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57" r:id="rId4"/>
    <p:sldId id="273" r:id="rId5"/>
    <p:sldId id="275" r:id="rId6"/>
    <p:sldId id="274" r:id="rId7"/>
    <p:sldId id="272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Klebsiella" TargetMode="External"/><Relationship Id="rId3" Type="http://schemas.openxmlformats.org/officeDocument/2006/relationships/hyperlink" Target="https://en.wikipedia.org/wiki/Gram-negative_bacteria" TargetMode="External"/><Relationship Id="rId7" Type="http://schemas.openxmlformats.org/officeDocument/2006/relationships/hyperlink" Target="https://en.wikipedia.org/wiki/Escherichia_coli" TargetMode="External"/><Relationship Id="rId2" Type="http://schemas.openxmlformats.org/officeDocument/2006/relationships/hyperlink" Target="https://en.wikipedia.org/wiki/Family_(biology)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Salmonella" TargetMode="External"/><Relationship Id="rId11" Type="http://schemas.openxmlformats.org/officeDocument/2006/relationships/hyperlink" Target="https://en.wikipedia.org/wiki/Citrobacter" TargetMode="External"/><Relationship Id="rId5" Type="http://schemas.openxmlformats.org/officeDocument/2006/relationships/hyperlink" Target="https://en.wikipedia.org/wiki/Pathogenic_bacteria" TargetMode="External"/><Relationship Id="rId10" Type="http://schemas.openxmlformats.org/officeDocument/2006/relationships/hyperlink" Target="https://en.wikipedia.org/wiki/Enterobacter" TargetMode="External"/><Relationship Id="rId4" Type="http://schemas.openxmlformats.org/officeDocument/2006/relationships/hyperlink" Target="https://en.wikipedia.org/wiki/Symbiosis" TargetMode="External"/><Relationship Id="rId9" Type="http://schemas.openxmlformats.org/officeDocument/2006/relationships/hyperlink" Target="https://en.wikipedia.org/wiki/Shigella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lagella" TargetMode="External"/><Relationship Id="rId2" Type="http://schemas.openxmlformats.org/officeDocument/2006/relationships/hyperlink" Target="https://en.wikipedia.org/wiki/Bacillus_(shape)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Endospore" TargetMode="External"/><Relationship Id="rId4" Type="http://schemas.openxmlformats.org/officeDocument/2006/relationships/hyperlink" Target="https://en.wikipedia.org/wiki/Fimbria_(bacteriology)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ethyl_red" TargetMode="External"/><Relationship Id="rId13" Type="http://schemas.openxmlformats.org/officeDocument/2006/relationships/hyperlink" Target="https://en.wikipedia.org/wiki/Nutrient_agar" TargetMode="External"/><Relationship Id="rId3" Type="http://schemas.openxmlformats.org/officeDocument/2006/relationships/hyperlink" Target="https://en.wikipedia.org/wiki/Phenol_red" TargetMode="External"/><Relationship Id="rId7" Type="http://schemas.openxmlformats.org/officeDocument/2006/relationships/hyperlink" Target="https://en.wikipedia.org/wiki/Phenylpyruvic_acid" TargetMode="External"/><Relationship Id="rId12" Type="http://schemas.openxmlformats.org/officeDocument/2006/relationships/hyperlink" Target="https://en.wikipedia.org/wiki/Catalase" TargetMode="External"/><Relationship Id="rId2" Type="http://schemas.openxmlformats.org/officeDocument/2006/relationships/hyperlink" Target="https://en.wikipedia.org/wiki/Genera" TargetMode="External"/><Relationship Id="rId16" Type="http://schemas.openxmlformats.org/officeDocument/2006/relationships/hyperlink" Target="https://en.wikipedia.org/wiki/Gelatinas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Deaminase" TargetMode="External"/><Relationship Id="rId11" Type="http://schemas.openxmlformats.org/officeDocument/2006/relationships/hyperlink" Target="https://en.wikipedia.org/wiki/Acetylmethylcarbinol" TargetMode="External"/><Relationship Id="rId5" Type="http://schemas.openxmlformats.org/officeDocument/2006/relationships/hyperlink" Target="https://en.wikipedia.org/wiki/Phenylalanine" TargetMode="External"/><Relationship Id="rId15" Type="http://schemas.openxmlformats.org/officeDocument/2006/relationships/hyperlink" Target="https://en.wikipedia.org/wiki/Oxidase" TargetMode="External"/><Relationship Id="rId10" Type="http://schemas.openxmlformats.org/officeDocument/2006/relationships/hyperlink" Target="https://en.wikipedia.org/wiki/Glucose" TargetMode="External"/><Relationship Id="rId4" Type="http://schemas.openxmlformats.org/officeDocument/2006/relationships/hyperlink" Target="https://en.wikipedia.org/wiki/Tryptone" TargetMode="External"/><Relationship Id="rId9" Type="http://schemas.openxmlformats.org/officeDocument/2006/relationships/hyperlink" Target="https://en.wikipedia.org/wiki/Voges-Proskauer_test" TargetMode="External"/><Relationship Id="rId14" Type="http://schemas.openxmlformats.org/officeDocument/2006/relationships/hyperlink" Target="https://en.wikipedia.org/wiki/Oxidase_tes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LAB:6 Enterobacteriaceae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28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ificance of IMViC Tests, Principle, Procedure and result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815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Methyl red – Voges proskauer test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Media culture :Glucose phosphate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Reagent : Methyl red&amp; Barrits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Enzymes: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Substrate : Glucose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Positive result :M=red color ..V=pink color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Negative result :yellow color 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Biochemical testi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11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eneral Properties of Viruse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2" y="0"/>
            <a:ext cx="10871201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18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4" descr="To Perform Biochemical Identification of Microorganism: IMViC (Oxidative  Fermentation and Carbohydrate Source Utilization) | SpringerLink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691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ethyl Red (MR) Test- Principle, Procedure and Result Interpretatio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862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413338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Citrate utilization test </a:t>
            </a:r>
          </a:p>
          <a:p>
            <a:r>
              <a:rPr lang="en-US" sz="3600" b="1" dirty="0"/>
              <a:t>Media culture :Simmon citrate agar </a:t>
            </a:r>
          </a:p>
          <a:p>
            <a:r>
              <a:rPr lang="en-US" sz="3600" b="1" dirty="0"/>
              <a:t>PH indicator :Bromothymol blue </a:t>
            </a:r>
          </a:p>
          <a:p>
            <a:r>
              <a:rPr lang="en-US" sz="3600" b="1" dirty="0"/>
              <a:t>Enzymes: Citrase</a:t>
            </a:r>
          </a:p>
          <a:p>
            <a:r>
              <a:rPr lang="en-US" sz="3600" b="1" dirty="0"/>
              <a:t>Substrate :Na-citrate </a:t>
            </a:r>
          </a:p>
          <a:p>
            <a:r>
              <a:rPr lang="en-US" sz="3600" b="1" dirty="0"/>
              <a:t>Positive result : Blue color </a:t>
            </a:r>
          </a:p>
          <a:p>
            <a:r>
              <a:rPr lang="en-US" sz="3600" b="1" dirty="0"/>
              <a:t>Negative result :NO growth</a:t>
            </a:r>
          </a:p>
        </p:txBody>
      </p:sp>
    </p:spTree>
    <p:extLst>
      <p:ext uri="{BB962C8B-B14F-4D97-AF65-F5344CB8AC3E}">
        <p14:creationId xmlns:p14="http://schemas.microsoft.com/office/powerpoint/2010/main" val="19330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IMViC Tes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12242799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249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4" descr="C:\Users\hp\Desktop\unnamed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58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IMViC Instagram posts - Gramho.c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555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Enterobacteriaceae is a large </a:t>
            </a:r>
            <a:r>
              <a:rPr lang="en-US" sz="3600" b="1" dirty="0">
                <a:solidFill>
                  <a:schemeClr val="tx1"/>
                </a:solidFill>
                <a:hlinkClick r:id="rId2" tooltip="Family (biology)"/>
              </a:rPr>
              <a:t>family</a:t>
            </a:r>
            <a:r>
              <a:rPr lang="en-US" sz="3600" b="1" dirty="0">
                <a:solidFill>
                  <a:schemeClr val="tx1"/>
                </a:solidFill>
              </a:rPr>
              <a:t> of </a:t>
            </a:r>
            <a:r>
              <a:rPr lang="en-US" sz="3600" b="1" dirty="0">
                <a:solidFill>
                  <a:schemeClr val="tx1"/>
                </a:solidFill>
                <a:hlinkClick r:id="rId3" tooltip="Gram-negative bacteria"/>
              </a:rPr>
              <a:t>Gram-negative bacteria</a:t>
            </a:r>
            <a:r>
              <a:rPr lang="en-US" sz="3600" b="1" dirty="0">
                <a:solidFill>
                  <a:schemeClr val="tx1"/>
                </a:solidFill>
              </a:rPr>
              <a:t>. It was first proposed by </a:t>
            </a:r>
            <a:r>
              <a:rPr lang="en-US" sz="3600" b="1" dirty="0" err="1">
                <a:solidFill>
                  <a:schemeClr val="tx1"/>
                </a:solidFill>
              </a:rPr>
              <a:t>Rahn</a:t>
            </a:r>
            <a:r>
              <a:rPr lang="en-US" sz="3600" b="1" dirty="0">
                <a:solidFill>
                  <a:schemeClr val="tx1"/>
                </a:solidFill>
              </a:rPr>
              <a:t> in 1936, and now includes over 30 genera and more than 120 species. 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Enterobacteriaceae includes, along with many harmless </a:t>
            </a:r>
            <a:r>
              <a:rPr lang="en-US" sz="3600" b="1" dirty="0" err="1">
                <a:solidFill>
                  <a:schemeClr val="tx1"/>
                </a:solidFill>
                <a:hlinkClick r:id="rId4" tooltip="Symbiosis"/>
              </a:rPr>
              <a:t>symbionts</a:t>
            </a:r>
            <a:r>
              <a:rPr lang="en-US" sz="3600" b="1" dirty="0">
                <a:solidFill>
                  <a:schemeClr val="tx1"/>
                </a:solidFill>
              </a:rPr>
              <a:t>, many of the more familiar </a:t>
            </a:r>
            <a:r>
              <a:rPr lang="en-US" sz="3600" b="1" dirty="0">
                <a:solidFill>
                  <a:schemeClr val="tx1"/>
                </a:solidFill>
                <a:hlinkClick r:id="rId5" tooltip="Pathogenic bacteria"/>
              </a:rPr>
              <a:t>pathogens</a:t>
            </a:r>
            <a:r>
              <a:rPr lang="en-US" sz="3600" b="1" dirty="0">
                <a:solidFill>
                  <a:schemeClr val="tx1"/>
                </a:solidFill>
              </a:rPr>
              <a:t>, such as </a:t>
            </a:r>
            <a:r>
              <a:rPr lang="en-US" sz="3600" b="1" i="1" dirty="0">
                <a:solidFill>
                  <a:schemeClr val="tx1"/>
                </a:solidFill>
                <a:hlinkClick r:id="rId6" tooltip="Salmonella"/>
              </a:rPr>
              <a:t>Salmonella</a:t>
            </a:r>
            <a:r>
              <a:rPr lang="en-US" sz="3600" b="1" dirty="0">
                <a:solidFill>
                  <a:schemeClr val="tx1"/>
                </a:solidFill>
              </a:rPr>
              <a:t>, </a:t>
            </a:r>
            <a:r>
              <a:rPr lang="en-US" sz="3600" b="1" i="1" dirty="0">
                <a:solidFill>
                  <a:schemeClr val="tx1"/>
                </a:solidFill>
                <a:hlinkClick r:id="rId7" tooltip="Escherichia coli"/>
              </a:rPr>
              <a:t>Escherichia coli</a:t>
            </a:r>
            <a:r>
              <a:rPr lang="en-US" sz="3600" b="1" dirty="0">
                <a:solidFill>
                  <a:schemeClr val="tx1"/>
                </a:solidFill>
              </a:rPr>
              <a:t>, </a:t>
            </a:r>
            <a:r>
              <a:rPr lang="en-US" sz="3600" b="1" i="1" dirty="0">
                <a:solidFill>
                  <a:schemeClr val="tx1"/>
                </a:solidFill>
                <a:hlinkClick r:id="rId8" tooltip="Klebsiella"/>
              </a:rPr>
              <a:t>Klebsiella</a:t>
            </a:r>
            <a:r>
              <a:rPr lang="en-US" sz="3600" b="1" dirty="0">
                <a:solidFill>
                  <a:schemeClr val="tx1"/>
                </a:solidFill>
              </a:rPr>
              <a:t>, and </a:t>
            </a:r>
            <a:r>
              <a:rPr lang="en-US" sz="3600" b="1" i="1" dirty="0">
                <a:solidFill>
                  <a:schemeClr val="tx1"/>
                </a:solidFill>
                <a:hlinkClick r:id="rId9" tooltip="Shigella"/>
              </a:rPr>
              <a:t>Shigella</a:t>
            </a:r>
            <a:r>
              <a:rPr lang="en-US" sz="3600" b="1" dirty="0">
                <a:solidFill>
                  <a:schemeClr val="tx1"/>
                </a:solidFill>
              </a:rPr>
              <a:t>. Other disease-causing bacteria in this family include </a:t>
            </a:r>
            <a:r>
              <a:rPr lang="en-US" sz="3600" b="1" i="1" dirty="0">
                <a:solidFill>
                  <a:schemeClr val="tx1"/>
                </a:solidFill>
                <a:hlinkClick r:id="rId10" tooltip="Enterobacter"/>
              </a:rPr>
              <a:t>Enterobacter</a:t>
            </a:r>
            <a:r>
              <a:rPr lang="en-US" sz="3600" b="1" dirty="0">
                <a:solidFill>
                  <a:schemeClr val="tx1"/>
                </a:solidFill>
              </a:rPr>
              <a:t> and </a:t>
            </a:r>
            <a:r>
              <a:rPr lang="en-US" sz="3600" b="1" i="1" dirty="0">
                <a:solidFill>
                  <a:schemeClr val="tx1"/>
                </a:solidFill>
                <a:hlinkClick r:id="rId11" tooltip="Citrobacter"/>
              </a:rPr>
              <a:t>Citrobacter</a:t>
            </a:r>
            <a:r>
              <a:rPr lang="en-US" sz="3600" b="1" dirty="0">
                <a:solidFill>
                  <a:schemeClr val="tx1"/>
                </a:solidFill>
              </a:rPr>
              <a:t>. Members of the Enterobacteriaceae can be referred to as enterobacteria or "enteric bacteria",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0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 descr="Biochemical tests for identification of bacteria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148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3200" y="1843951"/>
            <a:ext cx="1188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Members of the Enterobacteriaceae are 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hlinkClick r:id="rId2" tooltip="Bacillus (shape)"/>
              </a:rPr>
              <a:t>bacilli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 (rod-shaped), and are typically 1–5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μm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 in length. They typically appear as medium to large-sized grey colonies on blood agar, although some can express pigments.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Most have many 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hlinkClick r:id="rId3" tooltip="Flagella"/>
              </a:rPr>
              <a:t>flagella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 used to move about, but a few genera are nonmotile. Most members of Enterobacteriaceae have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peritrichous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, type I 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hlinkClick r:id="rId4" tooltip="Fimbria (bacteriology)"/>
              </a:rPr>
              <a:t>fimbriae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 involved in the adhesion of the bacterial cells to their hosts.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They are not 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hlinkClick r:id="rId5" tooltip="Endospore"/>
              </a:rPr>
              <a:t>spore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-forming </a:t>
            </a:r>
            <a:r>
              <a:rPr lang="en-US" sz="3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47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</a:rPr>
              <a:t>Citrobacter, Enterobacter, Escherichia, Hafnia, Morganella, Providencia </a:t>
            </a:r>
            <a:r>
              <a:rPr lang="en-US" sz="5400" b="1" dirty="0" smtClean="0">
                <a:solidFill>
                  <a:schemeClr val="tx1"/>
                </a:solidFill>
              </a:rPr>
              <a:t>, Klebsiella , Proteus , Salmonella , Shigella and </a:t>
            </a:r>
            <a:r>
              <a:rPr lang="en-US" sz="5400" b="1" dirty="0">
                <a:solidFill>
                  <a:schemeClr val="tx1"/>
                </a:solidFill>
              </a:rPr>
              <a:t>Serratia. </a:t>
            </a:r>
            <a:endParaRPr lang="en-US" sz="5400" dirty="0">
              <a:solidFill>
                <a:schemeClr val="tx1"/>
              </a:solidFill>
            </a:endParaRPr>
          </a:p>
          <a:p>
            <a:r>
              <a:rPr lang="en-US" dirty="0" smtClean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8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General characteristics 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1- Gram negative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2- Coccobacilli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3- facultative anaerobes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4- Non spore forming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5- capsule \ + or –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6- motile \ + or – 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7- Catalase +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 8- Oxidase –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31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6368"/>
            <a:ext cx="12192000" cy="6269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</a:pPr>
            <a:r>
              <a:rPr lang="en-US" sz="2400" b="1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identify different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 tooltip="Genera"/>
              </a:rPr>
              <a:t>genera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of Enterobacteriaceae, a microbiologist may run a series of tests in the lab. These include: 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 tooltip="Phenol red"/>
              </a:rPr>
              <a:t>Phenol red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 tooltip="Tryptone"/>
              </a:rPr>
              <a:t>Tryptone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broth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 tooltip="Phenylalanine"/>
              </a:rPr>
              <a:t>Phenylalanine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agar for detection of production of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 tooltip="Deaminase"/>
              </a:rPr>
              <a:t>deaminase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converts phenylalanine to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 tooltip="Phenylpyruvic acid"/>
              </a:rPr>
              <a:t>phenyl pyruvic acid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 tooltip="Methyl red"/>
              </a:rPr>
              <a:t>Methyl red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or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 tooltip="Voges-Proskauer test"/>
              </a:rPr>
              <a:t>Voges-Proskauer tests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depend on the digestion of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 tooltip="Glucose"/>
              </a:rPr>
              <a:t>glucose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The methyl red tests for acid end products. The Voges Proskauer tests for the production of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 tooltip="Acetylmethylcarbinol"/>
              </a:rPr>
              <a:t>acetylmethylcarbinol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 tooltip="Catalase"/>
              </a:rPr>
              <a:t>Catalase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test on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3" tooltip="Nutrient agar"/>
              </a:rPr>
              <a:t>nutrient agar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tests for the production of enzyme catalase, which splits hydrogen peroxide and releases oxygen gas.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4" tooltip="Oxidase test"/>
              </a:rPr>
              <a:t>Oxidase test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on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3" tooltip="Nutrient agar"/>
              </a:rPr>
              <a:t>nutrient agar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tests for the production of the enzyme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5" tooltip="Oxidase"/>
              </a:rPr>
              <a:t>oxidase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reacts with an aromatic amine to produce a purple color.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Nutrient gelatin tests to detect activity of the enzyme 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6" tooltip="Gelatinase"/>
              </a:rPr>
              <a:t>gelatinase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49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 descr="IMViC Test IMViC is a series of tests that are useful in the identification  of enteric bacteria Tests include: 1. I = Indole test 2. M = Methyl red test.  - ppt download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125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Indole test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Media culture :peptone water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Reagent ;kovacs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Enzymes: Tryptophanase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Substrate </a:t>
            </a:r>
            <a:r>
              <a:rPr lang="en-US" sz="4000" b="1" dirty="0" smtClean="0">
                <a:solidFill>
                  <a:schemeClr val="tx1"/>
                </a:solidFill>
              </a:rPr>
              <a:t>:Tryptophan </a:t>
            </a:r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Positive result: red ring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Negative result :no change 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18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ViC Indole Test Method principle, procedure, Observation and  interpretatio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210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</TotalTime>
  <Words>160</Words>
  <Application>Microsoft Office PowerPoint</Application>
  <PresentationFormat>Widescreen</PresentationFormat>
  <Paragraphs>48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Century Gothic</vt:lpstr>
      <vt:lpstr>Georgia</vt:lpstr>
      <vt:lpstr>Symbol</vt:lpstr>
      <vt:lpstr>Times New Roman</vt:lpstr>
      <vt:lpstr>Wingdings 3</vt:lpstr>
      <vt:lpstr>Slice</vt:lpstr>
      <vt:lpstr>LAB:6 Enterobacteriaceae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LAB:6 Enterobacteracieae </dc:title>
  <dc:creator>hp</dc:creator>
  <cp:lastModifiedBy>hp</cp:lastModifiedBy>
  <cp:revision>14</cp:revision>
  <dcterms:created xsi:type="dcterms:W3CDTF">2021-01-16T15:56:55Z</dcterms:created>
  <dcterms:modified xsi:type="dcterms:W3CDTF">2021-01-18T16:47:50Z</dcterms:modified>
</cp:coreProperties>
</file>