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73" r:id="rId3"/>
    <p:sldId id="274" r:id="rId4"/>
    <p:sldId id="275" r:id="rId5"/>
    <p:sldId id="276" r:id="rId6"/>
    <p:sldId id="277" r:id="rId7"/>
    <p:sldId id="280" r:id="rId8"/>
    <p:sldId id="279" r:id="rId9"/>
    <p:sldId id="281" r:id="rId10"/>
    <p:sldId id="287" r:id="rId11"/>
    <p:sldId id="282" r:id="rId12"/>
    <p:sldId id="283" r:id="rId13"/>
    <p:sldId id="284" r:id="rId14"/>
    <p:sldId id="285" r:id="rId15"/>
    <p:sldId id="261" r:id="rId16"/>
    <p:sldId id="257" r:id="rId17"/>
    <p:sldId id="288" r:id="rId18"/>
    <p:sldId id="260" r:id="rId19"/>
    <p:sldId id="258" r:id="rId20"/>
    <p:sldId id="262" r:id="rId21"/>
    <p:sldId id="263" r:id="rId22"/>
    <p:sldId id="264" r:id="rId23"/>
    <p:sldId id="265" r:id="rId24"/>
    <p:sldId id="266" r:id="rId25"/>
    <p:sldId id="267" r:id="rId26"/>
    <p:sldId id="268" r:id="rId27"/>
    <p:sldId id="291" r:id="rId28"/>
    <p:sldId id="292" r:id="rId29"/>
    <p:sldId id="293" r:id="rId30"/>
    <p:sldId id="269" r:id="rId31"/>
    <p:sldId id="270" r:id="rId32"/>
    <p:sldId id="271"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3712" autoAdjust="0"/>
  </p:normalViewPr>
  <p:slideViewPr>
    <p:cSldViewPr snapToGrid="0">
      <p:cViewPr varScale="1">
        <p:scale>
          <a:sx n="62" d="100"/>
          <a:sy n="62" d="100"/>
        </p:scale>
        <p:origin x="10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28AC6-1CA8-4FED-9CE8-35A5F30963F7}"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2A47A-9CF9-443B-AD43-E37E257C3439}" type="slidenum">
              <a:rPr lang="en-US" smtClean="0"/>
              <a:t>‹#›</a:t>
            </a:fld>
            <a:endParaRPr lang="en-US"/>
          </a:p>
        </p:txBody>
      </p:sp>
    </p:spTree>
    <p:extLst>
      <p:ext uri="{BB962C8B-B14F-4D97-AF65-F5344CB8AC3E}">
        <p14:creationId xmlns:p14="http://schemas.microsoft.com/office/powerpoint/2010/main" val="201874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1</a:t>
            </a:fld>
            <a:endParaRPr lang="en-US"/>
          </a:p>
        </p:txBody>
      </p:sp>
    </p:spTree>
    <p:extLst>
      <p:ext uri="{BB962C8B-B14F-4D97-AF65-F5344CB8AC3E}">
        <p14:creationId xmlns:p14="http://schemas.microsoft.com/office/powerpoint/2010/main" val="276630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8</a:t>
            </a:fld>
            <a:endParaRPr lang="en-US"/>
          </a:p>
        </p:txBody>
      </p:sp>
    </p:spTree>
    <p:extLst>
      <p:ext uri="{BB962C8B-B14F-4D97-AF65-F5344CB8AC3E}">
        <p14:creationId xmlns:p14="http://schemas.microsoft.com/office/powerpoint/2010/main" val="231092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13</a:t>
            </a:fld>
            <a:endParaRPr lang="en-US"/>
          </a:p>
        </p:txBody>
      </p:sp>
    </p:spTree>
    <p:extLst>
      <p:ext uri="{BB962C8B-B14F-4D97-AF65-F5344CB8AC3E}">
        <p14:creationId xmlns:p14="http://schemas.microsoft.com/office/powerpoint/2010/main" val="167115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14</a:t>
            </a:fld>
            <a:endParaRPr lang="en-US"/>
          </a:p>
        </p:txBody>
      </p:sp>
    </p:spTree>
    <p:extLst>
      <p:ext uri="{BB962C8B-B14F-4D97-AF65-F5344CB8AC3E}">
        <p14:creationId xmlns:p14="http://schemas.microsoft.com/office/powerpoint/2010/main" val="420631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16</a:t>
            </a:fld>
            <a:endParaRPr lang="en-US"/>
          </a:p>
        </p:txBody>
      </p:sp>
    </p:spTree>
    <p:extLst>
      <p:ext uri="{BB962C8B-B14F-4D97-AF65-F5344CB8AC3E}">
        <p14:creationId xmlns:p14="http://schemas.microsoft.com/office/powerpoint/2010/main" val="301927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A47A-9CF9-443B-AD43-E37E257C3439}" type="slidenum">
              <a:rPr lang="en-US" smtClean="0"/>
              <a:t>28</a:t>
            </a:fld>
            <a:endParaRPr lang="en-US"/>
          </a:p>
        </p:txBody>
      </p:sp>
    </p:spTree>
    <p:extLst>
      <p:ext uri="{BB962C8B-B14F-4D97-AF65-F5344CB8AC3E}">
        <p14:creationId xmlns:p14="http://schemas.microsoft.com/office/powerpoint/2010/main" val="21403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972" y="2293257"/>
            <a:ext cx="11747715" cy="1770744"/>
          </a:xfrm>
        </p:spPr>
        <p:txBody>
          <a:bodyPr>
            <a:normAutofit fontScale="62500" lnSpcReduction="20000"/>
          </a:bodyPr>
          <a:lstStyle/>
          <a:p>
            <a:pPr algn="ctr"/>
            <a:r>
              <a:rPr lang="en-US" sz="12600" b="1" dirty="0" smtClean="0">
                <a:solidFill>
                  <a:srgbClr val="FFFF00"/>
                </a:solidFill>
              </a:rPr>
              <a:t>LAB2:culture Media </a:t>
            </a:r>
            <a:endParaRPr lang="en-US" sz="6000" dirty="0" smtClean="0">
              <a:solidFill>
                <a:srgbClr val="FFFF00"/>
              </a:solidFill>
            </a:endParaRPr>
          </a:p>
          <a:p>
            <a:r>
              <a:rPr lang="en-US" sz="6000" dirty="0" smtClean="0"/>
              <a:t> </a:t>
            </a:r>
            <a:endParaRPr lang="en-US" sz="6000" dirty="0"/>
          </a:p>
        </p:txBody>
      </p:sp>
    </p:spTree>
    <p:extLst>
      <p:ext uri="{BB962C8B-B14F-4D97-AF65-F5344CB8AC3E}">
        <p14:creationId xmlns:p14="http://schemas.microsoft.com/office/powerpoint/2010/main" val="417624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r>
              <a:rPr lang="en-US" sz="3200" b="1" dirty="0">
                <a:solidFill>
                  <a:srgbClr val="FFFF00"/>
                </a:solidFill>
              </a:rPr>
              <a:t>There are several ways to suppress microorganisms like</a:t>
            </a:r>
            <a:r>
              <a:rPr lang="en-US" sz="3200" b="1" dirty="0" smtClean="0">
                <a:solidFill>
                  <a:schemeClr val="tx1"/>
                </a:solidFill>
              </a:rPr>
              <a:t>:</a:t>
            </a:r>
          </a:p>
          <a:p>
            <a:r>
              <a:rPr lang="en-US" sz="3200" b="1" dirty="0" smtClean="0">
                <a:solidFill>
                  <a:schemeClr val="tx1"/>
                </a:solidFill>
              </a:rPr>
              <a:t> </a:t>
            </a:r>
            <a:r>
              <a:rPr lang="en-US" sz="3200" b="1" dirty="0">
                <a:solidFill>
                  <a:schemeClr val="tx1"/>
                </a:solidFill>
              </a:rPr>
              <a:t>1- Addition of some suppressive materials to the medium like</a:t>
            </a:r>
            <a:r>
              <a:rPr lang="en-US" sz="3200" b="1" dirty="0" smtClean="0">
                <a:solidFill>
                  <a:schemeClr val="tx1"/>
                </a:solidFill>
              </a:rPr>
              <a:t>:</a:t>
            </a:r>
          </a:p>
          <a:p>
            <a:r>
              <a:rPr lang="en-US" sz="3200" b="1" dirty="0" smtClean="0">
                <a:solidFill>
                  <a:schemeClr val="tx1"/>
                </a:solidFill>
              </a:rPr>
              <a:t> </a:t>
            </a:r>
            <a:r>
              <a:rPr lang="en-US" sz="3200" b="1" dirty="0">
                <a:solidFill>
                  <a:schemeClr val="tx1"/>
                </a:solidFill>
              </a:rPr>
              <a:t>*The addition of certain dyes e.g. crystal violet, methylene blue, basic fuchsine which inhibit the growth of G +</a:t>
            </a:r>
            <a:r>
              <a:rPr lang="en-US" sz="3200" b="1" dirty="0" err="1">
                <a:solidFill>
                  <a:schemeClr val="tx1"/>
                </a:solidFill>
              </a:rPr>
              <a:t>ve</a:t>
            </a:r>
            <a:r>
              <a:rPr lang="en-US" sz="3200" b="1" dirty="0">
                <a:solidFill>
                  <a:schemeClr val="tx1"/>
                </a:solidFill>
              </a:rPr>
              <a:t> bacteria without affecting the G -</a:t>
            </a:r>
            <a:r>
              <a:rPr lang="en-US" sz="3200" b="1" dirty="0" err="1">
                <a:solidFill>
                  <a:schemeClr val="tx1"/>
                </a:solidFill>
              </a:rPr>
              <a:t>ve</a:t>
            </a:r>
            <a:r>
              <a:rPr lang="en-US" sz="3200" b="1" dirty="0">
                <a:solidFill>
                  <a:schemeClr val="tx1"/>
                </a:solidFill>
              </a:rPr>
              <a:t> growth. *The addition of certain antibiotics e.g. </a:t>
            </a:r>
            <a:r>
              <a:rPr lang="en-US" sz="3200" b="1" dirty="0" err="1">
                <a:solidFill>
                  <a:schemeClr val="tx1"/>
                </a:solidFill>
              </a:rPr>
              <a:t>cycloheximide</a:t>
            </a:r>
            <a:r>
              <a:rPr lang="en-US" sz="3200" b="1" dirty="0">
                <a:solidFill>
                  <a:schemeClr val="tx1"/>
                </a:solidFill>
              </a:rPr>
              <a:t> which inhibits the growth of saprophytic fungi and allows the growth of fungi that have medical important like the </a:t>
            </a:r>
            <a:r>
              <a:rPr lang="en-US" sz="3200" b="1" dirty="0" err="1">
                <a:solidFill>
                  <a:schemeClr val="tx1"/>
                </a:solidFill>
              </a:rPr>
              <a:t>Dermatophytes</a:t>
            </a:r>
            <a:r>
              <a:rPr lang="en-US" sz="3200" b="1" dirty="0">
                <a:solidFill>
                  <a:schemeClr val="tx1"/>
                </a:solidFill>
              </a:rPr>
              <a:t> when it is added to Sabouraud agar</a:t>
            </a:r>
            <a:r>
              <a:rPr lang="en-US" sz="3200" b="1" dirty="0" smtClean="0">
                <a:solidFill>
                  <a:schemeClr val="tx1"/>
                </a:solidFill>
              </a:rPr>
              <a:t>.</a:t>
            </a:r>
          </a:p>
          <a:p>
            <a:r>
              <a:rPr lang="en-US" sz="3200" b="1" dirty="0" smtClean="0">
                <a:solidFill>
                  <a:schemeClr val="tx1"/>
                </a:solidFill>
              </a:rPr>
              <a:t> </a:t>
            </a:r>
            <a:r>
              <a:rPr lang="en-US" sz="3200" b="1" dirty="0">
                <a:solidFill>
                  <a:schemeClr val="tx1"/>
                </a:solidFill>
              </a:rPr>
              <a:t>2- By manipulation of certain growth conditions according to the growth conditions of the desirable species e.g. temperature, aeriation, and </a:t>
            </a:r>
            <a:r>
              <a:rPr lang="en-US" sz="3200" b="1" dirty="0" err="1">
                <a:solidFill>
                  <a:schemeClr val="tx1"/>
                </a:solidFill>
              </a:rPr>
              <a:t>pH</a:t>
            </a:r>
            <a:r>
              <a:rPr lang="en-US" sz="3200" b="1" dirty="0" err="1" smtClean="0">
                <a:solidFill>
                  <a:schemeClr val="tx1"/>
                </a:solidFill>
              </a:rPr>
              <a:t>.</a:t>
            </a:r>
            <a:r>
              <a:rPr lang="en-US" sz="3200" b="1" dirty="0" smtClean="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638386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r>
              <a:rPr lang="en-US" sz="4000" b="1" dirty="0">
                <a:solidFill>
                  <a:srgbClr val="FFFF00"/>
                </a:solidFill>
              </a:rPr>
              <a:t>4)Maintenance media: </a:t>
            </a:r>
            <a:r>
              <a:rPr lang="en-US" sz="4000" b="1" dirty="0">
                <a:solidFill>
                  <a:schemeClr val="tx1"/>
                </a:solidFill>
              </a:rPr>
              <a:t>These media are used for maintenance and storage of microorganisms for long time by adding materials in a certain ratio. These materials maintain the persistence and viability of microorganisms for a longer time </a:t>
            </a:r>
            <a:r>
              <a:rPr lang="en-US" sz="4000" b="1" dirty="0">
                <a:solidFill>
                  <a:srgbClr val="FFFF00"/>
                </a:solidFill>
              </a:rPr>
              <a:t>e.g. glycerol or tween-80</a:t>
            </a:r>
            <a:r>
              <a:rPr lang="en-US" sz="4000" b="1" dirty="0">
                <a:solidFill>
                  <a:schemeClr val="tx1"/>
                </a:solidFill>
              </a:rPr>
              <a:t> which leads to the slow growth rate of microorganisms (fast growth is followed by fast death). Maintenance media is preserved in the freezer. e.g. nutrient broth, brain-heart infusion broth</a:t>
            </a:r>
            <a:r>
              <a:rPr lang="en-US" sz="4000" b="1" dirty="0" smtClean="0">
                <a:solidFill>
                  <a:schemeClr val="tx1"/>
                </a:solidFill>
              </a:rPr>
              <a:t>. </a:t>
            </a:r>
            <a:endParaRPr lang="en-US" sz="4000" b="1" dirty="0">
              <a:solidFill>
                <a:schemeClr val="tx1"/>
              </a:solidFill>
            </a:endParaRPr>
          </a:p>
        </p:txBody>
      </p:sp>
    </p:spTree>
    <p:extLst>
      <p:ext uri="{BB962C8B-B14F-4D97-AF65-F5344CB8AC3E}">
        <p14:creationId xmlns:p14="http://schemas.microsoft.com/office/powerpoint/2010/main" val="347423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r>
              <a:rPr lang="en-US" sz="3200" b="1" dirty="0">
                <a:solidFill>
                  <a:srgbClr val="FFFF00"/>
                </a:solidFill>
              </a:rPr>
              <a:t>5)Transport medium: </a:t>
            </a:r>
            <a:r>
              <a:rPr lang="en-US" sz="3200" b="1" dirty="0">
                <a:solidFill>
                  <a:schemeClr val="tx1"/>
                </a:solidFill>
              </a:rPr>
              <a:t>Transport media are special media formulated to preserve a specimen and minimize bacterial overgrowth from the time of collection (human, soil, water, etc.) to the time it is received at the laboratory to be processed. Depending on the type of organisms suspected in the sample, transport media may vary. However, in general, transport media are classified based on physical state as semi solid and liquid and in basis of their utility as bacterial or viral transport media. Transport media contain only buffers and salt and doesn’t contain any nutritional ingredients such as carbon, nitrogen, and organic growth factors to prevent microbial multiplication</a:t>
            </a:r>
            <a:r>
              <a:rPr lang="en-US" sz="3200" b="1" dirty="0" smtClean="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237850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r>
              <a:rPr lang="en-US" sz="4000" b="1" u="sng" dirty="0"/>
              <a:t>Example of transport medium</a:t>
            </a:r>
            <a:r>
              <a:rPr lang="en-US" sz="4000" b="1" u="sng" dirty="0" smtClean="0"/>
              <a:t>:</a:t>
            </a:r>
          </a:p>
          <a:p>
            <a:r>
              <a:rPr lang="en-US" sz="4000" b="1" dirty="0" smtClean="0">
                <a:solidFill>
                  <a:schemeClr val="tx1"/>
                </a:solidFill>
              </a:rPr>
              <a:t> </a:t>
            </a:r>
            <a:r>
              <a:rPr lang="en-US" sz="4000" b="1" dirty="0">
                <a:solidFill>
                  <a:srgbClr val="FFFF00"/>
                </a:solidFill>
              </a:rPr>
              <a:t>Stuarts medium: </a:t>
            </a:r>
            <a:r>
              <a:rPr lang="en-US" sz="4000" b="1" dirty="0">
                <a:solidFill>
                  <a:schemeClr val="tx1"/>
                </a:solidFill>
              </a:rPr>
              <a:t>Commonly used for transporting specimens suspected of having gonococci. Also used for transporting Throat, vaginal, wound and skin swabs that may contain fastidious </a:t>
            </a:r>
            <a:r>
              <a:rPr lang="en-US" sz="4000" b="1" dirty="0" smtClean="0">
                <a:solidFill>
                  <a:schemeClr val="tx1"/>
                </a:solidFill>
                <a:effectLst>
                  <a:outerShdw blurRad="38100" dist="38100" dir="2700000" algn="tl">
                    <a:srgbClr val="000000">
                      <a:alpha val="43137"/>
                    </a:srgbClr>
                  </a:outerShdw>
                </a:effectLst>
              </a:rPr>
              <a:t>organisms</a:t>
            </a:r>
          </a:p>
          <a:p>
            <a:r>
              <a:rPr lang="en-US" sz="4000" b="1" dirty="0" smtClean="0">
                <a:solidFill>
                  <a:srgbClr val="FFFF00"/>
                </a:solidFill>
              </a:rPr>
              <a:t>Cary </a:t>
            </a:r>
            <a:r>
              <a:rPr lang="en-US" sz="4000" b="1" dirty="0">
                <a:solidFill>
                  <a:srgbClr val="FFFF00"/>
                </a:solidFill>
              </a:rPr>
              <a:t>and Blair Medium</a:t>
            </a:r>
            <a:r>
              <a:rPr lang="en-US" sz="4000" b="1" dirty="0">
                <a:solidFill>
                  <a:schemeClr val="tx1"/>
                </a:solidFill>
              </a:rPr>
              <a:t>: semi-solid, white colored transport medium for </a:t>
            </a:r>
            <a:r>
              <a:rPr lang="en-US" sz="4000" b="1" dirty="0" err="1">
                <a:solidFill>
                  <a:schemeClr val="tx1"/>
                </a:solidFill>
              </a:rPr>
              <a:t>faeces</a:t>
            </a:r>
            <a:r>
              <a:rPr lang="en-US" sz="4000" b="1" dirty="0">
                <a:solidFill>
                  <a:schemeClr val="tx1"/>
                </a:solidFill>
              </a:rPr>
              <a:t> that may contain Salmonella, Shigella, Vibrio or Campylobacter</a:t>
            </a:r>
            <a:r>
              <a:rPr lang="en-US" sz="4000" b="1" dirty="0" smtClean="0">
                <a:solidFill>
                  <a:schemeClr val="tx1"/>
                </a:solidFill>
              </a:rPr>
              <a:t>. </a:t>
            </a:r>
            <a:endParaRPr lang="en-US" sz="4000" b="1" dirty="0">
              <a:solidFill>
                <a:schemeClr val="tx1"/>
              </a:solidFill>
            </a:endParaRPr>
          </a:p>
        </p:txBody>
      </p:sp>
    </p:spTree>
    <p:extLst>
      <p:ext uri="{BB962C8B-B14F-4D97-AF65-F5344CB8AC3E}">
        <p14:creationId xmlns:p14="http://schemas.microsoft.com/office/powerpoint/2010/main" val="374698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010399"/>
          </a:xfrm>
        </p:spPr>
        <p:txBody>
          <a:bodyPr>
            <a:normAutofit/>
          </a:bodyPr>
          <a:lstStyle/>
          <a:p>
            <a:r>
              <a:rPr lang="en-US" sz="4400" b="1" dirty="0">
                <a:solidFill>
                  <a:srgbClr val="FFFF00"/>
                </a:solidFill>
              </a:rPr>
              <a:t>5)Assay media: </a:t>
            </a:r>
            <a:r>
              <a:rPr lang="en-US" sz="4400" b="1" dirty="0"/>
              <a:t>these media are used for performing assay like the medium that used for performing antibiotic sensitivity test which called Muller- Hinton agar. </a:t>
            </a:r>
            <a:endParaRPr lang="en-US" sz="4400" b="1" dirty="0" smtClean="0"/>
          </a:p>
          <a:p>
            <a:r>
              <a:rPr lang="en-US" sz="4400" b="1" dirty="0" smtClean="0">
                <a:solidFill>
                  <a:srgbClr val="FFFF00"/>
                </a:solidFill>
              </a:rPr>
              <a:t>6)Stimulatory </a:t>
            </a:r>
            <a:r>
              <a:rPr lang="en-US" sz="4400" b="1" dirty="0">
                <a:solidFill>
                  <a:srgbClr val="FFFF00"/>
                </a:solidFill>
              </a:rPr>
              <a:t>media: </a:t>
            </a:r>
            <a:r>
              <a:rPr lang="en-US" sz="4400" b="1" dirty="0"/>
              <a:t>these are media that stimulate the production of certain materials or structures inside the microorganism’s cell like: toxins, pigments and endospores</a:t>
            </a:r>
            <a:r>
              <a:rPr lang="en-US" sz="4400" b="1" dirty="0" smtClean="0"/>
              <a:t>. </a:t>
            </a:r>
            <a:endParaRPr lang="en-US" sz="4400" b="1" dirty="0"/>
          </a:p>
        </p:txBody>
      </p:sp>
    </p:spTree>
    <p:extLst>
      <p:ext uri="{BB962C8B-B14F-4D97-AF65-F5344CB8AC3E}">
        <p14:creationId xmlns:p14="http://schemas.microsoft.com/office/powerpoint/2010/main" val="400174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64686" cy="6858000"/>
          </a:xfrm>
        </p:spPr>
        <p:txBody>
          <a:bodyPr/>
          <a:lstStyle/>
          <a:p>
            <a:endParaRPr lang="en-US" dirty="0"/>
          </a:p>
        </p:txBody>
      </p:sp>
      <p:pic>
        <p:nvPicPr>
          <p:cNvPr id="4" name="Picture 3" descr="آغار ماكونكي - ويكيبيديا"/>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p:spPr>
      </p:pic>
    </p:spTree>
    <p:extLst>
      <p:ext uri="{BB962C8B-B14F-4D97-AF65-F5344CB8AC3E}">
        <p14:creationId xmlns:p14="http://schemas.microsoft.com/office/powerpoint/2010/main" val="90164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657"/>
            <a:ext cx="12032343" cy="6698343"/>
          </a:xfrm>
        </p:spPr>
        <p:txBody>
          <a:bodyPr>
            <a:normAutofit/>
          </a:bodyPr>
          <a:lstStyle/>
          <a:p>
            <a:endParaRPr lang="en-US" dirty="0" smtClean="0"/>
          </a:p>
          <a:p>
            <a:r>
              <a:rPr lang="en-US" sz="3600" b="1" dirty="0" smtClean="0">
                <a:solidFill>
                  <a:srgbClr val="FFFF00"/>
                </a:solidFill>
              </a:rPr>
              <a:t>MacConkey agar (selective differential media for gram negative bacteria )</a:t>
            </a:r>
          </a:p>
          <a:p>
            <a:r>
              <a:rPr lang="en-US" sz="3600" b="1" dirty="0" smtClean="0"/>
              <a:t>Sugar : Lactose </a:t>
            </a:r>
          </a:p>
          <a:p>
            <a:r>
              <a:rPr lang="en-US" sz="3600" b="1" dirty="0" smtClean="0"/>
              <a:t>PH-indicator: Neutral red </a:t>
            </a:r>
          </a:p>
          <a:p>
            <a:r>
              <a:rPr lang="en-US" sz="3600" b="1" dirty="0" smtClean="0"/>
              <a:t>The inhibitor for gram positive bacteria : crystal violet </a:t>
            </a:r>
          </a:p>
          <a:p>
            <a:r>
              <a:rPr lang="en-US" sz="3600" b="1" dirty="0" smtClean="0"/>
              <a:t>The inhibitor for enterococci : bile salt </a:t>
            </a:r>
          </a:p>
          <a:p>
            <a:r>
              <a:rPr lang="en-US" sz="3600" b="1" dirty="0" smtClean="0"/>
              <a:t>Lactose fermenter = pink colony </a:t>
            </a:r>
          </a:p>
          <a:p>
            <a:r>
              <a:rPr lang="en-US" sz="3600" b="1" dirty="0" smtClean="0"/>
              <a:t>Lactose non fermenter = pale colony </a:t>
            </a:r>
          </a:p>
          <a:p>
            <a:endParaRPr lang="en-US" dirty="0" smtClean="0"/>
          </a:p>
          <a:p>
            <a:endParaRPr lang="en-US" dirty="0"/>
          </a:p>
        </p:txBody>
      </p:sp>
    </p:spTree>
    <p:extLst>
      <p:ext uri="{BB962C8B-B14F-4D97-AF65-F5344CB8AC3E}">
        <p14:creationId xmlns:p14="http://schemas.microsoft.com/office/powerpoint/2010/main" val="423297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2800" b="1" dirty="0">
                <a:solidFill>
                  <a:schemeClr val="tx1"/>
                </a:solidFill>
              </a:rPr>
              <a:t>Principle of MacConkey Agar: MacConkey agar is considered as a suppressive selective medium it permits the growth of Gr-</a:t>
            </a:r>
            <a:r>
              <a:rPr lang="en-US" sz="2800" b="1" dirty="0" err="1">
                <a:solidFill>
                  <a:schemeClr val="tx1"/>
                </a:solidFill>
              </a:rPr>
              <a:t>ve</a:t>
            </a:r>
            <a:r>
              <a:rPr lang="en-US" sz="2800" b="1" dirty="0">
                <a:solidFill>
                  <a:schemeClr val="tx1"/>
                </a:solidFill>
              </a:rPr>
              <a:t> enteric bacteria and inhibits the growth of </a:t>
            </a:r>
            <a:r>
              <a:rPr lang="en-US" sz="2800" b="1" dirty="0" err="1">
                <a:solidFill>
                  <a:schemeClr val="tx1"/>
                </a:solidFill>
              </a:rPr>
              <a:t>Gr+ve</a:t>
            </a:r>
            <a:r>
              <a:rPr lang="en-US" sz="2800" b="1" dirty="0">
                <a:solidFill>
                  <a:schemeClr val="tx1"/>
                </a:solidFill>
              </a:rPr>
              <a:t> non-enteric bacteria. The selective action of this medium is attributed to the (crystal violet) which inhibits the </a:t>
            </a:r>
            <a:r>
              <a:rPr lang="en-US" sz="2800" b="1" dirty="0" err="1">
                <a:solidFill>
                  <a:schemeClr val="tx1"/>
                </a:solidFill>
              </a:rPr>
              <a:t>Gr+ve</a:t>
            </a:r>
            <a:r>
              <a:rPr lang="en-US" sz="2800" b="1" dirty="0">
                <a:solidFill>
                  <a:schemeClr val="tx1"/>
                </a:solidFill>
              </a:rPr>
              <a:t> bacteria, also the medium contains (bile salts) that inhibit non-enteric bacteria and both (crystal violet and bile salts) do not affect the growth of enteric Gr-</a:t>
            </a:r>
            <a:r>
              <a:rPr lang="en-US" sz="2800" b="1" dirty="0" err="1">
                <a:solidFill>
                  <a:schemeClr val="tx1"/>
                </a:solidFill>
              </a:rPr>
              <a:t>ve</a:t>
            </a:r>
            <a:r>
              <a:rPr lang="en-US" sz="2800" b="1" dirty="0">
                <a:solidFill>
                  <a:schemeClr val="tx1"/>
                </a:solidFill>
              </a:rPr>
              <a:t> bacteria because these bacteria is adaptable to live with the presence of bile salts in the intestine</a:t>
            </a:r>
            <a:r>
              <a:rPr lang="en-US" sz="2800" b="1" dirty="0" smtClean="0">
                <a:solidFill>
                  <a:schemeClr val="tx1"/>
                </a:solidFill>
              </a:rPr>
              <a:t>.</a:t>
            </a:r>
          </a:p>
          <a:p>
            <a:r>
              <a:rPr lang="en-US" sz="2800" b="1" dirty="0" smtClean="0">
                <a:solidFill>
                  <a:schemeClr val="tx1"/>
                </a:solidFill>
              </a:rPr>
              <a:t> </a:t>
            </a:r>
            <a:r>
              <a:rPr lang="en-US" sz="2800" b="1" u="sng" dirty="0"/>
              <a:t>Note: - Many reagents or indicators are added to differential media to differentiate between different bacterial species that grow on same media. Usually, these reagents are dyes which detect the changes in the media acidity that result from microbial metabolic activity, the changing in acidity manifested by changes in the dye color. Thus, these reagents or dyes are called as pH-indicators</a:t>
            </a:r>
            <a:r>
              <a:rPr lang="en-US" sz="2800" b="1" u="sng" dirty="0" smtClean="0"/>
              <a:t>. </a:t>
            </a:r>
            <a:endParaRPr lang="en-US" sz="2800" b="1" u="sng" dirty="0"/>
          </a:p>
        </p:txBody>
      </p:sp>
    </p:spTree>
    <p:extLst>
      <p:ext uri="{BB962C8B-B14F-4D97-AF65-F5344CB8AC3E}">
        <p14:creationId xmlns:p14="http://schemas.microsoft.com/office/powerpoint/2010/main" val="1041551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a:p>
        </p:txBody>
      </p:sp>
      <p:pic>
        <p:nvPicPr>
          <p:cNvPr id="4" name="Picture 3" descr="Typical golden-yellow colonies of Staphylococcus aureus on Mannitol Salt Agar. "/>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904853"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MANNITOL SALT AGAR TEST"/>
          <p:cNvPicPr/>
          <p:nvPr/>
        </p:nvPicPr>
        <p:blipFill>
          <a:blip r:embed="rId3">
            <a:extLst>
              <a:ext uri="{28A0092B-C50C-407E-A947-70E740481C1C}">
                <a14:useLocalDpi xmlns:a14="http://schemas.microsoft.com/office/drawing/2010/main" val="0"/>
              </a:ext>
            </a:extLst>
          </a:blip>
          <a:srcRect/>
          <a:stretch>
            <a:fillRect/>
          </a:stretch>
        </p:blipFill>
        <p:spPr bwMode="auto">
          <a:xfrm>
            <a:off x="5904854" y="0"/>
            <a:ext cx="6269065" cy="6858000"/>
          </a:xfrm>
          <a:prstGeom prst="rect">
            <a:avLst/>
          </a:prstGeom>
          <a:noFill/>
          <a:ln>
            <a:noFill/>
          </a:ln>
        </p:spPr>
      </p:pic>
    </p:spTree>
    <p:extLst>
      <p:ext uri="{BB962C8B-B14F-4D97-AF65-F5344CB8AC3E}">
        <p14:creationId xmlns:p14="http://schemas.microsoft.com/office/powerpoint/2010/main" val="2508943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smtClean="0"/>
          </a:p>
          <a:p>
            <a:endParaRPr lang="en-US" dirty="0"/>
          </a:p>
          <a:p>
            <a:endParaRPr lang="en-US" dirty="0" smtClean="0"/>
          </a:p>
          <a:p>
            <a:endParaRPr lang="en-US" dirty="0"/>
          </a:p>
          <a:p>
            <a:r>
              <a:rPr lang="en-US" sz="3600" b="1" dirty="0" smtClean="0">
                <a:solidFill>
                  <a:srgbClr val="FFFF00"/>
                </a:solidFill>
              </a:rPr>
              <a:t>Mannitol salt agar (</a:t>
            </a:r>
            <a:r>
              <a:rPr lang="en-US" sz="3600" b="1" dirty="0">
                <a:solidFill>
                  <a:srgbClr val="FFFF00"/>
                </a:solidFill>
              </a:rPr>
              <a:t>selective differential media for gram </a:t>
            </a:r>
            <a:r>
              <a:rPr lang="en-US" sz="3600" b="1" dirty="0" smtClean="0">
                <a:solidFill>
                  <a:srgbClr val="FFFF00"/>
                </a:solidFill>
              </a:rPr>
              <a:t>positive bacteria :Staphylococcus spp)</a:t>
            </a:r>
          </a:p>
          <a:p>
            <a:r>
              <a:rPr lang="en-US" sz="3200" b="1" dirty="0" smtClean="0"/>
              <a:t>Sugar: Mannitol </a:t>
            </a:r>
          </a:p>
          <a:p>
            <a:r>
              <a:rPr lang="en-US" sz="3200" b="1" dirty="0"/>
              <a:t>The inhibitor for gram </a:t>
            </a:r>
            <a:r>
              <a:rPr lang="en-US" sz="3200" b="1" dirty="0" smtClean="0"/>
              <a:t>positive &amp; negative  bacteria = Nacl 7.5%</a:t>
            </a:r>
          </a:p>
          <a:p>
            <a:r>
              <a:rPr lang="en-US" sz="3200" b="1" dirty="0"/>
              <a:t>PH-indicator: </a:t>
            </a:r>
            <a:r>
              <a:rPr lang="en-US" sz="3200" b="1" dirty="0" smtClean="0"/>
              <a:t>phenol red </a:t>
            </a:r>
            <a:endParaRPr lang="en-US" sz="3200" b="1" dirty="0"/>
          </a:p>
          <a:p>
            <a:r>
              <a:rPr lang="en-US" sz="3200" b="1" dirty="0" smtClean="0"/>
              <a:t> Mannitol fermenter = yellow colony </a:t>
            </a:r>
          </a:p>
          <a:p>
            <a:r>
              <a:rPr lang="en-US" sz="3200" b="1" dirty="0" smtClean="0"/>
              <a:t>Mannitol non fermenter = red colony  </a:t>
            </a:r>
          </a:p>
          <a:p>
            <a:endParaRPr lang="en-US" dirty="0" smtClean="0"/>
          </a:p>
          <a:p>
            <a:endParaRPr lang="en-US" dirty="0" smtClean="0"/>
          </a:p>
          <a:p>
            <a:endParaRPr lang="en-US" dirty="0"/>
          </a:p>
        </p:txBody>
      </p:sp>
    </p:spTree>
    <p:extLst>
      <p:ext uri="{BB962C8B-B14F-4D97-AF65-F5344CB8AC3E}">
        <p14:creationId xmlns:p14="http://schemas.microsoft.com/office/powerpoint/2010/main" val="26335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1" cy="6857999"/>
          </a:xfrm>
        </p:spPr>
        <p:txBody>
          <a:bodyPr>
            <a:normAutofit/>
          </a:bodyPr>
          <a:lstStyle/>
          <a:p>
            <a:r>
              <a:rPr lang="en-US" sz="3600" b="1" dirty="0">
                <a:solidFill>
                  <a:schemeClr val="tx1"/>
                </a:solidFill>
              </a:rPr>
              <a:t>Microorganisms, like all other living organisms, require basic nutrients for sustaining their life. All microorganisms have the same basic requirements but they are diverging in inorganic and organic compounds needs. By providing environmental and nutritional factors it is often possible to provide the appropriate conditions for their cultivation. On this basis we can define </a:t>
            </a:r>
            <a:r>
              <a:rPr lang="en-US" sz="3600" b="1" dirty="0" smtClean="0">
                <a:solidFill>
                  <a:schemeClr val="tx1"/>
                </a:solidFill>
              </a:rPr>
              <a:t>the</a:t>
            </a:r>
          </a:p>
          <a:p>
            <a:r>
              <a:rPr lang="en-US" sz="3600" b="1" dirty="0" smtClean="0">
                <a:solidFill>
                  <a:schemeClr val="tx1"/>
                </a:solidFill>
              </a:rPr>
              <a:t> </a:t>
            </a:r>
            <a:r>
              <a:rPr lang="en-US" sz="3600" b="1" u="sng" dirty="0">
                <a:solidFill>
                  <a:srgbClr val="FFFF00"/>
                </a:solidFill>
              </a:rPr>
              <a:t>Culture media as a fellow: An artificial environment simulating natural conditions that necessary for bacteria to grow in laboratory</a:t>
            </a:r>
            <a:r>
              <a:rPr lang="en-US" sz="3600" b="1" u="sng" dirty="0" smtClean="0">
                <a:solidFill>
                  <a:srgbClr val="FFFF00"/>
                </a:solidFill>
              </a:rPr>
              <a:t>. </a:t>
            </a:r>
            <a:endParaRPr lang="en-US" sz="3600" b="1" u="sng" dirty="0">
              <a:solidFill>
                <a:srgbClr val="FFFF00"/>
              </a:solidFill>
            </a:endParaRPr>
          </a:p>
        </p:txBody>
      </p:sp>
    </p:spTree>
    <p:extLst>
      <p:ext uri="{BB962C8B-B14F-4D97-AF65-F5344CB8AC3E}">
        <p14:creationId xmlns:p14="http://schemas.microsoft.com/office/powerpoint/2010/main" val="3656059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endParaRPr lang="en-US" dirty="0" smtClean="0"/>
          </a:p>
          <a:p>
            <a:r>
              <a:rPr lang="en-US" sz="3600" b="1" dirty="0" smtClean="0">
                <a:solidFill>
                  <a:srgbClr val="FFFF00"/>
                </a:solidFill>
              </a:rPr>
              <a:t>XLD agar ( Xylose Lysine Deoxycholate )     selective differential media for Shigella </a:t>
            </a:r>
          </a:p>
          <a:p>
            <a:r>
              <a:rPr lang="en-US" sz="3200" b="1" dirty="0" smtClean="0"/>
              <a:t>And Salmonella </a:t>
            </a:r>
          </a:p>
          <a:p>
            <a:r>
              <a:rPr lang="en-US" sz="3200" b="1" dirty="0" smtClean="0"/>
              <a:t>Sugar : Xylose </a:t>
            </a:r>
          </a:p>
          <a:p>
            <a:r>
              <a:rPr lang="en-US" sz="3200" b="1" dirty="0" smtClean="0"/>
              <a:t>PH-indicator: phenol red </a:t>
            </a:r>
          </a:p>
          <a:p>
            <a:r>
              <a:rPr lang="en-US" sz="3200" b="1" dirty="0" smtClean="0"/>
              <a:t>H2S indicator : Na  - thiosulphate</a:t>
            </a:r>
          </a:p>
          <a:p>
            <a:r>
              <a:rPr lang="en-US" sz="3200" b="1" dirty="0" smtClean="0"/>
              <a:t>Gram positive &amp; gram negative inhibitor = Na- Deoxycholate </a:t>
            </a:r>
          </a:p>
          <a:p>
            <a:r>
              <a:rPr lang="en-US" sz="3200" b="1" dirty="0" smtClean="0"/>
              <a:t>Shigella non fermenter Xylose = red colony </a:t>
            </a:r>
          </a:p>
          <a:p>
            <a:r>
              <a:rPr lang="en-US" sz="3200" b="1" dirty="0" smtClean="0"/>
              <a:t>Salmonella </a:t>
            </a:r>
            <a:r>
              <a:rPr lang="en-US" sz="3200" b="1" dirty="0"/>
              <a:t>fermenter Xylose </a:t>
            </a:r>
            <a:r>
              <a:rPr lang="en-US" sz="3200" b="1" dirty="0" smtClean="0"/>
              <a:t> = yellow colony  with black center </a:t>
            </a:r>
            <a:endParaRPr lang="en-US" sz="3200" b="1" dirty="0"/>
          </a:p>
        </p:txBody>
      </p:sp>
    </p:spTree>
    <p:extLst>
      <p:ext uri="{BB962C8B-B14F-4D97-AF65-F5344CB8AC3E}">
        <p14:creationId xmlns:p14="http://schemas.microsoft.com/office/powerpoint/2010/main" val="1412482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utine &amp; Special stool culture - ppt downloa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315904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iolif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863771" cy="6857999"/>
          </a:xfrm>
          <a:prstGeom prst="rect">
            <a:avLst/>
          </a:prstGeom>
          <a:noFill/>
          <a:ln>
            <a:noFill/>
          </a:ln>
        </p:spPr>
      </p:pic>
      <p:pic>
        <p:nvPicPr>
          <p:cNvPr id="7" name="Picture 6" descr="Xylose Lysine Deoxycholate (XLD) Agar- Principle, Uses, Composition,  Preparation and Colony Characteristics"/>
          <p:cNvPicPr/>
          <p:nvPr/>
        </p:nvPicPr>
        <p:blipFill>
          <a:blip r:embed="rId3">
            <a:extLst>
              <a:ext uri="{28A0092B-C50C-407E-A947-70E740481C1C}">
                <a14:useLocalDpi xmlns:a14="http://schemas.microsoft.com/office/drawing/2010/main" val="0"/>
              </a:ext>
            </a:extLst>
          </a:blip>
          <a:srcRect/>
          <a:stretch>
            <a:fillRect/>
          </a:stretch>
        </p:blipFill>
        <p:spPr bwMode="auto">
          <a:xfrm>
            <a:off x="5863770" y="0"/>
            <a:ext cx="6328229" cy="6857999"/>
          </a:xfrm>
          <a:prstGeom prst="rect">
            <a:avLst/>
          </a:prstGeom>
          <a:noFill/>
          <a:ln>
            <a:noFill/>
          </a:ln>
        </p:spPr>
      </p:pic>
    </p:spTree>
    <p:extLst>
      <p:ext uri="{BB962C8B-B14F-4D97-AF65-F5344CB8AC3E}">
        <p14:creationId xmlns:p14="http://schemas.microsoft.com/office/powerpoint/2010/main" val="748040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fontScale="92500" lnSpcReduction="20000"/>
          </a:bodyPr>
          <a:lstStyle/>
          <a:p>
            <a:r>
              <a:rPr lang="en-US" sz="4000" b="1" dirty="0" smtClean="0">
                <a:solidFill>
                  <a:srgbClr val="FFFF00"/>
                </a:solidFill>
              </a:rPr>
              <a:t>S-S agar ( Shigella Salmonella agar ) </a:t>
            </a:r>
          </a:p>
          <a:p>
            <a:r>
              <a:rPr lang="en-US" sz="4400" b="1" dirty="0" smtClean="0"/>
              <a:t>Sugar : lactose </a:t>
            </a:r>
          </a:p>
          <a:p>
            <a:r>
              <a:rPr lang="en-US" sz="4400" b="1" dirty="0" smtClean="0"/>
              <a:t>PH-indicator : Neutral red </a:t>
            </a:r>
          </a:p>
          <a:p>
            <a:r>
              <a:rPr lang="en-US" sz="4400" b="1" dirty="0"/>
              <a:t>H2S indicator : Na  - thiosulphate</a:t>
            </a:r>
          </a:p>
          <a:p>
            <a:r>
              <a:rPr lang="en-US" sz="4400" b="1" dirty="0"/>
              <a:t>Gram positive &amp; gram negative </a:t>
            </a:r>
            <a:r>
              <a:rPr lang="en-US" sz="4400" b="1" dirty="0" smtClean="0"/>
              <a:t>inhibitor = Brilliant green </a:t>
            </a:r>
          </a:p>
          <a:p>
            <a:r>
              <a:rPr lang="en-US" sz="4400" b="1" dirty="0"/>
              <a:t>Shigella non fermenter </a:t>
            </a:r>
            <a:r>
              <a:rPr lang="en-US" sz="4400" b="1" dirty="0" smtClean="0"/>
              <a:t>lactose = pale colony </a:t>
            </a:r>
          </a:p>
          <a:p>
            <a:endParaRPr lang="en-US" sz="4400" b="1" dirty="0"/>
          </a:p>
          <a:p>
            <a:r>
              <a:rPr lang="en-US" sz="4400" b="1" dirty="0" smtClean="0"/>
              <a:t>Salmonella non  </a:t>
            </a:r>
            <a:r>
              <a:rPr lang="en-US" sz="4400" b="1" dirty="0"/>
              <a:t>fermenter </a:t>
            </a:r>
            <a:r>
              <a:rPr lang="en-US" sz="4400" b="1" dirty="0" smtClean="0"/>
              <a:t>lactose = pale colony  </a:t>
            </a:r>
            <a:r>
              <a:rPr lang="en-US" sz="4400" b="1" dirty="0"/>
              <a:t>with black center </a:t>
            </a:r>
          </a:p>
          <a:p>
            <a:r>
              <a:rPr lang="en-US" dirty="0" smtClean="0"/>
              <a:t>   </a:t>
            </a:r>
          </a:p>
          <a:p>
            <a:endParaRPr lang="en-US" dirty="0"/>
          </a:p>
        </p:txBody>
      </p:sp>
    </p:spTree>
    <p:extLst>
      <p:ext uri="{BB962C8B-B14F-4D97-AF65-F5344CB8AC3E}">
        <p14:creationId xmlns:p14="http://schemas.microsoft.com/office/powerpoint/2010/main" val="3638730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lstStyle/>
          <a:p>
            <a:endParaRPr lang="en-US" dirty="0"/>
          </a:p>
        </p:txBody>
      </p:sp>
      <p:pic>
        <p:nvPicPr>
          <p:cNvPr id="4" name="Picture 3" descr="HyServe"/>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950857" cy="6857999"/>
          </a:xfrm>
          <a:prstGeom prst="rect">
            <a:avLst/>
          </a:prstGeom>
          <a:noFill/>
          <a:ln>
            <a:noFill/>
          </a:ln>
        </p:spPr>
      </p:pic>
      <p:pic>
        <p:nvPicPr>
          <p:cNvPr id="6" name="Picture 5" descr="Lab Exercise Link Page"/>
          <p:cNvPicPr/>
          <p:nvPr/>
        </p:nvPicPr>
        <p:blipFill>
          <a:blip r:embed="rId3">
            <a:extLst>
              <a:ext uri="{28A0092B-C50C-407E-A947-70E740481C1C}">
                <a14:useLocalDpi xmlns:a14="http://schemas.microsoft.com/office/drawing/2010/main" val="0"/>
              </a:ext>
            </a:extLst>
          </a:blip>
          <a:srcRect/>
          <a:stretch>
            <a:fillRect/>
          </a:stretch>
        </p:blipFill>
        <p:spPr bwMode="auto">
          <a:xfrm>
            <a:off x="5950856" y="0"/>
            <a:ext cx="6241144" cy="6858000"/>
          </a:xfrm>
          <a:prstGeom prst="rect">
            <a:avLst/>
          </a:prstGeom>
          <a:noFill/>
          <a:ln>
            <a:noFill/>
          </a:ln>
        </p:spPr>
      </p:pic>
    </p:spTree>
    <p:extLst>
      <p:ext uri="{BB962C8B-B14F-4D97-AF65-F5344CB8AC3E}">
        <p14:creationId xmlns:p14="http://schemas.microsoft.com/office/powerpoint/2010/main" val="925881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1999" cy="6858000"/>
          </a:xfrm>
        </p:spPr>
        <p:txBody>
          <a:bodyPr/>
          <a:lstStyle/>
          <a:p>
            <a:endParaRPr lang="en-US" dirty="0" smtClean="0"/>
          </a:p>
          <a:p>
            <a:endParaRPr lang="en-US" dirty="0"/>
          </a:p>
          <a:p>
            <a:pPr algn="ctr"/>
            <a:r>
              <a:rPr lang="en-US" sz="4000" b="1" dirty="0" smtClean="0">
                <a:solidFill>
                  <a:schemeClr val="tx1"/>
                </a:solidFill>
              </a:rPr>
              <a:t>Eosin methylene blue </a:t>
            </a:r>
          </a:p>
          <a:p>
            <a:endParaRPr lang="en-US" sz="4000" b="1" dirty="0">
              <a:solidFill>
                <a:schemeClr val="tx1"/>
              </a:solidFill>
            </a:endParaRPr>
          </a:p>
        </p:txBody>
      </p:sp>
      <p:pic>
        <p:nvPicPr>
          <p:cNvPr id="4" name="Picture 3" descr="https://www.asmscience.org/docserver/ahah/fulltext/education/protocol/images/atlas_emb/e.coli_emb_fig1.jpg"/>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12191999" cy="5334000"/>
          </a:xfrm>
          <a:prstGeom prst="rect">
            <a:avLst/>
          </a:prstGeom>
          <a:noFill/>
          <a:ln>
            <a:noFill/>
          </a:ln>
        </p:spPr>
      </p:pic>
    </p:spTree>
    <p:extLst>
      <p:ext uri="{BB962C8B-B14F-4D97-AF65-F5344CB8AC3E}">
        <p14:creationId xmlns:p14="http://schemas.microsoft.com/office/powerpoint/2010/main" val="2571085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smtClean="0"/>
          </a:p>
          <a:p>
            <a:r>
              <a:rPr lang="en-US" sz="4000" b="1" u="sng" dirty="0">
                <a:solidFill>
                  <a:srgbClr val="FFFF00"/>
                </a:solidFill>
              </a:rPr>
              <a:t>Eosin-methylene blue </a:t>
            </a:r>
            <a:r>
              <a:rPr lang="en-US" sz="4000" b="1" u="sng" dirty="0" smtClean="0">
                <a:solidFill>
                  <a:srgbClr val="FFFF00"/>
                </a:solidFill>
              </a:rPr>
              <a:t>agar</a:t>
            </a:r>
            <a:r>
              <a:rPr lang="en-US" sz="4000" b="1" dirty="0" smtClean="0">
                <a:solidFill>
                  <a:srgbClr val="FFFF00"/>
                </a:solidFill>
              </a:rPr>
              <a:t>: </a:t>
            </a:r>
            <a:r>
              <a:rPr lang="en-US" sz="2800" b="1" dirty="0"/>
              <a:t>is selective for gram-negative bacteria against gram-positive bacteria .In addition, EMB agar is useful in isolation and differentiation of the various gram-negative bacilli and enteric bacilli, generally known as </a:t>
            </a:r>
            <a:r>
              <a:rPr lang="en-US" sz="2800" b="1" u="sng" dirty="0">
                <a:solidFill>
                  <a:srgbClr val="FFFF00"/>
                </a:solidFill>
              </a:rPr>
              <a:t>coliforms</a:t>
            </a:r>
            <a:r>
              <a:rPr lang="en-US" sz="2800" b="1" dirty="0"/>
              <a:t> and </a:t>
            </a:r>
            <a:r>
              <a:rPr lang="en-US" sz="2800" b="1" dirty="0">
                <a:solidFill>
                  <a:srgbClr val="FFFF00"/>
                </a:solidFill>
              </a:rPr>
              <a:t>fecal coliforms </a:t>
            </a:r>
            <a:r>
              <a:rPr lang="en-US" sz="2800" b="1" dirty="0"/>
              <a:t>respectively The bacteria which ferment </a:t>
            </a:r>
            <a:r>
              <a:rPr lang="en-US" sz="2800" b="1" u="sng" dirty="0">
                <a:solidFill>
                  <a:srgbClr val="FFFF00"/>
                </a:solidFill>
              </a:rPr>
              <a:t>lactose </a:t>
            </a:r>
            <a:r>
              <a:rPr lang="en-US" sz="2800" b="1" dirty="0"/>
              <a:t>in the medium form colored colonies, while those that do not ferment lactose appear </a:t>
            </a:r>
            <a:r>
              <a:rPr lang="en-US" sz="2800" b="1" u="sng" dirty="0">
                <a:solidFill>
                  <a:srgbClr val="FFFF00"/>
                </a:solidFill>
              </a:rPr>
              <a:t>as colorless colonies </a:t>
            </a:r>
            <a:r>
              <a:rPr lang="en-US" sz="2800" b="1" dirty="0"/>
              <a:t>EMB agar is used in water quality tests to distinguish coliforms and fecal coliforms that signal possible pathogenic microorganism contamination in water samples .EMB agar is also used to differentiate the organisms in the colon-typhoid-dysentery group:</a:t>
            </a:r>
            <a:r>
              <a:rPr lang="en-US" sz="2800" b="1" i="1" dirty="0"/>
              <a:t>Escherichia coli</a:t>
            </a:r>
            <a:r>
              <a:rPr lang="en-US" sz="2800" b="1" dirty="0"/>
              <a:t> colonies grow with a green metallic sheen with a dark center. </a:t>
            </a:r>
            <a:r>
              <a:rPr lang="en-US" sz="2800" b="1" dirty="0" smtClean="0"/>
              <a:t> </a:t>
            </a:r>
          </a:p>
          <a:p>
            <a:endParaRPr lang="en-US" b="1" dirty="0"/>
          </a:p>
          <a:p>
            <a:endParaRPr lang="en-US" dirty="0"/>
          </a:p>
        </p:txBody>
      </p:sp>
    </p:spTree>
    <p:extLst>
      <p:ext uri="{BB962C8B-B14F-4D97-AF65-F5344CB8AC3E}">
        <p14:creationId xmlns:p14="http://schemas.microsoft.com/office/powerpoint/2010/main" val="201902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46" y="0"/>
            <a:ext cx="12216046" cy="6858000"/>
          </a:xfrm>
        </p:spPr>
        <p:txBody>
          <a:bodyPr/>
          <a:lstStyle/>
          <a:p>
            <a:endParaRPr lang="en-US" dirty="0"/>
          </a:p>
        </p:txBody>
      </p:sp>
      <p:pic>
        <p:nvPicPr>
          <p:cNvPr id="1026" name="Picture 2" descr="Gram-negative Bacilli of Klebsiella pneumoniae | Medical Labora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7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a:p>
        </p:txBody>
      </p:sp>
      <p:pic>
        <p:nvPicPr>
          <p:cNvPr id="2050" name="Picture 2" descr="Klebsiella s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8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orphology and Culture Characteristics Of Klebsiella pneumoniae"/>
          <p:cNvSpPr>
            <a:spLocks noGrp="1" noChangeAspect="1" noChangeArrowheads="1"/>
          </p:cNvSpPr>
          <p:nvPr>
            <p:ph idx="1"/>
          </p:nvPr>
        </p:nvSpPr>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Morphology and Culture Characteristics Of Klebsiella pneumoniae"/>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ln>
            <a:noFill/>
          </a:ln>
        </p:spPr>
      </p:pic>
    </p:spTree>
    <p:extLst>
      <p:ext uri="{BB962C8B-B14F-4D97-AF65-F5344CB8AC3E}">
        <p14:creationId xmlns:p14="http://schemas.microsoft.com/office/powerpoint/2010/main" val="256480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fontScale="92500"/>
          </a:bodyPr>
          <a:lstStyle/>
          <a:p>
            <a:r>
              <a:rPr lang="en-US" sz="3600" b="1" u="sng" dirty="0">
                <a:solidFill>
                  <a:schemeClr val="tx1"/>
                </a:solidFill>
              </a:rPr>
              <a:t>Components of the Typical Culture Medium</a:t>
            </a:r>
            <a:r>
              <a:rPr lang="en-US" sz="3600" b="1" dirty="0" smtClean="0">
                <a:solidFill>
                  <a:schemeClr val="tx1"/>
                </a:solidFill>
              </a:rPr>
              <a:t>:</a:t>
            </a:r>
          </a:p>
          <a:p>
            <a:r>
              <a:rPr lang="en-US" sz="3600" b="1" dirty="0" smtClean="0">
                <a:solidFill>
                  <a:schemeClr val="tx1"/>
                </a:solidFill>
              </a:rPr>
              <a:t> </a:t>
            </a:r>
            <a:r>
              <a:rPr lang="en-US" sz="3600" b="1" dirty="0">
                <a:solidFill>
                  <a:schemeClr val="tx1"/>
                </a:solidFill>
              </a:rPr>
              <a:t>1- Energy source </a:t>
            </a:r>
            <a:endParaRPr lang="en-US" sz="3600" b="1" dirty="0" smtClean="0">
              <a:solidFill>
                <a:schemeClr val="tx1"/>
              </a:solidFill>
            </a:endParaRPr>
          </a:p>
          <a:p>
            <a:r>
              <a:rPr lang="en-US" sz="3600" b="1" dirty="0" smtClean="0">
                <a:solidFill>
                  <a:schemeClr val="tx1"/>
                </a:solidFill>
              </a:rPr>
              <a:t> 2- Carbon source </a:t>
            </a:r>
          </a:p>
          <a:p>
            <a:r>
              <a:rPr lang="en-US" sz="3600" b="1" dirty="0" smtClean="0">
                <a:solidFill>
                  <a:schemeClr val="tx1"/>
                </a:solidFill>
              </a:rPr>
              <a:t> 3- Nitrogen </a:t>
            </a:r>
            <a:r>
              <a:rPr lang="en-US" sz="3600" b="1" dirty="0">
                <a:solidFill>
                  <a:schemeClr val="tx1"/>
                </a:solidFill>
              </a:rPr>
              <a:t>source </a:t>
            </a:r>
            <a:endParaRPr lang="en-US" sz="3600" b="1" dirty="0" smtClean="0">
              <a:solidFill>
                <a:schemeClr val="tx1"/>
              </a:solidFill>
            </a:endParaRPr>
          </a:p>
          <a:p>
            <a:r>
              <a:rPr lang="en-US" sz="3600" b="1" dirty="0" smtClean="0">
                <a:solidFill>
                  <a:schemeClr val="tx1"/>
                </a:solidFill>
              </a:rPr>
              <a:t> 4- </a:t>
            </a:r>
            <a:r>
              <a:rPr lang="en-US" sz="3600" b="1" dirty="0">
                <a:solidFill>
                  <a:schemeClr val="tx1"/>
                </a:solidFill>
              </a:rPr>
              <a:t>Salts like phosphate, chlorides, sodium carbonates, potassium, magnesium, ferric, calcium and trace element like copper</a:t>
            </a:r>
            <a:r>
              <a:rPr lang="en-US" sz="3600" b="1" dirty="0" smtClean="0">
                <a:solidFill>
                  <a:schemeClr val="tx1"/>
                </a:solidFill>
              </a:rPr>
              <a:t>.</a:t>
            </a:r>
          </a:p>
          <a:p>
            <a:r>
              <a:rPr lang="en-US" sz="3600" b="1" dirty="0" smtClean="0">
                <a:solidFill>
                  <a:schemeClr val="tx1"/>
                </a:solidFill>
              </a:rPr>
              <a:t> </a:t>
            </a:r>
            <a:r>
              <a:rPr lang="en-US" sz="3600" b="1" dirty="0">
                <a:solidFill>
                  <a:schemeClr val="tx1"/>
                </a:solidFill>
              </a:rPr>
              <a:t>5- Source of different minerals e.g. iron, magnesium, sodium, potassium and traces of zinc and manganese. </a:t>
            </a:r>
            <a:r>
              <a:rPr lang="en-US" sz="3600" b="1" dirty="0">
                <a:solidFill>
                  <a:srgbClr val="FFFF00"/>
                </a:solidFill>
              </a:rPr>
              <a:t>Note: </a:t>
            </a:r>
            <a:r>
              <a:rPr lang="en-US" sz="3600" b="1" u="sng" dirty="0">
                <a:solidFill>
                  <a:srgbClr val="FFFF00"/>
                </a:solidFill>
              </a:rPr>
              <a:t>Some microorganisms may need a source of vitamins and amino acids which are important in building cellular components of </a:t>
            </a:r>
            <a:r>
              <a:rPr lang="en-US" sz="3600" b="1" u="sng" dirty="0" smtClean="0">
                <a:solidFill>
                  <a:srgbClr val="FFFF00"/>
                </a:solidFill>
              </a:rPr>
              <a:t>microorganisms </a:t>
            </a:r>
            <a:endParaRPr lang="en-US" sz="3600" b="1" u="sng" dirty="0">
              <a:solidFill>
                <a:srgbClr val="FFFF00"/>
              </a:solidFill>
            </a:endParaRPr>
          </a:p>
        </p:txBody>
      </p:sp>
    </p:spTree>
    <p:extLst>
      <p:ext uri="{BB962C8B-B14F-4D97-AF65-F5344CB8AC3E}">
        <p14:creationId xmlns:p14="http://schemas.microsoft.com/office/powerpoint/2010/main" val="3914538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a:p>
        </p:txBody>
      </p:sp>
      <p:pic>
        <p:nvPicPr>
          <p:cNvPr id="6" name="Picture 5" descr="Media!.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217714" y="0"/>
            <a:ext cx="11756572" cy="6858000"/>
          </a:xfrm>
          <a:prstGeom prst="rect">
            <a:avLst/>
          </a:prstGeom>
          <a:noFill/>
          <a:ln>
            <a:noFill/>
          </a:ln>
        </p:spPr>
      </p:pic>
    </p:spTree>
    <p:extLst>
      <p:ext uri="{BB962C8B-B14F-4D97-AF65-F5344CB8AC3E}">
        <p14:creationId xmlns:p14="http://schemas.microsoft.com/office/powerpoint/2010/main" val="1760850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a:p>
        </p:txBody>
      </p:sp>
      <p:pic>
        <p:nvPicPr>
          <p:cNvPr id="4" name="Picture 3" descr="Microamaze: Eosin Methylene Blue Aga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896824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rine Culture Technique and the Importance of Selective and Differential  Media for Gram-Negative Rods Vocabulary Coliforms Pure culture Types of  culture. - ppt downloa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96629"/>
          </a:xfrm>
          <a:prstGeom prst="rect">
            <a:avLst/>
          </a:prstGeom>
          <a:noFill/>
          <a:ln>
            <a:noFill/>
          </a:ln>
        </p:spPr>
      </p:pic>
    </p:spTree>
    <p:extLst>
      <p:ext uri="{BB962C8B-B14F-4D97-AF65-F5344CB8AC3E}">
        <p14:creationId xmlns:p14="http://schemas.microsoft.com/office/powerpoint/2010/main" val="1620947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3600" b="1" dirty="0" smtClean="0">
                <a:solidFill>
                  <a:srgbClr val="FFFF00"/>
                </a:solidFill>
              </a:rPr>
              <a:t>Blood agar ( Enrichment differential media )</a:t>
            </a:r>
          </a:p>
          <a:p>
            <a:r>
              <a:rPr lang="en-US" sz="3200" dirty="0" smtClean="0"/>
              <a:t>Enrichment : for fastidious bacteria </a:t>
            </a:r>
          </a:p>
          <a:p>
            <a:r>
              <a:rPr lang="en-US" sz="3200" dirty="0" smtClean="0"/>
              <a:t>Differential : alpha hemolysis &amp; beta hemolysis </a:t>
            </a:r>
          </a:p>
          <a:p>
            <a:r>
              <a:rPr lang="en-US" sz="3200" dirty="0" smtClean="0"/>
              <a:t>Add 5 ml blood \100 ml base of blood agar</a:t>
            </a:r>
            <a:endParaRPr lang="en-US" sz="3200" dirty="0"/>
          </a:p>
        </p:txBody>
      </p:sp>
      <p:pic>
        <p:nvPicPr>
          <p:cNvPr id="4" name="Picture 3" descr="Prepared Blood Agar Media | VWR"/>
          <p:cNvPicPr/>
          <p:nvPr/>
        </p:nvPicPr>
        <p:blipFill>
          <a:blip r:embed="rId2">
            <a:extLst>
              <a:ext uri="{28A0092B-C50C-407E-A947-70E740481C1C}">
                <a14:useLocalDpi xmlns:a14="http://schemas.microsoft.com/office/drawing/2010/main" val="0"/>
              </a:ext>
            </a:extLst>
          </a:blip>
          <a:srcRect/>
          <a:stretch>
            <a:fillRect/>
          </a:stretch>
        </p:blipFill>
        <p:spPr bwMode="auto">
          <a:xfrm>
            <a:off x="0" y="2433234"/>
            <a:ext cx="12192000" cy="4424766"/>
          </a:xfrm>
          <a:prstGeom prst="rect">
            <a:avLst/>
          </a:prstGeom>
          <a:noFill/>
          <a:ln>
            <a:noFill/>
          </a:ln>
        </p:spPr>
      </p:pic>
    </p:spTree>
    <p:extLst>
      <p:ext uri="{BB962C8B-B14F-4D97-AF65-F5344CB8AC3E}">
        <p14:creationId xmlns:p14="http://schemas.microsoft.com/office/powerpoint/2010/main" val="1169431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smtClean="0"/>
              <a:t> </a:t>
            </a:r>
            <a:endParaRPr lang="en-US" dirty="0"/>
          </a:p>
        </p:txBody>
      </p:sp>
      <p:pic>
        <p:nvPicPr>
          <p:cNvPr id="4" name="Picture 3" descr="Hemolysis | Medical technology, Microbiology, Medical laboratory scientis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94211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r>
              <a:rPr lang="en-US" sz="4800" b="1" dirty="0">
                <a:solidFill>
                  <a:schemeClr val="tx1"/>
                </a:solidFill>
              </a:rPr>
              <a:t>Culture Media Importance: </a:t>
            </a:r>
            <a:endParaRPr lang="en-US" sz="4800" b="1" dirty="0" smtClean="0">
              <a:solidFill>
                <a:schemeClr val="tx1"/>
              </a:solidFill>
            </a:endParaRPr>
          </a:p>
          <a:p>
            <a:r>
              <a:rPr lang="en-US" sz="4800" b="1" dirty="0" smtClean="0">
                <a:solidFill>
                  <a:srgbClr val="FFFF00"/>
                </a:solidFill>
              </a:rPr>
              <a:t>1-Isolation </a:t>
            </a:r>
            <a:r>
              <a:rPr lang="en-US" sz="4800" b="1" dirty="0">
                <a:solidFill>
                  <a:srgbClr val="FFFF00"/>
                </a:solidFill>
              </a:rPr>
              <a:t>and preservation of microorganisms. </a:t>
            </a:r>
            <a:endParaRPr lang="en-US" sz="4800" b="1" dirty="0" smtClean="0">
              <a:solidFill>
                <a:srgbClr val="FFFF00"/>
              </a:solidFill>
            </a:endParaRPr>
          </a:p>
          <a:p>
            <a:r>
              <a:rPr lang="en-US" sz="4800" b="1" dirty="0" smtClean="0">
                <a:solidFill>
                  <a:srgbClr val="FFFF00"/>
                </a:solidFill>
              </a:rPr>
              <a:t>2-Reproducing </a:t>
            </a:r>
            <a:r>
              <a:rPr lang="en-US" sz="4800" b="1" dirty="0">
                <a:solidFill>
                  <a:srgbClr val="FFFF00"/>
                </a:solidFill>
              </a:rPr>
              <a:t>a microorganism and studying its characteristics. </a:t>
            </a:r>
            <a:endParaRPr lang="en-US" sz="4800" b="1" dirty="0" smtClean="0">
              <a:solidFill>
                <a:srgbClr val="FFFF00"/>
              </a:solidFill>
            </a:endParaRPr>
          </a:p>
          <a:p>
            <a:r>
              <a:rPr lang="en-US" sz="4800" b="1" dirty="0" smtClean="0">
                <a:solidFill>
                  <a:srgbClr val="FFFF00"/>
                </a:solidFill>
              </a:rPr>
              <a:t>3-Encouragement </a:t>
            </a:r>
            <a:r>
              <a:rPr lang="en-US" sz="4800" b="1" dirty="0">
                <a:solidFill>
                  <a:srgbClr val="FFFF00"/>
                </a:solidFill>
              </a:rPr>
              <a:t>and induction of the microorganisms to produce materials that have industrial importance like antibiotics and some organic acids</a:t>
            </a:r>
            <a:r>
              <a:rPr lang="en-US" sz="4800" b="1" dirty="0" smtClean="0">
                <a:solidFill>
                  <a:srgbClr val="FFFF00"/>
                </a:solidFill>
              </a:rPr>
              <a:t>. </a:t>
            </a:r>
            <a:endParaRPr lang="en-US" sz="4800" b="1" dirty="0">
              <a:solidFill>
                <a:srgbClr val="FFFF00"/>
              </a:solidFill>
            </a:endParaRPr>
          </a:p>
        </p:txBody>
      </p:sp>
    </p:spTree>
    <p:extLst>
      <p:ext uri="{BB962C8B-B14F-4D97-AF65-F5344CB8AC3E}">
        <p14:creationId xmlns:p14="http://schemas.microsoft.com/office/powerpoint/2010/main" val="308451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7999"/>
          </a:xfrm>
        </p:spPr>
        <p:txBody>
          <a:bodyPr>
            <a:normAutofit/>
          </a:bodyPr>
          <a:lstStyle/>
          <a:p>
            <a:r>
              <a:rPr lang="en-US" sz="2400" b="1" dirty="0">
                <a:solidFill>
                  <a:schemeClr val="tx1"/>
                </a:solidFill>
              </a:rPr>
              <a:t>Classification of Culture Media</a:t>
            </a:r>
            <a:r>
              <a:rPr lang="en-US" sz="2400" b="1" dirty="0" smtClean="0">
                <a:solidFill>
                  <a:schemeClr val="tx1"/>
                </a:solidFill>
              </a:rPr>
              <a:t>: </a:t>
            </a:r>
          </a:p>
          <a:p>
            <a:r>
              <a:rPr lang="en-US" sz="2400" b="1" dirty="0" smtClean="0">
                <a:solidFill>
                  <a:schemeClr val="tx1"/>
                </a:solidFill>
              </a:rPr>
              <a:t>A) Depending on its consistency: </a:t>
            </a:r>
          </a:p>
          <a:p>
            <a:r>
              <a:rPr lang="en-US" sz="3600" b="1" dirty="0" smtClean="0">
                <a:solidFill>
                  <a:srgbClr val="FFFF00"/>
                </a:solidFill>
              </a:rPr>
              <a:t>1- </a:t>
            </a:r>
            <a:r>
              <a:rPr lang="en-US" sz="3600" b="1" dirty="0">
                <a:solidFill>
                  <a:srgbClr val="FFFF00"/>
                </a:solidFill>
              </a:rPr>
              <a:t>Liquid media or broth</a:t>
            </a:r>
            <a:r>
              <a:rPr lang="en-US" sz="2400" b="1" dirty="0">
                <a:solidFill>
                  <a:schemeClr val="tx1"/>
                </a:solidFill>
              </a:rPr>
              <a:t>: these are media that do not contain any solidifying agent like agar. Liquid media are suitable to grow bacteria when the numbers </a:t>
            </a:r>
            <a:r>
              <a:rPr lang="en-US" sz="2400" b="1" dirty="0" smtClean="0">
                <a:solidFill>
                  <a:schemeClr val="tx1"/>
                </a:solidFill>
              </a:rPr>
              <a:t>in the inoculum </a:t>
            </a:r>
            <a:r>
              <a:rPr lang="en-US" sz="2400" b="1" dirty="0">
                <a:solidFill>
                  <a:schemeClr val="tx1"/>
                </a:solidFill>
              </a:rPr>
              <a:t>is suspected to be low, also they are usually used in the extraction of active compounds produced by microorganisms (e.g. toxins</a:t>
            </a:r>
            <a:r>
              <a:rPr lang="en-US" sz="2400" b="1" dirty="0" smtClean="0">
                <a:solidFill>
                  <a:schemeClr val="tx1"/>
                </a:solidFill>
              </a:rPr>
              <a:t>).</a:t>
            </a:r>
          </a:p>
          <a:p>
            <a:r>
              <a:rPr lang="en-US" sz="2400" b="1" dirty="0" smtClean="0">
                <a:solidFill>
                  <a:schemeClr val="tx1"/>
                </a:solidFill>
              </a:rPr>
              <a:t> </a:t>
            </a:r>
            <a:r>
              <a:rPr lang="en-US" sz="3600" b="1" dirty="0">
                <a:solidFill>
                  <a:srgbClr val="FFFF00"/>
                </a:solidFill>
              </a:rPr>
              <a:t>2- Solid media: </a:t>
            </a:r>
            <a:r>
              <a:rPr lang="en-US" sz="2400" b="1" dirty="0">
                <a:solidFill>
                  <a:schemeClr val="tx1"/>
                </a:solidFill>
              </a:rPr>
              <a:t>these are media that contain (1.5 – 2 %) agar. Solid medium they are important for isolation of microorganisms in pure form especially when there is more than one species in one sample. </a:t>
            </a:r>
            <a:endParaRPr lang="en-US" sz="2400" b="1" dirty="0" smtClean="0">
              <a:solidFill>
                <a:schemeClr val="tx1"/>
              </a:solidFill>
            </a:endParaRPr>
          </a:p>
          <a:p>
            <a:r>
              <a:rPr lang="en-US" sz="3600" b="1" dirty="0" smtClean="0">
                <a:solidFill>
                  <a:srgbClr val="FFFF00"/>
                </a:solidFill>
              </a:rPr>
              <a:t>3</a:t>
            </a:r>
            <a:r>
              <a:rPr lang="en-US" sz="3600" b="1" dirty="0">
                <a:solidFill>
                  <a:srgbClr val="FFFF00"/>
                </a:solidFill>
              </a:rPr>
              <a:t>) Semisolid media</a:t>
            </a:r>
            <a:r>
              <a:rPr lang="en-US" sz="2400" b="1" dirty="0">
                <a:solidFill>
                  <a:schemeClr val="tx1"/>
                </a:solidFill>
              </a:rPr>
              <a:t>: it contains less than 1% (about 0.7 - 0.8) % of agar. Such media are soft and are useful in demonstrating bacterial motility and separating motile from non-motile strains, also their requirements for O2 to know if these microorganisms are aerobic, anaerobic, micro aerobic, or facultative anaerobic</a:t>
            </a: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344976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fontScale="92500"/>
          </a:bodyPr>
          <a:lstStyle/>
          <a:p>
            <a:r>
              <a:rPr lang="en-US" sz="3900" b="1" u="sng" dirty="0">
                <a:solidFill>
                  <a:srgbClr val="FFFF00"/>
                </a:solidFill>
              </a:rPr>
              <a:t>B) Depending on its nature or components or contents: </a:t>
            </a:r>
            <a:endParaRPr lang="en-US" sz="3900" b="1" u="sng" dirty="0" smtClean="0">
              <a:solidFill>
                <a:srgbClr val="FFFF00"/>
              </a:solidFill>
            </a:endParaRPr>
          </a:p>
          <a:p>
            <a:r>
              <a:rPr lang="en-US" sz="3600" b="1" dirty="0" smtClean="0">
                <a:solidFill>
                  <a:srgbClr val="FFFF00"/>
                </a:solidFill>
              </a:rPr>
              <a:t>1)Natural </a:t>
            </a:r>
            <a:r>
              <a:rPr lang="en-US" sz="3600" b="1" dirty="0">
                <a:solidFill>
                  <a:srgbClr val="FFFF00"/>
                </a:solidFill>
              </a:rPr>
              <a:t>media: </a:t>
            </a:r>
            <a:r>
              <a:rPr lang="en-US" sz="3600" b="1" dirty="0">
                <a:solidFill>
                  <a:schemeClr val="tx1"/>
                </a:solidFill>
              </a:rPr>
              <a:t>these are media that contain natural materials e.g. plant or animal tissues, milk, blood, fruit and vegetables juice and meat extract. The components of these media are accurately unknown</a:t>
            </a:r>
            <a:r>
              <a:rPr lang="en-US" sz="3600" b="1" dirty="0" smtClean="0">
                <a:solidFill>
                  <a:schemeClr val="tx1"/>
                </a:solidFill>
              </a:rPr>
              <a:t>.</a:t>
            </a:r>
          </a:p>
          <a:p>
            <a:r>
              <a:rPr lang="en-US" sz="3600" b="1" dirty="0" smtClean="0">
                <a:solidFill>
                  <a:schemeClr val="tx1"/>
                </a:solidFill>
              </a:rPr>
              <a:t> </a:t>
            </a:r>
            <a:r>
              <a:rPr lang="en-US" sz="3600" b="1" dirty="0">
                <a:solidFill>
                  <a:srgbClr val="FFFF00"/>
                </a:solidFill>
              </a:rPr>
              <a:t>2)Artificial media</a:t>
            </a:r>
            <a:r>
              <a:rPr lang="en-US" sz="3600" b="1" dirty="0">
                <a:solidFill>
                  <a:schemeClr val="tx1"/>
                </a:solidFill>
              </a:rPr>
              <a:t>: these are divided into</a:t>
            </a:r>
            <a:r>
              <a:rPr lang="en-US" sz="3600" b="1" dirty="0" smtClean="0">
                <a:solidFill>
                  <a:schemeClr val="tx1"/>
                </a:solidFill>
              </a:rPr>
              <a:t>:</a:t>
            </a:r>
          </a:p>
          <a:p>
            <a:r>
              <a:rPr lang="en-US" sz="3600" b="1" dirty="0" smtClean="0">
                <a:solidFill>
                  <a:schemeClr val="tx1"/>
                </a:solidFill>
              </a:rPr>
              <a:t> </a:t>
            </a:r>
            <a:r>
              <a:rPr lang="en-US" sz="3600" b="1" dirty="0" smtClean="0">
                <a:solidFill>
                  <a:srgbClr val="FFFF00"/>
                </a:solidFill>
              </a:rPr>
              <a:t>a) </a:t>
            </a:r>
            <a:r>
              <a:rPr lang="en-US" sz="3600" b="1" dirty="0">
                <a:solidFill>
                  <a:srgbClr val="FFFF00"/>
                </a:solidFill>
              </a:rPr>
              <a:t>Synthetic or defined media</a:t>
            </a:r>
            <a:r>
              <a:rPr lang="en-US" sz="3600" b="1" dirty="0">
                <a:solidFill>
                  <a:schemeClr val="tx1"/>
                </a:solidFill>
              </a:rPr>
              <a:t>: these are media which contain chemical substances that we know their composition and their concentration accurately. These media are used for a wide variety of physiological studies. </a:t>
            </a:r>
          </a:p>
        </p:txBody>
      </p:sp>
    </p:spTree>
    <p:extLst>
      <p:ext uri="{BB962C8B-B14F-4D97-AF65-F5344CB8AC3E}">
        <p14:creationId xmlns:p14="http://schemas.microsoft.com/office/powerpoint/2010/main" val="2025916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r>
              <a:rPr lang="en-US" sz="4000" b="1" dirty="0">
                <a:solidFill>
                  <a:srgbClr val="FFFF00"/>
                </a:solidFill>
              </a:rPr>
              <a:t>b) Semi synthetic or complex media: </a:t>
            </a:r>
            <a:r>
              <a:rPr lang="en-US" sz="4000" b="1" dirty="0">
                <a:solidFill>
                  <a:schemeClr val="tx1"/>
                </a:solidFill>
              </a:rPr>
              <a:t>these are synthetic media supplemented with natural components of unknown chemical composition like the addition of meat extract, yeast extract, peptone or serum. Complex media are usually used for cultivation of bacterial pathogens and other fastidious bacteria</a:t>
            </a:r>
            <a:r>
              <a:rPr lang="en-US" sz="4000" b="1" dirty="0" smtClean="0">
                <a:solidFill>
                  <a:schemeClr val="tx1"/>
                </a:solidFill>
              </a:rPr>
              <a:t>.</a:t>
            </a:r>
          </a:p>
          <a:p>
            <a:r>
              <a:rPr lang="en-US" sz="4000" b="1" dirty="0" smtClean="0">
                <a:solidFill>
                  <a:schemeClr val="tx1"/>
                </a:solidFill>
              </a:rPr>
              <a:t> </a:t>
            </a:r>
            <a:r>
              <a:rPr lang="en-US" sz="4000" b="1" dirty="0">
                <a:solidFill>
                  <a:srgbClr val="FFFF00"/>
                </a:solidFill>
              </a:rPr>
              <a:t>3) Living media</a:t>
            </a:r>
            <a:r>
              <a:rPr lang="en-US" sz="4000" b="1" dirty="0">
                <a:solidFill>
                  <a:schemeClr val="tx1"/>
                </a:solidFill>
              </a:rPr>
              <a:t>: these are media in which living cells are used as culture media like using chicken embryo and </a:t>
            </a:r>
            <a:r>
              <a:rPr lang="en-US" sz="4000" b="1" dirty="0" err="1">
                <a:solidFill>
                  <a:schemeClr val="tx1"/>
                </a:solidFill>
              </a:rPr>
              <a:t>Hela</a:t>
            </a:r>
            <a:r>
              <a:rPr lang="en-US" sz="4000" b="1" dirty="0">
                <a:solidFill>
                  <a:schemeClr val="tx1"/>
                </a:solidFill>
              </a:rPr>
              <a:t> cell for cultivation of viruses. </a:t>
            </a:r>
            <a:r>
              <a:rPr lang="en-US" sz="4000" b="1" dirty="0" smtClean="0">
                <a:solidFill>
                  <a:schemeClr val="tx1"/>
                </a:solidFill>
              </a:rPr>
              <a:t> </a:t>
            </a:r>
            <a:endParaRPr lang="en-US" sz="4000" b="1" dirty="0">
              <a:solidFill>
                <a:schemeClr val="tx1"/>
              </a:solidFill>
            </a:endParaRPr>
          </a:p>
        </p:txBody>
      </p:sp>
    </p:spTree>
    <p:extLst>
      <p:ext uri="{BB962C8B-B14F-4D97-AF65-F5344CB8AC3E}">
        <p14:creationId xmlns:p14="http://schemas.microsoft.com/office/powerpoint/2010/main" val="2746294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r>
              <a:rPr lang="en-US" sz="3600" b="1" dirty="0">
                <a:solidFill>
                  <a:srgbClr val="FFFF00"/>
                </a:solidFill>
              </a:rPr>
              <a:t>C) Depending on the purpose of </a:t>
            </a:r>
            <a:r>
              <a:rPr lang="en-US" sz="3600" b="1" dirty="0" smtClean="0">
                <a:solidFill>
                  <a:srgbClr val="FFFF00"/>
                </a:solidFill>
              </a:rPr>
              <a:t>uses</a:t>
            </a:r>
          </a:p>
          <a:p>
            <a:r>
              <a:rPr lang="en-US" sz="3600" b="1" dirty="0" smtClean="0">
                <a:solidFill>
                  <a:schemeClr val="tx1"/>
                </a:solidFill>
              </a:rPr>
              <a:t>1)General </a:t>
            </a:r>
            <a:r>
              <a:rPr lang="en-US" sz="3600" b="1" dirty="0">
                <a:solidFill>
                  <a:schemeClr val="tx1"/>
                </a:solidFill>
              </a:rPr>
              <a:t>purpose media</a:t>
            </a:r>
            <a:r>
              <a:rPr lang="en-US" sz="3600" b="1" dirty="0" smtClean="0">
                <a:solidFill>
                  <a:schemeClr val="tx1"/>
                </a:solidFill>
              </a:rPr>
              <a:t>: these </a:t>
            </a:r>
            <a:r>
              <a:rPr lang="en-US" sz="3600" b="1" dirty="0">
                <a:solidFill>
                  <a:schemeClr val="tx1"/>
                </a:solidFill>
              </a:rPr>
              <a:t>are media in which many are grown. They are used for many purposes e.g. nutrient broth</a:t>
            </a:r>
            <a:r>
              <a:rPr lang="en-US" sz="3600" b="1" dirty="0" smtClean="0">
                <a:solidFill>
                  <a:schemeClr val="tx1"/>
                </a:solidFill>
              </a:rPr>
              <a:t>.</a:t>
            </a:r>
          </a:p>
          <a:p>
            <a:r>
              <a:rPr lang="en-US" sz="3600" b="1" dirty="0" smtClean="0">
                <a:solidFill>
                  <a:schemeClr val="tx1"/>
                </a:solidFill>
              </a:rPr>
              <a:t> </a:t>
            </a:r>
            <a:r>
              <a:rPr lang="en-US" sz="3600" b="1" dirty="0">
                <a:solidFill>
                  <a:srgbClr val="FFFF00"/>
                </a:solidFill>
              </a:rPr>
              <a:t>2)Selective media: </a:t>
            </a:r>
            <a:r>
              <a:rPr lang="en-US" sz="3600" b="1" dirty="0">
                <a:solidFill>
                  <a:schemeClr val="tx1"/>
                </a:solidFill>
              </a:rPr>
              <a:t>these are media that are used for the cultivation and isolation of certain species of microorganisms from a mixture of different species. These media are divided into two kinds</a:t>
            </a:r>
            <a:r>
              <a:rPr lang="en-US" sz="3600" b="1" dirty="0" smtClean="0">
                <a:solidFill>
                  <a:schemeClr val="tx1"/>
                </a:solidFill>
              </a:rPr>
              <a:t>:</a:t>
            </a:r>
          </a:p>
          <a:p>
            <a:r>
              <a:rPr lang="en-US" sz="3600" b="1" dirty="0" smtClean="0">
                <a:solidFill>
                  <a:schemeClr val="tx1"/>
                </a:solidFill>
              </a:rPr>
              <a:t> </a:t>
            </a:r>
            <a:r>
              <a:rPr lang="en-US" sz="3600" b="1" dirty="0">
                <a:solidFill>
                  <a:srgbClr val="FFFF00"/>
                </a:solidFill>
              </a:rPr>
              <a:t>A) Suppressive selective media</a:t>
            </a:r>
            <a:r>
              <a:rPr lang="en-US" sz="3600" b="1" dirty="0">
                <a:solidFill>
                  <a:schemeClr val="tx1"/>
                </a:solidFill>
              </a:rPr>
              <a:t>: Selective media contain a component that helps to grow of a microorganism and suppresses the growth of other undesirable (un wanted) species. </a:t>
            </a:r>
            <a:r>
              <a:rPr lang="en-US" sz="3600" b="1" dirty="0" smtClean="0">
                <a:solidFill>
                  <a:schemeClr val="tx1"/>
                </a:solidFill>
              </a:rPr>
              <a:t> </a:t>
            </a:r>
            <a:endParaRPr lang="en-US" sz="3600" b="1" dirty="0">
              <a:solidFill>
                <a:schemeClr val="tx1"/>
              </a:solidFill>
            </a:endParaRPr>
          </a:p>
        </p:txBody>
      </p:sp>
    </p:spTree>
    <p:extLst>
      <p:ext uri="{BB962C8B-B14F-4D97-AF65-F5344CB8AC3E}">
        <p14:creationId xmlns:p14="http://schemas.microsoft.com/office/powerpoint/2010/main" val="179412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pPr marL="0" indent="0">
              <a:buNone/>
            </a:pPr>
            <a:r>
              <a:rPr lang="en-US" sz="3200" b="1" dirty="0" smtClean="0">
                <a:solidFill>
                  <a:srgbClr val="FFFF00"/>
                </a:solidFill>
              </a:rPr>
              <a:t>B)Enrichment </a:t>
            </a:r>
            <a:r>
              <a:rPr lang="en-US" sz="3200" b="1" dirty="0">
                <a:solidFill>
                  <a:srgbClr val="FFFF00"/>
                </a:solidFill>
              </a:rPr>
              <a:t>selective media</a:t>
            </a:r>
            <a:r>
              <a:rPr lang="en-US" sz="3200" b="1" dirty="0" smtClean="0">
                <a:solidFill>
                  <a:srgbClr val="FFFF00"/>
                </a:solidFill>
              </a:rPr>
              <a:t>:</a:t>
            </a:r>
          </a:p>
          <a:p>
            <a:pPr marL="0" indent="0">
              <a:buNone/>
            </a:pPr>
            <a:r>
              <a:rPr lang="en-US" sz="3200" b="1" dirty="0" smtClean="0">
                <a:solidFill>
                  <a:schemeClr val="tx1"/>
                </a:solidFill>
              </a:rPr>
              <a:t> </a:t>
            </a:r>
            <a:r>
              <a:rPr lang="en-US" sz="3200" b="1" dirty="0">
                <a:solidFill>
                  <a:schemeClr val="tx1"/>
                </a:solidFill>
              </a:rPr>
              <a:t>these are media which are used for the selection of the desirable species of microorganisms by induction their growth rather than other species which are grown in the same medium, this done by adding stimulatory materials which enrich the media like blood to nutrient agar medium to form blood agar medium. These media are used for the cultivation of fastidious bacteria</a:t>
            </a:r>
            <a:r>
              <a:rPr lang="en-US" sz="3200" b="1" dirty="0" smtClean="0">
                <a:solidFill>
                  <a:schemeClr val="tx1"/>
                </a:solidFill>
              </a:rPr>
              <a:t>.</a:t>
            </a:r>
          </a:p>
          <a:p>
            <a:pPr marL="0" indent="0">
              <a:buNone/>
            </a:pPr>
            <a:r>
              <a:rPr lang="en-US" sz="3200" b="1" dirty="0" smtClean="0">
                <a:solidFill>
                  <a:schemeClr val="tx1"/>
                </a:solidFill>
              </a:rPr>
              <a:t> </a:t>
            </a:r>
            <a:r>
              <a:rPr lang="en-US" sz="3200" b="1" dirty="0">
                <a:solidFill>
                  <a:srgbClr val="FFFF00"/>
                </a:solidFill>
              </a:rPr>
              <a:t>3)Differential media</a:t>
            </a:r>
            <a:r>
              <a:rPr lang="en-US" sz="3200" b="1" dirty="0">
                <a:solidFill>
                  <a:schemeClr val="tx1"/>
                </a:solidFill>
              </a:rPr>
              <a:t>: these are media which differentiate between two different groups of microorganisms and allow to diagnosis of microorganisms depending on its biological characters. Differential media contain certain material allows to detection of certain microorganisms depending on their metabolic activity</a:t>
            </a:r>
            <a:r>
              <a:rPr lang="en-US" sz="3200" b="1" dirty="0" smtClean="0">
                <a:solidFill>
                  <a:schemeClr val="tx1"/>
                </a:solidFill>
              </a:rPr>
              <a:t>. </a:t>
            </a:r>
            <a:endParaRPr lang="en-US" sz="3200" b="1" dirty="0">
              <a:solidFill>
                <a:schemeClr val="tx1"/>
              </a:solidFill>
            </a:endParaRPr>
          </a:p>
        </p:txBody>
      </p:sp>
    </p:spTree>
    <p:extLst>
      <p:ext uri="{BB962C8B-B14F-4D97-AF65-F5344CB8AC3E}">
        <p14:creationId xmlns:p14="http://schemas.microsoft.com/office/powerpoint/2010/main" val="3493210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165</TotalTime>
  <Words>1706</Words>
  <Application>Microsoft Office PowerPoint</Application>
  <PresentationFormat>Widescreen</PresentationFormat>
  <Paragraphs>99</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52</cp:revision>
  <dcterms:created xsi:type="dcterms:W3CDTF">2020-09-10T16:58:11Z</dcterms:created>
  <dcterms:modified xsi:type="dcterms:W3CDTF">2020-12-22T19:39:15Z</dcterms:modified>
</cp:coreProperties>
</file>