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340" r:id="rId2"/>
    <p:sldId id="349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53" r:id="rId12"/>
    <p:sldId id="350" r:id="rId13"/>
    <p:sldId id="354" r:id="rId14"/>
    <p:sldId id="351" r:id="rId15"/>
    <p:sldId id="355" r:id="rId16"/>
    <p:sldId id="356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00" autoAdjust="0"/>
    <p:restoredTop sz="94600" autoAdjust="0"/>
  </p:normalViewPr>
  <p:slideViewPr>
    <p:cSldViewPr>
      <p:cViewPr varScale="1">
        <p:scale>
          <a:sx n="68" d="100"/>
          <a:sy n="68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7DE2FB1-9C38-4F80-9AD3-AF579081D7F0}" type="datetimeFigureOut">
              <a:rPr lang="ar-IQ" smtClean="0"/>
              <a:t>07/07/1442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C35408-86F7-4E41-AE9F-8ABCDCE0A9B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5761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35408-86F7-4E41-AE9F-8ABCDCE0A9B4}" type="slidenum">
              <a:rPr lang="ar-IQ" smtClean="0"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7771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07/07/1442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07/07/1442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07/07/1442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07/07/1442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07/07/1442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07/07/1442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07/07/1442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07/07/1442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07/07/1442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07/07/1442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648D-868A-47D3-8BE4-CC155D9ACD9B}" type="datetimeFigureOut">
              <a:rPr lang="ar-IQ" smtClean="0"/>
              <a:t>07/07/1442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648D-868A-47D3-8BE4-CC155D9ACD9B}" type="datetimeFigureOut">
              <a:rPr lang="ar-IQ" smtClean="0"/>
              <a:t>07/07/1442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A9CC0-ACF8-4A2D-A889-7E8BC7A91494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 rtl="0">
              <a:buNone/>
            </a:pPr>
            <a:endParaRPr lang="en-US" sz="2000" b="1" dirty="0">
              <a:latin typeface="Aharoni" pitchFamily="2" charset="-79"/>
              <a:cs typeface="Aharoni" pitchFamily="2" charset="-79"/>
            </a:endParaRPr>
          </a:p>
          <a:p>
            <a:pPr marL="0" indent="0" algn="ctr" rtl="0">
              <a:buNone/>
            </a:pPr>
            <a:r>
              <a:rPr lang="en-US" b="1" u="sng" dirty="0">
                <a:latin typeface="Aharoni" pitchFamily="2" charset="-79"/>
                <a:cs typeface="Aharoni" pitchFamily="2" charset="-79"/>
              </a:rPr>
              <a:t>Aviation Weather Hazards</a:t>
            </a:r>
            <a:endParaRPr lang="en-US" u="sng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0" indent="0" algn="ctr" rtl="0">
              <a:buNone/>
            </a:pPr>
            <a:r>
              <a:rPr lang="en-US" sz="4000" u="sng" dirty="0">
                <a:solidFill>
                  <a:srgbClr val="FF0000"/>
                </a:solidFill>
              </a:rPr>
              <a:t>1- Wind Shear and Its Impact on Flight </a:t>
            </a:r>
          </a:p>
          <a:p>
            <a:pPr marL="0" indent="0" algn="just" rtl="0">
              <a:buNone/>
            </a:pPr>
            <a:endParaRPr lang="en-US" sz="1600" dirty="0"/>
          </a:p>
          <a:p>
            <a:pPr marL="0" indent="0" algn="just" rtl="0">
              <a:buNone/>
            </a:pPr>
            <a:r>
              <a:rPr lang="en-US" sz="4800" dirty="0"/>
              <a:t>   For business aircraft operators, wind shear has the potential to cause flight turbulence and sudden increases/decreases in both ground and air speed, as well as other associated violent air movements.</a:t>
            </a:r>
            <a:endParaRPr lang="en-US" sz="4400" dirty="0"/>
          </a:p>
          <a:p>
            <a:pPr marL="0" indent="0" algn="just" rtl="0">
              <a:buNone/>
            </a:pPr>
            <a:r>
              <a:rPr lang="en-US" sz="3600" dirty="0">
                <a:ea typeface="Calibri"/>
                <a:cs typeface="Arial"/>
              </a:rPr>
              <a:t> 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1669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16" y="0"/>
            <a:ext cx="9113184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just" rtl="0"/>
            <a:endParaRPr lang="en-US" sz="3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 rtl="0"/>
            <a:r>
              <a:rPr lang="en-US" sz="3400" dirty="0">
                <a:solidFill>
                  <a:prstClr val="black"/>
                </a:solidFill>
                <a:latin typeface="Times New Roman"/>
                <a:ea typeface="Times New Roman"/>
              </a:rPr>
              <a:t>Even when flying within a  layer with a laminar flow and the flight is smooth and uneventful, the sudden crossing  of the boundaries between different laminar streams will accelerate the aircraft to a  greater or lesser degree.</a:t>
            </a:r>
          </a:p>
          <a:p>
            <a:pPr lvl="0" algn="just" rtl="0"/>
            <a:endParaRPr lang="en-US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just" rtl="0"/>
            <a:r>
              <a:rPr lang="en-US" sz="3400" dirty="0">
                <a:solidFill>
                  <a:prstClr val="black"/>
                </a:solidFill>
                <a:latin typeface="Times New Roman"/>
                <a:ea typeface="Times New Roman"/>
              </a:rPr>
              <a:t>Depending on the flight direction relative to the velocity  changes, shear may be felt as turbulence, but also as a sudden tail or head wind with  respective consequences</a:t>
            </a:r>
            <a:endParaRPr lang="ar-IQ" sz="3400" dirty="0">
              <a:solidFill>
                <a:prstClr val="black"/>
              </a:solidFill>
            </a:endParaRP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45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"/>
    </mc:Choice>
    <mc:Fallback xmlns="">
      <p:transition spd="slow" advTm="66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1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21"/>
    </mc:Choice>
    <mc:Fallback xmlns="">
      <p:transition spd="slow" advTm="4702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006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5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1"/>
    </mc:Choice>
    <mc:Fallback xmlns="">
      <p:transition spd="slow" advTm="846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l" rtl="0">
              <a:buNone/>
            </a:pPr>
            <a:r>
              <a:rPr lang="en-US" dirty="0"/>
              <a:t> </a:t>
            </a:r>
          </a:p>
          <a:p>
            <a:pPr marL="0" lvl="0" indent="0" algn="l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  <a:latin typeface="Arial"/>
              </a:rPr>
              <a:t>Crosswind</a:t>
            </a:r>
            <a:r>
              <a:rPr lang="en-US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marL="0" lvl="0" indent="0" algn="l">
              <a:buNone/>
            </a:pPr>
            <a:endParaRPr lang="en-US" sz="2000" dirty="0">
              <a:solidFill>
                <a:prstClr val="black"/>
              </a:solidFill>
              <a:latin typeface="Arial"/>
            </a:endParaRPr>
          </a:p>
          <a:p>
            <a:pPr marL="0" lvl="0" indent="0" algn="l">
              <a:buNone/>
            </a:pPr>
            <a:r>
              <a:rPr lang="en-US" sz="4000" dirty="0">
                <a:solidFill>
                  <a:prstClr val="black"/>
                </a:solidFill>
                <a:latin typeface="Arial"/>
              </a:rPr>
              <a:t>Is the wind blowing from the side of the</a:t>
            </a:r>
            <a:endParaRPr lang="ar-IQ" sz="4000" dirty="0">
              <a:solidFill>
                <a:prstClr val="black"/>
              </a:solidFill>
              <a:latin typeface="Arial"/>
            </a:endParaRPr>
          </a:p>
          <a:p>
            <a:pPr marL="0" lvl="0" indent="0" algn="l">
              <a:buNone/>
            </a:pPr>
            <a:r>
              <a:rPr lang="en-US" sz="4000" dirty="0">
                <a:solidFill>
                  <a:prstClr val="black"/>
                </a:solidFill>
                <a:latin typeface="Arial"/>
              </a:rPr>
              <a:t>aircraft. </a:t>
            </a:r>
          </a:p>
          <a:p>
            <a:pPr marL="0" lvl="0" indent="0" algn="l">
              <a:buNone/>
            </a:pPr>
            <a:r>
              <a:rPr lang="en-US" sz="4000" dirty="0">
                <a:solidFill>
                  <a:prstClr val="black"/>
                </a:solidFill>
                <a:latin typeface="Arial"/>
              </a:rPr>
              <a:t>Large changes in crosswind during landing might cause an aircraft to deviate from the runway centerline. </a:t>
            </a:r>
          </a:p>
          <a:p>
            <a:pPr lvl="0" algn="l" rtl="0"/>
            <a:endParaRPr lang="ar-IQ" sz="4000" dirty="0">
              <a:solidFill>
                <a:prstClr val="black"/>
              </a:solidFill>
            </a:endParaRP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465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98"/>
    </mc:Choice>
    <mc:Fallback xmlns="">
      <p:transition spd="slow" advTm="3879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2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520"/>
    </mc:Choice>
    <mc:Fallback xmlns="">
      <p:transition spd="slow" advTm="23052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l" rtl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 algn="just" rtl="0">
              <a:buNone/>
            </a:pPr>
            <a:r>
              <a:rPr lang="en-US" sz="3600" dirty="0">
                <a:solidFill>
                  <a:srgbClr val="FF0000"/>
                </a:solidFill>
              </a:rPr>
              <a:t>The Relationship Between</a:t>
            </a:r>
          </a:p>
          <a:p>
            <a:pPr marL="0" indent="0" algn="ctr" rtl="0">
              <a:buNone/>
            </a:pPr>
            <a:r>
              <a:rPr lang="en-US" sz="3600" u="sng" dirty="0">
                <a:solidFill>
                  <a:srgbClr val="FF0000"/>
                </a:solidFill>
              </a:rPr>
              <a:t>Wind Shear and Turbulence</a:t>
            </a:r>
          </a:p>
          <a:p>
            <a:pPr marL="0" indent="0" algn="just" rtl="0">
              <a:buNone/>
            </a:pPr>
            <a:r>
              <a:rPr lang="en-US" sz="3600" i="1" u="sng" dirty="0">
                <a:solidFill>
                  <a:schemeClr val="tx2">
                    <a:lumMod val="75000"/>
                  </a:schemeClr>
                </a:solidFill>
              </a:rPr>
              <a:t>Turbulence is the direct result of wind shear.</a:t>
            </a:r>
          </a:p>
          <a:p>
            <a:pPr marL="0" indent="0" algn="just" rtl="0">
              <a:buNone/>
            </a:pPr>
            <a:endParaRPr lang="en-US" sz="2000" i="1" u="sng" dirty="0"/>
          </a:p>
          <a:p>
            <a:pPr marL="0" indent="0" algn="just" rtl="0">
              <a:buNone/>
            </a:pPr>
            <a:r>
              <a:rPr lang="en-US" sz="3600" dirty="0"/>
              <a:t> The stronger the shear the greater the tendency for the laminar flow of the air to break down into eddies resulting in turbulence.</a:t>
            </a:r>
          </a:p>
          <a:p>
            <a:pPr marL="0" indent="0" algn="just" rtl="0">
              <a:buNone/>
            </a:pPr>
            <a:endParaRPr lang="en-US" sz="1600" dirty="0"/>
          </a:p>
          <a:p>
            <a:pPr marL="0" indent="0" algn="just" rtl="0">
              <a:buNone/>
            </a:pPr>
            <a:r>
              <a:rPr lang="en-US" sz="3600" dirty="0">
                <a:solidFill>
                  <a:srgbClr val="FF0000"/>
                </a:solidFill>
              </a:rPr>
              <a:t>However, </a:t>
            </a:r>
            <a:r>
              <a:rPr lang="en-US" sz="3600" dirty="0"/>
              <a:t>not all shear zones are turbulent, so the absence of turbulence does not infer that there is no shear.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372128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83"/>
    </mc:Choice>
    <mc:Fallback xmlns="">
      <p:transition spd="slow" advTm="9328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dirty="0"/>
              <a:t> </a:t>
            </a:r>
            <a:r>
              <a:rPr lang="en-US" sz="4400" u="sng" dirty="0">
                <a:solidFill>
                  <a:srgbClr val="FF0000"/>
                </a:solidFill>
              </a:rPr>
              <a:t>Thunderstorms</a:t>
            </a:r>
            <a:endParaRPr lang="en-US" sz="3600" u="sng" dirty="0">
              <a:solidFill>
                <a:srgbClr val="FF0000"/>
              </a:solidFill>
            </a:endParaRPr>
          </a:p>
          <a:p>
            <a:pPr marL="0" indent="0" algn="just" rtl="0">
              <a:buNone/>
            </a:pPr>
            <a:r>
              <a:rPr lang="en-US" sz="4400" dirty="0"/>
              <a:t>  No other weather encountered by a pilot can be as </a:t>
            </a:r>
            <a:r>
              <a:rPr lang="en-US" sz="4400" dirty="0">
                <a:solidFill>
                  <a:srgbClr val="FF0000"/>
                </a:solidFill>
              </a:rPr>
              <a:t>violent</a:t>
            </a:r>
            <a:r>
              <a:rPr lang="en-US" sz="4400" dirty="0"/>
              <a:t> or </a:t>
            </a:r>
            <a:r>
              <a:rPr lang="en-US" sz="4400" dirty="0">
                <a:solidFill>
                  <a:srgbClr val="FF0000"/>
                </a:solidFill>
              </a:rPr>
              <a:t>threatening</a:t>
            </a:r>
            <a:r>
              <a:rPr lang="en-US" sz="4400" dirty="0"/>
              <a:t> as a thunderstorm.</a:t>
            </a:r>
          </a:p>
          <a:p>
            <a:pPr marL="0" indent="0" algn="just" rtl="0">
              <a:buNone/>
            </a:pPr>
            <a:r>
              <a:rPr lang="en-US" sz="4400" dirty="0"/>
              <a:t>Thunderstorms produce many hazards to the aviation community , it is important that pilots understand their nature and how to deal with them</a:t>
            </a:r>
            <a:r>
              <a:rPr lang="en-US" sz="4000" dirty="0"/>
              <a:t>. </a:t>
            </a:r>
          </a:p>
          <a:p>
            <a:pPr marL="0" indent="0" algn="l" rtl="0">
              <a:buNone/>
            </a:pPr>
            <a:r>
              <a:rPr lang="en-US" dirty="0"/>
              <a:t>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411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89"/>
    </mc:Choice>
    <mc:Fallback xmlns="">
      <p:transition spd="slow" advTm="5478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l" rtl="0">
              <a:buNone/>
            </a:pPr>
            <a:r>
              <a:rPr lang="en-US" sz="3600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</a:p>
          <a:p>
            <a:pPr marL="0" indent="0" algn="just" rtl="0">
              <a:buNone/>
            </a:pPr>
            <a:r>
              <a:rPr lang="en-US" sz="3600" dirty="0">
                <a:solidFill>
                  <a:prstClr val="black"/>
                </a:solidFill>
                <a:ea typeface="Calibri"/>
                <a:cs typeface="Arial"/>
              </a:rPr>
              <a:t> </a:t>
            </a:r>
          </a:p>
          <a:p>
            <a:pPr marL="0" indent="0" algn="just" rtl="0">
              <a:buNone/>
            </a:pPr>
            <a:r>
              <a:rPr lang="en-US" sz="3600" dirty="0">
                <a:solidFill>
                  <a:prstClr val="black"/>
                </a:solidFill>
                <a:ea typeface="Calibri"/>
                <a:cs typeface="Arial"/>
              </a:rPr>
              <a:t>  </a:t>
            </a:r>
            <a:r>
              <a:rPr lang="en-US" sz="4400" dirty="0">
                <a:solidFill>
                  <a:prstClr val="black"/>
                </a:solidFill>
                <a:ea typeface="Calibri"/>
                <a:cs typeface="Arial"/>
              </a:rPr>
              <a:t>It’s always best to talk with your aviation meteorologist to confirm the potential impact of any expected wind shear for your trip.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17331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91"/>
    </mc:Choice>
    <mc:Fallback xmlns="">
      <p:transition spd="slow" advTm="1459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 rtl="0">
              <a:buNone/>
            </a:pPr>
            <a:endParaRPr lang="en-US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ctr" rtl="0">
              <a:buNone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. Importance of wind shear</a:t>
            </a:r>
            <a:endParaRPr lang="en-US" sz="2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just" rtl="0">
              <a:buNone/>
            </a:pPr>
            <a:r>
              <a:rPr lang="en-US" dirty="0">
                <a:ea typeface="Calibri"/>
                <a:cs typeface="Arial"/>
              </a:rPr>
              <a:t>   </a:t>
            </a:r>
            <a:r>
              <a:rPr lang="en-US" sz="3600" dirty="0">
                <a:ea typeface="Calibri"/>
                <a:cs typeface="+mj-cs"/>
              </a:rPr>
              <a:t>Wind shear is important as it can affect the safety of your flight. </a:t>
            </a:r>
          </a:p>
          <a:p>
            <a:pPr marL="0" indent="0" algn="just" rtl="0">
              <a:buNone/>
            </a:pPr>
            <a:r>
              <a:rPr lang="en-US" sz="3600" dirty="0">
                <a:solidFill>
                  <a:srgbClr val="FF0000"/>
                </a:solidFill>
                <a:ea typeface="Calibri"/>
                <a:cs typeface="+mj-cs"/>
              </a:rPr>
              <a:t>In the upper atmosphere</a:t>
            </a:r>
            <a:r>
              <a:rPr lang="en-US" sz="3600" dirty="0">
                <a:ea typeface="Calibri"/>
                <a:cs typeface="+mj-cs"/>
              </a:rPr>
              <a:t>, the main concern is turbulence, </a:t>
            </a:r>
          </a:p>
          <a:p>
            <a:pPr marL="0" indent="0" algn="just" rtl="0">
              <a:buNone/>
            </a:pPr>
            <a:r>
              <a:rPr lang="en-US" sz="3600" dirty="0">
                <a:solidFill>
                  <a:srgbClr val="FF0000"/>
                </a:solidFill>
                <a:ea typeface="Calibri"/>
                <a:cs typeface="+mj-cs"/>
              </a:rPr>
              <a:t>while at lower altitudes </a:t>
            </a:r>
            <a:r>
              <a:rPr lang="en-US" sz="3600" dirty="0">
                <a:ea typeface="Calibri"/>
                <a:cs typeface="+mj-cs"/>
              </a:rPr>
              <a:t>– particularly during landing/takeoff – the primary consideration is  the avoidance of accidents caused by increases in wind shear.</a:t>
            </a:r>
            <a:endParaRPr lang="ar-IQ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87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49"/>
    </mc:Choice>
    <mc:Fallback xmlns="">
      <p:transition spd="slow" advTm="4194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endParaRPr lang="en-US" dirty="0"/>
          </a:p>
          <a:p>
            <a:pPr marL="0" indent="0" algn="ctr" rtl="0">
              <a:buNone/>
            </a:pPr>
            <a:endParaRPr lang="en-US" sz="1100" b="1" dirty="0">
              <a:solidFill>
                <a:srgbClr val="FF0000"/>
              </a:solidFill>
            </a:endParaRPr>
          </a:p>
          <a:p>
            <a:pPr marL="0" indent="0" algn="ctr" rtl="0">
              <a:buNone/>
            </a:pP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sz="3600" b="1" dirty="0">
                <a:solidFill>
                  <a:srgbClr val="FF0000"/>
                </a:solidFill>
              </a:rPr>
              <a:t>. Defining wind shear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 algn="just" rtl="0">
              <a:buNone/>
            </a:pPr>
            <a:r>
              <a:rPr lang="en-US" sz="3600" dirty="0"/>
              <a:t>  </a:t>
            </a:r>
            <a:r>
              <a:rPr lang="en-US" sz="4300" dirty="0">
                <a:solidFill>
                  <a:srgbClr val="C00000"/>
                </a:solidFill>
              </a:rPr>
              <a:t>Wind shear: </a:t>
            </a:r>
            <a:endParaRPr lang="en-US" sz="4300" dirty="0"/>
          </a:p>
          <a:p>
            <a:pPr marL="0" indent="0" algn="just" rtl="0">
              <a:buNone/>
            </a:pPr>
            <a:r>
              <a:rPr lang="en-US" sz="4300" dirty="0"/>
              <a:t> </a:t>
            </a:r>
            <a:r>
              <a:rPr lang="en-US" sz="3900" dirty="0"/>
              <a:t>A variation in wind speed and direction </a:t>
            </a:r>
            <a:r>
              <a:rPr lang="en-US" sz="3900" dirty="0">
                <a:solidFill>
                  <a:srgbClr val="C00000"/>
                </a:solidFill>
              </a:rPr>
              <a:t>or both. </a:t>
            </a:r>
          </a:p>
          <a:p>
            <a:pPr marL="0" indent="0" algn="just" rtl="0">
              <a:buNone/>
            </a:pPr>
            <a:r>
              <a:rPr lang="en-US" sz="3900" dirty="0"/>
              <a:t> over a relatively short distance in the atmosphere is also known, as "wind gradient." </a:t>
            </a:r>
            <a:endParaRPr lang="en-US" sz="4300" dirty="0"/>
          </a:p>
          <a:p>
            <a:pPr marL="0" indent="0" algn="just" rtl="0">
              <a:buNone/>
            </a:pPr>
            <a:r>
              <a:rPr lang="en-US" sz="4300" dirty="0">
                <a:solidFill>
                  <a:srgbClr val="FF0000"/>
                </a:solidFill>
              </a:rPr>
              <a:t>Wind shear </a:t>
            </a:r>
            <a:r>
              <a:rPr lang="en-US" sz="4300" dirty="0"/>
              <a:t>refers to variations in wind over </a:t>
            </a:r>
            <a:r>
              <a:rPr lang="en-US" sz="3900" dirty="0">
                <a:solidFill>
                  <a:srgbClr val="C00000"/>
                </a:solidFill>
              </a:rPr>
              <a:t>either horizontal or vertical distances or both. </a:t>
            </a:r>
          </a:p>
          <a:p>
            <a:pPr marL="0" indent="0" algn="just" rtl="0">
              <a:buNone/>
            </a:pPr>
            <a:r>
              <a:rPr lang="en-US" sz="4300" dirty="0"/>
              <a:t>Turbulence may also be associated with wind shear, and this is </a:t>
            </a:r>
            <a:r>
              <a:rPr lang="en-US" sz="4300" dirty="0">
                <a:solidFill>
                  <a:srgbClr val="C00000"/>
                </a:solidFill>
              </a:rPr>
              <a:t>an additional hazard</a:t>
            </a:r>
            <a:endParaRPr lang="ar-IQ" sz="43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17"/>
    </mc:Choice>
    <mc:Fallback xmlns="">
      <p:transition spd="slow" advTm="3141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l" rtl="0">
              <a:buNone/>
            </a:pPr>
            <a:endParaRPr lang="en-US" dirty="0"/>
          </a:p>
          <a:p>
            <a:pPr marL="0" indent="0" algn="ctr" rtl="0">
              <a:buNone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3. Vertical and horizontal wind shear</a:t>
            </a:r>
            <a:endParaRPr lang="en-US" sz="2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just" rtl="0">
              <a:buNone/>
            </a:pPr>
            <a:r>
              <a:rPr lang="en-US" dirty="0">
                <a:latin typeface="Times New Roman"/>
                <a:ea typeface="Times New Roman"/>
              </a:rPr>
              <a:t>  </a:t>
            </a:r>
            <a:r>
              <a:rPr lang="en-US" sz="3600" dirty="0">
                <a:latin typeface="Times New Roman"/>
                <a:ea typeface="Times New Roman"/>
              </a:rPr>
              <a:t>Wind shear can occur horizontally or vertically although the most common type is vertical.</a:t>
            </a:r>
          </a:p>
          <a:p>
            <a:pPr marL="0" indent="0" algn="just" rtl="0">
              <a:buNone/>
            </a:pPr>
            <a:r>
              <a:rPr lang="en-US" sz="3600" dirty="0">
                <a:latin typeface="Times New Roman"/>
                <a:ea typeface="Times New Roman"/>
              </a:rPr>
              <a:t>   Horizontal wind shear usually involves 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Times New Roman"/>
              </a:rPr>
              <a:t>directional changes</a:t>
            </a:r>
            <a:r>
              <a:rPr lang="en-US" sz="3600" u="sng" dirty="0">
                <a:latin typeface="Times New Roman"/>
                <a:ea typeface="Times New Roman"/>
              </a:rPr>
              <a:t>, particularly when crossing a front</a:t>
            </a:r>
            <a:r>
              <a:rPr lang="en-US" sz="3600" dirty="0">
                <a:latin typeface="Times New Roman"/>
                <a:ea typeface="Times New Roman"/>
              </a:rPr>
              <a:t>. </a:t>
            </a:r>
          </a:p>
          <a:p>
            <a:pPr marL="0" indent="0" algn="just" rtl="0">
              <a:buNone/>
            </a:pPr>
            <a:r>
              <a:rPr lang="en-US" sz="3600" dirty="0">
                <a:latin typeface="Times New Roman"/>
                <a:ea typeface="Times New Roman"/>
              </a:rPr>
              <a:t>   While vertical wind shear, may involve </a:t>
            </a:r>
            <a:r>
              <a:rPr lang="en-US" sz="3600" u="sng" dirty="0">
                <a:solidFill>
                  <a:srgbClr val="FF0000"/>
                </a:solidFill>
                <a:latin typeface="Times New Roman"/>
                <a:ea typeface="Times New Roman"/>
              </a:rPr>
              <a:t>both directional and speed changes</a:t>
            </a:r>
            <a:r>
              <a:rPr lang="en-US" sz="3600" dirty="0">
                <a:latin typeface="Times New Roman"/>
                <a:ea typeface="Times New Roman"/>
              </a:rPr>
              <a:t>. </a:t>
            </a:r>
          </a:p>
          <a:p>
            <a:pPr marL="0" indent="0" algn="just" rtl="0">
              <a:buNone/>
            </a:pPr>
            <a:r>
              <a:rPr lang="en-US" sz="3600" dirty="0">
                <a:latin typeface="Times New Roman"/>
                <a:ea typeface="Times New Roman"/>
              </a:rPr>
              <a:t>Vertical wind shear typically has a greater impact on airspeeds.</a:t>
            </a:r>
            <a:endParaRPr lang="en-US" dirty="0">
              <a:latin typeface="Times New Roman"/>
              <a:ea typeface="Times New Roman"/>
            </a:endParaRPr>
          </a:p>
          <a:p>
            <a:pPr marL="0" indent="0" algn="just" rtl="0">
              <a:buNone/>
            </a:pPr>
            <a:endParaRPr lang="en-US" dirty="0"/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0682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6"/>
    </mc:Choice>
    <mc:Fallback xmlns="">
      <p:transition spd="slow" advTm="286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573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 rtl="0">
              <a:buNone/>
            </a:pPr>
            <a:endParaRPr lang="en-US" dirty="0"/>
          </a:p>
          <a:p>
            <a:pPr mar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4. Where this occurs</a:t>
            </a:r>
            <a:endParaRPr lang="en-US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>
                <a:latin typeface="Times New Roman"/>
                <a:ea typeface="Times New Roman"/>
              </a:rPr>
              <a:t>  Wind shear conditions can occur at low or high altitudes – anywhere there is wind. </a:t>
            </a:r>
          </a:p>
          <a:p>
            <a:pPr mar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>
                <a:latin typeface="Times New Roman"/>
                <a:ea typeface="Times New Roman"/>
              </a:rPr>
              <a:t>  </a:t>
            </a:r>
            <a:r>
              <a:rPr lang="en-US" sz="3600" u="sng" dirty="0">
                <a:latin typeface="Times New Roman"/>
                <a:ea typeface="Times New Roman"/>
              </a:rPr>
              <a:t>Horizontal wind shear </a:t>
            </a:r>
            <a:r>
              <a:rPr lang="en-US" sz="3600" dirty="0">
                <a:latin typeface="Times New Roman"/>
                <a:ea typeface="Times New Roman"/>
              </a:rPr>
              <a:t>is most frequently experienced, when: </a:t>
            </a:r>
          </a:p>
          <a:p>
            <a:pPr mar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crossing fronts </a:t>
            </a:r>
            <a:r>
              <a:rPr lang="en-US" sz="3600" dirty="0">
                <a:latin typeface="Times New Roman"/>
                <a:ea typeface="Times New Roman"/>
              </a:rPr>
              <a:t>or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flying near mountainous areas</a:t>
            </a:r>
            <a:r>
              <a:rPr lang="en-US" sz="3600" dirty="0">
                <a:latin typeface="Times New Roman"/>
                <a:ea typeface="Times New Roman"/>
              </a:rPr>
              <a:t>. </a:t>
            </a:r>
          </a:p>
          <a:p>
            <a:pPr mar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>
                <a:latin typeface="Times New Roman"/>
                <a:ea typeface="Times New Roman"/>
              </a:rPr>
              <a:t>  </a:t>
            </a:r>
            <a:r>
              <a:rPr lang="en-US" sz="3600" u="sng" dirty="0">
                <a:latin typeface="Times New Roman"/>
                <a:ea typeface="Times New Roman"/>
              </a:rPr>
              <a:t>Vertical wind shear </a:t>
            </a:r>
          </a:p>
          <a:p>
            <a:pPr mar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>
                <a:latin typeface="Times New Roman"/>
                <a:ea typeface="Times New Roman"/>
              </a:rPr>
              <a:t>can be experienced anywhere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</a:rPr>
              <a:t>from the surface to upper Flight Levels (FLs)</a:t>
            </a:r>
            <a:r>
              <a:rPr lang="en-US" sz="3600" dirty="0">
                <a:latin typeface="Times New Roman"/>
                <a:ea typeface="Times New Roman"/>
              </a:rPr>
              <a:t> – particularly with associated thunderstorm conditions</a:t>
            </a:r>
            <a:r>
              <a:rPr lang="en-US" dirty="0">
                <a:latin typeface="Times New Roman"/>
                <a:ea typeface="Times New Roman"/>
              </a:rPr>
              <a:t>. </a:t>
            </a:r>
            <a:endParaRPr lang="en-US" sz="2800" dirty="0">
              <a:latin typeface="Times New Roman"/>
              <a:ea typeface="Times New Roman"/>
            </a:endParaRP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0511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92"/>
    </mc:Choice>
    <mc:Fallback xmlns="">
      <p:transition spd="slow" advTm="2119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en-US" sz="4000" u="sng" dirty="0">
                <a:solidFill>
                  <a:srgbClr val="FF0000"/>
                </a:solidFill>
                <a:latin typeface="Times New Roman"/>
                <a:ea typeface="Times New Roman"/>
              </a:rPr>
              <a:t>The most dangerous conditions </a:t>
            </a:r>
            <a:r>
              <a:rPr lang="en-US" sz="4000" dirty="0">
                <a:solidFill>
                  <a:prstClr val="black"/>
                </a:solidFill>
                <a:latin typeface="Times New Roman"/>
                <a:ea typeface="Times New Roman"/>
              </a:rPr>
              <a:t>are when </a:t>
            </a:r>
            <a:r>
              <a:rPr lang="en-US" sz="4000" u="sng" dirty="0">
                <a:solidFill>
                  <a:prstClr val="black"/>
                </a:solidFill>
                <a:latin typeface="Times New Roman"/>
                <a:ea typeface="Times New Roman"/>
              </a:rPr>
              <a:t>flying at lower levels</a:t>
            </a:r>
            <a:r>
              <a:rPr lang="en-US" sz="4000" dirty="0">
                <a:solidFill>
                  <a:prstClr val="black"/>
                </a:solidFill>
                <a:latin typeface="Times New Roman"/>
                <a:ea typeface="Times New Roman"/>
              </a:rPr>
              <a:t>, due to proximity of the surface and potential for accidents.</a:t>
            </a:r>
          </a:p>
          <a:p>
            <a:pPr marL="0" indent="0" algn="just" rtl="0">
              <a:buNone/>
            </a:pPr>
            <a:r>
              <a:rPr lang="en-US" sz="40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en-US" sz="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 algn="just" rtl="0">
              <a:buNone/>
            </a:pPr>
            <a:r>
              <a:rPr lang="en-US" sz="4000" dirty="0">
                <a:solidFill>
                  <a:prstClr val="black"/>
                </a:solidFill>
                <a:latin typeface="Times New Roman"/>
                <a:ea typeface="Times New Roman"/>
              </a:rPr>
              <a:t>At higher altitudes, the negative effects of wind shear are mostly related to turbulence</a:t>
            </a: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44407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"/>
    </mc:Choice>
    <mc:Fallback xmlns="">
      <p:transition spd="slow" advTm="6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l" rtl="0">
              <a:buNone/>
            </a:pPr>
            <a:endParaRPr lang="en-US" dirty="0"/>
          </a:p>
          <a:p>
            <a:pPr marL="0" indent="0" algn="ctr" rtl="0">
              <a:buNone/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5. Measuring wind shear</a:t>
            </a:r>
            <a:endParaRPr lang="en-US" sz="2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just" rtl="0">
              <a:buNone/>
            </a:pPr>
            <a:r>
              <a:rPr lang="en-US" dirty="0">
                <a:ea typeface="Calibri"/>
                <a:cs typeface="Arial"/>
              </a:rPr>
              <a:t>  </a:t>
            </a:r>
            <a:r>
              <a:rPr lang="en-US" sz="3600" dirty="0">
                <a:ea typeface="Calibri"/>
                <a:cs typeface="Arial"/>
              </a:rPr>
              <a:t>Wind shear is always measured in knots, with the values being either positive or negative. </a:t>
            </a:r>
            <a:r>
              <a:rPr lang="en-US" sz="3600" dirty="0">
                <a:solidFill>
                  <a:srgbClr val="FF0000"/>
                </a:solidFill>
                <a:ea typeface="Calibri"/>
                <a:cs typeface="Arial"/>
              </a:rPr>
              <a:t>Increases </a:t>
            </a:r>
            <a:r>
              <a:rPr lang="en-US" sz="3600" dirty="0">
                <a:ea typeface="Calibri"/>
                <a:cs typeface="Arial"/>
              </a:rPr>
              <a:t>in wind shear value are </a:t>
            </a:r>
            <a:r>
              <a:rPr lang="en-US" sz="3600" dirty="0">
                <a:solidFill>
                  <a:srgbClr val="FF0000"/>
                </a:solidFill>
                <a:ea typeface="Calibri"/>
                <a:cs typeface="Arial"/>
              </a:rPr>
              <a:t>positive</a:t>
            </a:r>
            <a:r>
              <a:rPr lang="en-US" sz="3600" dirty="0">
                <a:ea typeface="Calibri"/>
                <a:cs typeface="Arial"/>
              </a:rPr>
              <a:t> numbers, </a:t>
            </a:r>
          </a:p>
          <a:p>
            <a:pPr marL="0" indent="0" algn="just" rtl="0">
              <a:buNone/>
            </a:pPr>
            <a:r>
              <a:rPr lang="en-US" sz="3600" dirty="0">
                <a:ea typeface="Calibri"/>
                <a:cs typeface="Arial"/>
              </a:rPr>
              <a:t>while </a:t>
            </a:r>
            <a:r>
              <a:rPr lang="en-US" sz="3600" dirty="0">
                <a:solidFill>
                  <a:srgbClr val="FF0000"/>
                </a:solidFill>
                <a:ea typeface="Calibri"/>
                <a:cs typeface="Arial"/>
              </a:rPr>
              <a:t>decreases</a:t>
            </a:r>
            <a:r>
              <a:rPr lang="en-US" sz="3600" dirty="0">
                <a:ea typeface="Calibri"/>
                <a:cs typeface="Arial"/>
              </a:rPr>
              <a:t> are noted as </a:t>
            </a:r>
            <a:r>
              <a:rPr lang="en-US" sz="3600" dirty="0">
                <a:solidFill>
                  <a:srgbClr val="FF0000"/>
                </a:solidFill>
                <a:ea typeface="Calibri"/>
                <a:cs typeface="Arial"/>
              </a:rPr>
              <a:t>negative</a:t>
            </a:r>
            <a:r>
              <a:rPr lang="en-US" sz="3600" dirty="0">
                <a:ea typeface="Calibri"/>
                <a:cs typeface="Arial"/>
              </a:rPr>
              <a:t> values. </a:t>
            </a:r>
          </a:p>
          <a:p>
            <a:pPr marL="0" indent="0" algn="just" rtl="0">
              <a:buNone/>
            </a:pPr>
            <a:r>
              <a:rPr lang="en-US" sz="3600" dirty="0">
                <a:ea typeface="Calibri"/>
                <a:cs typeface="Arial"/>
              </a:rPr>
              <a:t>  When operating in the upper atmosphere, </a:t>
            </a:r>
            <a:r>
              <a:rPr lang="en-US" sz="3600" u="sng" dirty="0">
                <a:ea typeface="Calibri"/>
                <a:cs typeface="Arial"/>
              </a:rPr>
              <a:t>wind shear value is almost always positive</a:t>
            </a:r>
            <a:r>
              <a:rPr lang="en-US" sz="3600" dirty="0">
                <a:ea typeface="Calibri"/>
                <a:cs typeface="Arial"/>
              </a:rPr>
              <a:t>.</a:t>
            </a:r>
          </a:p>
          <a:p>
            <a:pPr marL="0" indent="0" algn="just" rtl="0">
              <a:buNone/>
            </a:pPr>
            <a:r>
              <a:rPr lang="en-US" sz="3600" dirty="0">
                <a:ea typeface="Calibri"/>
                <a:cs typeface="Arial"/>
              </a:rPr>
              <a:t> Closer to the surface, you may experience </a:t>
            </a:r>
            <a:r>
              <a:rPr lang="en-US" sz="3600" u="sng" dirty="0">
                <a:ea typeface="Calibri"/>
                <a:cs typeface="Arial"/>
              </a:rPr>
              <a:t>negative</a:t>
            </a:r>
            <a:r>
              <a:rPr lang="en-US" sz="3600" dirty="0">
                <a:ea typeface="Calibri"/>
                <a:cs typeface="Arial"/>
              </a:rPr>
              <a:t> wind shear values.</a:t>
            </a:r>
            <a:endParaRPr lang="ar-IQ" sz="3600" dirty="0"/>
          </a:p>
        </p:txBody>
      </p:sp>
    </p:spTree>
    <p:extLst>
      <p:ext uri="{BB962C8B-B14F-4D97-AF65-F5344CB8AC3E}">
        <p14:creationId xmlns:p14="http://schemas.microsoft.com/office/powerpoint/2010/main" val="40604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35"/>
    </mc:Choice>
    <mc:Fallback xmlns="">
      <p:transition spd="slow" advTm="5003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364"/>
            <a:ext cx="9144000" cy="68396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>
              <a:lnSpc>
                <a:spcPct val="115000"/>
              </a:lnSpc>
              <a:spcAft>
                <a:spcPts val="0"/>
              </a:spcAft>
            </a:pPr>
            <a:endParaRPr lang="en-US" dirty="0">
              <a:solidFill>
                <a:srgbClr val="FF0000"/>
              </a:solidFill>
              <a:latin typeface="Times New Roman"/>
              <a:ea typeface="Times New Roman"/>
              <a:cs typeface="Arial"/>
            </a:endParaRPr>
          </a:p>
          <a:p>
            <a:pPr algn="ctr" rtl="0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TURBULENCE AND WINDSHEAR </a:t>
            </a:r>
            <a:endParaRPr lang="en-US" sz="2800" dirty="0">
              <a:solidFill>
                <a:srgbClr val="FF0000"/>
              </a:solidFill>
              <a:ea typeface="Calibri"/>
              <a:cs typeface="Arial"/>
            </a:endParaRPr>
          </a:p>
          <a:p>
            <a:pPr algn="just" rtl="0"/>
            <a:r>
              <a:rPr lang="en-US" sz="3600" dirty="0">
                <a:latin typeface="Times New Roman"/>
                <a:ea typeface="Times New Roman"/>
              </a:rPr>
              <a:t>  Wind  shear can be defined as:</a:t>
            </a:r>
          </a:p>
          <a:p>
            <a:pPr marL="0" indent="0" algn="just" rtl="0">
              <a:buNone/>
            </a:pPr>
            <a:r>
              <a:rPr lang="en-US" sz="3600" dirty="0">
                <a:latin typeface="Times New Roman"/>
                <a:ea typeface="Times New Roman"/>
              </a:rPr>
              <a:t>  ‘layers or columns of air, flowing with different velocities (i.e. speed and/or direction)</a:t>
            </a:r>
          </a:p>
          <a:p>
            <a:pPr marL="0" indent="0" algn="just" rtl="0">
              <a:buNone/>
            </a:pPr>
            <a:r>
              <a:rPr lang="en-US" sz="3600" dirty="0">
                <a:latin typeface="Times New Roman"/>
                <a:ea typeface="Times New Roman"/>
              </a:rPr>
              <a:t> to adjacent layers or columns’. </a:t>
            </a:r>
          </a:p>
          <a:p>
            <a:pPr marL="0" indent="0" algn="just" rtl="0">
              <a:buNone/>
            </a:pPr>
            <a:endParaRPr lang="en-US" sz="2000" dirty="0">
              <a:latin typeface="Times New Roman"/>
              <a:ea typeface="Times New Roman"/>
            </a:endParaRPr>
          </a:p>
          <a:p>
            <a:pPr marL="0" indent="0" algn="just" rtl="0">
              <a:buNone/>
            </a:pPr>
            <a:r>
              <a:rPr lang="en-US" sz="3600" dirty="0">
                <a:latin typeface="Times New Roman"/>
                <a:ea typeface="Times New Roman"/>
              </a:rPr>
              <a:t>Wind shear is a major  hazard for aviation especially when operating at low levels</a:t>
            </a:r>
            <a:r>
              <a:rPr lang="en-US" dirty="0">
                <a:latin typeface="Times New Roman"/>
                <a:ea typeface="Times New Roman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522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73"/>
    </mc:Choice>
    <mc:Fallback xmlns="">
      <p:transition spd="slow" advTm="32973"/>
    </mc:Fallback>
  </mc:AlternateContent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15965</TotalTime>
  <Words>706</Words>
  <Application>Microsoft Office PowerPoint</Application>
  <PresentationFormat>On-screen Show (4:3)</PresentationFormat>
  <Paragraphs>75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Aharoni</vt:lpstr>
      <vt:lpstr>Arial</vt:lpstr>
      <vt:lpstr>Calibri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DR.Ahmed Saker 2O14</dc:creator>
  <cp:lastModifiedBy>dr. Basim</cp:lastModifiedBy>
  <cp:revision>358</cp:revision>
  <dcterms:created xsi:type="dcterms:W3CDTF">2017-03-08T13:50:41Z</dcterms:created>
  <dcterms:modified xsi:type="dcterms:W3CDTF">2021-02-18T16:58:31Z</dcterms:modified>
</cp:coreProperties>
</file>