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40" r:id="rId1"/>
  </p:sldMasterIdLst>
  <p:notesMasterIdLst>
    <p:notesMasterId r:id="rId33"/>
  </p:notesMasterIdLst>
  <p:sldIdLst>
    <p:sldId id="291" r:id="rId2"/>
    <p:sldId id="280" r:id="rId3"/>
    <p:sldId id="263" r:id="rId4"/>
    <p:sldId id="265" r:id="rId5"/>
    <p:sldId id="292" r:id="rId6"/>
    <p:sldId id="277" r:id="rId7"/>
    <p:sldId id="266" r:id="rId8"/>
    <p:sldId id="298" r:id="rId9"/>
    <p:sldId id="267" r:id="rId10"/>
    <p:sldId id="268" r:id="rId11"/>
    <p:sldId id="269" r:id="rId12"/>
    <p:sldId id="299" r:id="rId13"/>
    <p:sldId id="278" r:id="rId14"/>
    <p:sldId id="300" r:id="rId15"/>
    <p:sldId id="271" r:id="rId16"/>
    <p:sldId id="270" r:id="rId17"/>
    <p:sldId id="301" r:id="rId18"/>
    <p:sldId id="302" r:id="rId19"/>
    <p:sldId id="272" r:id="rId20"/>
    <p:sldId id="306" r:id="rId21"/>
    <p:sldId id="307" r:id="rId22"/>
    <p:sldId id="308" r:id="rId23"/>
    <p:sldId id="309" r:id="rId24"/>
    <p:sldId id="273" r:id="rId25"/>
    <p:sldId id="274" r:id="rId26"/>
    <p:sldId id="303" r:id="rId27"/>
    <p:sldId id="304" r:id="rId28"/>
    <p:sldId id="379" r:id="rId29"/>
    <p:sldId id="279" r:id="rId30"/>
    <p:sldId id="305" r:id="rId31"/>
    <p:sldId id="381" r:id="rId3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500" autoAdjust="0"/>
    <p:restoredTop sz="94600" autoAdjust="0"/>
  </p:normalViewPr>
  <p:slideViewPr>
    <p:cSldViewPr>
      <p:cViewPr>
        <p:scale>
          <a:sx n="66" d="100"/>
          <a:sy n="66" d="100"/>
        </p:scale>
        <p:origin x="-16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0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7DE2FB1-9C38-4F80-9AD3-AF579081D7F0}" type="datetimeFigureOut">
              <a:rPr lang="ar-IQ" smtClean="0"/>
              <a:t>27/08/1441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5C35408-86F7-4E41-AE9F-8ABCDCE0A9B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7610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35408-86F7-4E41-AE9F-8ABCDCE0A9B4}" type="slidenum">
              <a:rPr lang="ar-IQ" smtClean="0"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36045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35408-86F7-4E41-AE9F-8ABCDCE0A9B4}" type="slidenum">
              <a:rPr lang="ar-IQ" smtClean="0"/>
              <a:t>24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03446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648D-868A-47D3-8BE4-CC155D9ACD9B}" type="datetimeFigureOut">
              <a:rPr lang="ar-IQ" smtClean="0"/>
              <a:t>27/08/1441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A9CC0-ACF8-4A2D-A889-7E8BC7A914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66662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648D-868A-47D3-8BE4-CC155D9ACD9B}" type="datetimeFigureOut">
              <a:rPr lang="ar-IQ" smtClean="0"/>
              <a:t>27/08/1441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A9CC0-ACF8-4A2D-A889-7E8BC7A914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90606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648D-868A-47D3-8BE4-CC155D9ACD9B}" type="datetimeFigureOut">
              <a:rPr lang="ar-IQ" smtClean="0"/>
              <a:t>27/08/1441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A9CC0-ACF8-4A2D-A889-7E8BC7A914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78018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648D-868A-47D3-8BE4-CC155D9ACD9B}" type="datetimeFigureOut">
              <a:rPr lang="ar-IQ" smtClean="0"/>
              <a:t>27/08/1441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A9CC0-ACF8-4A2D-A889-7E8BC7A914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71866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648D-868A-47D3-8BE4-CC155D9ACD9B}" type="datetimeFigureOut">
              <a:rPr lang="ar-IQ" smtClean="0"/>
              <a:t>27/08/1441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A9CC0-ACF8-4A2D-A889-7E8BC7A914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1429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648D-868A-47D3-8BE4-CC155D9ACD9B}" type="datetimeFigureOut">
              <a:rPr lang="ar-IQ" smtClean="0"/>
              <a:t>27/08/1441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A9CC0-ACF8-4A2D-A889-7E8BC7A914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39369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648D-868A-47D3-8BE4-CC155D9ACD9B}" type="datetimeFigureOut">
              <a:rPr lang="ar-IQ" smtClean="0"/>
              <a:t>27/08/1441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A9CC0-ACF8-4A2D-A889-7E8BC7A914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3001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648D-868A-47D3-8BE4-CC155D9ACD9B}" type="datetimeFigureOut">
              <a:rPr lang="ar-IQ" smtClean="0"/>
              <a:t>27/08/1441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A9CC0-ACF8-4A2D-A889-7E8BC7A914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02370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648D-868A-47D3-8BE4-CC155D9ACD9B}" type="datetimeFigureOut">
              <a:rPr lang="ar-IQ" smtClean="0"/>
              <a:t>27/08/1441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A9CC0-ACF8-4A2D-A889-7E8BC7A914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48266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648D-868A-47D3-8BE4-CC155D9ACD9B}" type="datetimeFigureOut">
              <a:rPr lang="ar-IQ" smtClean="0"/>
              <a:t>27/08/1441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A9CC0-ACF8-4A2D-A889-7E8BC7A914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0281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648D-868A-47D3-8BE4-CC155D9ACD9B}" type="datetimeFigureOut">
              <a:rPr lang="ar-IQ" smtClean="0"/>
              <a:t>27/08/1441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A9CC0-ACF8-4A2D-A889-7E8BC7A914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008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D648D-868A-47D3-8BE4-CC155D9ACD9B}" type="datetimeFigureOut">
              <a:rPr lang="ar-IQ" smtClean="0"/>
              <a:t>27/08/1441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A9CC0-ACF8-4A2D-A889-7E8BC7A914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75162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c.nasa.gov/www/K-12/airplane/factors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rc.nasa.gov/www/k-12/airplane/incline.html" TargetMode="External"/><Relationship Id="rId3" Type="http://schemas.openxmlformats.org/officeDocument/2006/relationships/hyperlink" Target="https://www.grc.nasa.gov/www/k-12/airplane/density.html" TargetMode="External"/><Relationship Id="rId7" Type="http://schemas.openxmlformats.org/officeDocument/2006/relationships/hyperlink" Target="https://www.grc.nasa.gov/www/k-12/airplane/shape.html" TargetMode="External"/><Relationship Id="rId2" Type="http://schemas.openxmlformats.org/officeDocument/2006/relationships/hyperlink" Target="https://www.grc.nasa.gov/www/k-12/airplane/factors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rc.nasa.gov/www/k-12/airplane/size.html" TargetMode="External"/><Relationship Id="rId5" Type="http://schemas.openxmlformats.org/officeDocument/2006/relationships/hyperlink" Target="https://www.grc.nasa.gov/www/k-12/airplane/airsim.html" TargetMode="External"/><Relationship Id="rId4" Type="http://schemas.openxmlformats.org/officeDocument/2006/relationships/hyperlink" Target="https://www.grc.nasa.gov/www/k-12/airplane/vel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c.nasa.gov/www/k-12/airplane/liftco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c.nasa.gov/www/k-12/airplane/incline.html" TargetMode="External"/><Relationship Id="rId2" Type="http://schemas.openxmlformats.org/officeDocument/2006/relationships/hyperlink" Target="https://www.grc.nasa.gov/www/k-12/airplane/shape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grc.nasa.gov/www/k-12/airplane/lifteq.html" TargetMode="External"/><Relationship Id="rId4" Type="http://schemas.openxmlformats.org/officeDocument/2006/relationships/hyperlink" Target="https://www.grc.nasa.gov/www/k-12/airplane/airsim.html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c.nasa.gov/www/k-12/airplane/ratio.html" TargetMode="External"/><Relationship Id="rId2" Type="http://schemas.openxmlformats.org/officeDocument/2006/relationships/hyperlink" Target="https://www.grc.nasa.gov/www/k-12/airplane/dynpress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c.nasa.gov/www/k-12/airplane/lift1.html" TargetMode="External"/><Relationship Id="rId2" Type="http://schemas.openxmlformats.org/officeDocument/2006/relationships/hyperlink" Target="https://www.grc.nasa.gov/www/k-12/airplane/geom.html" TargetMode="Externa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c.nasa.gov/www/k-12/airplane/rotations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c.nasa.gov/www/k-12/airplane/shape.html" TargetMode="External"/><Relationship Id="rId2" Type="http://schemas.openxmlformats.org/officeDocument/2006/relationships/hyperlink" Target="https://www.grc.nasa.gov/www/k-12/airplane/factor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rc.nasa.gov/www/k-12/airplane/geom.html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c.nasa.gov/www/k-12/airplane/boundlay.html" TargetMode="External"/><Relationship Id="rId2" Type="http://schemas.openxmlformats.org/officeDocument/2006/relationships/hyperlink" Target="https://www.grc.nasa.gov/www/k-12/airplane/airsim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rc.nasa.gov/www/k-12/airplane/right2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&#1575;&#1585;&#1576;&#1575;&#1603;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c.nasa.gov/www/k-12/airplane/newton3.html" TargetMode="External"/><Relationship Id="rId2" Type="http://schemas.openxmlformats.org/officeDocument/2006/relationships/hyperlink" Target="https://www.grc.nasa.gov/www/k-12/airplane/right2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grc.nasa.gov/www/k-12/airplane/gasprop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c.nasa.gov/www/k-12/airplane/wrong2.html" TargetMode="External"/><Relationship Id="rId2" Type="http://schemas.openxmlformats.org/officeDocument/2006/relationships/hyperlink" Target="https://www.grc.nasa.gov/www/k-12/airplane/geom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c.nasa.gov/www/k-12/airplane/wteq.html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c.nasa.gov/www/k-12/airplane/move2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80512" cy="6858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l" rtl="0">
              <a:buNone/>
            </a:pPr>
            <a:endParaRPr lang="en-US" sz="2400" b="1" u="sng" dirty="0" smtClean="0">
              <a:solidFill>
                <a:srgbClr val="FF0000"/>
              </a:solidFill>
            </a:endParaRPr>
          </a:p>
          <a:p>
            <a:pPr marL="0" indent="0" algn="l" rtl="0">
              <a:buNone/>
            </a:pPr>
            <a:r>
              <a:rPr lang="en-US" sz="3600" b="1" u="sng" dirty="0" smtClean="0">
                <a:solidFill>
                  <a:srgbClr val="FF0000"/>
                </a:solidFill>
              </a:rPr>
              <a:t>The </a:t>
            </a:r>
            <a:r>
              <a:rPr lang="en-US" sz="3600" b="1" u="sng" dirty="0">
                <a:solidFill>
                  <a:srgbClr val="FF0000"/>
                </a:solidFill>
              </a:rPr>
              <a:t>center of pressure is </a:t>
            </a:r>
            <a:r>
              <a:rPr lang="en-US" sz="3600" b="1" u="sng" dirty="0" smtClean="0">
                <a:solidFill>
                  <a:srgbClr val="FF0000"/>
                </a:solidFill>
              </a:rPr>
              <a:t>defined</a:t>
            </a:r>
            <a:r>
              <a:rPr lang="en-US" sz="3600" u="sng" dirty="0" smtClean="0">
                <a:solidFill>
                  <a:srgbClr val="FF0000"/>
                </a:solidFill>
              </a:rPr>
              <a:t>: </a:t>
            </a:r>
          </a:p>
          <a:p>
            <a:pPr marL="0" indent="0" algn="just" rtl="0">
              <a:buNone/>
            </a:pPr>
            <a:r>
              <a:rPr lang="en-US" sz="3600" dirty="0">
                <a:solidFill>
                  <a:srgbClr val="000000"/>
                </a:solidFill>
                <a:latin typeface="Arial"/>
              </a:rPr>
              <a:t>Just like the </a:t>
            </a:r>
            <a:r>
              <a:rPr lang="en-US" sz="3600" b="1" i="1" u="sng" dirty="0">
                <a:solidFill>
                  <a:srgbClr val="FF0000"/>
                </a:solidFill>
              </a:rPr>
              <a:t>center of gravity</a:t>
            </a:r>
            <a:r>
              <a:rPr lang="en-US" sz="3600" dirty="0">
                <a:solidFill>
                  <a:srgbClr val="000000"/>
                </a:solidFill>
                <a:latin typeface="Arial"/>
              </a:rPr>
              <a:t>, but using the </a:t>
            </a:r>
            <a:r>
              <a:rPr lang="en-US" sz="3600" b="1" u="sng" dirty="0">
                <a:solidFill>
                  <a:srgbClr val="FF0000"/>
                </a:solidFill>
                <a:latin typeface="Arial"/>
              </a:rPr>
              <a:t>pressure distribution </a:t>
            </a:r>
            <a:r>
              <a:rPr lang="en-US" sz="3600" dirty="0">
                <a:solidFill>
                  <a:srgbClr val="000000"/>
                </a:solidFill>
                <a:latin typeface="Arial"/>
              </a:rPr>
              <a:t>around the body instead of the </a:t>
            </a:r>
            <a:r>
              <a:rPr lang="en-US" sz="3600" b="1" u="sng" dirty="0">
                <a:solidFill>
                  <a:srgbClr val="FF0000"/>
                </a:solidFill>
                <a:latin typeface="Arial"/>
              </a:rPr>
              <a:t>weight distribution</a:t>
            </a:r>
            <a:r>
              <a:rPr lang="en-US" sz="3600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0" indent="0" algn="just" rtl="0">
              <a:buNone/>
            </a:pPr>
            <a:endParaRPr lang="en-US" sz="2400" dirty="0">
              <a:solidFill>
                <a:srgbClr val="000000"/>
              </a:solidFill>
              <a:latin typeface="Arial"/>
            </a:endParaRPr>
          </a:p>
          <a:p>
            <a:pPr marL="0" indent="0" algn="just" rtl="0">
              <a:buNone/>
            </a:pPr>
            <a:r>
              <a:rPr lang="en-US" sz="3600" dirty="0">
                <a:solidFill>
                  <a:srgbClr val="000000"/>
                </a:solidFill>
                <a:latin typeface="Arial"/>
              </a:rPr>
              <a:t>The </a:t>
            </a:r>
            <a:r>
              <a:rPr lang="en-US" sz="3600" dirty="0">
                <a:latin typeface="Arial"/>
                <a:hlinkClick r:id="rId3"/>
              </a:rPr>
              <a:t>amount of lift</a:t>
            </a:r>
            <a:r>
              <a:rPr lang="en-US" sz="3600" dirty="0">
                <a:solidFill>
                  <a:srgbClr val="000000"/>
                </a:solidFill>
                <a:latin typeface="Arial"/>
              </a:rPr>
              <a:t> </a:t>
            </a:r>
            <a:r>
              <a:rPr lang="en-US" sz="3600" b="1" dirty="0">
                <a:solidFill>
                  <a:srgbClr val="000000"/>
                </a:solidFill>
                <a:latin typeface="Arial"/>
                <a:ea typeface="Calibri"/>
              </a:rPr>
              <a:t>generated by an object depends on how much </a:t>
            </a:r>
            <a:r>
              <a:rPr lang="en-US" sz="3600" b="1" dirty="0" smtClean="0">
                <a:solidFill>
                  <a:srgbClr val="000000"/>
                </a:solidFill>
                <a:latin typeface="Arial"/>
                <a:ea typeface="Calibri"/>
              </a:rPr>
              <a:t>the flow is turned</a:t>
            </a:r>
            <a:r>
              <a:rPr lang="en-US" sz="3600" b="1" dirty="0">
                <a:solidFill>
                  <a:srgbClr val="000000"/>
                </a:solidFill>
                <a:latin typeface="Arial"/>
                <a:ea typeface="Calibri"/>
              </a:rPr>
              <a:t>, which depends on the shape of </a:t>
            </a:r>
            <a:r>
              <a:rPr lang="en-US" sz="3600" u="sng" dirty="0">
                <a:solidFill>
                  <a:srgbClr val="FF0000"/>
                </a:solidFill>
                <a:latin typeface="Arial"/>
              </a:rPr>
              <a:t>the greater the flow turning, the greater the lift</a:t>
            </a:r>
            <a:r>
              <a:rPr lang="en-US" sz="3600" dirty="0"/>
              <a:t> </a:t>
            </a:r>
            <a:r>
              <a:rPr lang="ar-SA" sz="3600" dirty="0">
                <a:solidFill>
                  <a:srgbClr val="000000"/>
                </a:solidFill>
                <a:latin typeface="Arial"/>
              </a:rPr>
              <a:t> </a:t>
            </a:r>
            <a:r>
              <a:rPr lang="ar-SA" sz="3600" dirty="0" smtClean="0">
                <a:solidFill>
                  <a:srgbClr val="000000"/>
                </a:solidFill>
                <a:latin typeface="Arial"/>
              </a:rPr>
              <a:t>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70992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5" name="Picture 6"/>
          <p:cNvPicPr/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85384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0"/>
            <a:endParaRPr lang="en-US" sz="1600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algn="just" rtl="0"/>
            <a:r>
              <a:rPr lang="en-US" b="1" dirty="0" smtClean="0">
                <a:solidFill>
                  <a:srgbClr val="FF0000"/>
                </a:solidFill>
                <a:latin typeface="Times New Roman"/>
                <a:ea typeface="Calibri"/>
              </a:rPr>
              <a:t>Lift</a:t>
            </a:r>
            <a:r>
              <a:rPr lang="en-US" b="1" dirty="0">
                <a:solidFill>
                  <a:srgbClr val="000000"/>
                </a:solidFill>
                <a:latin typeface="Times New Roman"/>
                <a:ea typeface="Calibri"/>
              </a:rPr>
              <a:t> </a:t>
            </a:r>
            <a:r>
              <a:rPr lang="en-US" b="1" dirty="0">
                <a:solidFill>
                  <a:srgbClr val="000000"/>
                </a:solidFill>
                <a:latin typeface="Times New Roman"/>
                <a:ea typeface="Calibri"/>
                <a:hlinkClick r:id="rId2"/>
              </a:rPr>
              <a:t>depends on</a:t>
            </a:r>
            <a:r>
              <a:rPr lang="en-US" b="1" dirty="0">
                <a:solidFill>
                  <a:srgbClr val="000000"/>
                </a:solidFill>
                <a:latin typeface="Times New Roman"/>
                <a:ea typeface="Calibri"/>
              </a:rPr>
              <a:t> </a:t>
            </a:r>
            <a:endParaRPr lang="en-US" b="1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algn="just" rtl="0"/>
            <a:endParaRPr lang="en-US" sz="100" b="1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457200" indent="-457200" algn="just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dirty="0">
                <a:solidFill>
                  <a:srgbClr val="FF0000"/>
                </a:solidFill>
                <a:latin typeface="Times New Roman"/>
                <a:ea typeface="Calibri"/>
              </a:rPr>
              <a:t>The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</a:rPr>
              <a:t> 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  <a:hlinkClick r:id="rId3"/>
              </a:rPr>
              <a:t>density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</a:rPr>
              <a:t> of the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Calibri"/>
              </a:rPr>
              <a:t>air. </a:t>
            </a:r>
          </a:p>
          <a:p>
            <a:pPr marL="457200" indent="-457200" algn="just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dirty="0">
                <a:solidFill>
                  <a:srgbClr val="FF0000"/>
                </a:solidFill>
                <a:latin typeface="Times New Roman"/>
                <a:ea typeface="Calibri"/>
              </a:rPr>
              <a:t>The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Times New Roman"/>
                <a:ea typeface="Calibri"/>
              </a:rPr>
              <a:t>square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Calibri"/>
              </a:rPr>
              <a:t>of 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</a:rPr>
              <a:t>the 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  <a:ea typeface="Calibri"/>
                <a:hlinkClick r:id="rId4"/>
              </a:rPr>
              <a:t>velocity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Calibri"/>
              </a:rPr>
              <a:t>.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</a:rPr>
              <a:t> </a:t>
            </a:r>
            <a:endParaRPr lang="en-US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457200" indent="-457200" algn="just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  <a:latin typeface="Times New Roman"/>
                <a:ea typeface="Calibri"/>
              </a:rPr>
              <a:t>The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</a:rPr>
              <a:t>air's </a:t>
            </a:r>
            <a:r>
              <a:rPr lang="en-US" b="1" dirty="0">
                <a:solidFill>
                  <a:srgbClr val="000000"/>
                </a:solidFill>
                <a:latin typeface="Times New Roman"/>
                <a:ea typeface="Calibri"/>
                <a:hlinkClick r:id="rId5"/>
              </a:rPr>
              <a:t>viscosity 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  <a:ea typeface="Calibri"/>
                <a:hlinkClick r:id="rId5"/>
              </a:rPr>
              <a:t>and compressibility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Calibri"/>
              </a:rPr>
              <a:t>.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</a:rPr>
              <a:t> </a:t>
            </a:r>
            <a:endParaRPr lang="en-US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457200" indent="-457200" algn="just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  <a:latin typeface="Times New Roman"/>
                <a:ea typeface="Calibri"/>
              </a:rPr>
              <a:t>The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</a:rPr>
              <a:t> </a:t>
            </a:r>
            <a:r>
              <a:rPr lang="en-US" b="1" dirty="0">
                <a:solidFill>
                  <a:srgbClr val="000000"/>
                </a:solidFill>
                <a:latin typeface="Times New Roman"/>
                <a:ea typeface="Calibri"/>
                <a:hlinkClick r:id="rId6"/>
              </a:rPr>
              <a:t>surface area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</a:rPr>
              <a:t> over which the air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Calibri"/>
              </a:rPr>
              <a:t>flows. </a:t>
            </a:r>
          </a:p>
          <a:p>
            <a:pPr marL="457200" indent="-457200" algn="just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  <a:latin typeface="Times New Roman"/>
                <a:ea typeface="Calibri"/>
              </a:rPr>
              <a:t>The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/>
                <a:ea typeface="Calibri"/>
                <a:hlinkClick r:id="rId7"/>
              </a:rPr>
              <a:t>shape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</a:rPr>
              <a:t> of the body, </a:t>
            </a:r>
            <a:endParaRPr lang="en-US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457200" indent="-457200" algn="just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dirty="0">
                <a:solidFill>
                  <a:srgbClr val="FF0000"/>
                </a:solidFill>
                <a:latin typeface="Times New Roman"/>
                <a:ea typeface="Calibri"/>
              </a:rPr>
              <a:t>The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</a:rPr>
              <a:t>body's </a:t>
            </a:r>
            <a:r>
              <a:rPr lang="en-US" b="1" dirty="0">
                <a:solidFill>
                  <a:srgbClr val="000000"/>
                </a:solidFill>
                <a:latin typeface="Times New Roman"/>
                <a:ea typeface="Calibri"/>
                <a:hlinkClick r:id="rId8"/>
              </a:rPr>
              <a:t>inclination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</a:rPr>
              <a:t> to the flow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just" rtl="0"/>
            <a:r>
              <a:rPr lang="en-US" dirty="0">
                <a:solidFill>
                  <a:schemeClr val="tx1"/>
                </a:solidFill>
              </a:rPr>
              <a:t> </a:t>
            </a:r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 algn="just" rtl="0">
              <a:buNone/>
            </a:pP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sz="4800" b="1" u="sng" dirty="0" smtClean="0">
                <a:solidFill>
                  <a:srgbClr val="FF0000"/>
                </a:solidFill>
              </a:rPr>
              <a:t>In general</a:t>
            </a:r>
            <a:r>
              <a:rPr lang="en-US" sz="4800" dirty="0" smtClean="0">
                <a:solidFill>
                  <a:srgbClr val="FF0000"/>
                </a:solidFill>
              </a:rPr>
              <a:t>,</a:t>
            </a:r>
            <a:endParaRPr lang="en-US" sz="4800" dirty="0">
              <a:solidFill>
                <a:srgbClr val="FF0000"/>
              </a:solidFill>
            </a:endParaRPr>
          </a:p>
          <a:p>
            <a:pPr marL="0" lvl="0" indent="0" algn="just" rtl="0">
              <a:buNone/>
            </a:pPr>
            <a:r>
              <a:rPr lang="en-US" sz="3900" dirty="0">
                <a:solidFill>
                  <a:prstClr val="black"/>
                </a:solidFill>
              </a:rPr>
              <a:t> </a:t>
            </a:r>
            <a:r>
              <a:rPr lang="en-US" sz="3900" b="1" dirty="0" smtClean="0">
                <a:solidFill>
                  <a:prstClr val="black"/>
                </a:solidFill>
              </a:rPr>
              <a:t>The </a:t>
            </a:r>
            <a:r>
              <a:rPr lang="en-US" sz="3900" b="1" dirty="0">
                <a:solidFill>
                  <a:prstClr val="black"/>
                </a:solidFill>
              </a:rPr>
              <a:t>dependence on body </a:t>
            </a:r>
            <a:endParaRPr lang="en-US" sz="3900" b="1" dirty="0" smtClean="0">
              <a:solidFill>
                <a:prstClr val="black"/>
              </a:solidFill>
            </a:endParaRPr>
          </a:p>
          <a:p>
            <a:pPr marL="0" lvl="0" indent="0" algn="just" rtl="0">
              <a:buNone/>
            </a:pPr>
            <a:r>
              <a:rPr lang="en-US" sz="3900" b="1" dirty="0" smtClean="0">
                <a:solidFill>
                  <a:srgbClr val="FF0000"/>
                </a:solidFill>
              </a:rPr>
              <a:t>shape</a:t>
            </a:r>
            <a:r>
              <a:rPr lang="en-US" sz="3900" b="1" dirty="0">
                <a:solidFill>
                  <a:srgbClr val="FF0000"/>
                </a:solidFill>
              </a:rPr>
              <a:t>,</a:t>
            </a:r>
            <a:r>
              <a:rPr lang="en-US" sz="3900" b="1" dirty="0">
                <a:solidFill>
                  <a:prstClr val="black"/>
                </a:solidFill>
              </a:rPr>
              <a:t> </a:t>
            </a:r>
            <a:endParaRPr lang="en-US" sz="3900" b="1" dirty="0" smtClean="0">
              <a:solidFill>
                <a:prstClr val="black"/>
              </a:solidFill>
            </a:endParaRPr>
          </a:p>
          <a:p>
            <a:pPr marL="0" lvl="0" indent="0" algn="just" rtl="0">
              <a:buNone/>
            </a:pPr>
            <a:r>
              <a:rPr lang="en-US" sz="3900" b="1" dirty="0">
                <a:solidFill>
                  <a:srgbClr val="FF0000"/>
                </a:solidFill>
              </a:rPr>
              <a:t>inclination, </a:t>
            </a:r>
          </a:p>
          <a:p>
            <a:pPr marL="0" indent="0" algn="just" rtl="0">
              <a:buNone/>
            </a:pPr>
            <a:r>
              <a:rPr lang="en-US" sz="3900" b="1" dirty="0">
                <a:solidFill>
                  <a:srgbClr val="FF0000"/>
                </a:solidFill>
              </a:rPr>
              <a:t>air viscosity, </a:t>
            </a:r>
          </a:p>
          <a:p>
            <a:pPr marL="0" lvl="0" indent="0" algn="just" rtl="0">
              <a:buNone/>
            </a:pPr>
            <a:r>
              <a:rPr lang="en-US" sz="3900" b="1" dirty="0" smtClean="0">
                <a:solidFill>
                  <a:srgbClr val="FF0000"/>
                </a:solidFill>
              </a:rPr>
              <a:t>compressibility </a:t>
            </a:r>
          </a:p>
          <a:p>
            <a:pPr marL="0" lvl="0" indent="0" algn="just" rtl="0">
              <a:buNone/>
            </a:pPr>
            <a:r>
              <a:rPr lang="en-US" sz="3900" b="1" u="sng" dirty="0" smtClean="0">
                <a:solidFill>
                  <a:prstClr val="black"/>
                </a:solidFill>
              </a:rPr>
              <a:t>Is </a:t>
            </a:r>
            <a:r>
              <a:rPr lang="en-US" sz="3900" b="1" u="sng" dirty="0">
                <a:solidFill>
                  <a:prstClr val="black"/>
                </a:solidFill>
              </a:rPr>
              <a:t>very complex</a:t>
            </a:r>
            <a:r>
              <a:rPr lang="en-US" sz="3900" b="1" u="sng" dirty="0" smtClean="0">
                <a:solidFill>
                  <a:prstClr val="black"/>
                </a:solidFill>
              </a:rPr>
              <a:t>.</a:t>
            </a:r>
          </a:p>
          <a:p>
            <a:pPr marL="0" lvl="0" indent="0" algn="just" rtl="0">
              <a:lnSpc>
                <a:spcPct val="150000"/>
              </a:lnSpc>
              <a:buNone/>
            </a:pPr>
            <a:r>
              <a:rPr lang="en-US" sz="3500" dirty="0">
                <a:solidFill>
                  <a:prstClr val="black"/>
                </a:solidFill>
              </a:rPr>
              <a:t>One way to deal with complex dependencies is </a:t>
            </a:r>
            <a:r>
              <a:rPr lang="en-US" sz="3500" dirty="0" smtClean="0">
                <a:solidFill>
                  <a:prstClr val="black"/>
                </a:solidFill>
              </a:rPr>
              <a:t>to </a:t>
            </a:r>
            <a:r>
              <a:rPr lang="en-US" sz="3500" dirty="0">
                <a:solidFill>
                  <a:prstClr val="black"/>
                </a:solidFill>
              </a:rPr>
              <a:t>characterize the dependence by a single variable. </a:t>
            </a:r>
          </a:p>
          <a:p>
            <a:pPr marL="0" lvl="0" indent="0" algn="just" rtl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0" indent="0" algn="just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2577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8538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 algn="just" rtl="0">
              <a:lnSpc>
                <a:spcPct val="150000"/>
              </a:lnSpc>
              <a:buNone/>
            </a:pPr>
            <a:r>
              <a:rPr lang="en-US" sz="4000" b="1" u="sng" dirty="0" smtClean="0">
                <a:solidFill>
                  <a:srgbClr val="FF0000"/>
                </a:solidFill>
              </a:rPr>
              <a:t>For </a:t>
            </a:r>
            <a:r>
              <a:rPr lang="en-US" sz="4000" b="1" u="sng" dirty="0">
                <a:solidFill>
                  <a:srgbClr val="FF0000"/>
                </a:solidFill>
              </a:rPr>
              <a:t>lift, this variable is </a:t>
            </a:r>
            <a:r>
              <a:rPr lang="en-US" sz="4000" b="1" u="sng" dirty="0" smtClean="0">
                <a:solidFill>
                  <a:srgbClr val="FF0000"/>
                </a:solidFill>
              </a:rPr>
              <a:t>called:</a:t>
            </a:r>
          </a:p>
          <a:p>
            <a:pPr marL="0" lvl="0" indent="0" algn="just" rtl="0">
              <a:lnSpc>
                <a:spcPct val="150000"/>
              </a:lnSpc>
              <a:buNone/>
            </a:pPr>
            <a:endParaRPr lang="en-US" sz="2400" b="1" u="sng" dirty="0" smtClean="0">
              <a:solidFill>
                <a:srgbClr val="FF0000"/>
              </a:solidFill>
            </a:endParaRPr>
          </a:p>
          <a:p>
            <a:pPr marL="0" lvl="0" indent="0" algn="just" rtl="0">
              <a:lnSpc>
                <a:spcPct val="150000"/>
              </a:lnSpc>
              <a:buNone/>
            </a:pPr>
            <a:r>
              <a:rPr lang="en-US" sz="3600" b="1" dirty="0" smtClean="0">
                <a:solidFill>
                  <a:prstClr val="black"/>
                </a:solidFill>
              </a:rPr>
              <a:t> The</a:t>
            </a:r>
            <a:r>
              <a:rPr lang="en-US" sz="3600" b="1" dirty="0">
                <a:solidFill>
                  <a:prstClr val="black"/>
                </a:solidFill>
              </a:rPr>
              <a:t> </a:t>
            </a:r>
            <a:r>
              <a:rPr lang="en-US" sz="3600" b="1" dirty="0" smtClean="0">
                <a:solidFill>
                  <a:prstClr val="black"/>
                </a:solidFill>
                <a:hlinkClick r:id="rId2"/>
              </a:rPr>
              <a:t>lift coefficient</a:t>
            </a:r>
            <a:r>
              <a:rPr lang="en-US" sz="3600" b="1" dirty="0" smtClean="0">
                <a:solidFill>
                  <a:prstClr val="black"/>
                </a:solidFill>
              </a:rPr>
              <a:t>   </a:t>
            </a:r>
            <a:r>
              <a:rPr lang="en-US" sz="3600" b="1" u="sng" dirty="0">
                <a:solidFill>
                  <a:prstClr val="black"/>
                </a:solidFill>
              </a:rPr>
              <a:t> designated </a:t>
            </a:r>
            <a:r>
              <a:rPr lang="en-US" sz="4000" b="1" u="sng" dirty="0">
                <a:solidFill>
                  <a:srgbClr val="FF0000"/>
                </a:solidFill>
              </a:rPr>
              <a:t>"Cl." </a:t>
            </a:r>
          </a:p>
          <a:p>
            <a:pPr marL="0" lvl="0" indent="0" algn="just" rtl="0">
              <a:lnSpc>
                <a:spcPct val="150000"/>
              </a:lnSpc>
              <a:buNone/>
            </a:pPr>
            <a:r>
              <a:rPr lang="en-US" sz="3600" b="1" dirty="0" smtClean="0">
                <a:solidFill>
                  <a:prstClr val="black"/>
                </a:solidFill>
              </a:rPr>
              <a:t>This </a:t>
            </a:r>
            <a:r>
              <a:rPr lang="en-US" sz="3600" b="1" dirty="0">
                <a:solidFill>
                  <a:prstClr val="black"/>
                </a:solidFill>
              </a:rPr>
              <a:t>allows us to collect all the effects, simple and complex, into a single equation</a:t>
            </a:r>
            <a:r>
              <a:rPr lang="en-US" sz="3000" dirty="0">
                <a:solidFill>
                  <a:prstClr val="black"/>
                </a:solidFill>
              </a:rPr>
              <a:t>. </a:t>
            </a:r>
            <a:endParaRPr lang="en-US" sz="3000" dirty="0" smtClean="0">
              <a:solidFill>
                <a:prstClr val="black"/>
              </a:solidFill>
            </a:endParaRP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2301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8538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 algn="just" rtl="0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FF0000"/>
                </a:solidFill>
              </a:rPr>
              <a:t>The lift equation states</a:t>
            </a:r>
            <a:r>
              <a:rPr lang="en-US" sz="4000" dirty="0">
                <a:solidFill>
                  <a:prstClr val="black"/>
                </a:solidFill>
              </a:rPr>
              <a:t> that </a:t>
            </a:r>
            <a:r>
              <a:rPr lang="en-US" sz="4400" b="1" u="sng" dirty="0">
                <a:solidFill>
                  <a:srgbClr val="FF0000"/>
                </a:solidFill>
              </a:rPr>
              <a:t>lift L </a:t>
            </a:r>
          </a:p>
          <a:p>
            <a:pPr marL="0" lvl="0" indent="0" algn="just" rtl="0">
              <a:lnSpc>
                <a:spcPct val="150000"/>
              </a:lnSpc>
              <a:buNone/>
            </a:pPr>
            <a:r>
              <a:rPr lang="en-US" sz="3600" dirty="0" smtClean="0">
                <a:solidFill>
                  <a:prstClr val="black"/>
                </a:solidFill>
              </a:rPr>
              <a:t>is </a:t>
            </a:r>
            <a:r>
              <a:rPr lang="en-US" sz="3600" dirty="0">
                <a:solidFill>
                  <a:prstClr val="black"/>
                </a:solidFill>
              </a:rPr>
              <a:t>equal to the </a:t>
            </a:r>
            <a:r>
              <a:rPr lang="en-US" sz="3600" b="1" dirty="0">
                <a:solidFill>
                  <a:srgbClr val="FF0000"/>
                </a:solidFill>
              </a:rPr>
              <a:t>lift coefficient</a:t>
            </a:r>
            <a:r>
              <a:rPr lang="en-US" sz="3600" dirty="0">
                <a:solidFill>
                  <a:prstClr val="black"/>
                </a:solidFill>
              </a:rPr>
              <a:t> </a:t>
            </a:r>
            <a:r>
              <a:rPr lang="en-US" sz="4000" b="1" u="sng" dirty="0" err="1" smtClean="0">
                <a:solidFill>
                  <a:srgbClr val="FF0000"/>
                </a:solidFill>
              </a:rPr>
              <a:t>Cl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prstClr val="black"/>
                </a:solidFill>
              </a:rPr>
              <a:t>times </a:t>
            </a:r>
            <a:r>
              <a:rPr lang="en-US" sz="3600" dirty="0">
                <a:solidFill>
                  <a:prstClr val="black"/>
                </a:solidFill>
              </a:rPr>
              <a:t>the </a:t>
            </a:r>
            <a:r>
              <a:rPr lang="en-US" sz="3600" b="1" u="sng" dirty="0">
                <a:solidFill>
                  <a:srgbClr val="FF0000"/>
                </a:solidFill>
              </a:rPr>
              <a:t>density ρ</a:t>
            </a:r>
            <a:r>
              <a:rPr lang="en-US" sz="3600" b="1" dirty="0">
                <a:solidFill>
                  <a:srgbClr val="FF0000"/>
                </a:solidFill>
              </a:rPr>
              <a:t> </a:t>
            </a:r>
            <a:r>
              <a:rPr lang="en-US" dirty="0">
                <a:solidFill>
                  <a:prstClr val="black"/>
                </a:solidFill>
              </a:rPr>
              <a:t>times half of the </a:t>
            </a:r>
            <a:r>
              <a:rPr lang="en-US" sz="3600" b="1" u="sng" dirty="0">
                <a:solidFill>
                  <a:srgbClr val="FF0000"/>
                </a:solidFill>
              </a:rPr>
              <a:t>velocity V squared </a:t>
            </a:r>
            <a:r>
              <a:rPr lang="en-US" dirty="0">
                <a:solidFill>
                  <a:prstClr val="black"/>
                </a:solidFill>
              </a:rPr>
              <a:t>times the </a:t>
            </a:r>
            <a:r>
              <a:rPr lang="en-US" sz="3600" b="1" u="sng" dirty="0">
                <a:solidFill>
                  <a:srgbClr val="FF0000"/>
                </a:solidFill>
              </a:rPr>
              <a:t>wing area A</a:t>
            </a:r>
            <a:r>
              <a:rPr lang="en-US" sz="3600" b="1" u="sng" dirty="0" smtClean="0">
                <a:solidFill>
                  <a:srgbClr val="FF0000"/>
                </a:solidFill>
              </a:rPr>
              <a:t>.</a:t>
            </a:r>
          </a:p>
          <a:p>
            <a:pPr marL="0" lvl="0" indent="0" algn="just" rtl="0">
              <a:lnSpc>
                <a:spcPct val="150000"/>
              </a:lnSpc>
              <a:buNone/>
            </a:pPr>
            <a:endParaRPr lang="en-US" sz="1800" b="1" u="sng" dirty="0">
              <a:solidFill>
                <a:srgbClr val="FF0000"/>
              </a:solidFill>
            </a:endParaRPr>
          </a:p>
          <a:p>
            <a:pPr marL="0" lvl="0" indent="0" algn="just" rtl="0">
              <a:buNone/>
            </a:pPr>
            <a:r>
              <a:rPr lang="en-US" sz="3000" dirty="0" smtClean="0">
                <a:solidFill>
                  <a:prstClr val="black"/>
                </a:solidFill>
              </a:rPr>
              <a:t>                    </a:t>
            </a:r>
            <a:r>
              <a:rPr lang="en-US" sz="4000" b="1" u="sng" dirty="0">
                <a:solidFill>
                  <a:srgbClr val="FF0000"/>
                </a:solidFill>
              </a:rPr>
              <a:t>L = </a:t>
            </a:r>
            <a:r>
              <a:rPr lang="en-US" sz="4000" b="1" u="sng" dirty="0" err="1">
                <a:solidFill>
                  <a:srgbClr val="FF0000"/>
                </a:solidFill>
              </a:rPr>
              <a:t>Cl</a:t>
            </a:r>
            <a:r>
              <a:rPr lang="en-US" sz="4000" b="1" u="sng" dirty="0">
                <a:solidFill>
                  <a:srgbClr val="FF0000"/>
                </a:solidFill>
              </a:rPr>
              <a:t> x A x 0.5 x ρ x V </a:t>
            </a:r>
            <a:r>
              <a:rPr lang="en-US" sz="3000" b="1" baseline="30000" dirty="0">
                <a:solidFill>
                  <a:srgbClr val="FF0000"/>
                </a:solidFill>
              </a:rPr>
              <a:t>2</a:t>
            </a:r>
            <a:endParaRPr lang="ar-IQ" sz="3000" b="1" dirty="0">
              <a:solidFill>
                <a:srgbClr val="FF0000"/>
              </a:solidFill>
            </a:endParaRPr>
          </a:p>
          <a:p>
            <a:pPr algn="just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7831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فرعي 3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0"/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sz="3600" b="1" dirty="0" smtClean="0">
                <a:solidFill>
                  <a:srgbClr val="FF0000"/>
                </a:solidFill>
              </a:rPr>
              <a:t>The</a:t>
            </a:r>
            <a:r>
              <a:rPr lang="en-US" sz="3600" dirty="0">
                <a:solidFill>
                  <a:srgbClr val="FF0000"/>
                </a:solidFill>
              </a:rPr>
              <a:t> </a:t>
            </a:r>
            <a:r>
              <a:rPr lang="en-US" sz="3600" b="1" dirty="0">
                <a:solidFill>
                  <a:srgbClr val="FF0000"/>
                </a:solidFill>
              </a:rPr>
              <a:t>lift </a:t>
            </a:r>
            <a:r>
              <a:rPr lang="en-US" sz="3600" b="1" dirty="0" smtClean="0">
                <a:solidFill>
                  <a:srgbClr val="FF0000"/>
                </a:solidFill>
              </a:rPr>
              <a:t>coefficient</a:t>
            </a:r>
            <a:r>
              <a:rPr lang="en-US" sz="3600" b="1" dirty="0" smtClean="0">
                <a:solidFill>
                  <a:schemeClr val="tx1"/>
                </a:solidFill>
              </a:rPr>
              <a:t>:</a:t>
            </a:r>
            <a:r>
              <a:rPr lang="en-US" sz="3600" dirty="0">
                <a:solidFill>
                  <a:schemeClr val="tx1"/>
                </a:solidFill>
              </a:rPr>
              <a:t> </a:t>
            </a:r>
            <a:endParaRPr lang="en-US" sz="3600" dirty="0" smtClean="0">
              <a:solidFill>
                <a:schemeClr val="tx1"/>
              </a:solidFill>
            </a:endParaRPr>
          </a:p>
          <a:p>
            <a:pPr algn="just" rtl="0"/>
            <a:r>
              <a:rPr lang="en-US" sz="3600" b="1" dirty="0" smtClean="0">
                <a:solidFill>
                  <a:srgbClr val="FF0000"/>
                </a:solidFill>
              </a:rPr>
              <a:t>Is </a:t>
            </a:r>
            <a:r>
              <a:rPr lang="en-US" sz="3600" b="1" dirty="0">
                <a:solidFill>
                  <a:srgbClr val="FF0000"/>
                </a:solidFill>
              </a:rPr>
              <a:t>a number </a:t>
            </a:r>
            <a:r>
              <a:rPr lang="en-US" sz="3600" dirty="0">
                <a:solidFill>
                  <a:schemeClr val="tx1"/>
                </a:solidFill>
              </a:rPr>
              <a:t>that aerodynamicists use to model all of the complex dependencies of </a:t>
            </a:r>
            <a:endParaRPr lang="en-US" sz="3600" dirty="0" smtClean="0">
              <a:solidFill>
                <a:schemeClr val="tx1"/>
              </a:solidFill>
            </a:endParaRPr>
          </a:p>
          <a:p>
            <a:pPr algn="just" rtl="0"/>
            <a:r>
              <a:rPr lang="en-US" sz="3600" b="1" u="sng" dirty="0" smtClean="0">
                <a:solidFill>
                  <a:schemeClr val="tx1"/>
                </a:solidFill>
                <a:hlinkClick r:id="rId2"/>
              </a:rPr>
              <a:t>Shape</a:t>
            </a:r>
            <a:r>
              <a:rPr lang="en-US" sz="3600" u="sng" dirty="0" smtClean="0">
                <a:solidFill>
                  <a:schemeClr val="tx1"/>
                </a:solidFill>
              </a:rPr>
              <a:t>.</a:t>
            </a:r>
            <a:r>
              <a:rPr lang="en-US" sz="3600" dirty="0">
                <a:solidFill>
                  <a:schemeClr val="tx1"/>
                </a:solidFill>
              </a:rPr>
              <a:t> </a:t>
            </a:r>
            <a:endParaRPr lang="en-US" sz="3600" dirty="0" smtClean="0">
              <a:solidFill>
                <a:schemeClr val="tx1"/>
              </a:solidFill>
            </a:endParaRPr>
          </a:p>
          <a:p>
            <a:pPr algn="just" rtl="0"/>
            <a:r>
              <a:rPr lang="en-US" sz="3600" b="1" u="sng" dirty="0" smtClean="0">
                <a:solidFill>
                  <a:schemeClr val="tx1"/>
                </a:solidFill>
                <a:hlinkClick r:id="rId3"/>
              </a:rPr>
              <a:t>Inclination</a:t>
            </a:r>
            <a:r>
              <a:rPr lang="en-US" sz="3600" b="1" u="sng" dirty="0" smtClean="0">
                <a:solidFill>
                  <a:schemeClr val="tx1"/>
                </a:solidFill>
              </a:rPr>
              <a:t>.</a:t>
            </a:r>
            <a:r>
              <a:rPr lang="en-US" sz="3600" b="1" dirty="0">
                <a:solidFill>
                  <a:schemeClr val="tx1"/>
                </a:solidFill>
              </a:rPr>
              <a:t> </a:t>
            </a:r>
          </a:p>
          <a:p>
            <a:pPr algn="just" rtl="0"/>
            <a:r>
              <a:rPr lang="en-US" sz="3600" b="1" u="sng" dirty="0" smtClean="0">
                <a:solidFill>
                  <a:schemeClr val="tx1"/>
                </a:solidFill>
                <a:hlinkClick r:id="rId4"/>
              </a:rPr>
              <a:t>Some </a:t>
            </a:r>
            <a:r>
              <a:rPr lang="en-US" sz="3600" b="1" u="sng" dirty="0">
                <a:solidFill>
                  <a:schemeClr val="tx1"/>
                </a:solidFill>
                <a:hlinkClick r:id="rId4"/>
              </a:rPr>
              <a:t>flow conditions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on </a:t>
            </a:r>
            <a:r>
              <a:rPr lang="en-US" sz="3600" b="1" dirty="0" smtClean="0">
                <a:solidFill>
                  <a:srgbClr val="FF0000"/>
                </a:solidFill>
              </a:rPr>
              <a:t>lift</a:t>
            </a:r>
            <a:r>
              <a:rPr lang="en-US" sz="3600" dirty="0" smtClean="0">
                <a:solidFill>
                  <a:schemeClr val="tx1"/>
                </a:solidFill>
              </a:rPr>
              <a:t>.</a:t>
            </a:r>
          </a:p>
          <a:p>
            <a:pPr algn="just" rtl="0"/>
            <a:endParaRPr lang="en-US" sz="1800" dirty="0" smtClean="0">
              <a:solidFill>
                <a:schemeClr val="tx1"/>
              </a:solidFill>
            </a:endParaRPr>
          </a:p>
          <a:p>
            <a:pPr algn="just" rtl="0"/>
            <a:r>
              <a:rPr lang="en-US" sz="3600" dirty="0" smtClean="0">
                <a:solidFill>
                  <a:schemeClr val="tx1"/>
                </a:solidFill>
              </a:rPr>
              <a:t> This </a:t>
            </a:r>
            <a:r>
              <a:rPr lang="en-US" sz="3600" dirty="0">
                <a:solidFill>
                  <a:schemeClr val="tx1"/>
                </a:solidFill>
              </a:rPr>
              <a:t>equation is simply a rearrangement  of the </a:t>
            </a:r>
            <a:r>
              <a:rPr lang="en-US" sz="3600" u="sng" dirty="0">
                <a:solidFill>
                  <a:schemeClr val="tx1"/>
                </a:solidFill>
                <a:hlinkClick r:id="rId5"/>
              </a:rPr>
              <a:t>lift equation</a:t>
            </a:r>
            <a:r>
              <a:rPr lang="en-US" sz="3600" dirty="0">
                <a:solidFill>
                  <a:schemeClr val="tx1"/>
                </a:solidFill>
              </a:rPr>
              <a:t> where we solve for the lift coefficient in terms of the other variables. </a:t>
            </a:r>
            <a:endParaRPr lang="en-US" sz="3600" dirty="0" smtClean="0">
              <a:solidFill>
                <a:schemeClr val="tx1"/>
              </a:solidFill>
            </a:endParaRPr>
          </a:p>
          <a:p>
            <a:pPr algn="just" rtl="0"/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فرعي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5" name="Picture 7" descr="D:\aircraft 4.png"/>
          <p:cNvPicPr/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0"/>
            <a:ext cx="9180512" cy="6858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 algn="l" rtl="0">
              <a:buNone/>
            </a:pPr>
            <a:endParaRPr lang="en-US" sz="1600" b="1" dirty="0" smtClean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50000"/>
              </a:lnSpc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The </a:t>
            </a:r>
            <a:r>
              <a:rPr lang="en-US" sz="3600" b="1" dirty="0">
                <a:solidFill>
                  <a:srgbClr val="FF0000"/>
                </a:solidFill>
              </a:rPr>
              <a:t>lift coefficient </a:t>
            </a:r>
            <a:r>
              <a:rPr lang="en-US" sz="3600" b="1" dirty="0" err="1">
                <a:solidFill>
                  <a:srgbClr val="FF0000"/>
                </a:solidFill>
              </a:rPr>
              <a:t>Cl</a:t>
            </a:r>
            <a:r>
              <a:rPr lang="en-US" sz="3600" dirty="0">
                <a:solidFill>
                  <a:srgbClr val="FF0000"/>
                </a:solidFill>
              </a:rPr>
              <a:t> </a:t>
            </a:r>
            <a:r>
              <a:rPr lang="en-US" sz="3600" dirty="0">
                <a:solidFill>
                  <a:prstClr val="black"/>
                </a:solidFill>
              </a:rPr>
              <a:t>is equal </a:t>
            </a:r>
            <a:r>
              <a:rPr lang="en-US" sz="3600" dirty="0" smtClean="0">
                <a:solidFill>
                  <a:prstClr val="black"/>
                </a:solidFill>
              </a:rPr>
              <a:t>to</a:t>
            </a:r>
          </a:p>
          <a:p>
            <a:pPr marL="0" lvl="0" indent="0" algn="l" rtl="0">
              <a:lnSpc>
                <a:spcPct val="150000"/>
              </a:lnSpc>
              <a:buNone/>
            </a:pP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>
                <a:solidFill>
                  <a:prstClr val="black"/>
                </a:solidFill>
              </a:rPr>
              <a:t>the lift</a:t>
            </a:r>
            <a:r>
              <a:rPr lang="en-US" sz="3600" b="1" dirty="0">
                <a:solidFill>
                  <a:srgbClr val="FF0000"/>
                </a:solidFill>
              </a:rPr>
              <a:t> L</a:t>
            </a:r>
            <a:r>
              <a:rPr lang="en-US" sz="3600" dirty="0">
                <a:solidFill>
                  <a:prstClr val="black"/>
                </a:solidFill>
              </a:rPr>
              <a:t> divided by the quantity: density </a:t>
            </a:r>
            <a:r>
              <a:rPr lang="en-US" sz="3600" b="1" dirty="0">
                <a:solidFill>
                  <a:srgbClr val="FF0000"/>
                </a:solidFill>
              </a:rPr>
              <a:t>ρ</a:t>
            </a:r>
            <a:r>
              <a:rPr lang="en-US" sz="3600" dirty="0">
                <a:solidFill>
                  <a:prstClr val="black"/>
                </a:solidFill>
              </a:rPr>
              <a:t> times half the velocity </a:t>
            </a:r>
            <a:r>
              <a:rPr lang="en-US" sz="3600" b="1" dirty="0">
                <a:solidFill>
                  <a:srgbClr val="FF0000"/>
                </a:solidFill>
              </a:rPr>
              <a:t>V</a:t>
            </a:r>
            <a:r>
              <a:rPr lang="en-US" sz="3600" dirty="0">
                <a:solidFill>
                  <a:prstClr val="black"/>
                </a:solidFill>
              </a:rPr>
              <a:t> squared times the wing area </a:t>
            </a:r>
            <a:r>
              <a:rPr lang="en-US" sz="3600" b="1" dirty="0">
                <a:solidFill>
                  <a:srgbClr val="FF0000"/>
                </a:solidFill>
              </a:rPr>
              <a:t>A</a:t>
            </a:r>
            <a:r>
              <a:rPr lang="en-US" sz="3600" dirty="0" smtClean="0">
                <a:solidFill>
                  <a:prstClr val="black"/>
                </a:solidFill>
              </a:rPr>
              <a:t>.</a:t>
            </a:r>
          </a:p>
          <a:p>
            <a:pPr marL="0" lvl="0" indent="0" algn="l" rtl="0">
              <a:lnSpc>
                <a:spcPct val="150000"/>
              </a:lnSpc>
              <a:buNone/>
            </a:pPr>
            <a:endParaRPr lang="en-US" sz="3600" dirty="0">
              <a:solidFill>
                <a:prstClr val="black"/>
              </a:solidFill>
            </a:endParaRPr>
          </a:p>
          <a:p>
            <a:pPr marL="0" lvl="0" indent="0" algn="ctr" rtl="0">
              <a:buNone/>
            </a:pPr>
            <a:r>
              <a:rPr lang="en-US" sz="3600" b="1" dirty="0" err="1">
                <a:solidFill>
                  <a:srgbClr val="FF0000"/>
                </a:solidFill>
              </a:rPr>
              <a:t>Cl</a:t>
            </a:r>
            <a:r>
              <a:rPr lang="en-US" sz="3600" b="1" dirty="0">
                <a:solidFill>
                  <a:srgbClr val="FF0000"/>
                </a:solidFill>
              </a:rPr>
              <a:t> = L / (A x 0 .5 x ρ x V </a:t>
            </a:r>
            <a:r>
              <a:rPr lang="en-US" sz="3600" b="1" baseline="30000" dirty="0">
                <a:solidFill>
                  <a:srgbClr val="FF0000"/>
                </a:solidFill>
              </a:rPr>
              <a:t>2</a:t>
            </a:r>
            <a:r>
              <a:rPr lang="en-US" sz="3600" b="1" dirty="0">
                <a:solidFill>
                  <a:srgbClr val="FF0000"/>
                </a:solidFill>
              </a:rPr>
              <a:t>)</a:t>
            </a:r>
          </a:p>
          <a:p>
            <a:pPr marL="0" lvl="0" indent="0" algn="just" rtl="0">
              <a:buNone/>
            </a:pPr>
            <a:endParaRPr lang="en-US" sz="3600" dirty="0" smtClean="0">
              <a:solidFill>
                <a:prstClr val="black"/>
              </a:solidFill>
            </a:endParaRPr>
          </a:p>
          <a:p>
            <a:pPr marL="0" indent="0" algn="just" rtl="0">
              <a:buNone/>
            </a:pPr>
            <a:r>
              <a:rPr lang="en-US" sz="2700" dirty="0">
                <a:solidFill>
                  <a:prstClr val="black"/>
                </a:solidFill>
              </a:rPr>
              <a:t> </a:t>
            </a:r>
            <a:r>
              <a:rPr lang="en-US" sz="2700" dirty="0" smtClean="0">
                <a:solidFill>
                  <a:prstClr val="black"/>
                </a:solidFill>
              </a:rPr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4489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lvl="0" indent="0" algn="just" rtl="0">
              <a:buNone/>
            </a:pPr>
            <a:r>
              <a:rPr lang="en-US" sz="3600" b="1" dirty="0">
                <a:solidFill>
                  <a:srgbClr val="FF0000"/>
                </a:solidFill>
              </a:rPr>
              <a:t>The quantity :</a:t>
            </a:r>
          </a:p>
          <a:p>
            <a:pPr marL="0" lvl="0" indent="0" algn="just" rtl="0">
              <a:buNone/>
            </a:pPr>
            <a:r>
              <a:rPr lang="en-US" sz="3600" dirty="0">
                <a:solidFill>
                  <a:prstClr val="black"/>
                </a:solidFill>
              </a:rPr>
              <a:t>One half the </a:t>
            </a:r>
            <a:r>
              <a:rPr lang="en-US" sz="3600" b="1" dirty="0">
                <a:solidFill>
                  <a:srgbClr val="FF0000"/>
                </a:solidFill>
              </a:rPr>
              <a:t>density</a:t>
            </a:r>
            <a:r>
              <a:rPr lang="en-US" sz="3600" dirty="0">
                <a:solidFill>
                  <a:prstClr val="black"/>
                </a:solidFill>
              </a:rPr>
              <a:t> times the </a:t>
            </a:r>
            <a:r>
              <a:rPr lang="en-US" sz="3600" b="1" dirty="0">
                <a:solidFill>
                  <a:srgbClr val="FF0000"/>
                </a:solidFill>
              </a:rPr>
              <a:t>velocity squared</a:t>
            </a:r>
            <a:r>
              <a:rPr lang="en-US" sz="3600" dirty="0">
                <a:solidFill>
                  <a:prstClr val="black"/>
                </a:solidFill>
              </a:rPr>
              <a:t> is called the </a:t>
            </a:r>
            <a:r>
              <a:rPr lang="en-US" sz="3600" u="sng" dirty="0">
                <a:solidFill>
                  <a:prstClr val="black"/>
                </a:solidFill>
                <a:hlinkClick r:id="rId2"/>
              </a:rPr>
              <a:t>dynamic pressure</a:t>
            </a:r>
            <a:r>
              <a:rPr lang="en-US" sz="3600" dirty="0">
                <a:solidFill>
                  <a:prstClr val="black"/>
                </a:solidFill>
              </a:rPr>
              <a:t>  </a:t>
            </a:r>
            <a:r>
              <a:rPr lang="en-US" sz="3600" b="1" dirty="0">
                <a:solidFill>
                  <a:srgbClr val="FF0000"/>
                </a:solidFill>
              </a:rPr>
              <a:t>q</a:t>
            </a:r>
            <a:r>
              <a:rPr lang="en-US" sz="3600" dirty="0">
                <a:solidFill>
                  <a:prstClr val="black"/>
                </a:solidFill>
              </a:rPr>
              <a:t>. </a:t>
            </a:r>
          </a:p>
          <a:p>
            <a:pPr marL="0" lvl="0" indent="0" algn="just" rtl="0">
              <a:buNone/>
            </a:pPr>
            <a:endParaRPr lang="en-US" sz="1200" dirty="0" smtClean="0">
              <a:solidFill>
                <a:prstClr val="black"/>
              </a:solidFill>
            </a:endParaRPr>
          </a:p>
          <a:p>
            <a:pPr marL="0" lvl="0" indent="0" algn="just" rtl="0">
              <a:buNone/>
            </a:pPr>
            <a:endParaRPr lang="en-US" sz="1400" dirty="0">
              <a:solidFill>
                <a:prstClr val="black"/>
              </a:solidFill>
            </a:endParaRPr>
          </a:p>
          <a:p>
            <a:pPr marL="0" lvl="0" indent="0" algn="just" rtl="0">
              <a:buNone/>
            </a:pPr>
            <a:r>
              <a:rPr lang="en-US" sz="2700" dirty="0" smtClean="0">
                <a:solidFill>
                  <a:prstClr val="black"/>
                </a:solidFill>
              </a:rPr>
              <a:t>                          </a:t>
            </a:r>
            <a:r>
              <a:rPr lang="en-US" sz="3600" b="1" dirty="0" smtClean="0">
                <a:solidFill>
                  <a:srgbClr val="FF0000"/>
                </a:solidFill>
              </a:rPr>
              <a:t>So  </a:t>
            </a:r>
            <a:r>
              <a:rPr lang="en-US" sz="3600" b="1" dirty="0" err="1">
                <a:solidFill>
                  <a:srgbClr val="FF0000"/>
                </a:solidFill>
              </a:rPr>
              <a:t>Cl</a:t>
            </a:r>
            <a:r>
              <a:rPr lang="en-US" sz="3600" b="1" dirty="0">
                <a:solidFill>
                  <a:srgbClr val="FF0000"/>
                </a:solidFill>
              </a:rPr>
              <a:t> = L / (q x A)</a:t>
            </a:r>
          </a:p>
          <a:p>
            <a:pPr marL="0" lvl="0" indent="0" algn="just" rtl="0">
              <a:buNone/>
            </a:pPr>
            <a:r>
              <a:rPr lang="en-US" sz="3600" dirty="0" smtClean="0">
                <a:solidFill>
                  <a:prstClr val="black"/>
                </a:solidFill>
              </a:rPr>
              <a:t>The </a:t>
            </a:r>
            <a:r>
              <a:rPr lang="en-US" sz="3600" dirty="0">
                <a:solidFill>
                  <a:prstClr val="black"/>
                </a:solidFill>
              </a:rPr>
              <a:t>lift coefficient then expresses the </a:t>
            </a:r>
            <a:r>
              <a:rPr lang="en-US" sz="3600" dirty="0">
                <a:solidFill>
                  <a:prstClr val="black"/>
                </a:solidFill>
                <a:hlinkClick r:id="rId3"/>
              </a:rPr>
              <a:t>ratio</a:t>
            </a:r>
            <a:r>
              <a:rPr lang="en-US" sz="3600" dirty="0">
                <a:solidFill>
                  <a:prstClr val="black"/>
                </a:solidFill>
              </a:rPr>
              <a:t> of the lift force to the force produced by the dynamic pressure times the area.</a:t>
            </a:r>
          </a:p>
          <a:p>
            <a:pPr algn="just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7620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5" name="Picture 8"/>
          <p:cNvPicPr/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6512" y="-27384"/>
            <a:ext cx="9180512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0838"/>
            <a:ext cx="9144000" cy="6912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81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528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175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64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825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757" y="0"/>
            <a:ext cx="910850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258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4" name="Picture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6512" y="-144016"/>
            <a:ext cx="9180512" cy="695739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 rtl="0"/>
            <a:endParaRPr lang="en-US" sz="1200" dirty="0" smtClean="0">
              <a:solidFill>
                <a:schemeClr val="tx1"/>
              </a:solidFill>
            </a:endParaRPr>
          </a:p>
          <a:p>
            <a:pPr algn="just" rtl="0"/>
            <a:endParaRPr lang="en-US" sz="3600" dirty="0" smtClean="0">
              <a:solidFill>
                <a:srgbClr val="FF0000"/>
              </a:solidFill>
            </a:endParaRPr>
          </a:p>
          <a:p>
            <a:pPr algn="just" rtl="0"/>
            <a:r>
              <a:rPr lang="en-US" sz="4000" dirty="0" smtClean="0">
                <a:solidFill>
                  <a:srgbClr val="FF0000"/>
                </a:solidFill>
              </a:rPr>
              <a:t>As </a:t>
            </a:r>
            <a:r>
              <a:rPr lang="en-US" sz="4000" dirty="0">
                <a:solidFill>
                  <a:srgbClr val="FF0000"/>
                </a:solidFill>
              </a:rPr>
              <a:t>a wing moves through the air</a:t>
            </a:r>
            <a:r>
              <a:rPr lang="en-US" sz="4000" dirty="0">
                <a:solidFill>
                  <a:schemeClr val="tx1"/>
                </a:solidFill>
              </a:rPr>
              <a:t>, the wing is inclined to the flight direction </a:t>
            </a:r>
            <a:r>
              <a:rPr lang="en-US" sz="4000" dirty="0" smtClean="0">
                <a:solidFill>
                  <a:schemeClr val="tx1"/>
                </a:solidFill>
              </a:rPr>
              <a:t>at </a:t>
            </a:r>
            <a:r>
              <a:rPr lang="en-US" sz="4000" dirty="0">
                <a:solidFill>
                  <a:schemeClr val="tx1"/>
                </a:solidFill>
              </a:rPr>
              <a:t>some angle</a:t>
            </a:r>
            <a:r>
              <a:rPr lang="en-US" sz="4000" dirty="0" smtClean="0">
                <a:solidFill>
                  <a:schemeClr val="tx1"/>
                </a:solidFill>
              </a:rPr>
              <a:t>.</a:t>
            </a:r>
          </a:p>
          <a:p>
            <a:pPr algn="just" rtl="0"/>
            <a:endParaRPr lang="en-US" sz="3600" dirty="0" smtClean="0">
              <a:solidFill>
                <a:schemeClr val="tx1"/>
              </a:solidFill>
            </a:endParaRPr>
          </a:p>
          <a:p>
            <a:pPr algn="just" rtl="0"/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>
                <a:solidFill>
                  <a:schemeClr val="tx1"/>
                </a:solidFill>
              </a:rPr>
              <a:t>The angle between the </a:t>
            </a:r>
            <a:r>
              <a:rPr lang="en-US" sz="4000" u="sng" dirty="0">
                <a:solidFill>
                  <a:schemeClr val="tx1"/>
                </a:solidFill>
                <a:hlinkClick r:id="rId2"/>
              </a:rPr>
              <a:t>chord line</a:t>
            </a:r>
            <a:r>
              <a:rPr lang="en-US" sz="4000" dirty="0">
                <a:solidFill>
                  <a:schemeClr val="tx1"/>
                </a:solidFill>
              </a:rPr>
              <a:t> and the flight direction </a:t>
            </a:r>
            <a:r>
              <a:rPr lang="en-US" sz="4000" dirty="0">
                <a:solidFill>
                  <a:srgbClr val="FF0000"/>
                </a:solidFill>
              </a:rPr>
              <a:t>is </a:t>
            </a:r>
            <a:r>
              <a:rPr lang="en-US" sz="4000" dirty="0" smtClean="0">
                <a:solidFill>
                  <a:srgbClr val="FF0000"/>
                </a:solidFill>
              </a:rPr>
              <a:t>called: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</a:p>
          <a:p>
            <a:pPr algn="just" rtl="0"/>
            <a:r>
              <a:rPr lang="en-US" sz="4000" u="sng" dirty="0" smtClean="0">
                <a:solidFill>
                  <a:srgbClr val="FF0000"/>
                </a:solidFill>
              </a:rPr>
              <a:t>Angle of Attack </a:t>
            </a:r>
            <a:r>
              <a:rPr lang="en-US" sz="4000" dirty="0" smtClean="0">
                <a:solidFill>
                  <a:schemeClr val="tx1"/>
                </a:solidFill>
              </a:rPr>
              <a:t>which has a large effect on the </a:t>
            </a:r>
            <a:r>
              <a:rPr lang="en-US" sz="4000" u="sng" dirty="0" smtClean="0">
                <a:solidFill>
                  <a:schemeClr val="tx1"/>
                </a:solidFill>
                <a:hlinkClick r:id="rId3"/>
              </a:rPr>
              <a:t>lift</a:t>
            </a:r>
            <a:r>
              <a:rPr lang="en-US" sz="4000" dirty="0" smtClean="0">
                <a:solidFill>
                  <a:schemeClr val="tx1"/>
                </a:solidFill>
              </a:rPr>
              <a:t> generated by a wing. </a:t>
            </a:r>
          </a:p>
          <a:p>
            <a:pPr algn="just" rtl="0"/>
            <a:r>
              <a:rPr lang="en-US" sz="4000" dirty="0" smtClean="0">
                <a:solidFill>
                  <a:schemeClr val="tx1"/>
                </a:solidFill>
              </a:rPr>
              <a:t>   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8538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 algn="just" rtl="0">
              <a:buNone/>
            </a:pPr>
            <a:endParaRPr lang="en-US" sz="2700" dirty="0" smtClean="0">
              <a:solidFill>
                <a:prstClr val="black"/>
              </a:solidFill>
            </a:endParaRPr>
          </a:p>
          <a:p>
            <a:pPr marL="0" lvl="0" indent="0" algn="just" rtl="0">
              <a:buNone/>
            </a:pPr>
            <a:endParaRPr lang="en-US" sz="2800" dirty="0" smtClean="0">
              <a:solidFill>
                <a:prstClr val="black"/>
              </a:solidFill>
            </a:endParaRPr>
          </a:p>
          <a:p>
            <a:pPr marL="0" lvl="0" indent="0" algn="just" rtl="0">
              <a:buNone/>
            </a:pPr>
            <a:r>
              <a:rPr lang="en-US" sz="3600" dirty="0" smtClean="0">
                <a:solidFill>
                  <a:prstClr val="black"/>
                </a:solidFill>
              </a:rPr>
              <a:t>But </a:t>
            </a:r>
            <a:r>
              <a:rPr lang="en-US" sz="3600" dirty="0">
                <a:solidFill>
                  <a:prstClr val="black"/>
                </a:solidFill>
              </a:rPr>
              <a:t>just before lifting off, the pilot </a:t>
            </a:r>
            <a:r>
              <a:rPr lang="en-US" sz="3600" u="sng" dirty="0">
                <a:solidFill>
                  <a:prstClr val="black"/>
                </a:solidFill>
                <a:hlinkClick r:id="rId2"/>
              </a:rPr>
              <a:t>"rotates"</a:t>
            </a:r>
            <a:r>
              <a:rPr lang="en-US" sz="3600" dirty="0">
                <a:solidFill>
                  <a:prstClr val="black"/>
                </a:solidFill>
              </a:rPr>
              <a:t> the aircraft</a:t>
            </a:r>
            <a:r>
              <a:rPr lang="en-US" sz="3600" dirty="0" smtClean="0">
                <a:solidFill>
                  <a:prstClr val="black"/>
                </a:solidFill>
              </a:rPr>
              <a:t>.</a:t>
            </a:r>
          </a:p>
          <a:p>
            <a:pPr marL="0" lvl="0" indent="0" algn="just" rtl="0">
              <a:buNone/>
            </a:pPr>
            <a:endParaRPr lang="en-US" sz="2800" dirty="0" smtClean="0">
              <a:solidFill>
                <a:prstClr val="black"/>
              </a:solidFill>
            </a:endParaRPr>
          </a:p>
          <a:p>
            <a:pPr marL="0" lvl="0" indent="0" algn="just" rtl="0">
              <a:buNone/>
            </a:pP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>
                <a:solidFill>
                  <a:prstClr val="black"/>
                </a:solidFill>
              </a:rPr>
              <a:t>The nose of the airplane rises, </a:t>
            </a:r>
            <a:r>
              <a:rPr lang="en-US" sz="3600" b="1" dirty="0">
                <a:solidFill>
                  <a:prstClr val="black"/>
                </a:solidFill>
              </a:rPr>
              <a:t>increasing the angle of attack</a:t>
            </a:r>
            <a:r>
              <a:rPr lang="en-US" sz="3600" dirty="0">
                <a:solidFill>
                  <a:prstClr val="black"/>
                </a:solidFill>
              </a:rPr>
              <a:t> and producing the </a:t>
            </a:r>
            <a:r>
              <a:rPr lang="en-US" sz="3600" b="1" dirty="0">
                <a:solidFill>
                  <a:prstClr val="black"/>
                </a:solidFill>
              </a:rPr>
              <a:t>increased lift</a:t>
            </a:r>
            <a:r>
              <a:rPr lang="en-US" sz="3600" dirty="0">
                <a:solidFill>
                  <a:prstClr val="black"/>
                </a:solidFill>
              </a:rPr>
              <a:t> needed for takeoff.</a:t>
            </a:r>
          </a:p>
          <a:p>
            <a:pPr marL="0" lvl="0" indent="0" algn="just" rtl="0">
              <a:buNone/>
            </a:pPr>
            <a:endParaRPr lang="en-US" sz="2700" dirty="0">
              <a:solidFill>
                <a:prstClr val="black"/>
              </a:solidFill>
            </a:endParaRPr>
          </a:p>
          <a:p>
            <a:pPr marL="0" lvl="0" indent="0" algn="just" rtl="0">
              <a:buNone/>
            </a:pPr>
            <a:r>
              <a:rPr lang="en-US" sz="2700" dirty="0" smtClean="0">
                <a:solidFill>
                  <a:prstClr val="black"/>
                </a:solidFill>
              </a:rPr>
              <a:t> </a:t>
            </a:r>
            <a:endParaRPr lang="en-US" sz="2700" dirty="0">
              <a:solidFill>
                <a:prstClr val="black"/>
              </a:solidFill>
            </a:endParaRPr>
          </a:p>
          <a:p>
            <a:pPr algn="just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4591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8538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 rtl="0">
              <a:buNone/>
            </a:pPr>
            <a:endParaRPr lang="en-US" sz="800" dirty="0" smtClean="0">
              <a:solidFill>
                <a:prstClr val="black"/>
              </a:solidFill>
            </a:endParaRPr>
          </a:p>
          <a:p>
            <a:pPr algn="just" rtl="0"/>
            <a:endParaRPr lang="en-US" sz="3600" dirty="0" smtClean="0">
              <a:solidFill>
                <a:srgbClr val="FF0000"/>
              </a:solidFill>
            </a:endParaRPr>
          </a:p>
          <a:p>
            <a:pPr algn="just" rtl="0"/>
            <a:r>
              <a:rPr lang="en-US" sz="3600" dirty="0" smtClean="0">
                <a:solidFill>
                  <a:srgbClr val="FF0000"/>
                </a:solidFill>
              </a:rPr>
              <a:t>The </a:t>
            </a:r>
            <a:r>
              <a:rPr lang="en-US" sz="3600" dirty="0">
                <a:solidFill>
                  <a:srgbClr val="FF0000"/>
                </a:solidFill>
              </a:rPr>
              <a:t>magnitude of the lift</a:t>
            </a:r>
            <a:r>
              <a:rPr lang="en-US" sz="3600" dirty="0">
                <a:solidFill>
                  <a:prstClr val="black"/>
                </a:solidFill>
              </a:rPr>
              <a:t> </a:t>
            </a:r>
            <a:r>
              <a:rPr lang="en-US" sz="3600" u="sng" dirty="0">
                <a:solidFill>
                  <a:prstClr val="black"/>
                </a:solidFill>
                <a:hlinkClick r:id="rId2"/>
              </a:rPr>
              <a:t>generated</a:t>
            </a:r>
            <a:r>
              <a:rPr lang="en-US" sz="3600" dirty="0">
                <a:solidFill>
                  <a:prstClr val="black"/>
                </a:solidFill>
              </a:rPr>
              <a:t> by an object depends on the </a:t>
            </a:r>
            <a:r>
              <a:rPr lang="en-US" sz="3600" u="sng" dirty="0">
                <a:solidFill>
                  <a:prstClr val="black"/>
                </a:solidFill>
                <a:hlinkClick r:id="rId3"/>
              </a:rPr>
              <a:t>shape</a:t>
            </a:r>
            <a:r>
              <a:rPr lang="en-US" sz="3600" dirty="0">
                <a:solidFill>
                  <a:prstClr val="black"/>
                </a:solidFill>
              </a:rPr>
              <a:t> of the object and how it moves through the air. </a:t>
            </a:r>
            <a:endParaRPr lang="en-US" sz="3600" dirty="0" smtClean="0">
              <a:solidFill>
                <a:prstClr val="black"/>
              </a:solidFill>
            </a:endParaRPr>
          </a:p>
          <a:p>
            <a:pPr marL="0" indent="0" algn="just" rtl="0">
              <a:buNone/>
            </a:pPr>
            <a:endParaRPr lang="en-US" sz="3600" dirty="0" smtClean="0">
              <a:solidFill>
                <a:prstClr val="black"/>
              </a:solidFill>
            </a:endParaRPr>
          </a:p>
          <a:p>
            <a:pPr algn="just" rtl="0"/>
            <a:r>
              <a:rPr lang="en-US" sz="3600" dirty="0" smtClean="0">
                <a:solidFill>
                  <a:prstClr val="black"/>
                </a:solidFill>
              </a:rPr>
              <a:t>For </a:t>
            </a:r>
            <a:r>
              <a:rPr lang="en-US" sz="3600" dirty="0">
                <a:solidFill>
                  <a:prstClr val="black"/>
                </a:solidFill>
              </a:rPr>
              <a:t>thin </a:t>
            </a:r>
            <a:r>
              <a:rPr lang="en-US" sz="3600" u="sng" dirty="0" err="1" smtClean="0">
                <a:solidFill>
                  <a:prstClr val="black"/>
                </a:solidFill>
                <a:hlinkClick r:id="rId4"/>
              </a:rPr>
              <a:t>airf</a:t>
            </a:r>
            <a:r>
              <a:rPr lang="en-US" sz="3600" u="sng" dirty="0" smtClean="0">
                <a:solidFill>
                  <a:prstClr val="black"/>
                </a:solidFill>
                <a:hlinkClick r:id="rId4"/>
              </a:rPr>
              <a:t> oils</a:t>
            </a:r>
            <a:r>
              <a:rPr lang="en-US" sz="3600" u="sng" dirty="0">
                <a:solidFill>
                  <a:prstClr val="black"/>
                </a:solidFill>
                <a:hlinkClick r:id="rId4"/>
              </a:rPr>
              <a:t>,</a:t>
            </a:r>
            <a:r>
              <a:rPr lang="en-US" sz="3600" dirty="0">
                <a:solidFill>
                  <a:prstClr val="black"/>
                </a:solidFill>
              </a:rPr>
              <a:t> the lift is directly proportional to the angle of attack for small angles (within +/- 10 degrees). </a:t>
            </a:r>
            <a:endParaRPr lang="en-US" sz="3600" dirty="0" smtClean="0">
              <a:solidFill>
                <a:prstClr val="black"/>
              </a:solidFill>
            </a:endParaRPr>
          </a:p>
          <a:p>
            <a:pPr algn="just" rtl="0"/>
            <a:r>
              <a:rPr lang="en-US" sz="3600" dirty="0" smtClean="0">
                <a:solidFill>
                  <a:prstClr val="black"/>
                </a:solidFill>
              </a:rPr>
              <a:t>For </a:t>
            </a:r>
            <a:r>
              <a:rPr lang="en-US" sz="3600" dirty="0">
                <a:solidFill>
                  <a:prstClr val="black"/>
                </a:solidFill>
              </a:rPr>
              <a:t>higher angles, however, the dependence is quite complex.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414338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8"/>
          <p:cNvPicPr/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6512" y="-27384"/>
            <a:ext cx="9180512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779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lvl="0" indent="0" algn="just" rtl="0">
              <a:lnSpc>
                <a:spcPct val="150000"/>
              </a:lnSpc>
              <a:buNone/>
            </a:pPr>
            <a:endParaRPr lang="en-US" sz="1600" b="1" u="sng" dirty="0" smtClean="0">
              <a:solidFill>
                <a:srgbClr val="FF0000"/>
              </a:solidFill>
            </a:endParaRPr>
          </a:p>
          <a:p>
            <a:pPr marL="0" lvl="0" indent="0" algn="just" rtl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As </a:t>
            </a:r>
            <a:r>
              <a:rPr lang="en-US" b="1" u="sng" dirty="0">
                <a:solidFill>
                  <a:srgbClr val="FF0000"/>
                </a:solidFill>
              </a:rPr>
              <a:t>an object moves through the air</a:t>
            </a:r>
            <a:r>
              <a:rPr lang="en-US" b="1" u="sng" dirty="0">
                <a:solidFill>
                  <a:prstClr val="black"/>
                </a:solidFill>
              </a:rPr>
              <a:t>, air molecules </a:t>
            </a:r>
            <a:r>
              <a:rPr lang="en-US" b="1" u="sng" dirty="0">
                <a:solidFill>
                  <a:prstClr val="black"/>
                </a:solidFill>
                <a:hlinkClick r:id="rId2"/>
              </a:rPr>
              <a:t>stick</a:t>
            </a:r>
            <a:r>
              <a:rPr lang="en-US" b="1" u="sng" dirty="0">
                <a:solidFill>
                  <a:prstClr val="black"/>
                </a:solidFill>
              </a:rPr>
              <a:t> to the surface. </a:t>
            </a:r>
            <a:endParaRPr lang="en-US" b="1" u="sng" dirty="0" smtClean="0">
              <a:solidFill>
                <a:prstClr val="black"/>
              </a:solidFill>
            </a:endParaRPr>
          </a:p>
          <a:p>
            <a:pPr marL="0" lvl="0" indent="0" algn="just" rtl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This </a:t>
            </a:r>
            <a:r>
              <a:rPr lang="en-US" b="1" u="sng" dirty="0">
                <a:solidFill>
                  <a:srgbClr val="FF0000"/>
                </a:solidFill>
              </a:rPr>
              <a:t>creates a layer of air near the surface </a:t>
            </a:r>
            <a:r>
              <a:rPr lang="en-US" b="1" u="sng" dirty="0">
                <a:solidFill>
                  <a:prstClr val="black"/>
                </a:solidFill>
              </a:rPr>
              <a:t>called a </a:t>
            </a:r>
            <a:r>
              <a:rPr lang="en-US" b="1" u="sng" dirty="0">
                <a:solidFill>
                  <a:prstClr val="black"/>
                </a:solidFill>
                <a:hlinkClick r:id="rId3"/>
              </a:rPr>
              <a:t>boundary layer</a:t>
            </a:r>
            <a:r>
              <a:rPr lang="en-US" b="1" u="sng" dirty="0">
                <a:solidFill>
                  <a:prstClr val="black"/>
                </a:solidFill>
              </a:rPr>
              <a:t> that, in effect, changes the shape of the object</a:t>
            </a:r>
            <a:r>
              <a:rPr lang="en-US" b="1" u="sng" dirty="0" smtClean="0">
                <a:solidFill>
                  <a:prstClr val="black"/>
                </a:solidFill>
              </a:rPr>
              <a:t>.</a:t>
            </a:r>
          </a:p>
          <a:p>
            <a:pPr marL="0" lvl="0" indent="0" algn="just" rtl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prstClr val="black"/>
                </a:solidFill>
              </a:rPr>
              <a:t> </a:t>
            </a:r>
            <a:r>
              <a:rPr lang="en-US" b="1" u="sng" dirty="0">
                <a:solidFill>
                  <a:prstClr val="black"/>
                </a:solidFill>
              </a:rPr>
              <a:t>The </a:t>
            </a:r>
            <a:r>
              <a:rPr lang="en-US" b="1" u="sng" dirty="0">
                <a:solidFill>
                  <a:prstClr val="black"/>
                </a:solidFill>
                <a:hlinkClick r:id="rId4"/>
              </a:rPr>
              <a:t>flow turning</a:t>
            </a:r>
            <a:r>
              <a:rPr lang="en-US" b="1" u="sng" dirty="0">
                <a:solidFill>
                  <a:prstClr val="black"/>
                </a:solidFill>
              </a:rPr>
              <a:t> reacts to the edge of the boundary layer just as it would to the physical surface of the object. </a:t>
            </a:r>
            <a:endParaRPr lang="en-US" b="1" u="sng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21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5" name="Picture 5" descr="Computer drawing of an airliner showing the lift vector.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736969" cy="6552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ru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0"/>
            <a:ext cx="9217024" cy="6858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lvl="0" indent="0" algn="just" rtl="0">
              <a:lnSpc>
                <a:spcPct val="150000"/>
              </a:lnSpc>
              <a:buNone/>
            </a:pPr>
            <a:endParaRPr lang="en-US" sz="1050" b="1" u="sng" dirty="0" smtClean="0">
              <a:solidFill>
                <a:prstClr val="black"/>
              </a:solidFill>
            </a:endParaRPr>
          </a:p>
          <a:p>
            <a:pPr marL="0" lvl="0" indent="0" algn="just" rtl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prstClr val="black"/>
                </a:solidFill>
              </a:rPr>
              <a:t> To </a:t>
            </a:r>
            <a:r>
              <a:rPr lang="en-US" b="1" u="sng" dirty="0">
                <a:solidFill>
                  <a:prstClr val="black"/>
                </a:solidFill>
              </a:rPr>
              <a:t>make things more </a:t>
            </a:r>
            <a:r>
              <a:rPr lang="en-US" b="1" u="sng" dirty="0" smtClean="0">
                <a:solidFill>
                  <a:prstClr val="black"/>
                </a:solidFill>
                <a:hlinkClick r:id="rId2" action="ppaction://hlinkfile"/>
              </a:rPr>
              <a:t>confusing </a:t>
            </a:r>
            <a:r>
              <a:rPr lang="en-US" b="1" u="sng" dirty="0" smtClean="0">
                <a:solidFill>
                  <a:prstClr val="black"/>
                </a:solidFill>
              </a:rPr>
              <a:t>,</a:t>
            </a:r>
            <a:r>
              <a:rPr lang="en-US" b="1" u="sng" dirty="0" smtClean="0">
                <a:solidFill>
                  <a:srgbClr val="FF0000"/>
                </a:solidFill>
              </a:rPr>
              <a:t>the </a:t>
            </a:r>
            <a:r>
              <a:rPr lang="en-US" b="1" u="sng" dirty="0">
                <a:solidFill>
                  <a:srgbClr val="FF0000"/>
                </a:solidFill>
              </a:rPr>
              <a:t>boundary layer may lift off or "separate" </a:t>
            </a:r>
            <a:r>
              <a:rPr lang="en-US" b="1" u="sng" dirty="0">
                <a:solidFill>
                  <a:prstClr val="black"/>
                </a:solidFill>
              </a:rPr>
              <a:t>from the body and create an effective shape much different from the physical shape. </a:t>
            </a:r>
            <a:endParaRPr lang="en-US" b="1" u="sng" dirty="0" smtClean="0">
              <a:solidFill>
                <a:prstClr val="black"/>
              </a:solidFill>
            </a:endParaRPr>
          </a:p>
          <a:p>
            <a:pPr marL="0" lvl="0" indent="0" algn="just" rtl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The </a:t>
            </a:r>
            <a:r>
              <a:rPr lang="en-US" b="1" u="sng" dirty="0">
                <a:solidFill>
                  <a:srgbClr val="FF0000"/>
                </a:solidFill>
              </a:rPr>
              <a:t>separation of the boundary layer explains why aircraft wings will abruptly lose lift at high angles to the flow. </a:t>
            </a:r>
            <a:endParaRPr lang="en-US" b="1" u="sng" dirty="0" smtClean="0">
              <a:solidFill>
                <a:srgbClr val="FF0000"/>
              </a:solidFill>
            </a:endParaRPr>
          </a:p>
          <a:p>
            <a:pPr marL="0" lvl="0" indent="0" algn="just" rtl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prstClr val="black"/>
                </a:solidFill>
              </a:rPr>
              <a:t>This </a:t>
            </a:r>
            <a:r>
              <a:rPr lang="en-US" b="1" u="sng" dirty="0">
                <a:solidFill>
                  <a:prstClr val="black"/>
                </a:solidFill>
              </a:rPr>
              <a:t>condition is called a </a:t>
            </a:r>
            <a:r>
              <a:rPr lang="en-US" b="1" u="sng" dirty="0">
                <a:solidFill>
                  <a:srgbClr val="FF0000"/>
                </a:solidFill>
              </a:rPr>
              <a:t>wing stall</a:t>
            </a:r>
            <a:r>
              <a:rPr lang="en-US" b="1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37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8051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260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فرعي 3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0"/>
            <a:endParaRPr lang="en-US" b="1" dirty="0" smtClean="0">
              <a:solidFill>
                <a:srgbClr val="FF0000"/>
              </a:solidFill>
            </a:endParaRPr>
          </a:p>
          <a:p>
            <a:pPr algn="just" rtl="0"/>
            <a:r>
              <a:rPr lang="en-US" b="1" dirty="0" smtClean="0">
                <a:solidFill>
                  <a:srgbClr val="FF0000"/>
                </a:solidFill>
              </a:rPr>
              <a:t>HOW </a:t>
            </a:r>
            <a:r>
              <a:rPr lang="en-US" b="1" dirty="0">
                <a:solidFill>
                  <a:srgbClr val="FF0000"/>
                </a:solidFill>
              </a:rPr>
              <a:t>IS LIFT GENERATED?</a:t>
            </a:r>
          </a:p>
          <a:p>
            <a:pPr algn="just" rtl="0"/>
            <a:r>
              <a:rPr lang="en-US" b="1" dirty="0">
                <a:solidFill>
                  <a:schemeClr val="tx1"/>
                </a:solidFill>
              </a:rPr>
              <a:t>    </a:t>
            </a:r>
            <a:r>
              <a:rPr lang="en-US" dirty="0">
                <a:solidFill>
                  <a:schemeClr val="dk1"/>
                </a:solidFill>
              </a:rPr>
              <a:t>Lift occurs when a moving flow of gas is </a:t>
            </a:r>
            <a:r>
              <a:rPr lang="en-US" dirty="0">
                <a:solidFill>
                  <a:schemeClr val="dk1"/>
                </a:solidFill>
                <a:hlinkClick r:id="rId2"/>
              </a:rPr>
              <a:t>turned</a:t>
            </a:r>
            <a:r>
              <a:rPr lang="en-US" dirty="0">
                <a:solidFill>
                  <a:schemeClr val="dk1"/>
                </a:solidFill>
              </a:rPr>
              <a:t> by a solid object.</a:t>
            </a:r>
          </a:p>
          <a:p>
            <a:pPr algn="just" rtl="0"/>
            <a:r>
              <a:rPr lang="en-US" sz="1800" b="1" u="sng" dirty="0" smtClean="0">
                <a:solidFill>
                  <a:srgbClr val="FF0000"/>
                </a:solidFill>
              </a:rPr>
              <a:t> </a:t>
            </a:r>
          </a:p>
          <a:p>
            <a:pPr algn="just" rtl="0"/>
            <a:r>
              <a:rPr lang="en-US" dirty="0">
                <a:solidFill>
                  <a:schemeClr val="dk1"/>
                </a:solidFill>
              </a:rPr>
              <a:t>The flow is turned in one direction, and the lift is generated in the opposite direction, according to </a:t>
            </a:r>
            <a:r>
              <a:rPr lang="en-US" dirty="0">
                <a:solidFill>
                  <a:schemeClr val="dk1"/>
                </a:solidFill>
                <a:hlinkClick r:id="rId3"/>
              </a:rPr>
              <a:t>Newton's Third Law</a:t>
            </a:r>
            <a:r>
              <a:rPr lang="en-US" dirty="0">
                <a:solidFill>
                  <a:schemeClr val="dk1"/>
                </a:solidFill>
              </a:rPr>
              <a:t> of action and reaction</a:t>
            </a:r>
            <a:r>
              <a:rPr lang="en-US" dirty="0" smtClean="0">
                <a:solidFill>
                  <a:schemeClr val="dk1"/>
                </a:solidFill>
              </a:rPr>
              <a:t>.</a:t>
            </a:r>
          </a:p>
          <a:p>
            <a:pPr algn="just" rtl="0"/>
            <a:endParaRPr lang="en-US" sz="2400" dirty="0" smtClean="0">
              <a:solidFill>
                <a:schemeClr val="dk1"/>
              </a:solidFill>
            </a:endParaRPr>
          </a:p>
          <a:p>
            <a:pPr algn="just" rtl="0"/>
            <a:r>
              <a:rPr lang="en-US" dirty="0">
                <a:solidFill>
                  <a:schemeClr val="dk1"/>
                </a:solidFill>
              </a:rPr>
              <a:t>Because air is a </a:t>
            </a:r>
            <a:r>
              <a:rPr lang="en-US" dirty="0">
                <a:solidFill>
                  <a:schemeClr val="dk1"/>
                </a:solidFill>
                <a:hlinkClick r:id="rId4"/>
              </a:rPr>
              <a:t>gas</a:t>
            </a:r>
            <a:r>
              <a:rPr lang="en-US" dirty="0">
                <a:solidFill>
                  <a:schemeClr val="dk1"/>
                </a:solidFill>
              </a:rPr>
              <a:t> and the molecules are free to move about, any solid surface can deflect a </a:t>
            </a:r>
            <a:r>
              <a:rPr lang="en-US" dirty="0" smtClean="0">
                <a:solidFill>
                  <a:schemeClr val="dk1"/>
                </a:solidFill>
              </a:rPr>
              <a:t>flow.</a:t>
            </a:r>
            <a:endParaRPr lang="en-US" dirty="0">
              <a:solidFill>
                <a:schemeClr val="dk1"/>
              </a:solidFill>
            </a:endParaRPr>
          </a:p>
          <a:p>
            <a:pPr algn="just" rtl="0"/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ar-IQ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27384"/>
            <a:ext cx="9144000" cy="691276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 rtl="0">
              <a:buNone/>
            </a:pPr>
            <a:endParaRPr lang="en-US" sz="1800" dirty="0"/>
          </a:p>
          <a:p>
            <a:pPr marL="0" indent="0" algn="just" rtl="0">
              <a:buNone/>
            </a:pPr>
            <a:r>
              <a:rPr lang="en-US" sz="4400" dirty="0" smtClean="0">
                <a:solidFill>
                  <a:schemeClr val="dk1"/>
                </a:solidFill>
              </a:rPr>
              <a:t>  For </a:t>
            </a:r>
            <a:r>
              <a:rPr lang="en-US" sz="4400" dirty="0">
                <a:solidFill>
                  <a:schemeClr val="dk1"/>
                </a:solidFill>
              </a:rPr>
              <a:t>an aircraft </a:t>
            </a:r>
            <a:r>
              <a:rPr lang="en-US" sz="4400" dirty="0">
                <a:solidFill>
                  <a:schemeClr val="dk1"/>
                </a:solidFill>
                <a:hlinkClick r:id="rId2"/>
              </a:rPr>
              <a:t>wing</a:t>
            </a:r>
            <a:r>
              <a:rPr lang="en-US" sz="4400" dirty="0">
                <a:solidFill>
                  <a:schemeClr val="dk1"/>
                </a:solidFill>
              </a:rPr>
              <a:t>, both the upper and lower surfaces contribute to the flow turning. </a:t>
            </a:r>
            <a:endParaRPr lang="en-US" sz="4400" dirty="0" smtClean="0">
              <a:solidFill>
                <a:schemeClr val="dk1"/>
              </a:solidFill>
            </a:endParaRPr>
          </a:p>
          <a:p>
            <a:pPr marL="0" indent="0" algn="just" rtl="0">
              <a:buNone/>
            </a:pPr>
            <a:endParaRPr lang="en-US" sz="1100" dirty="0"/>
          </a:p>
          <a:p>
            <a:pPr marL="0" indent="0" algn="just" rtl="0">
              <a:buNone/>
            </a:pPr>
            <a:r>
              <a:rPr lang="en-US" sz="3600" i="1" u="sng" dirty="0" smtClean="0">
                <a:solidFill>
                  <a:srgbClr val="C00000"/>
                </a:solidFill>
              </a:rPr>
              <a:t>Why we </a:t>
            </a:r>
            <a:r>
              <a:rPr lang="en-US" sz="3600" i="1" u="sng" dirty="0">
                <a:solidFill>
                  <a:srgbClr val="C00000"/>
                </a:solidFill>
              </a:rPr>
              <a:t>can’t neglecting upper </a:t>
            </a:r>
            <a:r>
              <a:rPr lang="en-US" sz="3600" i="1" u="sng" dirty="0" smtClean="0">
                <a:solidFill>
                  <a:srgbClr val="C00000"/>
                </a:solidFill>
              </a:rPr>
              <a:t>surface's</a:t>
            </a:r>
            <a:r>
              <a:rPr lang="en-US" sz="3600" i="1" u="sng" dirty="0">
                <a:solidFill>
                  <a:srgbClr val="C00000"/>
                </a:solidFill>
              </a:rPr>
              <a:t> part</a:t>
            </a:r>
            <a:r>
              <a:rPr lang="en-US" sz="3600" i="1" u="sng" dirty="0" smtClean="0">
                <a:solidFill>
                  <a:srgbClr val="C00000"/>
                </a:solidFill>
              </a:rPr>
              <a:t>?  </a:t>
            </a:r>
          </a:p>
          <a:p>
            <a:pPr marL="0" indent="0" algn="just" rtl="0">
              <a:buNone/>
            </a:pPr>
            <a:endParaRPr lang="en-US" sz="1600" dirty="0" smtClean="0">
              <a:solidFill>
                <a:schemeClr val="dk1"/>
              </a:solidFill>
            </a:endParaRPr>
          </a:p>
          <a:p>
            <a:pPr marL="0" indent="0" algn="just" rtl="0">
              <a:buNone/>
            </a:pPr>
            <a:r>
              <a:rPr lang="en-US" sz="4000" dirty="0" smtClean="0">
                <a:solidFill>
                  <a:schemeClr val="dk1"/>
                </a:solidFill>
              </a:rPr>
              <a:t>  Neglecting </a:t>
            </a:r>
            <a:r>
              <a:rPr lang="en-US" sz="4000" dirty="0">
                <a:solidFill>
                  <a:schemeClr val="dk1"/>
                </a:solidFill>
              </a:rPr>
              <a:t>the upper surface's part in turning the flow </a:t>
            </a:r>
            <a:r>
              <a:rPr lang="en-US" sz="4000" dirty="0">
                <a:solidFill>
                  <a:srgbClr val="FF0000"/>
                </a:solidFill>
              </a:rPr>
              <a:t>leads to </a:t>
            </a:r>
            <a:r>
              <a:rPr lang="en-US" sz="4000" dirty="0">
                <a:solidFill>
                  <a:schemeClr val="dk1"/>
                </a:solidFill>
              </a:rPr>
              <a:t>an </a:t>
            </a:r>
            <a:r>
              <a:rPr lang="en-US" sz="4000" dirty="0">
                <a:solidFill>
                  <a:schemeClr val="dk1"/>
                </a:solidFill>
                <a:hlinkClick r:id="rId3"/>
              </a:rPr>
              <a:t>incorrect theory</a:t>
            </a:r>
            <a:r>
              <a:rPr lang="en-US" sz="4000" dirty="0">
                <a:solidFill>
                  <a:schemeClr val="dk1"/>
                </a:solidFill>
              </a:rPr>
              <a:t> of lift</a:t>
            </a:r>
            <a:r>
              <a:rPr lang="en-US" sz="3600" dirty="0">
                <a:solidFill>
                  <a:schemeClr val="dk1"/>
                </a:solidFill>
              </a:rPr>
              <a:t>.</a:t>
            </a:r>
          </a:p>
          <a:p>
            <a:pPr marL="0" indent="0" algn="l" rtl="0">
              <a:buNone/>
            </a:pPr>
            <a:endParaRPr lang="ar-IQ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92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:\aircraft12.png"/>
          <p:cNvPicPr>
            <a:picLocks noGrp="1"/>
          </p:cNvPicPr>
          <p:nvPr>
            <p:ph idx="1"/>
          </p:nvPr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504" y="260648"/>
            <a:ext cx="8928992" cy="64807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428610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0"/>
            <a:endParaRPr lang="en-US" b="1" u="sng" dirty="0" smtClean="0">
              <a:solidFill>
                <a:srgbClr val="FF0000"/>
              </a:solidFill>
            </a:endParaRPr>
          </a:p>
          <a:p>
            <a:pPr algn="just" rtl="0"/>
            <a:r>
              <a:rPr lang="en-US" b="1" u="sng" dirty="0" smtClean="0">
                <a:solidFill>
                  <a:srgbClr val="FF0000"/>
                </a:solidFill>
              </a:rPr>
              <a:t>NO </a:t>
            </a:r>
            <a:r>
              <a:rPr lang="en-US" b="1" u="sng" dirty="0">
                <a:solidFill>
                  <a:srgbClr val="FF0000"/>
                </a:solidFill>
              </a:rPr>
              <a:t>FLUID, NO LIFT</a:t>
            </a:r>
            <a:endParaRPr lang="en-US" u="sng" dirty="0">
              <a:solidFill>
                <a:srgbClr val="FF0000"/>
              </a:solidFill>
            </a:endParaRPr>
          </a:p>
          <a:p>
            <a:pPr algn="just" rtl="0"/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sz="3600" b="1" u="sng" dirty="0" smtClean="0">
                <a:solidFill>
                  <a:srgbClr val="FF0000"/>
                </a:solidFill>
              </a:rPr>
              <a:t>Lift </a:t>
            </a:r>
            <a:r>
              <a:rPr lang="en-US" sz="3600" b="1" u="sng" dirty="0">
                <a:solidFill>
                  <a:srgbClr val="FF0000"/>
                </a:solidFill>
              </a:rPr>
              <a:t>is a mechanical force It is generated </a:t>
            </a:r>
            <a:r>
              <a:rPr lang="en-US" sz="3600" b="1" u="sng" dirty="0" smtClean="0">
                <a:solidFill>
                  <a:srgbClr val="FF0000"/>
                </a:solidFill>
              </a:rPr>
              <a:t>by:  </a:t>
            </a:r>
            <a:endParaRPr lang="en-US" sz="3600" b="1" u="sng" dirty="0">
              <a:solidFill>
                <a:srgbClr val="FF0000"/>
              </a:solidFill>
            </a:endParaRPr>
          </a:p>
          <a:p>
            <a:pPr algn="just" rtl="0"/>
            <a:endParaRPr lang="en-US" sz="1600" u="sng" dirty="0" smtClean="0">
              <a:solidFill>
                <a:schemeClr val="tx1"/>
              </a:solidFill>
            </a:endParaRPr>
          </a:p>
          <a:p>
            <a:pPr algn="just" rtl="0"/>
            <a:r>
              <a:rPr lang="en-US" sz="3600" u="sng" dirty="0" smtClean="0">
                <a:solidFill>
                  <a:schemeClr val="tx1"/>
                </a:solidFill>
              </a:rPr>
              <a:t>The </a:t>
            </a:r>
            <a:r>
              <a:rPr lang="en-US" sz="3600" u="sng" dirty="0">
                <a:solidFill>
                  <a:schemeClr val="tx1"/>
                </a:solidFill>
              </a:rPr>
              <a:t>interaction </a:t>
            </a:r>
            <a:r>
              <a:rPr lang="en-US" sz="3600" u="sng" dirty="0" smtClean="0">
                <a:solidFill>
                  <a:schemeClr val="tx1"/>
                </a:solidFill>
              </a:rPr>
              <a:t>and contact </a:t>
            </a:r>
            <a:r>
              <a:rPr lang="en-US" sz="3600" u="sng" dirty="0">
                <a:solidFill>
                  <a:schemeClr val="tx1"/>
                </a:solidFill>
              </a:rPr>
              <a:t>of a solid body with a fluid </a:t>
            </a:r>
            <a:r>
              <a:rPr lang="en-US" sz="3600" u="sng" dirty="0" smtClean="0">
                <a:solidFill>
                  <a:schemeClr val="tx1"/>
                </a:solidFill>
              </a:rPr>
              <a:t>(</a:t>
            </a:r>
            <a:r>
              <a:rPr lang="en-US" sz="3600" u="sng" dirty="0">
                <a:solidFill>
                  <a:schemeClr val="tx1"/>
                </a:solidFill>
              </a:rPr>
              <a:t>liquid or gas</a:t>
            </a:r>
            <a:r>
              <a:rPr lang="en-US" sz="3600" u="sng" dirty="0" smtClean="0">
                <a:solidFill>
                  <a:schemeClr val="tx1"/>
                </a:solidFill>
              </a:rPr>
              <a:t>).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</a:p>
          <a:p>
            <a:pPr algn="just" rtl="0"/>
            <a:r>
              <a:rPr lang="en-US" sz="3600" b="1" dirty="0" smtClean="0">
                <a:solidFill>
                  <a:srgbClr val="FF0000"/>
                </a:solidFill>
              </a:rPr>
              <a:t>It </a:t>
            </a:r>
            <a:r>
              <a:rPr lang="en-US" sz="3600" b="1" dirty="0">
                <a:solidFill>
                  <a:srgbClr val="FF0000"/>
                </a:solidFill>
              </a:rPr>
              <a:t>is not generated by </a:t>
            </a:r>
            <a:r>
              <a:rPr lang="en-US" sz="3600" dirty="0">
                <a:solidFill>
                  <a:schemeClr val="tx1"/>
                </a:solidFill>
              </a:rPr>
              <a:t>a </a:t>
            </a:r>
            <a:r>
              <a:rPr lang="en-US" sz="3600" b="1" dirty="0">
                <a:solidFill>
                  <a:srgbClr val="FF0000"/>
                </a:solidFill>
              </a:rPr>
              <a:t>force field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smtClean="0">
                <a:solidFill>
                  <a:schemeClr val="tx1"/>
                </a:solidFill>
              </a:rPr>
              <a:t>in </a:t>
            </a:r>
            <a:r>
              <a:rPr lang="en-US" sz="3600" dirty="0">
                <a:solidFill>
                  <a:schemeClr val="tx1"/>
                </a:solidFill>
              </a:rPr>
              <a:t>the </a:t>
            </a:r>
            <a:r>
              <a:rPr lang="en-US" sz="3600" dirty="0" smtClean="0">
                <a:solidFill>
                  <a:schemeClr val="tx1"/>
                </a:solidFill>
              </a:rPr>
              <a:t>sense of a </a:t>
            </a:r>
            <a:r>
              <a:rPr lang="en-US" sz="3600" u="sng" dirty="0" smtClean="0">
                <a:solidFill>
                  <a:schemeClr val="tx1"/>
                </a:solidFill>
                <a:hlinkClick r:id="rId2"/>
              </a:rPr>
              <a:t>gravitational field</a:t>
            </a:r>
            <a:r>
              <a:rPr lang="en-US" sz="3600" u="sng" dirty="0" smtClean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, or an</a:t>
            </a:r>
            <a:r>
              <a:rPr lang="en-US" sz="3600" dirty="0">
                <a:solidFill>
                  <a:schemeClr val="tx1"/>
                </a:solidFill>
              </a:rPr>
              <a:t> </a:t>
            </a:r>
            <a:r>
              <a:rPr lang="en-US" sz="3600" b="1" dirty="0">
                <a:solidFill>
                  <a:srgbClr val="FF0000"/>
                </a:solidFill>
              </a:rPr>
              <a:t>electromagnetic field</a:t>
            </a:r>
            <a:r>
              <a:rPr lang="en-US" sz="3600" dirty="0" smtClean="0">
                <a:solidFill>
                  <a:srgbClr val="FF0000"/>
                </a:solidFill>
              </a:rPr>
              <a:t>,</a:t>
            </a:r>
          </a:p>
          <a:p>
            <a:pPr algn="just" rtl="0"/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>
                <a:solidFill>
                  <a:schemeClr val="tx1"/>
                </a:solidFill>
              </a:rPr>
              <a:t>w</a:t>
            </a:r>
            <a:r>
              <a:rPr lang="en-US" sz="3600" dirty="0" smtClean="0">
                <a:solidFill>
                  <a:schemeClr val="tx1"/>
                </a:solidFill>
              </a:rPr>
              <a:t>here </a:t>
            </a:r>
            <a:r>
              <a:rPr lang="en-US" sz="3600" dirty="0">
                <a:solidFill>
                  <a:schemeClr val="tx1"/>
                </a:solidFill>
              </a:rPr>
              <a:t>one object can affect another object without being in physical contact</a:t>
            </a:r>
            <a:r>
              <a:rPr lang="en-US" dirty="0">
                <a:solidFill>
                  <a:schemeClr val="tx1"/>
                </a:solidFill>
              </a:rPr>
              <a:t>. </a:t>
            </a:r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7102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lvl="0" indent="0" algn="just" rtl="0">
              <a:buNone/>
            </a:pPr>
            <a:endParaRPr lang="en-US" b="1" u="sng" dirty="0" smtClean="0">
              <a:solidFill>
                <a:schemeClr val="tx1"/>
              </a:solidFill>
            </a:endParaRPr>
          </a:p>
          <a:p>
            <a:pPr marL="0" lvl="0" indent="0" algn="just" rtl="0">
              <a:buNone/>
            </a:pPr>
            <a:r>
              <a:rPr lang="en-US" sz="3600" b="1" u="sng" dirty="0" smtClean="0">
                <a:solidFill>
                  <a:schemeClr val="tx1"/>
                </a:solidFill>
              </a:rPr>
              <a:t>For lift to be generated</a:t>
            </a:r>
            <a:r>
              <a:rPr lang="en-US" u="sng" dirty="0" smtClean="0">
                <a:solidFill>
                  <a:prstClr val="black"/>
                </a:solidFill>
              </a:rPr>
              <a:t>,</a:t>
            </a:r>
          </a:p>
          <a:p>
            <a:pPr marL="0" lvl="0" indent="0" algn="just" rtl="0">
              <a:buNone/>
            </a:pPr>
            <a:r>
              <a:rPr lang="en-US" u="sng" dirty="0" smtClean="0">
                <a:solidFill>
                  <a:prstClr val="black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The </a:t>
            </a:r>
            <a:r>
              <a:rPr lang="en-US" b="1" u="sng" dirty="0">
                <a:solidFill>
                  <a:srgbClr val="FF0000"/>
                </a:solidFill>
              </a:rPr>
              <a:t>solid body must be in contact with the fluid: no fluid, no lift.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lvl="0" indent="0" algn="just" rtl="0">
              <a:buNone/>
            </a:pPr>
            <a:endParaRPr lang="en-US" sz="1800" dirty="0" smtClean="0">
              <a:solidFill>
                <a:srgbClr val="FF0000"/>
              </a:solidFill>
            </a:endParaRPr>
          </a:p>
          <a:p>
            <a:pPr marL="0" lvl="0" indent="0" algn="just" rtl="0">
              <a:buNone/>
            </a:pPr>
            <a:r>
              <a:rPr lang="en-US" dirty="0" smtClean="0">
                <a:solidFill>
                  <a:prstClr val="black"/>
                </a:solidFill>
              </a:rPr>
              <a:t>The </a:t>
            </a:r>
            <a:r>
              <a:rPr lang="en-US" b="1" u="sng" dirty="0">
                <a:solidFill>
                  <a:srgbClr val="FF0000"/>
                </a:solidFill>
              </a:rPr>
              <a:t>Space Shuttle </a:t>
            </a:r>
            <a:r>
              <a:rPr lang="en-US" dirty="0">
                <a:solidFill>
                  <a:prstClr val="black"/>
                </a:solidFill>
              </a:rPr>
              <a:t>does not stay in space because of lift from its wings </a:t>
            </a:r>
            <a:r>
              <a:rPr lang="en-US" u="sng" dirty="0">
                <a:solidFill>
                  <a:srgbClr val="FF0000"/>
                </a:solidFill>
              </a:rPr>
              <a:t>but because of orbital mechanics related to its speed.</a:t>
            </a:r>
          </a:p>
          <a:p>
            <a:pPr marL="0" lvl="0" indent="0" algn="just" rtl="0">
              <a:buNone/>
            </a:pPr>
            <a:endParaRPr lang="en-US" sz="2000" dirty="0" smtClean="0">
              <a:solidFill>
                <a:prstClr val="black"/>
              </a:solidFill>
            </a:endParaRPr>
          </a:p>
          <a:p>
            <a:pPr marL="0" lvl="0" indent="0" algn="just" rtl="0">
              <a:buNone/>
            </a:pPr>
            <a:r>
              <a:rPr lang="en-US" dirty="0" smtClean="0">
                <a:solidFill>
                  <a:prstClr val="black"/>
                </a:solidFill>
              </a:rPr>
              <a:t>Space </a:t>
            </a:r>
            <a:r>
              <a:rPr lang="en-US" dirty="0">
                <a:solidFill>
                  <a:prstClr val="black"/>
                </a:solidFill>
              </a:rPr>
              <a:t>is nearly a vacuum. Without air, there is no lift generated by the wings.</a:t>
            </a:r>
          </a:p>
          <a:p>
            <a:pPr algn="just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021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فرعي 3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80512" cy="6858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0"/>
            <a:endParaRPr lang="en-US" sz="100" dirty="0" smtClean="0"/>
          </a:p>
          <a:p>
            <a:pPr algn="just" rtl="0"/>
            <a:endParaRPr lang="en-US" b="1" u="sng" dirty="0" smtClean="0">
              <a:solidFill>
                <a:schemeClr val="tx1"/>
              </a:solidFill>
            </a:endParaRPr>
          </a:p>
          <a:p>
            <a:pPr algn="just" rtl="0"/>
            <a:r>
              <a:rPr lang="en-US" b="1" u="sng" dirty="0" smtClean="0">
                <a:solidFill>
                  <a:schemeClr val="tx1"/>
                </a:solidFill>
              </a:rPr>
              <a:t>NO </a:t>
            </a:r>
            <a:r>
              <a:rPr lang="en-US" b="1" u="sng" dirty="0">
                <a:solidFill>
                  <a:schemeClr val="tx1"/>
                </a:solidFill>
              </a:rPr>
              <a:t>MOTION, NO </a:t>
            </a:r>
            <a:r>
              <a:rPr lang="en-US" b="1" u="sng" dirty="0" smtClean="0">
                <a:solidFill>
                  <a:schemeClr val="tx1"/>
                </a:solidFill>
              </a:rPr>
              <a:t>LIFT</a:t>
            </a:r>
            <a:endParaRPr lang="en-US" b="1" u="sng" dirty="0">
              <a:solidFill>
                <a:schemeClr val="tx1"/>
              </a:solidFill>
            </a:endParaRPr>
          </a:p>
          <a:p>
            <a:pPr algn="just" rtl="0"/>
            <a:r>
              <a:rPr lang="en-US" sz="3600" dirty="0">
                <a:solidFill>
                  <a:srgbClr val="FF0000"/>
                </a:solidFill>
              </a:rPr>
              <a:t>   </a:t>
            </a:r>
            <a:r>
              <a:rPr lang="en-US" sz="3600" u="sng" dirty="0">
                <a:solidFill>
                  <a:srgbClr val="FF0000"/>
                </a:solidFill>
              </a:rPr>
              <a:t>Lift is generated by the </a:t>
            </a:r>
            <a:r>
              <a:rPr lang="en-US" sz="3600" dirty="0">
                <a:solidFill>
                  <a:srgbClr val="FF0000"/>
                </a:solidFill>
                <a:hlinkClick r:id="rId2"/>
              </a:rPr>
              <a:t>difference in velocity</a:t>
            </a:r>
            <a:r>
              <a:rPr lang="en-US" sz="3600" u="sng" dirty="0">
                <a:solidFill>
                  <a:srgbClr val="FF0000"/>
                </a:solidFill>
              </a:rPr>
              <a:t> between the solid object and the fluid</a:t>
            </a:r>
            <a:r>
              <a:rPr lang="en-US" sz="3600" u="sng" dirty="0" smtClean="0">
                <a:solidFill>
                  <a:srgbClr val="FF0000"/>
                </a:solidFill>
              </a:rPr>
              <a:t>.</a:t>
            </a:r>
          </a:p>
          <a:p>
            <a:pPr algn="just" rtl="0"/>
            <a:endParaRPr lang="en-US" sz="600" u="sng" dirty="0">
              <a:solidFill>
                <a:srgbClr val="FF0000"/>
              </a:solidFill>
            </a:endParaRPr>
          </a:p>
          <a:p>
            <a:pPr algn="just" rtl="0"/>
            <a:r>
              <a:rPr lang="en-US" sz="3600" dirty="0" smtClean="0">
                <a:solidFill>
                  <a:srgbClr val="FF0000"/>
                </a:solidFill>
              </a:rPr>
              <a:t>  </a:t>
            </a:r>
            <a:r>
              <a:rPr lang="en-US" sz="3600" u="sng" dirty="0" smtClean="0">
                <a:solidFill>
                  <a:srgbClr val="FF0000"/>
                </a:solidFill>
              </a:rPr>
              <a:t>There </a:t>
            </a:r>
            <a:r>
              <a:rPr lang="en-US" sz="3600" u="sng" dirty="0">
                <a:solidFill>
                  <a:srgbClr val="FF0000"/>
                </a:solidFill>
              </a:rPr>
              <a:t>must be motion between the object and the fluid: no motion, no lift</a:t>
            </a:r>
            <a:r>
              <a:rPr lang="en-US" sz="3600" dirty="0">
                <a:solidFill>
                  <a:srgbClr val="FF0000"/>
                </a:solidFill>
              </a:rPr>
              <a:t>. </a:t>
            </a:r>
            <a:endParaRPr lang="en-US" sz="3600" dirty="0" smtClean="0">
              <a:solidFill>
                <a:srgbClr val="FF0000"/>
              </a:solidFill>
            </a:endParaRPr>
          </a:p>
          <a:p>
            <a:pPr algn="just" rtl="0"/>
            <a:r>
              <a:rPr lang="en-US" sz="3600" b="1" dirty="0" smtClean="0">
                <a:solidFill>
                  <a:schemeClr val="tx1"/>
                </a:solidFill>
              </a:rPr>
              <a:t>It </a:t>
            </a:r>
            <a:r>
              <a:rPr lang="en-US" sz="3600" b="1" dirty="0">
                <a:solidFill>
                  <a:schemeClr val="tx1"/>
                </a:solidFill>
              </a:rPr>
              <a:t>makes no difference whether the object moves through a static fluid, or the fluid moves past a static solid object. 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 algn="just" rtl="0"/>
            <a:r>
              <a:rPr lang="en-US" sz="3600" b="1" dirty="0" smtClean="0">
                <a:solidFill>
                  <a:srgbClr val="FF0000"/>
                </a:solidFill>
              </a:rPr>
              <a:t>  </a:t>
            </a:r>
            <a:r>
              <a:rPr lang="en-US" sz="3600" b="1" u="sng" dirty="0" smtClean="0">
                <a:solidFill>
                  <a:srgbClr val="FF0000"/>
                </a:solidFill>
              </a:rPr>
              <a:t>Lift </a:t>
            </a:r>
            <a:r>
              <a:rPr lang="en-US" sz="3600" b="1" u="sng" dirty="0">
                <a:solidFill>
                  <a:srgbClr val="FF0000"/>
                </a:solidFill>
              </a:rPr>
              <a:t>acts perpendicular to the motion</a:t>
            </a:r>
            <a:r>
              <a:rPr lang="en-US" b="1" u="sng" dirty="0">
                <a:solidFill>
                  <a:srgbClr val="FF0000"/>
                </a:solidFill>
              </a:rPr>
              <a:t>.</a:t>
            </a:r>
            <a:r>
              <a:rPr lang="en-US" b="1" dirty="0">
                <a:solidFill>
                  <a:schemeClr val="tx1"/>
                </a:solidFill>
              </a:rPr>
              <a:t> </a:t>
            </a:r>
            <a:endParaRPr lang="en-US" b="1" dirty="0" smtClean="0">
              <a:solidFill>
                <a:schemeClr val="tx1"/>
              </a:solidFill>
            </a:endParaRPr>
          </a:p>
          <a:p>
            <a:pPr algn="just" rtl="0"/>
            <a:endParaRPr lang="ar-IQ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15975</TotalTime>
  <Words>335</Words>
  <Application>Microsoft Office PowerPoint</Application>
  <PresentationFormat>On-screen Show (4:3)</PresentationFormat>
  <Paragraphs>117</Paragraphs>
  <Slides>31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DR.Ahmed Saker 2O14</dc:creator>
  <cp:lastModifiedBy>user</cp:lastModifiedBy>
  <cp:revision>358</cp:revision>
  <dcterms:created xsi:type="dcterms:W3CDTF">2017-03-08T13:50:41Z</dcterms:created>
  <dcterms:modified xsi:type="dcterms:W3CDTF">2020-04-20T14:29:20Z</dcterms:modified>
</cp:coreProperties>
</file>