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91" r:id="rId2"/>
    <p:sldId id="292" r:id="rId3"/>
    <p:sldId id="258" r:id="rId4"/>
    <p:sldId id="279" r:id="rId5"/>
    <p:sldId id="272" r:id="rId6"/>
    <p:sldId id="289" r:id="rId7"/>
    <p:sldId id="290" r:id="rId8"/>
    <p:sldId id="259" r:id="rId9"/>
    <p:sldId id="283" r:id="rId10"/>
    <p:sldId id="260" r:id="rId11"/>
    <p:sldId id="284" r:id="rId12"/>
    <p:sldId id="275" r:id="rId13"/>
    <p:sldId id="285" r:id="rId14"/>
    <p:sldId id="261" r:id="rId15"/>
    <p:sldId id="286" r:id="rId16"/>
    <p:sldId id="265" r:id="rId17"/>
    <p:sldId id="280" r:id="rId18"/>
    <p:sldId id="281" r:id="rId19"/>
    <p:sldId id="26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17" autoAdjust="0"/>
    <p:restoredTop sz="87389" autoAdjust="0"/>
  </p:normalViewPr>
  <p:slideViewPr>
    <p:cSldViewPr>
      <p:cViewPr>
        <p:scale>
          <a:sx n="60" d="100"/>
          <a:sy n="60" d="100"/>
        </p:scale>
        <p:origin x="-702" y="-90"/>
      </p:cViewPr>
      <p:guideLst>
        <p:guide orient="horz" pos="2160"/>
        <p:guide pos="2880"/>
      </p:guideLst>
    </p:cSldViewPr>
  </p:slideViewPr>
  <p:notesTextViewPr>
    <p:cViewPr>
      <p:scale>
        <a:sx n="1" d="1"/>
        <a:sy n="1" d="1"/>
      </p:scale>
      <p:origin x="0" y="0"/>
    </p:cViewPr>
  </p:notesTextViewPr>
  <p:sorterViewPr>
    <p:cViewPr>
      <p:scale>
        <a:sx n="70" d="100"/>
        <a:sy n="70" d="100"/>
      </p:scale>
      <p:origin x="0" y="151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E28B35-322E-4634-AB8D-42863A239DB7}" type="datetimeFigureOut">
              <a:rPr lang="en-US" smtClean="0"/>
              <a:t>2/14/2021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A855F6-42EA-451D-A6BD-4821FC5E4F01}" type="slidenum">
              <a:rPr lang="en-US" smtClean="0"/>
              <a:t>‹#›</a:t>
            </a:fld>
            <a:endParaRPr lang="en-US" dirty="0"/>
          </a:p>
        </p:txBody>
      </p:sp>
    </p:spTree>
    <p:extLst>
      <p:ext uri="{BB962C8B-B14F-4D97-AF65-F5344CB8AC3E}">
        <p14:creationId xmlns:p14="http://schemas.microsoft.com/office/powerpoint/2010/main" val="13357791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7A855F6-42EA-451D-A6BD-4821FC5E4F01}" type="slidenum">
              <a:rPr lang="en-US" smtClean="0"/>
              <a:t>3</a:t>
            </a:fld>
            <a:endParaRPr lang="en-US" dirty="0"/>
          </a:p>
        </p:txBody>
      </p:sp>
    </p:spTree>
    <p:extLst>
      <p:ext uri="{BB962C8B-B14F-4D97-AF65-F5344CB8AC3E}">
        <p14:creationId xmlns:p14="http://schemas.microsoft.com/office/powerpoint/2010/main" val="34433459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CDA7632-92E1-4BBD-9E6E-ED91676083D8}" type="datetimeFigureOut">
              <a:rPr lang="en-US" smtClean="0"/>
              <a:t>2/14/2021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2A5D050-5E6E-4517-9B90-050BFD06B0C5}" type="slidenum">
              <a:rPr lang="en-US" smtClean="0"/>
              <a:t>‹#›</a:t>
            </a:fld>
            <a:endParaRPr lang="en-US" dirty="0"/>
          </a:p>
        </p:txBody>
      </p:sp>
    </p:spTree>
    <p:extLst>
      <p:ext uri="{BB962C8B-B14F-4D97-AF65-F5344CB8AC3E}">
        <p14:creationId xmlns:p14="http://schemas.microsoft.com/office/powerpoint/2010/main" val="2215138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DA7632-92E1-4BBD-9E6E-ED91676083D8}" type="datetimeFigureOut">
              <a:rPr lang="en-US" smtClean="0"/>
              <a:t>2/14/2021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2A5D050-5E6E-4517-9B90-050BFD06B0C5}" type="slidenum">
              <a:rPr lang="en-US" smtClean="0"/>
              <a:t>‹#›</a:t>
            </a:fld>
            <a:endParaRPr lang="en-US" dirty="0"/>
          </a:p>
        </p:txBody>
      </p:sp>
    </p:spTree>
    <p:extLst>
      <p:ext uri="{BB962C8B-B14F-4D97-AF65-F5344CB8AC3E}">
        <p14:creationId xmlns:p14="http://schemas.microsoft.com/office/powerpoint/2010/main" val="905891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DA7632-92E1-4BBD-9E6E-ED91676083D8}" type="datetimeFigureOut">
              <a:rPr lang="en-US" smtClean="0"/>
              <a:t>2/14/2021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2A5D050-5E6E-4517-9B90-050BFD06B0C5}" type="slidenum">
              <a:rPr lang="en-US" smtClean="0"/>
              <a:t>‹#›</a:t>
            </a:fld>
            <a:endParaRPr lang="en-US" dirty="0"/>
          </a:p>
        </p:txBody>
      </p:sp>
    </p:spTree>
    <p:extLst>
      <p:ext uri="{BB962C8B-B14F-4D97-AF65-F5344CB8AC3E}">
        <p14:creationId xmlns:p14="http://schemas.microsoft.com/office/powerpoint/2010/main" val="2588069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DA7632-92E1-4BBD-9E6E-ED91676083D8}" type="datetimeFigureOut">
              <a:rPr lang="en-US" smtClean="0"/>
              <a:t>2/14/2021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2A5D050-5E6E-4517-9B90-050BFD06B0C5}" type="slidenum">
              <a:rPr lang="en-US" smtClean="0"/>
              <a:t>‹#›</a:t>
            </a:fld>
            <a:endParaRPr lang="en-US" dirty="0"/>
          </a:p>
        </p:txBody>
      </p:sp>
    </p:spTree>
    <p:extLst>
      <p:ext uri="{BB962C8B-B14F-4D97-AF65-F5344CB8AC3E}">
        <p14:creationId xmlns:p14="http://schemas.microsoft.com/office/powerpoint/2010/main" val="2672311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CDA7632-92E1-4BBD-9E6E-ED91676083D8}" type="datetimeFigureOut">
              <a:rPr lang="en-US" smtClean="0"/>
              <a:t>2/14/2021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2A5D050-5E6E-4517-9B90-050BFD06B0C5}" type="slidenum">
              <a:rPr lang="en-US" smtClean="0"/>
              <a:t>‹#›</a:t>
            </a:fld>
            <a:endParaRPr lang="en-US" dirty="0"/>
          </a:p>
        </p:txBody>
      </p:sp>
    </p:spTree>
    <p:extLst>
      <p:ext uri="{BB962C8B-B14F-4D97-AF65-F5344CB8AC3E}">
        <p14:creationId xmlns:p14="http://schemas.microsoft.com/office/powerpoint/2010/main" val="4068913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CDA7632-92E1-4BBD-9E6E-ED91676083D8}" type="datetimeFigureOut">
              <a:rPr lang="en-US" smtClean="0"/>
              <a:t>2/14/2021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2A5D050-5E6E-4517-9B90-050BFD06B0C5}" type="slidenum">
              <a:rPr lang="en-US" smtClean="0"/>
              <a:t>‹#›</a:t>
            </a:fld>
            <a:endParaRPr lang="en-US" dirty="0"/>
          </a:p>
        </p:txBody>
      </p:sp>
    </p:spTree>
    <p:extLst>
      <p:ext uri="{BB962C8B-B14F-4D97-AF65-F5344CB8AC3E}">
        <p14:creationId xmlns:p14="http://schemas.microsoft.com/office/powerpoint/2010/main" val="1224039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CDA7632-92E1-4BBD-9E6E-ED91676083D8}" type="datetimeFigureOut">
              <a:rPr lang="en-US" smtClean="0"/>
              <a:t>2/14/2021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2A5D050-5E6E-4517-9B90-050BFD06B0C5}" type="slidenum">
              <a:rPr lang="en-US" smtClean="0"/>
              <a:t>‹#›</a:t>
            </a:fld>
            <a:endParaRPr lang="en-US" dirty="0"/>
          </a:p>
        </p:txBody>
      </p:sp>
    </p:spTree>
    <p:extLst>
      <p:ext uri="{BB962C8B-B14F-4D97-AF65-F5344CB8AC3E}">
        <p14:creationId xmlns:p14="http://schemas.microsoft.com/office/powerpoint/2010/main" val="30280919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CDA7632-92E1-4BBD-9E6E-ED91676083D8}" type="datetimeFigureOut">
              <a:rPr lang="en-US" smtClean="0"/>
              <a:t>2/14/2021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2A5D050-5E6E-4517-9B90-050BFD06B0C5}" type="slidenum">
              <a:rPr lang="en-US" smtClean="0"/>
              <a:t>‹#›</a:t>
            </a:fld>
            <a:endParaRPr lang="en-US" dirty="0"/>
          </a:p>
        </p:txBody>
      </p:sp>
    </p:spTree>
    <p:extLst>
      <p:ext uri="{BB962C8B-B14F-4D97-AF65-F5344CB8AC3E}">
        <p14:creationId xmlns:p14="http://schemas.microsoft.com/office/powerpoint/2010/main" val="21647122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DA7632-92E1-4BBD-9E6E-ED91676083D8}" type="datetimeFigureOut">
              <a:rPr lang="en-US" smtClean="0"/>
              <a:t>2/14/2021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2A5D050-5E6E-4517-9B90-050BFD06B0C5}" type="slidenum">
              <a:rPr lang="en-US" smtClean="0"/>
              <a:t>‹#›</a:t>
            </a:fld>
            <a:endParaRPr lang="en-US" dirty="0"/>
          </a:p>
        </p:txBody>
      </p:sp>
    </p:spTree>
    <p:extLst>
      <p:ext uri="{BB962C8B-B14F-4D97-AF65-F5344CB8AC3E}">
        <p14:creationId xmlns:p14="http://schemas.microsoft.com/office/powerpoint/2010/main" val="2425254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DA7632-92E1-4BBD-9E6E-ED91676083D8}" type="datetimeFigureOut">
              <a:rPr lang="en-US" smtClean="0"/>
              <a:t>2/14/2021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2A5D050-5E6E-4517-9B90-050BFD06B0C5}" type="slidenum">
              <a:rPr lang="en-US" smtClean="0"/>
              <a:t>‹#›</a:t>
            </a:fld>
            <a:endParaRPr lang="en-US" dirty="0"/>
          </a:p>
        </p:txBody>
      </p:sp>
    </p:spTree>
    <p:extLst>
      <p:ext uri="{BB962C8B-B14F-4D97-AF65-F5344CB8AC3E}">
        <p14:creationId xmlns:p14="http://schemas.microsoft.com/office/powerpoint/2010/main" val="5499574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DA7632-92E1-4BBD-9E6E-ED91676083D8}" type="datetimeFigureOut">
              <a:rPr lang="en-US" smtClean="0"/>
              <a:t>2/14/2021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2A5D050-5E6E-4517-9B90-050BFD06B0C5}" type="slidenum">
              <a:rPr lang="en-US" smtClean="0"/>
              <a:t>‹#›</a:t>
            </a:fld>
            <a:endParaRPr lang="en-US" dirty="0"/>
          </a:p>
        </p:txBody>
      </p:sp>
    </p:spTree>
    <p:extLst>
      <p:ext uri="{BB962C8B-B14F-4D97-AF65-F5344CB8AC3E}">
        <p14:creationId xmlns:p14="http://schemas.microsoft.com/office/powerpoint/2010/main" val="38914699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DA7632-92E1-4BBD-9E6E-ED91676083D8}" type="datetimeFigureOut">
              <a:rPr lang="en-US" smtClean="0"/>
              <a:t>2/14/2021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A5D050-5E6E-4517-9B90-050BFD06B0C5}" type="slidenum">
              <a:rPr lang="en-US" smtClean="0"/>
              <a:t>‹#›</a:t>
            </a:fld>
            <a:endParaRPr lang="en-US" dirty="0"/>
          </a:p>
        </p:txBody>
      </p:sp>
    </p:spTree>
    <p:extLst>
      <p:ext uri="{BB962C8B-B14F-4D97-AF65-F5344CB8AC3E}">
        <p14:creationId xmlns:p14="http://schemas.microsoft.com/office/powerpoint/2010/main" val="26859729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7.png"/><Relationship Id="rId1" Type="http://schemas.openxmlformats.org/officeDocument/2006/relationships/slideLayout" Target="../slideLayouts/slideLayout6.xml"/><Relationship Id="rId4" Type="http://schemas.openxmlformats.org/officeDocument/2006/relationships/image" Target="../media/image18.png"/></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9.png"/><Relationship Id="rId1" Type="http://schemas.openxmlformats.org/officeDocument/2006/relationships/slideLayout" Target="../slideLayouts/slideLayout6.xml"/><Relationship Id="rId4" Type="http://schemas.openxmlformats.org/officeDocument/2006/relationships/image" Target="../media/image13.png"/></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1.png"/><Relationship Id="rId1" Type="http://schemas.openxmlformats.org/officeDocument/2006/relationships/slideLayout" Target="../slideLayouts/slideLayout6.xml"/><Relationship Id="rId6" Type="http://schemas.openxmlformats.org/officeDocument/2006/relationships/image" Target="../media/image15.png"/><Relationship Id="rId5" Type="http://schemas.openxmlformats.org/officeDocument/2006/relationships/image" Target="../media/image23.png"/><Relationship Id="rId4" Type="http://schemas.openxmlformats.org/officeDocument/2006/relationships/image" Target="../media/image14.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0"/>
          <p:cNvSpPr>
            <a:spLocks noChangeArrowheads="1"/>
          </p:cNvSpPr>
          <p:nvPr/>
        </p:nvSpPr>
        <p:spPr bwMode="auto">
          <a:xfrm>
            <a:off x="442410" y="238780"/>
            <a:ext cx="7811689" cy="523220"/>
          </a:xfrm>
          <a:prstGeom prst="rect">
            <a:avLst/>
          </a:prstGeom>
          <a:noFill/>
          <a:ln w="9525">
            <a:noFill/>
            <a:miter lim="800000"/>
            <a:headEnd/>
            <a:tailEnd/>
          </a:ln>
        </p:spPr>
        <p:txBody>
          <a:bodyPr wrap="none">
            <a:spAutoFit/>
          </a:bodyPr>
          <a:lstStyle/>
          <a:p>
            <a:pPr algn="ctr"/>
            <a:r>
              <a:rPr lang="en-US" altLang="en-US" sz="2800" b="1" dirty="0" smtClean="0">
                <a:solidFill>
                  <a:schemeClr val="tx2"/>
                </a:solidFill>
                <a:latin typeface="Times New Roman" panose="02020603050405020304" pitchFamily="18" charset="0"/>
                <a:cs typeface="Times New Roman" panose="02020603050405020304" pitchFamily="18" charset="0"/>
              </a:rPr>
              <a:t>The Course of </a:t>
            </a:r>
            <a:r>
              <a:rPr lang="en-US" sz="2800" b="1" dirty="0">
                <a:solidFill>
                  <a:schemeClr val="tx2"/>
                </a:solidFill>
                <a:latin typeface="Times New Roman" panose="02020603050405020304" pitchFamily="18" charset="0"/>
                <a:cs typeface="Times New Roman" panose="02020603050405020304" pitchFamily="18" charset="0"/>
              </a:rPr>
              <a:t>Fundamentals of Thermodynamics</a:t>
            </a:r>
            <a:endParaRPr lang="en-US" altLang="en-US" sz="2800" b="1" dirty="0">
              <a:solidFill>
                <a:schemeClr val="tx2"/>
              </a:solidFill>
              <a:latin typeface="Times New Roman" panose="02020603050405020304" pitchFamily="18" charset="0"/>
              <a:cs typeface="Times New Roman" panose="02020603050405020304" pitchFamily="18" charset="0"/>
            </a:endParaRPr>
          </a:p>
        </p:txBody>
      </p:sp>
      <p:sp>
        <p:nvSpPr>
          <p:cNvPr id="10" name="Subtitle 2"/>
          <p:cNvSpPr txBox="1">
            <a:spLocks/>
          </p:cNvSpPr>
          <p:nvPr/>
        </p:nvSpPr>
        <p:spPr>
          <a:xfrm>
            <a:off x="1331640" y="4572000"/>
            <a:ext cx="6400800" cy="2133600"/>
          </a:xfrm>
          <a:prstGeom prst="rect">
            <a:avLst/>
          </a:prstGeom>
        </p:spPr>
        <p:txBody>
          <a:bodyPr vert="horz" lIns="91440" tIns="45720" rIns="91440" bIns="45720" rtlCol="0">
            <a:normAutofit fontScale="2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8000" dirty="0" smtClean="0">
                <a:solidFill>
                  <a:schemeClr val="tx2"/>
                </a:solidFill>
                <a:latin typeface="Times New Roman" panose="02020603050405020304" pitchFamily="18" charset="0"/>
                <a:cs typeface="Times New Roman" panose="02020603050405020304" pitchFamily="18" charset="0"/>
              </a:rPr>
              <a:t>MUSTANSIRIYAH UNIVERSITY </a:t>
            </a:r>
            <a:endParaRPr lang="en-GB" sz="8000" dirty="0" smtClean="0">
              <a:solidFill>
                <a:schemeClr val="tx2"/>
              </a:solidFill>
              <a:latin typeface="Times New Roman" panose="02020603050405020304" pitchFamily="18" charset="0"/>
              <a:cs typeface="Times New Roman" panose="02020603050405020304" pitchFamily="18" charset="0"/>
            </a:endParaRPr>
          </a:p>
          <a:p>
            <a:pPr marL="0" indent="0" algn="ctr">
              <a:buNone/>
            </a:pPr>
            <a:r>
              <a:rPr lang="en-US" sz="8000" dirty="0" smtClean="0">
                <a:solidFill>
                  <a:schemeClr val="tx2"/>
                </a:solidFill>
                <a:latin typeface="Times New Roman" panose="02020603050405020304" pitchFamily="18" charset="0"/>
                <a:cs typeface="Times New Roman" panose="02020603050405020304" pitchFamily="18" charset="0"/>
              </a:rPr>
              <a:t>COLLEGE OF SCIENCES</a:t>
            </a:r>
            <a:endParaRPr lang="en-GB" sz="8000" dirty="0" smtClean="0">
              <a:solidFill>
                <a:schemeClr val="tx2"/>
              </a:solidFill>
              <a:latin typeface="Times New Roman" panose="02020603050405020304" pitchFamily="18" charset="0"/>
              <a:cs typeface="Times New Roman" panose="02020603050405020304" pitchFamily="18" charset="0"/>
            </a:endParaRPr>
          </a:p>
          <a:p>
            <a:pPr marL="0" indent="0" algn="ctr">
              <a:buNone/>
            </a:pPr>
            <a:r>
              <a:rPr lang="en-US" sz="8000" dirty="0" smtClean="0">
                <a:solidFill>
                  <a:schemeClr val="tx2"/>
                </a:solidFill>
                <a:latin typeface="Times New Roman" panose="02020603050405020304" pitchFamily="18" charset="0"/>
                <a:cs typeface="Times New Roman" panose="02020603050405020304" pitchFamily="18" charset="0"/>
              </a:rPr>
              <a:t>DEPARTMENT OF ATMOSPHERIC </a:t>
            </a:r>
            <a:r>
              <a:rPr lang="en-US" sz="8000" dirty="0">
                <a:solidFill>
                  <a:schemeClr val="tx2"/>
                </a:solidFill>
                <a:latin typeface="Times New Roman" panose="02020603050405020304" pitchFamily="18" charset="0"/>
                <a:cs typeface="Times New Roman" panose="02020603050405020304" pitchFamily="18" charset="0"/>
              </a:rPr>
              <a:t>SCIENCES</a:t>
            </a:r>
            <a:endParaRPr lang="en-GB" sz="8000" dirty="0" smtClean="0">
              <a:solidFill>
                <a:schemeClr val="tx2"/>
              </a:solidFill>
              <a:latin typeface="Times New Roman" panose="02020603050405020304" pitchFamily="18" charset="0"/>
              <a:cs typeface="Times New Roman" panose="02020603050405020304" pitchFamily="18" charset="0"/>
            </a:endParaRPr>
          </a:p>
          <a:p>
            <a:pPr marL="0" indent="0" algn="ctr">
              <a:buNone/>
            </a:pPr>
            <a:r>
              <a:rPr lang="en-US" sz="8000" b="1" dirty="0" smtClean="0">
                <a:solidFill>
                  <a:schemeClr val="tx2"/>
                </a:solidFill>
                <a:latin typeface="Times New Roman" panose="02020603050405020304" pitchFamily="18" charset="0"/>
                <a:cs typeface="Times New Roman" panose="02020603050405020304" pitchFamily="18" charset="0"/>
              </a:rPr>
              <a:t>2020-2021 </a:t>
            </a:r>
            <a:endParaRPr lang="en-GB" sz="8000" b="1" dirty="0" smtClean="0">
              <a:solidFill>
                <a:schemeClr val="tx2"/>
              </a:solidFill>
              <a:latin typeface="Times New Roman" panose="02020603050405020304" pitchFamily="18" charset="0"/>
              <a:cs typeface="Times New Roman" panose="02020603050405020304" pitchFamily="18" charset="0"/>
            </a:endParaRPr>
          </a:p>
          <a:p>
            <a:pPr marL="0" indent="0" algn="ctr">
              <a:buNone/>
            </a:pPr>
            <a:r>
              <a:rPr lang="en-US" sz="8000" dirty="0" smtClean="0">
                <a:solidFill>
                  <a:schemeClr val="tx2"/>
                </a:solidFill>
                <a:latin typeface="Times New Roman" panose="02020603050405020304" pitchFamily="18" charset="0"/>
                <a:cs typeface="Times New Roman" panose="02020603050405020304" pitchFamily="18" charset="0"/>
              </a:rPr>
              <a:t>Dr. </a:t>
            </a:r>
            <a:r>
              <a:rPr lang="en-US" sz="8000" dirty="0" err="1" smtClean="0">
                <a:solidFill>
                  <a:schemeClr val="tx2"/>
                </a:solidFill>
                <a:latin typeface="Times New Roman" panose="02020603050405020304" pitchFamily="18" charset="0"/>
                <a:cs typeface="Times New Roman" panose="02020603050405020304" pitchFamily="18" charset="0"/>
              </a:rPr>
              <a:t>Sama</a:t>
            </a:r>
            <a:r>
              <a:rPr lang="en-US" sz="8000" dirty="0" smtClean="0">
                <a:solidFill>
                  <a:schemeClr val="tx2"/>
                </a:solidFill>
                <a:latin typeface="Times New Roman" panose="02020603050405020304" pitchFamily="18" charset="0"/>
                <a:cs typeface="Times New Roman" panose="02020603050405020304" pitchFamily="18" charset="0"/>
              </a:rPr>
              <a:t> Khalid Mohammed</a:t>
            </a:r>
            <a:endParaRPr lang="en-GB" sz="8000" dirty="0" smtClean="0">
              <a:solidFill>
                <a:schemeClr val="tx2"/>
              </a:solidFill>
              <a:latin typeface="Times New Roman" panose="02020603050405020304" pitchFamily="18" charset="0"/>
              <a:cs typeface="Times New Roman" panose="02020603050405020304" pitchFamily="18" charset="0"/>
            </a:endParaRPr>
          </a:p>
          <a:p>
            <a:pPr marL="0" indent="0" algn="ctr">
              <a:buNone/>
            </a:pPr>
            <a:r>
              <a:rPr lang="en-US" sz="8000" b="1" cap="small" dirty="0" smtClean="0">
                <a:solidFill>
                  <a:schemeClr val="tx2"/>
                </a:solidFill>
                <a:latin typeface="Times New Roman" panose="02020603050405020304" pitchFamily="18" charset="0"/>
                <a:cs typeface="Times New Roman" panose="02020603050405020304" pitchFamily="18" charset="0"/>
              </a:rPr>
              <a:t>SECOND STAGE </a:t>
            </a:r>
          </a:p>
          <a:p>
            <a:pPr marL="0" indent="0" algn="ctr">
              <a:buNone/>
            </a:pPr>
            <a:r>
              <a:rPr lang="en-US" sz="8000" b="1" cap="small" dirty="0" smtClean="0">
                <a:solidFill>
                  <a:schemeClr val="tx2"/>
                </a:solidFill>
                <a:latin typeface="Times New Roman" panose="02020603050405020304" pitchFamily="18" charset="0"/>
                <a:cs typeface="Times New Roman" panose="02020603050405020304" pitchFamily="18" charset="0"/>
              </a:rPr>
              <a:t>Lecture 7</a:t>
            </a:r>
          </a:p>
          <a:p>
            <a:pPr marL="0" indent="0" algn="ctr">
              <a:buNone/>
            </a:pPr>
            <a:endParaRPr lang="en-US" sz="8000" b="1" cap="small" dirty="0" smtClean="0">
              <a:latin typeface="Times New Roman" panose="02020603050405020304" pitchFamily="18" charset="0"/>
              <a:cs typeface="Times New Roman" panose="02020603050405020304" pitchFamily="18" charset="0"/>
            </a:endParaRPr>
          </a:p>
          <a:p>
            <a:pPr marL="0" indent="0" algn="ctr">
              <a:buNone/>
            </a:pPr>
            <a:endParaRPr lang="en-GB" sz="8000" b="1" cap="small" dirty="0" smtClean="0">
              <a:latin typeface="Times New Roman" panose="02020603050405020304" pitchFamily="18" charset="0"/>
              <a:cs typeface="Times New Roman" panose="02020603050405020304" pitchFamily="18" charset="0"/>
            </a:endParaRPr>
          </a:p>
          <a:p>
            <a:pPr marL="0" indent="0" algn="ctr">
              <a:buNone/>
            </a:pPr>
            <a:endParaRPr lang="en-GB"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20867" y="970407"/>
            <a:ext cx="5189533" cy="3458337"/>
          </a:xfrm>
          <a:prstGeom prst="rect">
            <a:avLst/>
          </a:prstGeom>
        </p:spPr>
      </p:pic>
    </p:spTree>
    <p:extLst>
      <p:ext uri="{BB962C8B-B14F-4D97-AF65-F5344CB8AC3E}">
        <p14:creationId xmlns:p14="http://schemas.microsoft.com/office/powerpoint/2010/main" val="18506450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9050" y="685800"/>
            <a:ext cx="9124950" cy="2308324"/>
          </a:xfrm>
          <a:prstGeom prst="rect">
            <a:avLst/>
          </a:prstGeom>
        </p:spPr>
        <p:txBody>
          <a:bodyPr wrap="square">
            <a:spAutoFit/>
          </a:bodyPr>
          <a:lstStyle/>
          <a:p>
            <a:pPr marL="342900" indent="-342900">
              <a:buFont typeface="Arial" panose="020B0604020202020204" pitchFamily="34" charset="0"/>
              <a:buChar char="•"/>
            </a:pPr>
            <a:r>
              <a:rPr lang="en-US" altLang="en-US" sz="2400" dirty="0">
                <a:solidFill>
                  <a:srgbClr val="FF0000"/>
                </a:solidFill>
                <a:latin typeface="Times New Roman" pitchFamily="18" charset="0"/>
                <a:cs typeface="Times New Roman" pitchFamily="18" charset="0"/>
                <a:sym typeface="Wingdings" pitchFamily="2" charset="2"/>
              </a:rPr>
              <a:t>Isochoric</a:t>
            </a:r>
            <a:r>
              <a:rPr lang="en-US" altLang="en-US" sz="2400" dirty="0">
                <a:solidFill>
                  <a:srgbClr val="0000FF"/>
                </a:solidFill>
                <a:latin typeface="Times New Roman" pitchFamily="18" charset="0"/>
                <a:cs typeface="Times New Roman" pitchFamily="18" charset="0"/>
                <a:sym typeface="Wingdings" pitchFamily="2" charset="2"/>
              </a:rPr>
              <a:t> </a:t>
            </a:r>
            <a:r>
              <a:rPr lang="en-US" sz="2400" dirty="0">
                <a:latin typeface="Times New Roman" panose="02020603050405020304" pitchFamily="18" charset="0"/>
                <a:cs typeface="Times New Roman" panose="02020603050405020304" pitchFamily="18" charset="0"/>
              </a:rPr>
              <a:t>is the process takes place</a:t>
            </a:r>
            <a:r>
              <a:rPr lang="en-US" altLang="en-US" sz="2400" dirty="0" smtClean="0">
                <a:solidFill>
                  <a:srgbClr val="000000"/>
                </a:solidFill>
                <a:latin typeface="Times New Roman" pitchFamily="18" charset="0"/>
                <a:cs typeface="Times New Roman" pitchFamily="18" charset="0"/>
                <a:sym typeface="Wingdings" pitchFamily="2" charset="2"/>
              </a:rPr>
              <a:t> at </a:t>
            </a:r>
            <a:r>
              <a:rPr lang="en-US" altLang="en-US" sz="2400" dirty="0">
                <a:solidFill>
                  <a:srgbClr val="FF0000"/>
                </a:solidFill>
                <a:latin typeface="Times New Roman" pitchFamily="18" charset="0"/>
                <a:cs typeface="Times New Roman" pitchFamily="18" charset="0"/>
                <a:sym typeface="Wingdings" pitchFamily="2" charset="2"/>
              </a:rPr>
              <a:t>constant volume</a:t>
            </a:r>
            <a:r>
              <a:rPr lang="en-US" altLang="en-US" sz="2400" dirty="0" smtClean="0">
                <a:solidFill>
                  <a:srgbClr val="000000"/>
                </a:solidFill>
                <a:latin typeface="Times New Roman" pitchFamily="18" charset="0"/>
                <a:cs typeface="Times New Roman" pitchFamily="18" charset="0"/>
                <a:sym typeface="Wingdings" pitchFamily="2" charset="2"/>
              </a:rPr>
              <a:t> </a:t>
            </a:r>
            <a:r>
              <a:rPr lang="en-US" altLang="en-US" sz="2400" i="1" dirty="0" smtClean="0">
                <a:solidFill>
                  <a:srgbClr val="000000"/>
                </a:solidFill>
                <a:latin typeface="Times New Roman" pitchFamily="18" charset="0"/>
                <a:cs typeface="Times New Roman" pitchFamily="18" charset="0"/>
                <a:sym typeface="Wingdings" pitchFamily="2" charset="2"/>
              </a:rPr>
              <a:t>(e.g</a:t>
            </a:r>
            <a:r>
              <a:rPr lang="en-US" altLang="en-US" sz="2400" i="1" dirty="0">
                <a:solidFill>
                  <a:srgbClr val="000000"/>
                </a:solidFill>
                <a:latin typeface="Times New Roman" pitchFamily="18" charset="0"/>
                <a:cs typeface="Times New Roman" pitchFamily="18" charset="0"/>
                <a:sym typeface="Wingdings" pitchFamily="2" charset="2"/>
              </a:rPr>
              <a:t>. heating of gas in a sealed metal container</a:t>
            </a:r>
            <a:r>
              <a:rPr lang="en-US" altLang="en-US" sz="2400" i="1" dirty="0" smtClean="0">
                <a:solidFill>
                  <a:srgbClr val="000000"/>
                </a:solidFill>
                <a:latin typeface="Times New Roman" pitchFamily="18" charset="0"/>
                <a:cs typeface="Times New Roman" pitchFamily="18" charset="0"/>
                <a:sym typeface="Wingdings" pitchFamily="2" charset="2"/>
              </a:rPr>
              <a:t>)</a:t>
            </a:r>
          </a:p>
          <a:p>
            <a:pPr marL="342900" indent="-342900">
              <a:buFont typeface="Arial" panose="020B0604020202020204" pitchFamily="34" charset="0"/>
              <a:buChar char="•"/>
            </a:pPr>
            <a:r>
              <a:rPr lang="en-US" altLang="en-US" sz="2400" dirty="0">
                <a:solidFill>
                  <a:srgbClr val="000000"/>
                </a:solidFill>
                <a:latin typeface="Times New Roman" pitchFamily="18" charset="0"/>
                <a:cs typeface="Times New Roman" pitchFamily="18" charset="0"/>
                <a:sym typeface="Wingdings" pitchFamily="2" charset="2"/>
              </a:rPr>
              <a:t>All the energy added as heat remains in the </a:t>
            </a:r>
            <a:r>
              <a:rPr lang="en-US" altLang="en-US" sz="2400" dirty="0" smtClean="0">
                <a:solidFill>
                  <a:srgbClr val="000000"/>
                </a:solidFill>
                <a:latin typeface="Times New Roman" pitchFamily="18" charset="0"/>
                <a:cs typeface="Times New Roman" pitchFamily="18" charset="0"/>
                <a:sym typeface="Wingdings" pitchFamily="2" charset="2"/>
              </a:rPr>
              <a:t>system as </a:t>
            </a:r>
            <a:r>
              <a:rPr lang="en-US" altLang="en-US" sz="2400" dirty="0">
                <a:solidFill>
                  <a:srgbClr val="000000"/>
                </a:solidFill>
                <a:latin typeface="Times New Roman" pitchFamily="18" charset="0"/>
                <a:cs typeface="Times New Roman" pitchFamily="18" charset="0"/>
                <a:sym typeface="Wingdings" pitchFamily="2" charset="2"/>
              </a:rPr>
              <a:t>an increase in internal </a:t>
            </a:r>
            <a:r>
              <a:rPr lang="en-US" altLang="en-US" sz="2400" dirty="0" smtClean="0">
                <a:solidFill>
                  <a:srgbClr val="000000"/>
                </a:solidFill>
                <a:latin typeface="Times New Roman" pitchFamily="18" charset="0"/>
                <a:cs typeface="Times New Roman" pitchFamily="18" charset="0"/>
                <a:sym typeface="Wingdings" pitchFamily="2" charset="2"/>
              </a:rPr>
              <a:t>energy (Q=</a:t>
            </a:r>
            <a:r>
              <a:rPr lang="el-GR" altLang="en-US" sz="2400" dirty="0" smtClean="0">
                <a:solidFill>
                  <a:srgbClr val="000000"/>
                </a:solidFill>
                <a:latin typeface="Times New Roman" pitchFamily="18" charset="0"/>
                <a:cs typeface="Times New Roman" pitchFamily="18" charset="0"/>
                <a:sym typeface="Wingdings" pitchFamily="2" charset="2"/>
              </a:rPr>
              <a:t>Δ</a:t>
            </a:r>
            <a:r>
              <a:rPr lang="en-US" altLang="en-US" sz="2400" dirty="0" smtClean="0">
                <a:solidFill>
                  <a:srgbClr val="000000"/>
                </a:solidFill>
                <a:latin typeface="Times New Roman" pitchFamily="18" charset="0"/>
                <a:cs typeface="Times New Roman" pitchFamily="18" charset="0"/>
                <a:sym typeface="Wingdings" pitchFamily="2" charset="2"/>
              </a:rPr>
              <a:t>U)</a:t>
            </a:r>
            <a:endParaRPr lang="en-US" altLang="en-US" sz="2400" dirty="0">
              <a:solidFill>
                <a:srgbClr val="000000"/>
              </a:solidFill>
              <a:latin typeface="Times New Roman" pitchFamily="18" charset="0"/>
              <a:cs typeface="Times New Roman" pitchFamily="18" charset="0"/>
              <a:sym typeface="Wingdings" pitchFamily="2" charset="2"/>
            </a:endParaRPr>
          </a:p>
          <a:p>
            <a:pPr marL="342900" indent="-34290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If a process is isochoric (dv=0 or d</a:t>
            </a:r>
            <a:r>
              <a:rPr lang="el-GR" sz="2400" dirty="0" smtClean="0">
                <a:latin typeface="Times New Roman" panose="02020603050405020304" pitchFamily="18" charset="0"/>
                <a:cs typeface="Times New Roman" panose="02020603050405020304" pitchFamily="18" charset="0"/>
              </a:rPr>
              <a:t>α</a:t>
            </a:r>
            <a:r>
              <a:rPr lang="en-US" sz="2400" dirty="0" smtClean="0">
                <a:latin typeface="Times New Roman" panose="02020603050405020304" pitchFamily="18" charset="0"/>
                <a:cs typeface="Times New Roman" panose="02020603050405020304" pitchFamily="18" charset="0"/>
              </a:rPr>
              <a:t>=0), then the first law for an ideal gas becomes                              </a:t>
            </a:r>
            <a:r>
              <a:rPr lang="en-US" sz="2400" i="1" dirty="0" smtClean="0">
                <a:latin typeface="Times New Roman" panose="02020603050405020304" pitchFamily="18" charset="0"/>
                <a:ea typeface="Calibri"/>
                <a:cs typeface="Times New Roman" panose="02020603050405020304" pitchFamily="18" charset="0"/>
              </a:rPr>
              <a:t> </a:t>
            </a:r>
            <a:r>
              <a:rPr lang="en-US" sz="2400" i="1" dirty="0" err="1" smtClean="0">
                <a:latin typeface="Times New Roman" panose="02020603050405020304" pitchFamily="18" charset="0"/>
                <a:ea typeface="Calibri"/>
                <a:cs typeface="Times New Roman" panose="02020603050405020304" pitchFamily="18" charset="0"/>
              </a:rPr>
              <a:t>dq</a:t>
            </a:r>
            <a:r>
              <a:rPr lang="en-US" sz="2400" i="1" dirty="0" smtClean="0">
                <a:latin typeface="Times New Roman" panose="02020603050405020304" pitchFamily="18" charset="0"/>
                <a:ea typeface="Calibri"/>
                <a:cs typeface="Times New Roman" panose="02020603050405020304" pitchFamily="18" charset="0"/>
              </a:rPr>
              <a:t>=c</a:t>
            </a:r>
            <a:r>
              <a:rPr lang="en-US" sz="2400" i="1" baseline="-25000" dirty="0" smtClean="0">
                <a:latin typeface="Times New Roman" panose="02020603050405020304" pitchFamily="18" charset="0"/>
                <a:ea typeface="Calibri"/>
                <a:cs typeface="Times New Roman" panose="02020603050405020304" pitchFamily="18" charset="0"/>
              </a:rPr>
              <a:t>v</a:t>
            </a:r>
            <a:r>
              <a:rPr lang="en-US" sz="2400" i="1" dirty="0" smtClean="0">
                <a:latin typeface="Times New Roman" panose="02020603050405020304" pitchFamily="18" charset="0"/>
                <a:ea typeface="Calibri"/>
                <a:cs typeface="Times New Roman" panose="02020603050405020304" pitchFamily="18" charset="0"/>
              </a:rPr>
              <a:t> </a:t>
            </a:r>
            <a:r>
              <a:rPr lang="en-US" sz="2400" i="1" dirty="0" err="1" smtClean="0">
                <a:latin typeface="Times New Roman" panose="02020603050405020304" pitchFamily="18" charset="0"/>
                <a:ea typeface="Calibri"/>
                <a:cs typeface="Times New Roman" panose="02020603050405020304" pitchFamily="18" charset="0"/>
              </a:rPr>
              <a:t>dT</a:t>
            </a:r>
            <a:endParaRPr lang="en-US" sz="2400" i="1" dirty="0" smtClean="0">
              <a:latin typeface="Times New Roman" panose="02020603050405020304" pitchFamily="18" charset="0"/>
              <a:ea typeface="Calibri"/>
              <a:cs typeface="Times New Roman" panose="02020603050405020304" pitchFamily="18" charset="0"/>
            </a:endParaRPr>
          </a:p>
        </p:txBody>
      </p:sp>
      <p:grpSp>
        <p:nvGrpSpPr>
          <p:cNvPr id="7" name="Group 6"/>
          <p:cNvGrpSpPr/>
          <p:nvPr/>
        </p:nvGrpSpPr>
        <p:grpSpPr>
          <a:xfrm>
            <a:off x="4676775" y="3364468"/>
            <a:ext cx="4467225" cy="3329465"/>
            <a:chOff x="4676775" y="2080736"/>
            <a:chExt cx="4467225" cy="3329465"/>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1200" y="2623145"/>
              <a:ext cx="2847975" cy="27870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7"/>
            <p:cNvSpPr txBox="1"/>
            <p:nvPr/>
          </p:nvSpPr>
          <p:spPr>
            <a:xfrm>
              <a:off x="4676775" y="2080736"/>
              <a:ext cx="4467225" cy="369332"/>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pPr algn="ctr"/>
              <a:r>
                <a:rPr lang="en-US" b="1" u="sng" dirty="0"/>
                <a:t>Gay-Lussac's Law</a:t>
              </a:r>
              <a:r>
                <a:rPr lang="en-US" b="1" u="sng" dirty="0" smtClean="0"/>
                <a:t>:</a:t>
              </a:r>
              <a:r>
                <a:rPr lang="en-US" b="1" u="sng" dirty="0"/>
                <a:t> </a:t>
              </a:r>
              <a:r>
                <a:rPr lang="en-US" b="1" i="1" dirty="0"/>
                <a:t>P</a:t>
              </a:r>
              <a:r>
                <a:rPr lang="en-US" b="1" dirty="0"/>
                <a:t> / </a:t>
              </a:r>
              <a:r>
                <a:rPr lang="en-US" b="1" i="1" dirty="0"/>
                <a:t>T</a:t>
              </a:r>
              <a:r>
                <a:rPr lang="en-US" b="1" dirty="0"/>
                <a:t> = </a:t>
              </a:r>
              <a:r>
                <a:rPr lang="en-US" b="1" i="1" dirty="0"/>
                <a:t>C </a:t>
              </a:r>
              <a:r>
                <a:rPr lang="ar-IQ" b="1" dirty="0" smtClean="0"/>
                <a:t> </a:t>
              </a:r>
              <a:r>
                <a:rPr lang="ar-IQ" b="1" dirty="0"/>
                <a:t>علاقة طردية    </a:t>
              </a:r>
              <a:r>
                <a:rPr lang="en-US" b="1" dirty="0"/>
                <a:t>     </a:t>
              </a:r>
              <a:endParaRPr lang="en-US" dirty="0"/>
            </a:p>
          </p:txBody>
        </p:sp>
      </p:gr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114300"/>
            <a:ext cx="4724400" cy="647700"/>
          </a:xfrm>
          <a:prstGeom prst="rect">
            <a:avLst/>
          </a:prstGeom>
          <a:ln/>
        </p:spPr>
        <p:style>
          <a:lnRef idx="2">
            <a:schemeClr val="accent2"/>
          </a:lnRef>
          <a:fillRef idx="1">
            <a:schemeClr val="lt1"/>
          </a:fillRef>
          <a:effectRef idx="0">
            <a:schemeClr val="accent2"/>
          </a:effectRef>
          <a:fontRef idx="minor">
            <a:schemeClr val="dk1"/>
          </a:fontRef>
        </p:style>
      </p:pic>
      <p:grpSp>
        <p:nvGrpSpPr>
          <p:cNvPr id="13" name="Group 12"/>
          <p:cNvGrpSpPr/>
          <p:nvPr/>
        </p:nvGrpSpPr>
        <p:grpSpPr>
          <a:xfrm>
            <a:off x="420414" y="3392269"/>
            <a:ext cx="4075386" cy="3313331"/>
            <a:chOff x="228600" y="3581400"/>
            <a:chExt cx="4075386" cy="3313331"/>
          </a:xfrm>
        </p:grpSpPr>
        <p:grpSp>
          <p:nvGrpSpPr>
            <p:cNvPr id="14" name="Group 13"/>
            <p:cNvGrpSpPr/>
            <p:nvPr/>
          </p:nvGrpSpPr>
          <p:grpSpPr>
            <a:xfrm>
              <a:off x="1143000" y="4524375"/>
              <a:ext cx="1443990" cy="1403459"/>
              <a:chOff x="1143000" y="4524375"/>
              <a:chExt cx="1443990" cy="1403459"/>
            </a:xfrm>
          </p:grpSpPr>
          <p:grpSp>
            <p:nvGrpSpPr>
              <p:cNvPr id="21" name="Group 20"/>
              <p:cNvGrpSpPr/>
              <p:nvPr/>
            </p:nvGrpSpPr>
            <p:grpSpPr>
              <a:xfrm>
                <a:off x="2000250" y="4524375"/>
                <a:ext cx="586740" cy="1391920"/>
                <a:chOff x="0" y="0"/>
                <a:chExt cx="586853" cy="1392072"/>
              </a:xfrm>
            </p:grpSpPr>
            <p:sp>
              <p:nvSpPr>
                <p:cNvPr id="27" name="Can 26"/>
                <p:cNvSpPr/>
                <p:nvPr/>
              </p:nvSpPr>
              <p:spPr>
                <a:xfrm>
                  <a:off x="0" y="0"/>
                  <a:ext cx="586853" cy="1392072"/>
                </a:xfrm>
                <a:prstGeom prst="can">
                  <a:avLst/>
                </a:prstGeom>
              </p:spPr>
              <p:style>
                <a:lnRef idx="1">
                  <a:schemeClr val="dk1"/>
                </a:lnRef>
                <a:fillRef idx="2">
                  <a:schemeClr val="dk1"/>
                </a:fillRef>
                <a:effectRef idx="1">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28" name="Group 27"/>
                <p:cNvGrpSpPr/>
                <p:nvPr/>
              </p:nvGrpSpPr>
              <p:grpSpPr>
                <a:xfrm>
                  <a:off x="0" y="323850"/>
                  <a:ext cx="586740" cy="220226"/>
                  <a:chOff x="0" y="0"/>
                  <a:chExt cx="586740" cy="220226"/>
                </a:xfrm>
              </p:grpSpPr>
              <p:sp>
                <p:nvSpPr>
                  <p:cNvPr id="29" name="Flowchart: Terminator 28"/>
                  <p:cNvSpPr/>
                  <p:nvPr/>
                </p:nvSpPr>
                <p:spPr>
                  <a:xfrm>
                    <a:off x="0" y="124691"/>
                    <a:ext cx="586740" cy="95535"/>
                  </a:xfrm>
                  <a:prstGeom prst="flowChartTerminator">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0" name="Flowchart: Connector 29"/>
                  <p:cNvSpPr/>
                  <p:nvPr/>
                </p:nvSpPr>
                <p:spPr>
                  <a:xfrm>
                    <a:off x="260144" y="0"/>
                    <a:ext cx="73231" cy="219710"/>
                  </a:xfrm>
                  <a:prstGeom prst="flowChartConnector">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grpSp>
            <p:nvGrpSpPr>
              <p:cNvPr id="22" name="Group 21"/>
              <p:cNvGrpSpPr/>
              <p:nvPr/>
            </p:nvGrpSpPr>
            <p:grpSpPr>
              <a:xfrm>
                <a:off x="1143000" y="4535914"/>
                <a:ext cx="586740" cy="1391920"/>
                <a:chOff x="0" y="0"/>
                <a:chExt cx="586853" cy="1392072"/>
              </a:xfrm>
            </p:grpSpPr>
            <p:sp>
              <p:nvSpPr>
                <p:cNvPr id="23" name="Can 22"/>
                <p:cNvSpPr/>
                <p:nvPr/>
              </p:nvSpPr>
              <p:spPr>
                <a:xfrm>
                  <a:off x="0" y="0"/>
                  <a:ext cx="586853" cy="1392072"/>
                </a:xfrm>
                <a:prstGeom prst="can">
                  <a:avLst/>
                </a:prstGeom>
              </p:spPr>
              <p:style>
                <a:lnRef idx="1">
                  <a:schemeClr val="dk1"/>
                </a:lnRef>
                <a:fillRef idx="2">
                  <a:schemeClr val="dk1"/>
                </a:fillRef>
                <a:effectRef idx="1">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24" name="Group 23"/>
                <p:cNvGrpSpPr/>
                <p:nvPr/>
              </p:nvGrpSpPr>
              <p:grpSpPr>
                <a:xfrm>
                  <a:off x="0" y="323850"/>
                  <a:ext cx="586740" cy="220226"/>
                  <a:chOff x="0" y="0"/>
                  <a:chExt cx="586740" cy="220226"/>
                </a:xfrm>
              </p:grpSpPr>
              <p:sp>
                <p:nvSpPr>
                  <p:cNvPr id="25" name="Flowchart: Terminator 24"/>
                  <p:cNvSpPr/>
                  <p:nvPr/>
                </p:nvSpPr>
                <p:spPr>
                  <a:xfrm>
                    <a:off x="0" y="124691"/>
                    <a:ext cx="586740" cy="95535"/>
                  </a:xfrm>
                  <a:prstGeom prst="flowChartTerminator">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6" name="Flowchart: Connector 25"/>
                  <p:cNvSpPr/>
                  <p:nvPr/>
                </p:nvSpPr>
                <p:spPr>
                  <a:xfrm>
                    <a:off x="260144" y="0"/>
                    <a:ext cx="73231" cy="219710"/>
                  </a:xfrm>
                  <a:prstGeom prst="flowChartConnector">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grpSp>
        <p:sp>
          <p:nvSpPr>
            <p:cNvPr id="15" name="TextBox 14"/>
            <p:cNvSpPr txBox="1"/>
            <p:nvPr/>
          </p:nvSpPr>
          <p:spPr>
            <a:xfrm>
              <a:off x="609600" y="6248400"/>
              <a:ext cx="2590800" cy="646331"/>
            </a:xfrm>
            <a:prstGeom prst="rect">
              <a:avLst/>
            </a:prstGeom>
            <a:noFill/>
          </p:spPr>
          <p:txBody>
            <a:bodyPr wrap="square" rtlCol="0">
              <a:spAutoFit/>
            </a:bodyPr>
            <a:lstStyle/>
            <a:p>
              <a:r>
                <a:rPr lang="en-US" dirty="0" smtClean="0"/>
                <a:t>P</a:t>
              </a:r>
              <a:r>
                <a:rPr lang="en-US" baseline="-25000" dirty="0" smtClean="0"/>
                <a:t>1</a:t>
              </a:r>
              <a:r>
                <a:rPr lang="en-US" dirty="0" smtClean="0"/>
                <a:t>,V</a:t>
              </a:r>
              <a:r>
                <a:rPr lang="en-US" baseline="-25000" dirty="0"/>
                <a:t>1</a:t>
              </a:r>
              <a:r>
                <a:rPr lang="en-US" dirty="0" smtClean="0"/>
                <a:t>,T</a:t>
              </a:r>
              <a:r>
                <a:rPr lang="en-US" baseline="-25000" dirty="0"/>
                <a:t>1</a:t>
              </a:r>
              <a:r>
                <a:rPr lang="en-US" dirty="0" smtClean="0"/>
                <a:t>            P</a:t>
              </a:r>
              <a:r>
                <a:rPr lang="en-US" baseline="-25000" dirty="0" smtClean="0"/>
                <a:t>2</a:t>
              </a:r>
              <a:r>
                <a:rPr lang="en-US" dirty="0" smtClean="0"/>
                <a:t>,V</a:t>
              </a:r>
              <a:r>
                <a:rPr lang="en-US" baseline="-25000" dirty="0" smtClean="0"/>
                <a:t>1</a:t>
              </a:r>
              <a:r>
                <a:rPr lang="en-US" dirty="0" smtClean="0"/>
                <a:t>,T</a:t>
              </a:r>
              <a:r>
                <a:rPr lang="en-US" baseline="-25000" dirty="0" smtClean="0"/>
                <a:t>2</a:t>
              </a:r>
            </a:p>
            <a:p>
              <a:r>
                <a:rPr lang="en-US" dirty="0"/>
                <a:t>U</a:t>
              </a:r>
              <a:r>
                <a:rPr lang="en-US" baseline="-25000" dirty="0"/>
                <a:t>1                                </a:t>
              </a:r>
              <a:r>
                <a:rPr lang="en-US" dirty="0" smtClean="0"/>
                <a:t>U</a:t>
              </a:r>
              <a:r>
                <a:rPr lang="en-US" baseline="-25000" dirty="0" smtClean="0"/>
                <a:t>2                              </a:t>
              </a:r>
              <a:endParaRPr lang="en-US" baseline="-25000" dirty="0"/>
            </a:p>
          </p:txBody>
        </p:sp>
        <p:sp>
          <p:nvSpPr>
            <p:cNvPr id="16" name="TextBox 15"/>
            <p:cNvSpPr txBox="1"/>
            <p:nvPr/>
          </p:nvSpPr>
          <p:spPr>
            <a:xfrm>
              <a:off x="228600" y="3581400"/>
              <a:ext cx="3200400" cy="461665"/>
            </a:xfrm>
            <a:prstGeom prst="rect">
              <a:avLst/>
            </a:prstGeom>
            <a:noFill/>
          </p:spPr>
          <p:txBody>
            <a:bodyPr wrap="square" rtlCol="0">
              <a:spAutoFit/>
            </a:bodyPr>
            <a:lstStyle/>
            <a:p>
              <a:r>
                <a:rPr lang="en-US" sz="2400" b="1" dirty="0" smtClean="0">
                  <a:latin typeface="Times New Roman" panose="02020603050405020304" pitchFamily="18" charset="0"/>
                  <a:cs typeface="Times New Roman" panose="02020603050405020304" pitchFamily="18" charset="0"/>
                </a:rPr>
                <a:t>Isochoric Process</a:t>
              </a:r>
              <a:endParaRPr lang="en-US" sz="2400" b="1" dirty="0">
                <a:latin typeface="Times New Roman" panose="02020603050405020304" pitchFamily="18" charset="0"/>
                <a:cs typeface="Times New Roman" panose="02020603050405020304" pitchFamily="18" charset="0"/>
              </a:endParaRPr>
            </a:p>
          </p:txBody>
        </p:sp>
        <p:grpSp>
          <p:nvGrpSpPr>
            <p:cNvPr id="17" name="Group 16"/>
            <p:cNvGrpSpPr/>
            <p:nvPr/>
          </p:nvGrpSpPr>
          <p:grpSpPr>
            <a:xfrm>
              <a:off x="1666473" y="4038600"/>
              <a:ext cx="920404" cy="1192793"/>
              <a:chOff x="3048000" y="1321807"/>
              <a:chExt cx="920404" cy="1192793"/>
            </a:xfrm>
          </p:grpSpPr>
          <p:cxnSp>
            <p:nvCxnSpPr>
              <p:cNvPr id="19" name="Straight Arrow Connector 18"/>
              <p:cNvCxnSpPr/>
              <p:nvPr/>
            </p:nvCxnSpPr>
            <p:spPr>
              <a:xfrm flipV="1">
                <a:off x="3260834" y="1723990"/>
                <a:ext cx="0" cy="790610"/>
              </a:xfrm>
              <a:prstGeom prst="straightConnector1">
                <a:avLst/>
              </a:prstGeom>
              <a:ln w="19050">
                <a:headEnd type="none" w="med" len="med"/>
                <a:tailEnd type="arrow" w="med" len="med"/>
              </a:ln>
            </p:spPr>
            <p:style>
              <a:lnRef idx="1">
                <a:schemeClr val="dk1"/>
              </a:lnRef>
              <a:fillRef idx="0">
                <a:schemeClr val="dk1"/>
              </a:fillRef>
              <a:effectRef idx="0">
                <a:schemeClr val="dk1"/>
              </a:effectRef>
              <a:fontRef idx="minor">
                <a:schemeClr val="tx1"/>
              </a:fontRef>
            </p:style>
          </p:cxnSp>
          <p:sp>
            <p:nvSpPr>
              <p:cNvPr id="20" name="TextBox 19"/>
              <p:cNvSpPr txBox="1"/>
              <p:nvPr/>
            </p:nvSpPr>
            <p:spPr>
              <a:xfrm>
                <a:off x="3048000" y="1321807"/>
                <a:ext cx="920404" cy="707886"/>
              </a:xfrm>
              <a:prstGeom prst="rect">
                <a:avLst/>
              </a:prstGeom>
              <a:noFill/>
            </p:spPr>
            <p:txBody>
              <a:bodyPr wrap="square" rtlCol="0">
                <a:spAutoFit/>
              </a:bodyPr>
              <a:lstStyle/>
              <a:p>
                <a:r>
                  <a:rPr lang="en-US" sz="2000" b="1" dirty="0" smtClean="0"/>
                  <a:t>W=0</a:t>
                </a:r>
              </a:p>
              <a:p>
                <a:endParaRPr lang="en-US" sz="2000" b="1" dirty="0"/>
              </a:p>
            </p:txBody>
          </p:sp>
        </p:grpSp>
        <p:sp>
          <p:nvSpPr>
            <p:cNvPr id="18" name="TextBox 17"/>
            <p:cNvSpPr txBox="1"/>
            <p:nvPr/>
          </p:nvSpPr>
          <p:spPr>
            <a:xfrm>
              <a:off x="2819400" y="3817873"/>
              <a:ext cx="1484586"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l-GR" b="1" dirty="0" smtClean="0"/>
                <a:t>Δ</a:t>
              </a:r>
              <a:r>
                <a:rPr lang="en-US" b="1" dirty="0" smtClean="0"/>
                <a:t>U= U</a:t>
              </a:r>
              <a:r>
                <a:rPr lang="en-US" b="1" baseline="-25000" dirty="0" smtClean="0"/>
                <a:t>2   --</a:t>
              </a:r>
              <a:r>
                <a:rPr lang="en-US" b="1" dirty="0" smtClean="0"/>
                <a:t> U</a:t>
              </a:r>
              <a:r>
                <a:rPr lang="en-US" b="1" baseline="-25000" dirty="0" smtClean="0"/>
                <a:t>1</a:t>
              </a:r>
              <a:endParaRPr lang="en-US" b="1" baseline="-25000" dirty="0"/>
            </a:p>
            <a:p>
              <a:r>
                <a:rPr lang="en-US" b="1" dirty="0" smtClean="0"/>
                <a:t>Q=</a:t>
              </a:r>
              <a:r>
                <a:rPr lang="el-GR" b="1" dirty="0"/>
                <a:t> Δ</a:t>
              </a:r>
              <a:r>
                <a:rPr lang="en-US" b="1" dirty="0"/>
                <a:t>U</a:t>
              </a:r>
            </a:p>
          </p:txBody>
        </p:sp>
      </p:grpSp>
      <p:grpSp>
        <p:nvGrpSpPr>
          <p:cNvPr id="31" name="Group 30"/>
          <p:cNvGrpSpPr/>
          <p:nvPr/>
        </p:nvGrpSpPr>
        <p:grpSpPr>
          <a:xfrm>
            <a:off x="6400800" y="2419290"/>
            <a:ext cx="1981200" cy="781110"/>
            <a:chOff x="6477000" y="3028890"/>
            <a:chExt cx="1981200" cy="781110"/>
          </a:xfrm>
        </p:grpSpPr>
        <p:sp>
          <p:nvSpPr>
            <p:cNvPr id="32" name="TextBox 31"/>
            <p:cNvSpPr txBox="1"/>
            <p:nvPr/>
          </p:nvSpPr>
          <p:spPr>
            <a:xfrm>
              <a:off x="6553200" y="3409890"/>
              <a:ext cx="1905000" cy="400110"/>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n-US" sz="2000" i="1" dirty="0" err="1">
                  <a:latin typeface="Times New Roman" panose="02020603050405020304" pitchFamily="18" charset="0"/>
                  <a:ea typeface="Calibri"/>
                  <a:cs typeface="Times New Roman" panose="02020603050405020304" pitchFamily="18" charset="0"/>
                </a:rPr>
                <a:t>C</a:t>
              </a:r>
              <a:r>
                <a:rPr lang="en-US" sz="2000" i="1" baseline="-25000" dirty="0" err="1">
                  <a:latin typeface="Times New Roman" panose="02020603050405020304" pitchFamily="18" charset="0"/>
                  <a:ea typeface="Calibri"/>
                  <a:cs typeface="Times New Roman" panose="02020603050405020304" pitchFamily="18" charset="0"/>
                </a:rPr>
                <a:t>v</a:t>
              </a:r>
              <a:r>
                <a:rPr lang="en-US" sz="2000" i="1" dirty="0">
                  <a:latin typeface="Times New Roman" panose="02020603050405020304" pitchFamily="18" charset="0"/>
                  <a:ea typeface="Calibri"/>
                  <a:cs typeface="Times New Roman" panose="02020603050405020304" pitchFamily="18" charset="0"/>
                </a:rPr>
                <a:t> </a:t>
              </a:r>
              <a:r>
                <a:rPr lang="en-US" sz="2000" i="1" dirty="0" err="1">
                  <a:latin typeface="Times New Roman" panose="02020603050405020304" pitchFamily="18" charset="0"/>
                  <a:ea typeface="Calibri"/>
                  <a:cs typeface="Times New Roman" panose="02020603050405020304" pitchFamily="18" charset="0"/>
                </a:rPr>
                <a:t>dT</a:t>
              </a:r>
              <a:r>
                <a:rPr lang="en-US" sz="2000" i="1" dirty="0">
                  <a:latin typeface="Times New Roman" panose="02020603050405020304" pitchFamily="18" charset="0"/>
                  <a:ea typeface="Calibri"/>
                  <a:cs typeface="Times New Roman" panose="02020603050405020304" pitchFamily="18" charset="0"/>
                </a:rPr>
                <a:t>=</a:t>
              </a:r>
              <a:r>
                <a:rPr lang="en-US" sz="2000" i="1" dirty="0" err="1">
                  <a:latin typeface="Times New Roman" panose="02020603050405020304" pitchFamily="18" charset="0"/>
                  <a:ea typeface="Calibri"/>
                  <a:cs typeface="Times New Roman" panose="02020603050405020304" pitchFamily="18" charset="0"/>
                </a:rPr>
                <a:t>dq-pd</a:t>
              </a:r>
              <a:r>
                <a:rPr lang="el-GR" sz="2000" i="1" dirty="0">
                  <a:latin typeface="Times New Roman" panose="02020603050405020304" pitchFamily="18" charset="0"/>
                  <a:ea typeface="Calibri"/>
                  <a:cs typeface="Times New Roman" panose="02020603050405020304" pitchFamily="18" charset="0"/>
                </a:rPr>
                <a:t>α</a:t>
              </a:r>
              <a:r>
                <a:rPr lang="en-US" sz="2000" i="1" dirty="0">
                  <a:latin typeface="Times New Roman" panose="02020603050405020304" pitchFamily="18" charset="0"/>
                  <a:ea typeface="Calibri"/>
                  <a:cs typeface="Times New Roman" panose="02020603050405020304" pitchFamily="18" charset="0"/>
                </a:rPr>
                <a:t> </a:t>
              </a:r>
              <a:endParaRPr lang="en-US" sz="2000" dirty="0"/>
            </a:p>
          </p:txBody>
        </p:sp>
        <p:grpSp>
          <p:nvGrpSpPr>
            <p:cNvPr id="33" name="Group 32"/>
            <p:cNvGrpSpPr/>
            <p:nvPr/>
          </p:nvGrpSpPr>
          <p:grpSpPr>
            <a:xfrm>
              <a:off x="6477000" y="3028890"/>
              <a:ext cx="1066800" cy="781110"/>
              <a:chOff x="6553200" y="990600"/>
              <a:chExt cx="1066800" cy="781110"/>
            </a:xfrm>
          </p:grpSpPr>
          <p:sp>
            <p:nvSpPr>
              <p:cNvPr id="34" name="Oval 33"/>
              <p:cNvSpPr/>
              <p:nvPr/>
            </p:nvSpPr>
            <p:spPr>
              <a:xfrm>
                <a:off x="6705600" y="1371600"/>
                <a:ext cx="762000" cy="40011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6553200" y="990600"/>
                <a:ext cx="1066800" cy="677108"/>
              </a:xfrm>
              <a:prstGeom prst="rect">
                <a:avLst/>
              </a:prstGeom>
              <a:noFill/>
            </p:spPr>
            <p:txBody>
              <a:bodyPr wrap="square" rtlCol="0">
                <a:spAutoFit/>
              </a:bodyPr>
              <a:lstStyle/>
              <a:p>
                <a:pPr algn="ctr"/>
                <a:r>
                  <a:rPr lang="en-US" sz="2000" i="1" dirty="0">
                    <a:latin typeface="Times New Roman" panose="02020603050405020304" pitchFamily="18" charset="0"/>
                    <a:cs typeface="Times New Roman" panose="02020603050405020304" pitchFamily="18" charset="0"/>
                  </a:rPr>
                  <a:t>du</a:t>
                </a:r>
              </a:p>
              <a:p>
                <a:endParaRPr lang="en-US" dirty="0"/>
              </a:p>
            </p:txBody>
          </p:sp>
        </p:grpSp>
      </p:grpSp>
    </p:spTree>
    <p:extLst>
      <p:ext uri="{BB962C8B-B14F-4D97-AF65-F5344CB8AC3E}">
        <p14:creationId xmlns:p14="http://schemas.microsoft.com/office/powerpoint/2010/main" val="2439091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9050" y="956608"/>
            <a:ext cx="9124950" cy="1938992"/>
          </a:xfrm>
          <a:prstGeom prst="rect">
            <a:avLst/>
          </a:prstGeom>
        </p:spPr>
        <p:txBody>
          <a:bodyPr wrap="square">
            <a:spAutoFit/>
          </a:bodyPr>
          <a:lstStyle/>
          <a:p>
            <a:r>
              <a:rPr lang="en-US" sz="2400" i="1" dirty="0" smtClean="0">
                <a:latin typeface="Times New Roman" panose="02020603050405020304" pitchFamily="18" charset="0"/>
                <a:ea typeface="Calibri"/>
                <a:cs typeface="Times New Roman" panose="02020603050405020304" pitchFamily="18" charset="0"/>
              </a:rPr>
              <a:t>                                               </a:t>
            </a:r>
          </a:p>
          <a:p>
            <a:r>
              <a:rPr lang="en-US" sz="2400" i="1" dirty="0">
                <a:latin typeface="Times New Roman" panose="02020603050405020304" pitchFamily="18" charset="0"/>
                <a:ea typeface="Calibri"/>
                <a:cs typeface="Times New Roman" panose="02020603050405020304" pitchFamily="18" charset="0"/>
              </a:rPr>
              <a:t> </a:t>
            </a:r>
            <a:r>
              <a:rPr lang="en-US" sz="2400" i="1" dirty="0" smtClean="0">
                <a:latin typeface="Times New Roman" panose="02020603050405020304" pitchFamily="18" charset="0"/>
                <a:ea typeface="Calibri"/>
                <a:cs typeface="Times New Roman" panose="02020603050405020304" pitchFamily="18" charset="0"/>
              </a:rPr>
              <a:t>                                         </a:t>
            </a:r>
            <a:r>
              <a:rPr lang="en-US" sz="2400" i="1" dirty="0" err="1" smtClean="0">
                <a:latin typeface="Times New Roman" panose="02020603050405020304" pitchFamily="18" charset="0"/>
                <a:ea typeface="Calibri"/>
                <a:cs typeface="Times New Roman" panose="02020603050405020304" pitchFamily="18" charset="0"/>
              </a:rPr>
              <a:t>dq</a:t>
            </a:r>
            <a:r>
              <a:rPr lang="en-US" sz="2400" i="1" dirty="0" smtClean="0">
                <a:latin typeface="Times New Roman" panose="02020603050405020304" pitchFamily="18" charset="0"/>
                <a:ea typeface="Calibri"/>
                <a:cs typeface="Times New Roman" panose="02020603050405020304" pitchFamily="18" charset="0"/>
              </a:rPr>
              <a:t>=c</a:t>
            </a:r>
            <a:r>
              <a:rPr lang="en-US" sz="2400" i="1" baseline="-25000" dirty="0" smtClean="0">
                <a:latin typeface="Times New Roman" panose="02020603050405020304" pitchFamily="18" charset="0"/>
                <a:ea typeface="Calibri"/>
                <a:cs typeface="Times New Roman" panose="02020603050405020304" pitchFamily="18" charset="0"/>
              </a:rPr>
              <a:t>v</a:t>
            </a:r>
            <a:r>
              <a:rPr lang="en-US" sz="2400" i="1" dirty="0" smtClean="0">
                <a:latin typeface="Times New Roman" panose="02020603050405020304" pitchFamily="18" charset="0"/>
                <a:ea typeface="Calibri"/>
                <a:cs typeface="Times New Roman" panose="02020603050405020304" pitchFamily="18" charset="0"/>
              </a:rPr>
              <a:t> </a:t>
            </a:r>
            <a:r>
              <a:rPr lang="en-US" sz="2400" i="1" dirty="0" err="1" smtClean="0">
                <a:latin typeface="Times New Roman" panose="02020603050405020304" pitchFamily="18" charset="0"/>
                <a:ea typeface="Calibri"/>
                <a:cs typeface="Times New Roman" panose="02020603050405020304" pitchFamily="18" charset="0"/>
              </a:rPr>
              <a:t>dT</a:t>
            </a:r>
            <a:endParaRPr lang="en-US" sz="2400" i="1" dirty="0" smtClean="0">
              <a:latin typeface="Times New Roman" panose="02020603050405020304" pitchFamily="18" charset="0"/>
              <a:ea typeface="Calibri"/>
              <a:cs typeface="Times New Roman" panose="02020603050405020304" pitchFamily="18" charset="0"/>
            </a:endParaRPr>
          </a:p>
          <a:p>
            <a:pPr marL="342900" indent="-342900">
              <a:buFont typeface="Arial" panose="020B0604020202020204" pitchFamily="34" charset="0"/>
              <a:buChar char="•"/>
            </a:pPr>
            <a:endParaRPr lang="en-US" sz="2400" dirty="0" smtClean="0">
              <a:latin typeface="Times New Roman" panose="02020603050405020304" pitchFamily="18" charset="0"/>
              <a:ea typeface="Calibri"/>
              <a:cs typeface="Times New Roman" panose="02020603050405020304" pitchFamily="18" charset="0"/>
            </a:endParaRPr>
          </a:p>
          <a:p>
            <a:pPr marL="342900" indent="-342900">
              <a:buFont typeface="Arial" panose="020B0604020202020204" pitchFamily="34" charset="0"/>
              <a:buChar char="•"/>
            </a:pPr>
            <a:r>
              <a:rPr lang="en-US" sz="2400" dirty="0" smtClean="0">
                <a:latin typeface="Times New Roman" panose="02020603050405020304" pitchFamily="18" charset="0"/>
                <a:ea typeface="Calibri"/>
                <a:cs typeface="Times New Roman" panose="02020603050405020304" pitchFamily="18" charset="0"/>
              </a:rPr>
              <a:t>This can be integrated to get (assuming </a:t>
            </a:r>
            <a:r>
              <a:rPr lang="en-US" sz="2400" i="1" dirty="0" smtClean="0">
                <a:latin typeface="Times New Roman" panose="02020603050405020304" pitchFamily="18" charset="0"/>
                <a:ea typeface="Calibri"/>
                <a:cs typeface="Times New Roman" panose="02020603050405020304" pitchFamily="18" charset="0"/>
              </a:rPr>
              <a:t>c</a:t>
            </a:r>
            <a:r>
              <a:rPr lang="en-US" sz="2400" i="1" baseline="-25000" dirty="0" smtClean="0">
                <a:latin typeface="Times New Roman" panose="02020603050405020304" pitchFamily="18" charset="0"/>
                <a:ea typeface="Calibri"/>
                <a:cs typeface="Times New Roman" panose="02020603050405020304" pitchFamily="18" charset="0"/>
              </a:rPr>
              <a:t>v</a:t>
            </a:r>
            <a:r>
              <a:rPr lang="en-US" sz="2400" dirty="0" smtClean="0">
                <a:latin typeface="Times New Roman" panose="02020603050405020304" pitchFamily="18" charset="0"/>
                <a:ea typeface="Calibri"/>
                <a:cs typeface="Times New Roman" panose="02020603050405020304" pitchFamily="18" charset="0"/>
              </a:rPr>
              <a:t> is constant)</a:t>
            </a:r>
            <a:endParaRPr lang="en-US" sz="2400" dirty="0">
              <a:latin typeface="Times New Roman" panose="02020603050405020304" pitchFamily="18" charset="0"/>
              <a:ea typeface="Calibri"/>
              <a:cs typeface="Times New Roman" panose="02020603050405020304" pitchFamily="18" charset="0"/>
            </a:endParaRPr>
          </a:p>
          <a:p>
            <a:pPr algn="ctr"/>
            <a:r>
              <a:rPr lang="en-US" sz="2400" i="1" dirty="0" smtClean="0">
                <a:latin typeface="Times New Roman" panose="02020603050405020304" pitchFamily="18" charset="0"/>
                <a:ea typeface="Calibri"/>
                <a:cs typeface="Times New Roman" panose="02020603050405020304" pitchFamily="18" charset="0"/>
              </a:rPr>
              <a:t>q=c</a:t>
            </a:r>
            <a:r>
              <a:rPr lang="en-US" sz="2400" i="1" baseline="-25000" dirty="0" smtClean="0">
                <a:latin typeface="Times New Roman" panose="02020603050405020304" pitchFamily="18" charset="0"/>
                <a:ea typeface="Calibri"/>
                <a:cs typeface="Times New Roman" panose="02020603050405020304" pitchFamily="18" charset="0"/>
              </a:rPr>
              <a:t>v</a:t>
            </a:r>
            <a:r>
              <a:rPr lang="en-US" sz="2400" i="1" dirty="0" smtClean="0">
                <a:latin typeface="Times New Roman" panose="02020603050405020304" pitchFamily="18" charset="0"/>
                <a:ea typeface="Calibri"/>
                <a:cs typeface="Times New Roman" panose="02020603050405020304" pitchFamily="18" charset="0"/>
              </a:rPr>
              <a:t> (</a:t>
            </a:r>
            <a:r>
              <a:rPr lang="en-US" sz="2400" i="1" dirty="0" err="1" smtClean="0">
                <a:latin typeface="Times New Roman" panose="02020603050405020304" pitchFamily="18" charset="0"/>
                <a:ea typeface="Calibri"/>
                <a:cs typeface="Times New Roman" panose="02020603050405020304" pitchFamily="18" charset="0"/>
              </a:rPr>
              <a:t>T</a:t>
            </a:r>
            <a:r>
              <a:rPr lang="en-US" sz="2400" i="1" baseline="-25000" dirty="0" err="1" smtClean="0">
                <a:latin typeface="Times New Roman" panose="02020603050405020304" pitchFamily="18" charset="0"/>
                <a:ea typeface="Calibri"/>
                <a:cs typeface="Times New Roman" panose="02020603050405020304" pitchFamily="18" charset="0"/>
              </a:rPr>
              <a:t>f</a:t>
            </a:r>
            <a:r>
              <a:rPr lang="en-US" sz="2400" i="1" baseline="-25000" dirty="0" smtClean="0">
                <a:latin typeface="Times New Roman" panose="02020603050405020304" pitchFamily="18" charset="0"/>
                <a:ea typeface="Calibri"/>
                <a:cs typeface="Times New Roman" panose="02020603050405020304" pitchFamily="18" charset="0"/>
              </a:rPr>
              <a:t>  </a:t>
            </a:r>
            <a:r>
              <a:rPr lang="en-US" sz="2400" i="1" dirty="0" smtClean="0">
                <a:latin typeface="Times New Roman" panose="02020603050405020304" pitchFamily="18" charset="0"/>
                <a:ea typeface="Calibri"/>
                <a:cs typeface="Times New Roman" panose="02020603050405020304" pitchFamily="18" charset="0"/>
              </a:rPr>
              <a:t>-T</a:t>
            </a:r>
            <a:r>
              <a:rPr lang="en-US" sz="2400" i="1" baseline="-25000" dirty="0" smtClean="0">
                <a:latin typeface="Times New Roman" panose="02020603050405020304" pitchFamily="18" charset="0"/>
                <a:ea typeface="Calibri"/>
                <a:cs typeface="Times New Roman" panose="02020603050405020304" pitchFamily="18" charset="0"/>
              </a:rPr>
              <a:t>i </a:t>
            </a:r>
            <a:r>
              <a:rPr lang="en-US" sz="2400" i="1" dirty="0" smtClean="0">
                <a:latin typeface="Times New Roman" panose="02020603050405020304" pitchFamily="18" charset="0"/>
                <a:ea typeface="Calibri"/>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
        <p:nvSpPr>
          <p:cNvPr id="9" name="Rectangle 8"/>
          <p:cNvSpPr/>
          <p:nvPr/>
        </p:nvSpPr>
        <p:spPr>
          <a:xfrm>
            <a:off x="1066800" y="3124200"/>
            <a:ext cx="7010400" cy="830997"/>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en-US" sz="2400" dirty="0">
                <a:latin typeface="Times New Roman" panose="02020603050405020304" pitchFamily="18" charset="0"/>
                <a:cs typeface="Times New Roman" panose="02020603050405020304" pitchFamily="18" charset="0"/>
              </a:rPr>
              <a:t>The amount of heat required </a:t>
            </a:r>
            <a:r>
              <a:rPr lang="en-US" sz="2400" dirty="0" smtClean="0">
                <a:latin typeface="Times New Roman" panose="02020603050405020304" pitchFamily="18" charset="0"/>
                <a:cs typeface="Times New Roman" panose="02020603050405020304" pitchFamily="18" charset="0"/>
              </a:rPr>
              <a:t>to raise </a:t>
            </a:r>
            <a:r>
              <a:rPr lang="en-US" sz="2400" dirty="0">
                <a:latin typeface="Times New Roman" panose="02020603050405020304" pitchFamily="18" charset="0"/>
                <a:cs typeface="Times New Roman" panose="02020603050405020304" pitchFamily="18" charset="0"/>
              </a:rPr>
              <a:t>the temperature of </a:t>
            </a:r>
            <a:r>
              <a:rPr lang="en-US" sz="2400" dirty="0" smtClean="0">
                <a:latin typeface="Times New Roman" panose="02020603050405020304" pitchFamily="18" charset="0"/>
                <a:cs typeface="Times New Roman" panose="02020603050405020304" pitchFamily="18" charset="0"/>
              </a:rPr>
              <a:t>the gas </a:t>
            </a:r>
            <a:r>
              <a:rPr lang="en-US" sz="2400" dirty="0">
                <a:latin typeface="Times New Roman" panose="02020603050405020304" pitchFamily="18" charset="0"/>
                <a:cs typeface="Times New Roman" panose="02020603050405020304" pitchFamily="18" charset="0"/>
              </a:rPr>
              <a:t>from </a:t>
            </a:r>
            <a:r>
              <a:rPr lang="en-US" sz="2400" dirty="0" smtClean="0">
                <a:latin typeface="Times New Roman" panose="02020603050405020304" pitchFamily="18" charset="0"/>
                <a:cs typeface="Times New Roman" panose="02020603050405020304" pitchFamily="18" charset="0"/>
              </a:rPr>
              <a:t>T</a:t>
            </a:r>
            <a:r>
              <a:rPr lang="en-US" sz="2400" baseline="-25000" dirty="0" smtClean="0">
                <a:latin typeface="Times New Roman" panose="02020603050405020304" pitchFamily="18" charset="0"/>
                <a:cs typeface="Times New Roman" panose="02020603050405020304" pitchFamily="18" charset="0"/>
              </a:rPr>
              <a:t>i</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to </a:t>
            </a:r>
            <a:r>
              <a:rPr lang="en-US" sz="2400" dirty="0" err="1" smtClean="0">
                <a:latin typeface="Times New Roman" panose="02020603050405020304" pitchFamily="18" charset="0"/>
                <a:cs typeface="Times New Roman" panose="02020603050405020304" pitchFamily="18" charset="0"/>
              </a:rPr>
              <a:t>T</a:t>
            </a:r>
            <a:r>
              <a:rPr lang="en-US" sz="2400" baseline="-25000" dirty="0" err="1" smtClean="0">
                <a:latin typeface="Times New Roman" panose="02020603050405020304" pitchFamily="18" charset="0"/>
                <a:cs typeface="Times New Roman" panose="02020603050405020304" pitchFamily="18" charset="0"/>
              </a:rPr>
              <a:t>f</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at </a:t>
            </a:r>
            <a:r>
              <a:rPr lang="en-US" sz="2400" dirty="0" smtClean="0">
                <a:latin typeface="Times New Roman" panose="02020603050405020304" pitchFamily="18" charset="0"/>
                <a:cs typeface="Times New Roman" panose="02020603050405020304" pitchFamily="18" charset="0"/>
              </a:rPr>
              <a:t>constant volume.</a:t>
            </a:r>
            <a:endParaRPr lang="en-US" sz="2400" dirty="0">
              <a:latin typeface="Times New Roman" panose="02020603050405020304" pitchFamily="18" charset="0"/>
              <a:cs typeface="Times New Roman" panose="02020603050405020304" pitchFamily="18" charset="0"/>
            </a:endParaRPr>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114300"/>
            <a:ext cx="4724400" cy="647700"/>
          </a:xfrm>
          <a:prstGeom prst="rect">
            <a:avLst/>
          </a:prstGeom>
          <a:ln/>
        </p:spPr>
        <p:style>
          <a:lnRef idx="2">
            <a:schemeClr val="accent2"/>
          </a:lnRef>
          <a:fillRef idx="1">
            <a:schemeClr val="lt1"/>
          </a:fillRef>
          <a:effectRef idx="0">
            <a:schemeClr val="accent2"/>
          </a:effectRef>
          <a:fontRef idx="minor">
            <a:schemeClr val="dk1"/>
          </a:fontRef>
        </p:style>
      </p:pic>
    </p:spTree>
    <p:extLst>
      <p:ext uri="{BB962C8B-B14F-4D97-AF65-F5344CB8AC3E}">
        <p14:creationId xmlns:p14="http://schemas.microsoft.com/office/powerpoint/2010/main" val="2132622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685800"/>
            <a:ext cx="9124950" cy="1938992"/>
          </a:xfrm>
          <a:prstGeom prst="rect">
            <a:avLst/>
          </a:prstGeom>
        </p:spPr>
        <p:txBody>
          <a:bodyPr wrap="square">
            <a:spAutoFit/>
          </a:bodyPr>
          <a:lstStyle/>
          <a:p>
            <a:pPr marL="342900" indent="-342900">
              <a:buFont typeface="Arial" panose="020B0604020202020204" pitchFamily="34" charset="0"/>
              <a:buChar char="•"/>
            </a:pPr>
            <a:r>
              <a:rPr lang="en-US" altLang="en-US" sz="2400" dirty="0">
                <a:solidFill>
                  <a:srgbClr val="FF0000"/>
                </a:solidFill>
                <a:latin typeface="Times New Roman" pitchFamily="18" charset="0"/>
                <a:cs typeface="Times New Roman" pitchFamily="18" charset="0"/>
                <a:sym typeface="Wingdings" pitchFamily="2" charset="2"/>
              </a:rPr>
              <a:t>Isobaric</a:t>
            </a:r>
            <a:r>
              <a:rPr lang="en-US" altLang="en-US" sz="2400" dirty="0">
                <a:solidFill>
                  <a:srgbClr val="0000FF"/>
                </a:solidFill>
                <a:latin typeface="Times New Roman" pitchFamily="18" charset="0"/>
                <a:cs typeface="Times New Roman" pitchFamily="18" charset="0"/>
                <a:sym typeface="Wingdings" pitchFamily="2" charset="2"/>
              </a:rPr>
              <a:t> </a:t>
            </a:r>
            <a:r>
              <a:rPr lang="en-US" sz="2400" dirty="0">
                <a:latin typeface="Times New Roman" panose="02020603050405020304" pitchFamily="18" charset="0"/>
                <a:cs typeface="Times New Roman" panose="02020603050405020304" pitchFamily="18" charset="0"/>
              </a:rPr>
              <a:t>is the process takes place at</a:t>
            </a:r>
            <a:r>
              <a:rPr lang="en-US" altLang="en-US" sz="2400" dirty="0" smtClean="0">
                <a:solidFill>
                  <a:srgbClr val="000000"/>
                </a:solidFill>
                <a:latin typeface="Times New Roman" pitchFamily="18" charset="0"/>
                <a:cs typeface="Times New Roman" pitchFamily="18" charset="0"/>
                <a:sym typeface="Wingdings" pitchFamily="2" charset="2"/>
              </a:rPr>
              <a:t> </a:t>
            </a:r>
            <a:r>
              <a:rPr lang="en-US" altLang="en-US" sz="2400" dirty="0">
                <a:solidFill>
                  <a:srgbClr val="FF0000"/>
                </a:solidFill>
                <a:latin typeface="Times New Roman" pitchFamily="18" charset="0"/>
                <a:cs typeface="Times New Roman" pitchFamily="18" charset="0"/>
                <a:sym typeface="Wingdings" pitchFamily="2" charset="2"/>
              </a:rPr>
              <a:t>constant pressure </a:t>
            </a:r>
            <a:r>
              <a:rPr lang="en-US" altLang="en-US" sz="2400" i="1" dirty="0" smtClean="0">
                <a:solidFill>
                  <a:srgbClr val="000000"/>
                </a:solidFill>
                <a:latin typeface="Times New Roman" pitchFamily="18" charset="0"/>
                <a:cs typeface="Times New Roman" pitchFamily="18" charset="0"/>
                <a:sym typeface="Wingdings" pitchFamily="2" charset="2"/>
              </a:rPr>
              <a:t>(</a:t>
            </a:r>
            <a:r>
              <a:rPr lang="en-US" altLang="en-US" sz="2400" i="1" dirty="0">
                <a:solidFill>
                  <a:srgbClr val="000000"/>
                </a:solidFill>
                <a:latin typeface="Times New Roman" pitchFamily="18" charset="0"/>
                <a:cs typeface="Times New Roman" pitchFamily="18" charset="0"/>
                <a:sym typeface="Wingdings" pitchFamily="2" charset="2"/>
              </a:rPr>
              <a:t>e.g. heating of water in open </a:t>
            </a:r>
            <a:r>
              <a:rPr lang="en-US" altLang="en-US" sz="2400" i="1" dirty="0" smtClean="0">
                <a:solidFill>
                  <a:srgbClr val="000000"/>
                </a:solidFill>
                <a:latin typeface="Times New Roman" pitchFamily="18" charset="0"/>
                <a:cs typeface="Times New Roman" pitchFamily="18" charset="0"/>
                <a:sym typeface="Wingdings" pitchFamily="2" charset="2"/>
              </a:rPr>
              <a:t>air </a:t>
            </a:r>
            <a:r>
              <a:rPr lang="en-US" altLang="en-US" sz="2400" i="1" dirty="0">
                <a:solidFill>
                  <a:srgbClr val="000000"/>
                </a:solidFill>
                <a:latin typeface="Times New Roman" pitchFamily="18" charset="0"/>
                <a:cs typeface="Times New Roman" pitchFamily="18" charset="0"/>
                <a:sym typeface="Wingdings" pitchFamily="2" charset="2"/>
              </a:rPr>
              <a:t>under atmospheric pressure)</a:t>
            </a:r>
            <a:endParaRPr lang="en-US" altLang="en-US" sz="2400" dirty="0">
              <a:solidFill>
                <a:srgbClr val="000000"/>
              </a:solidFill>
              <a:latin typeface="Times New Roman" pitchFamily="18" charset="0"/>
              <a:cs typeface="Times New Roman" pitchFamily="18" charset="0"/>
              <a:sym typeface="Wingdings" pitchFamily="2" charset="2"/>
            </a:endParaRPr>
          </a:p>
          <a:p>
            <a:pPr marL="342900" indent="-34290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For an isobaric process, </a:t>
            </a:r>
            <a:r>
              <a:rPr lang="en-US" sz="2400" dirty="0" err="1" smtClean="0">
                <a:latin typeface="Times New Roman" panose="02020603050405020304" pitchFamily="18" charset="0"/>
                <a:cs typeface="Times New Roman" panose="02020603050405020304" pitchFamily="18" charset="0"/>
              </a:rPr>
              <a:t>dp</a:t>
            </a:r>
            <a:r>
              <a:rPr lang="en-US" sz="2400" dirty="0" smtClean="0">
                <a:latin typeface="Times New Roman" panose="02020603050405020304" pitchFamily="18" charset="0"/>
                <a:cs typeface="Times New Roman" panose="02020603050405020304" pitchFamily="18" charset="0"/>
              </a:rPr>
              <a:t> = 0. Therefore the first law for an ideal gas becomes                                      </a:t>
            </a:r>
            <a:r>
              <a:rPr lang="en-US" sz="2400" dirty="0" err="1" smtClean="0">
                <a:latin typeface="Times New Roman" panose="02020603050405020304" pitchFamily="18" charset="0"/>
                <a:cs typeface="Times New Roman" panose="02020603050405020304" pitchFamily="18" charset="0"/>
              </a:rPr>
              <a:t>dq</a:t>
            </a:r>
            <a:r>
              <a:rPr lang="en-US" sz="2400" dirty="0" smtClean="0">
                <a:latin typeface="Times New Roman" panose="02020603050405020304" pitchFamily="18" charset="0"/>
                <a:cs typeface="Times New Roman" panose="02020603050405020304" pitchFamily="18" charset="0"/>
              </a:rPr>
              <a:t>=</a:t>
            </a:r>
            <a:r>
              <a:rPr lang="en-US" sz="2400" dirty="0" err="1" smtClean="0">
                <a:latin typeface="Times New Roman" panose="02020603050405020304" pitchFamily="18" charset="0"/>
                <a:cs typeface="Times New Roman" panose="02020603050405020304" pitchFamily="18" charset="0"/>
              </a:rPr>
              <a:t>c</a:t>
            </a:r>
            <a:r>
              <a:rPr lang="en-US" sz="2400" baseline="-25000" dirty="0" err="1" smtClean="0">
                <a:latin typeface="Times New Roman" panose="02020603050405020304" pitchFamily="18" charset="0"/>
                <a:cs typeface="Times New Roman" panose="02020603050405020304" pitchFamily="18" charset="0"/>
              </a:rPr>
              <a:t>p</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dT</a:t>
            </a:r>
            <a:endParaRPr lang="en-US" sz="2400"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grpSp>
        <p:nvGrpSpPr>
          <p:cNvPr id="8" name="Group 7"/>
          <p:cNvGrpSpPr/>
          <p:nvPr/>
        </p:nvGrpSpPr>
        <p:grpSpPr>
          <a:xfrm>
            <a:off x="5464278" y="3105862"/>
            <a:ext cx="3611404" cy="3599738"/>
            <a:chOff x="5464278" y="2420062"/>
            <a:chExt cx="3611404" cy="3599738"/>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4278" y="2971800"/>
              <a:ext cx="3527322" cy="304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TextBox 9"/>
            <p:cNvSpPr txBox="1"/>
            <p:nvPr/>
          </p:nvSpPr>
          <p:spPr>
            <a:xfrm>
              <a:off x="5646682" y="2420062"/>
              <a:ext cx="3429000" cy="369332"/>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r>
                <a:rPr lang="en-US" b="1" u="sng" dirty="0"/>
                <a:t>Charles' Law</a:t>
              </a:r>
              <a:r>
                <a:rPr lang="en-US" b="1" u="sng" dirty="0" smtClean="0"/>
                <a:t>:</a:t>
              </a:r>
              <a:r>
                <a:rPr lang="en-US" b="1" u="sng" dirty="0"/>
                <a:t> </a:t>
              </a:r>
              <a:r>
                <a:rPr lang="en-US" b="1" i="1" dirty="0"/>
                <a:t>V</a:t>
              </a:r>
              <a:r>
                <a:rPr lang="en-US" b="1" dirty="0"/>
                <a:t> / </a:t>
              </a:r>
              <a:r>
                <a:rPr lang="en-US" b="1" i="1" dirty="0"/>
                <a:t>T</a:t>
              </a:r>
              <a:r>
                <a:rPr lang="en-US" b="1" dirty="0"/>
                <a:t> = </a:t>
              </a:r>
              <a:r>
                <a:rPr lang="en-US" b="1" i="1" dirty="0"/>
                <a:t>C   </a:t>
              </a:r>
              <a:r>
                <a:rPr lang="ar-IQ" b="1" dirty="0" smtClean="0"/>
                <a:t>علاقة </a:t>
              </a:r>
              <a:r>
                <a:rPr lang="ar-IQ" b="1" dirty="0"/>
                <a:t>طردية</a:t>
              </a:r>
              <a:endParaRPr lang="en-US" dirty="0"/>
            </a:p>
          </p:txBody>
        </p:sp>
      </p:grpSp>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59724" y="57150"/>
            <a:ext cx="4826876" cy="628650"/>
          </a:xfrm>
          <a:prstGeom prst="rect">
            <a:avLst/>
          </a:prstGeom>
          <a:ln/>
        </p:spPr>
        <p:style>
          <a:lnRef idx="2">
            <a:schemeClr val="accent2"/>
          </a:lnRef>
          <a:fillRef idx="1">
            <a:schemeClr val="lt1"/>
          </a:fillRef>
          <a:effectRef idx="0">
            <a:schemeClr val="accent2"/>
          </a:effectRef>
          <a:fontRef idx="minor">
            <a:schemeClr val="dk1"/>
          </a:fontRef>
        </p:style>
      </p:pic>
      <p:grpSp>
        <p:nvGrpSpPr>
          <p:cNvPr id="16" name="Group 15"/>
          <p:cNvGrpSpPr/>
          <p:nvPr/>
        </p:nvGrpSpPr>
        <p:grpSpPr>
          <a:xfrm>
            <a:off x="490045" y="3392269"/>
            <a:ext cx="4183117" cy="3160931"/>
            <a:chOff x="4800600" y="76200"/>
            <a:chExt cx="4183117" cy="3160931"/>
          </a:xfrm>
        </p:grpSpPr>
        <p:grpSp>
          <p:nvGrpSpPr>
            <p:cNvPr id="17" name="Group 16"/>
            <p:cNvGrpSpPr/>
            <p:nvPr/>
          </p:nvGrpSpPr>
          <p:grpSpPr>
            <a:xfrm>
              <a:off x="5638800" y="776228"/>
              <a:ext cx="1520190" cy="1420495"/>
              <a:chOff x="3811905" y="2718752"/>
              <a:chExt cx="1520190" cy="1420495"/>
            </a:xfrm>
          </p:grpSpPr>
          <p:grpSp>
            <p:nvGrpSpPr>
              <p:cNvPr id="24" name="Group 23"/>
              <p:cNvGrpSpPr/>
              <p:nvPr/>
            </p:nvGrpSpPr>
            <p:grpSpPr>
              <a:xfrm>
                <a:off x="4745355" y="2747327"/>
                <a:ext cx="586740" cy="1391920"/>
                <a:chOff x="0" y="0"/>
                <a:chExt cx="586853" cy="1392072"/>
              </a:xfrm>
            </p:grpSpPr>
            <p:sp>
              <p:nvSpPr>
                <p:cNvPr id="30" name="Can 29"/>
                <p:cNvSpPr/>
                <p:nvPr/>
              </p:nvSpPr>
              <p:spPr>
                <a:xfrm>
                  <a:off x="0" y="0"/>
                  <a:ext cx="586853" cy="1392072"/>
                </a:xfrm>
                <a:prstGeom prst="can">
                  <a:avLst/>
                </a:prstGeom>
              </p:spPr>
              <p:style>
                <a:lnRef idx="1">
                  <a:schemeClr val="dk1"/>
                </a:lnRef>
                <a:fillRef idx="2">
                  <a:schemeClr val="dk1"/>
                </a:fillRef>
                <a:effectRef idx="1">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31" name="Group 30"/>
                <p:cNvGrpSpPr/>
                <p:nvPr/>
              </p:nvGrpSpPr>
              <p:grpSpPr>
                <a:xfrm>
                  <a:off x="0" y="323850"/>
                  <a:ext cx="586740" cy="220226"/>
                  <a:chOff x="0" y="0"/>
                  <a:chExt cx="586740" cy="220226"/>
                </a:xfrm>
              </p:grpSpPr>
              <p:sp>
                <p:nvSpPr>
                  <p:cNvPr id="32" name="Flowchart: Terminator 31"/>
                  <p:cNvSpPr/>
                  <p:nvPr/>
                </p:nvSpPr>
                <p:spPr>
                  <a:xfrm>
                    <a:off x="0" y="124691"/>
                    <a:ext cx="586740" cy="95535"/>
                  </a:xfrm>
                  <a:prstGeom prst="flowChartTerminator">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3" name="Flowchart: Connector 32"/>
                  <p:cNvSpPr/>
                  <p:nvPr/>
                </p:nvSpPr>
                <p:spPr>
                  <a:xfrm>
                    <a:off x="260144" y="0"/>
                    <a:ext cx="73231" cy="219710"/>
                  </a:xfrm>
                  <a:prstGeom prst="flowChartConnector">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grpSp>
            <p:nvGrpSpPr>
              <p:cNvPr id="25" name="Group 24"/>
              <p:cNvGrpSpPr/>
              <p:nvPr/>
            </p:nvGrpSpPr>
            <p:grpSpPr>
              <a:xfrm>
                <a:off x="3811905" y="2718752"/>
                <a:ext cx="586740" cy="1391920"/>
                <a:chOff x="0" y="0"/>
                <a:chExt cx="586853" cy="1392072"/>
              </a:xfrm>
            </p:grpSpPr>
            <p:sp>
              <p:nvSpPr>
                <p:cNvPr id="26" name="Can 25"/>
                <p:cNvSpPr/>
                <p:nvPr/>
              </p:nvSpPr>
              <p:spPr>
                <a:xfrm>
                  <a:off x="0" y="0"/>
                  <a:ext cx="586853" cy="1392072"/>
                </a:xfrm>
                <a:prstGeom prst="can">
                  <a:avLst/>
                </a:prstGeom>
              </p:spPr>
              <p:style>
                <a:lnRef idx="1">
                  <a:schemeClr val="dk1"/>
                </a:lnRef>
                <a:fillRef idx="2">
                  <a:schemeClr val="dk1"/>
                </a:fillRef>
                <a:effectRef idx="1">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27" name="Group 26"/>
                <p:cNvGrpSpPr/>
                <p:nvPr/>
              </p:nvGrpSpPr>
              <p:grpSpPr>
                <a:xfrm>
                  <a:off x="0" y="714375"/>
                  <a:ext cx="586740" cy="220226"/>
                  <a:chOff x="0" y="0"/>
                  <a:chExt cx="586740" cy="220226"/>
                </a:xfrm>
              </p:grpSpPr>
              <p:sp>
                <p:nvSpPr>
                  <p:cNvPr id="28" name="Flowchart: Terminator 27"/>
                  <p:cNvSpPr/>
                  <p:nvPr/>
                </p:nvSpPr>
                <p:spPr>
                  <a:xfrm>
                    <a:off x="0" y="124691"/>
                    <a:ext cx="586740" cy="95535"/>
                  </a:xfrm>
                  <a:prstGeom prst="flowChartTerminator">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9" name="Flowchart: Connector 28"/>
                  <p:cNvSpPr/>
                  <p:nvPr/>
                </p:nvSpPr>
                <p:spPr>
                  <a:xfrm>
                    <a:off x="260144" y="0"/>
                    <a:ext cx="73231" cy="219710"/>
                  </a:xfrm>
                  <a:prstGeom prst="flowChartConnector">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grpSp>
        <p:sp>
          <p:nvSpPr>
            <p:cNvPr id="18" name="TextBox 17"/>
            <p:cNvSpPr txBox="1"/>
            <p:nvPr/>
          </p:nvSpPr>
          <p:spPr>
            <a:xfrm>
              <a:off x="5105400" y="2590800"/>
              <a:ext cx="2590800" cy="646331"/>
            </a:xfrm>
            <a:prstGeom prst="rect">
              <a:avLst/>
            </a:prstGeom>
            <a:noFill/>
          </p:spPr>
          <p:txBody>
            <a:bodyPr wrap="square" rtlCol="0">
              <a:spAutoFit/>
            </a:bodyPr>
            <a:lstStyle/>
            <a:p>
              <a:r>
                <a:rPr lang="en-US" dirty="0" smtClean="0"/>
                <a:t>P</a:t>
              </a:r>
              <a:r>
                <a:rPr lang="en-US" baseline="-25000" dirty="0" smtClean="0"/>
                <a:t>1</a:t>
              </a:r>
              <a:r>
                <a:rPr lang="en-US" dirty="0" smtClean="0"/>
                <a:t>,V</a:t>
              </a:r>
              <a:r>
                <a:rPr lang="en-US" baseline="-25000" dirty="0"/>
                <a:t>1</a:t>
              </a:r>
              <a:r>
                <a:rPr lang="en-US" dirty="0" smtClean="0"/>
                <a:t>,T</a:t>
              </a:r>
              <a:r>
                <a:rPr lang="en-US" baseline="-25000" dirty="0"/>
                <a:t>1</a:t>
              </a:r>
              <a:r>
                <a:rPr lang="en-US" dirty="0" smtClean="0"/>
                <a:t>            P</a:t>
              </a:r>
              <a:r>
                <a:rPr lang="en-US" baseline="-25000" dirty="0" smtClean="0"/>
                <a:t>1</a:t>
              </a:r>
              <a:r>
                <a:rPr lang="en-US" dirty="0" smtClean="0"/>
                <a:t>,V</a:t>
              </a:r>
              <a:r>
                <a:rPr lang="en-US" baseline="-25000" dirty="0" smtClean="0"/>
                <a:t>2</a:t>
              </a:r>
              <a:r>
                <a:rPr lang="en-US" dirty="0" smtClean="0"/>
                <a:t>,T</a:t>
              </a:r>
              <a:r>
                <a:rPr lang="en-US" baseline="-25000" dirty="0" smtClean="0"/>
                <a:t>2</a:t>
              </a:r>
            </a:p>
            <a:p>
              <a:r>
                <a:rPr lang="en-US" dirty="0"/>
                <a:t>U</a:t>
              </a:r>
              <a:r>
                <a:rPr lang="en-US" baseline="-25000" dirty="0"/>
                <a:t>1                                </a:t>
              </a:r>
              <a:r>
                <a:rPr lang="en-US" dirty="0" smtClean="0"/>
                <a:t>U</a:t>
              </a:r>
              <a:r>
                <a:rPr lang="en-US" baseline="-25000" dirty="0" smtClean="0"/>
                <a:t>2                                 </a:t>
              </a:r>
              <a:endParaRPr lang="en-US" baseline="-25000" dirty="0"/>
            </a:p>
          </p:txBody>
        </p:sp>
        <p:sp>
          <p:nvSpPr>
            <p:cNvPr id="19" name="TextBox 18"/>
            <p:cNvSpPr txBox="1"/>
            <p:nvPr/>
          </p:nvSpPr>
          <p:spPr>
            <a:xfrm>
              <a:off x="4800600" y="76200"/>
              <a:ext cx="3200400" cy="461665"/>
            </a:xfrm>
            <a:prstGeom prst="rect">
              <a:avLst/>
            </a:prstGeom>
            <a:noFill/>
          </p:spPr>
          <p:txBody>
            <a:bodyPr wrap="square" rtlCol="0">
              <a:spAutoFit/>
            </a:bodyPr>
            <a:lstStyle/>
            <a:p>
              <a:r>
                <a:rPr lang="en-US" sz="2400" dirty="0" smtClean="0">
                  <a:latin typeface="Times New Roman" panose="02020603050405020304" pitchFamily="18" charset="0"/>
                  <a:cs typeface="Times New Roman" panose="02020603050405020304" pitchFamily="18" charset="0"/>
                </a:rPr>
                <a:t>Isobaric Process</a:t>
              </a:r>
              <a:endParaRPr lang="en-US" sz="2400" dirty="0">
                <a:latin typeface="Times New Roman" panose="02020603050405020304" pitchFamily="18" charset="0"/>
                <a:cs typeface="Times New Roman" panose="02020603050405020304" pitchFamily="18" charset="0"/>
              </a:endParaRPr>
            </a:p>
          </p:txBody>
        </p:sp>
        <p:grpSp>
          <p:nvGrpSpPr>
            <p:cNvPr id="20" name="Group 19"/>
            <p:cNvGrpSpPr/>
            <p:nvPr/>
          </p:nvGrpSpPr>
          <p:grpSpPr>
            <a:xfrm>
              <a:off x="6203732" y="807759"/>
              <a:ext cx="609600" cy="1114520"/>
              <a:chOff x="1629102" y="714280"/>
              <a:chExt cx="609600" cy="1114520"/>
            </a:xfrm>
          </p:grpSpPr>
          <p:cxnSp>
            <p:nvCxnSpPr>
              <p:cNvPr id="22" name="Straight Arrow Connector 21"/>
              <p:cNvCxnSpPr/>
              <p:nvPr/>
            </p:nvCxnSpPr>
            <p:spPr>
              <a:xfrm flipV="1">
                <a:off x="1828800" y="1038190"/>
                <a:ext cx="0" cy="790610"/>
              </a:xfrm>
              <a:prstGeom prst="straightConnector1">
                <a:avLst/>
              </a:prstGeom>
              <a:ln w="19050">
                <a:headEnd type="none" w="med" len="med"/>
                <a:tailEnd type="arrow" w="med" len="med"/>
              </a:ln>
            </p:spPr>
            <p:style>
              <a:lnRef idx="1">
                <a:schemeClr val="dk1"/>
              </a:lnRef>
              <a:fillRef idx="0">
                <a:schemeClr val="dk1"/>
              </a:fillRef>
              <a:effectRef idx="0">
                <a:schemeClr val="dk1"/>
              </a:effectRef>
              <a:fontRef idx="minor">
                <a:schemeClr val="tx1"/>
              </a:fontRef>
            </p:style>
          </p:cxnSp>
          <p:sp>
            <p:nvSpPr>
              <p:cNvPr id="23" name="TextBox 22"/>
              <p:cNvSpPr txBox="1"/>
              <p:nvPr/>
            </p:nvSpPr>
            <p:spPr>
              <a:xfrm>
                <a:off x="1629102" y="714280"/>
                <a:ext cx="609600" cy="400110"/>
              </a:xfrm>
              <a:prstGeom prst="rect">
                <a:avLst/>
              </a:prstGeom>
              <a:noFill/>
            </p:spPr>
            <p:txBody>
              <a:bodyPr wrap="square" rtlCol="0">
                <a:spAutoFit/>
              </a:bodyPr>
              <a:lstStyle/>
              <a:p>
                <a:r>
                  <a:rPr lang="en-US" sz="2000" b="1" dirty="0" smtClean="0"/>
                  <a:t>W</a:t>
                </a:r>
                <a:endParaRPr lang="en-US" sz="2000" b="1" dirty="0"/>
              </a:p>
            </p:txBody>
          </p:sp>
        </p:grpSp>
        <p:sp>
          <p:nvSpPr>
            <p:cNvPr id="21" name="TextBox 20"/>
            <p:cNvSpPr txBox="1"/>
            <p:nvPr/>
          </p:nvSpPr>
          <p:spPr>
            <a:xfrm>
              <a:off x="7467600" y="260866"/>
              <a:ext cx="1516117"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l-GR" b="1" dirty="0"/>
                <a:t>Δ</a:t>
              </a:r>
              <a:r>
                <a:rPr lang="en-US" b="1" dirty="0"/>
                <a:t>U= U</a:t>
              </a:r>
              <a:r>
                <a:rPr lang="en-US" b="1" baseline="-25000" dirty="0"/>
                <a:t>2   --</a:t>
              </a:r>
              <a:r>
                <a:rPr lang="en-US" b="1" dirty="0"/>
                <a:t> U</a:t>
              </a:r>
              <a:r>
                <a:rPr lang="en-US" b="1" baseline="-25000" dirty="0"/>
                <a:t>1</a:t>
              </a:r>
            </a:p>
            <a:p>
              <a:r>
                <a:rPr lang="en-US" b="1" dirty="0"/>
                <a:t>Q=</a:t>
              </a:r>
              <a:r>
                <a:rPr lang="el-GR" b="1" dirty="0"/>
                <a:t> Δ</a:t>
              </a:r>
              <a:r>
                <a:rPr lang="en-US" b="1" dirty="0" smtClean="0"/>
                <a:t>U+W</a:t>
              </a:r>
              <a:endParaRPr lang="en-US" b="1" dirty="0"/>
            </a:p>
          </p:txBody>
        </p:sp>
      </p:grpSp>
      <p:grpSp>
        <p:nvGrpSpPr>
          <p:cNvPr id="12" name="Group 11"/>
          <p:cNvGrpSpPr/>
          <p:nvPr/>
        </p:nvGrpSpPr>
        <p:grpSpPr>
          <a:xfrm>
            <a:off x="6324600" y="1989892"/>
            <a:ext cx="2133600" cy="1058108"/>
            <a:chOff x="6324600" y="1905000"/>
            <a:chExt cx="2133600" cy="1058108"/>
          </a:xfrm>
        </p:grpSpPr>
        <p:sp>
          <p:nvSpPr>
            <p:cNvPr id="34" name="TextBox 33"/>
            <p:cNvSpPr txBox="1"/>
            <p:nvPr/>
          </p:nvSpPr>
          <p:spPr>
            <a:xfrm>
              <a:off x="6477000" y="2286000"/>
              <a:ext cx="1981200" cy="677108"/>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lang="en-US" sz="2000" i="1" dirty="0" err="1">
                  <a:latin typeface="Times New Roman" panose="02020603050405020304" pitchFamily="18" charset="0"/>
                  <a:ea typeface="Calibri"/>
                  <a:cs typeface="Times New Roman" panose="02020603050405020304" pitchFamily="18" charset="0"/>
                </a:rPr>
                <a:t>C</a:t>
              </a:r>
              <a:r>
                <a:rPr lang="en-US" sz="2000" i="1" baseline="-25000" dirty="0" err="1">
                  <a:latin typeface="Times New Roman" panose="02020603050405020304" pitchFamily="18" charset="0"/>
                  <a:ea typeface="Calibri"/>
                  <a:cs typeface="Times New Roman" panose="02020603050405020304" pitchFamily="18" charset="0"/>
                </a:rPr>
                <a:t>p</a:t>
              </a:r>
              <a:r>
                <a:rPr lang="en-US" sz="2000" i="1" dirty="0">
                  <a:latin typeface="Times New Roman" panose="02020603050405020304" pitchFamily="18" charset="0"/>
                  <a:ea typeface="Calibri"/>
                  <a:cs typeface="Times New Roman" panose="02020603050405020304" pitchFamily="18" charset="0"/>
                </a:rPr>
                <a:t> </a:t>
              </a:r>
              <a:r>
                <a:rPr lang="en-US" sz="2000" i="1" dirty="0" err="1">
                  <a:latin typeface="Times New Roman" panose="02020603050405020304" pitchFamily="18" charset="0"/>
                  <a:ea typeface="Calibri"/>
                  <a:cs typeface="Times New Roman" panose="02020603050405020304" pitchFamily="18" charset="0"/>
                </a:rPr>
                <a:t>dT</a:t>
              </a:r>
              <a:r>
                <a:rPr lang="en-US" sz="2000" i="1" dirty="0">
                  <a:latin typeface="Times New Roman" panose="02020603050405020304" pitchFamily="18" charset="0"/>
                  <a:ea typeface="Calibri"/>
                  <a:cs typeface="Times New Roman" panose="02020603050405020304" pitchFamily="18" charset="0"/>
                </a:rPr>
                <a:t>=</a:t>
              </a:r>
              <a:r>
                <a:rPr lang="en-US" sz="2000" i="1" dirty="0" err="1">
                  <a:latin typeface="Times New Roman" panose="02020603050405020304" pitchFamily="18" charset="0"/>
                  <a:ea typeface="Calibri"/>
                  <a:cs typeface="Times New Roman" panose="02020603050405020304" pitchFamily="18" charset="0"/>
                </a:rPr>
                <a:t>dq</a:t>
              </a:r>
              <a:r>
                <a:rPr lang="en-US" sz="2000" i="1" dirty="0">
                  <a:latin typeface="Times New Roman" panose="02020603050405020304" pitchFamily="18" charset="0"/>
                  <a:ea typeface="Calibri"/>
                  <a:cs typeface="Times New Roman" panose="02020603050405020304" pitchFamily="18" charset="0"/>
                </a:rPr>
                <a:t>+</a:t>
              </a:r>
              <a:r>
                <a:rPr lang="el-GR" sz="2000" i="1" dirty="0">
                  <a:latin typeface="Times New Roman" panose="02020603050405020304" pitchFamily="18" charset="0"/>
                  <a:ea typeface="Calibri"/>
                  <a:cs typeface="Times New Roman" panose="02020603050405020304" pitchFamily="18" charset="0"/>
                </a:rPr>
                <a:t> α</a:t>
              </a:r>
              <a:r>
                <a:rPr lang="en-US" sz="2000" i="1" dirty="0" err="1">
                  <a:latin typeface="Times New Roman" panose="02020603050405020304" pitchFamily="18" charset="0"/>
                  <a:ea typeface="Calibri"/>
                  <a:cs typeface="Times New Roman" panose="02020603050405020304" pitchFamily="18" charset="0"/>
                </a:rPr>
                <a:t>dp</a:t>
              </a:r>
              <a:endParaRPr lang="en-US" sz="2000" i="1" dirty="0">
                <a:latin typeface="Times New Roman" panose="02020603050405020304" pitchFamily="18" charset="0"/>
                <a:ea typeface="Calibri"/>
                <a:cs typeface="Times New Roman" panose="02020603050405020304" pitchFamily="18" charset="0"/>
              </a:endParaRPr>
            </a:p>
            <a:p>
              <a:endParaRPr lang="en-US" dirty="0"/>
            </a:p>
          </p:txBody>
        </p:sp>
        <p:grpSp>
          <p:nvGrpSpPr>
            <p:cNvPr id="35" name="Group 34"/>
            <p:cNvGrpSpPr/>
            <p:nvPr/>
          </p:nvGrpSpPr>
          <p:grpSpPr>
            <a:xfrm>
              <a:off x="6324600" y="1905000"/>
              <a:ext cx="1066800" cy="781110"/>
              <a:chOff x="6553200" y="990600"/>
              <a:chExt cx="1066800" cy="781110"/>
            </a:xfrm>
          </p:grpSpPr>
          <p:sp>
            <p:nvSpPr>
              <p:cNvPr id="36" name="Oval 35"/>
              <p:cNvSpPr/>
              <p:nvPr/>
            </p:nvSpPr>
            <p:spPr>
              <a:xfrm>
                <a:off x="6705600" y="1371600"/>
                <a:ext cx="762000" cy="40011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p:cNvSpPr txBox="1"/>
              <p:nvPr/>
            </p:nvSpPr>
            <p:spPr>
              <a:xfrm>
                <a:off x="6553200" y="990600"/>
                <a:ext cx="1066800" cy="677108"/>
              </a:xfrm>
              <a:prstGeom prst="rect">
                <a:avLst/>
              </a:prstGeom>
              <a:noFill/>
            </p:spPr>
            <p:txBody>
              <a:bodyPr wrap="square" rtlCol="0">
                <a:spAutoFit/>
              </a:bodyPr>
              <a:lstStyle/>
              <a:p>
                <a:pPr algn="ctr"/>
                <a:r>
                  <a:rPr lang="en-US" sz="2000" i="1" dirty="0" smtClean="0">
                    <a:latin typeface="Times New Roman" panose="02020603050405020304" pitchFamily="18" charset="0"/>
                    <a:cs typeface="Times New Roman" panose="02020603050405020304" pitchFamily="18" charset="0"/>
                  </a:rPr>
                  <a:t>dh</a:t>
                </a:r>
                <a:endParaRPr lang="en-US" sz="2000" i="1" dirty="0">
                  <a:latin typeface="Times New Roman" panose="02020603050405020304" pitchFamily="18" charset="0"/>
                  <a:cs typeface="Times New Roman" panose="02020603050405020304" pitchFamily="18" charset="0"/>
                </a:endParaRPr>
              </a:p>
              <a:p>
                <a:endParaRPr lang="en-US" dirty="0"/>
              </a:p>
            </p:txBody>
          </p:sp>
        </p:grpSp>
      </p:grpSp>
    </p:spTree>
    <p:extLst>
      <p:ext uri="{BB962C8B-B14F-4D97-AF65-F5344CB8AC3E}">
        <p14:creationId xmlns:p14="http://schemas.microsoft.com/office/powerpoint/2010/main" val="1194906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1249740"/>
            <a:ext cx="9124950" cy="1569660"/>
          </a:xfrm>
          <a:prstGeom prst="rect">
            <a:avLst/>
          </a:prstGeom>
        </p:spPr>
        <p:txBody>
          <a:bodyPr wrap="square">
            <a:spAutoFit/>
          </a:bodyPr>
          <a:lstStyle/>
          <a:p>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dq</a:t>
            </a:r>
            <a:r>
              <a:rPr lang="en-US" sz="2400" dirty="0" smtClean="0">
                <a:latin typeface="Times New Roman" panose="02020603050405020304" pitchFamily="18" charset="0"/>
                <a:cs typeface="Times New Roman" panose="02020603050405020304" pitchFamily="18" charset="0"/>
              </a:rPr>
              <a:t>=</a:t>
            </a:r>
            <a:r>
              <a:rPr lang="en-US" sz="2400" dirty="0" err="1" smtClean="0">
                <a:latin typeface="Times New Roman" panose="02020603050405020304" pitchFamily="18" charset="0"/>
                <a:cs typeface="Times New Roman" panose="02020603050405020304" pitchFamily="18" charset="0"/>
              </a:rPr>
              <a:t>c</a:t>
            </a:r>
            <a:r>
              <a:rPr lang="en-US" sz="2400" baseline="-25000" dirty="0" err="1" smtClean="0">
                <a:latin typeface="Times New Roman" panose="02020603050405020304" pitchFamily="18" charset="0"/>
                <a:cs typeface="Times New Roman" panose="02020603050405020304" pitchFamily="18" charset="0"/>
              </a:rPr>
              <a:t>p</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dT</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     which integrates to</a:t>
            </a:r>
          </a:p>
          <a:p>
            <a:pPr algn="ctr"/>
            <a:r>
              <a:rPr lang="en-US" sz="2400" dirty="0" smtClean="0">
                <a:latin typeface="Times New Roman" panose="02020603050405020304" pitchFamily="18" charset="0"/>
                <a:cs typeface="Times New Roman" panose="02020603050405020304" pitchFamily="18" charset="0"/>
              </a:rPr>
              <a:t>q=</a:t>
            </a:r>
            <a:r>
              <a:rPr lang="en-US" sz="2400" dirty="0" err="1" smtClean="0">
                <a:latin typeface="Times New Roman" panose="02020603050405020304" pitchFamily="18" charset="0"/>
                <a:cs typeface="Times New Roman" panose="02020603050405020304" pitchFamily="18" charset="0"/>
              </a:rPr>
              <a:t>c</a:t>
            </a:r>
            <a:r>
              <a:rPr lang="en-US" sz="2400" baseline="-25000" dirty="0" err="1" smtClean="0">
                <a:latin typeface="Times New Roman" panose="02020603050405020304" pitchFamily="18" charset="0"/>
                <a:cs typeface="Times New Roman" panose="02020603050405020304" pitchFamily="18" charset="0"/>
              </a:rPr>
              <a:t>p</a:t>
            </a:r>
            <a:r>
              <a:rPr lang="en-US" sz="2400" dirty="0" smtClean="0">
                <a:latin typeface="Times New Roman" panose="02020603050405020304" pitchFamily="18" charset="0"/>
                <a:cs typeface="Times New Roman" panose="02020603050405020304" pitchFamily="18" charset="0"/>
              </a:rPr>
              <a:t> (</a:t>
            </a:r>
            <a:r>
              <a:rPr lang="en-US" sz="2400" i="1" dirty="0" err="1" smtClean="0">
                <a:latin typeface="Times New Roman" panose="02020603050405020304" pitchFamily="18" charset="0"/>
                <a:ea typeface="Calibri"/>
                <a:cs typeface="Times New Roman" panose="02020603050405020304" pitchFamily="18" charset="0"/>
              </a:rPr>
              <a:t>T</a:t>
            </a:r>
            <a:r>
              <a:rPr lang="en-US" sz="2400" i="1" baseline="-25000" dirty="0" err="1" smtClean="0">
                <a:latin typeface="Times New Roman" panose="02020603050405020304" pitchFamily="18" charset="0"/>
                <a:ea typeface="Calibri"/>
                <a:cs typeface="Times New Roman" panose="02020603050405020304" pitchFamily="18" charset="0"/>
              </a:rPr>
              <a:t>f</a:t>
            </a:r>
            <a:r>
              <a:rPr lang="en-US" sz="2400" i="1" baseline="-25000" dirty="0" smtClean="0">
                <a:latin typeface="Times New Roman" panose="02020603050405020304" pitchFamily="18" charset="0"/>
                <a:ea typeface="Calibri"/>
                <a:cs typeface="Times New Roman" panose="02020603050405020304" pitchFamily="18" charset="0"/>
              </a:rPr>
              <a:t>  </a:t>
            </a:r>
            <a:r>
              <a:rPr lang="en-US" sz="2400" i="1" dirty="0" smtClean="0">
                <a:latin typeface="Times New Roman" panose="02020603050405020304" pitchFamily="18" charset="0"/>
                <a:ea typeface="Calibri"/>
                <a:cs typeface="Times New Roman" panose="02020603050405020304" pitchFamily="18" charset="0"/>
              </a:rPr>
              <a:t>-T</a:t>
            </a:r>
            <a:r>
              <a:rPr lang="en-US" sz="2400" i="1" baseline="-25000" dirty="0" smtClean="0">
                <a:latin typeface="Times New Roman" panose="02020603050405020304" pitchFamily="18" charset="0"/>
                <a:ea typeface="Calibri"/>
                <a:cs typeface="Times New Roman" panose="02020603050405020304" pitchFamily="18" charset="0"/>
              </a:rPr>
              <a:t>i </a:t>
            </a:r>
            <a:r>
              <a:rPr lang="en-US" sz="2400" i="1" dirty="0" smtClean="0">
                <a:latin typeface="Times New Roman" panose="02020603050405020304" pitchFamily="18" charset="0"/>
                <a:ea typeface="Calibri"/>
                <a:cs typeface="Times New Roman" panose="02020603050405020304" pitchFamily="18" charset="0"/>
              </a:rPr>
              <a:t>)</a:t>
            </a:r>
            <a:endParaRPr lang="en-US" sz="2400"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
        <p:nvSpPr>
          <p:cNvPr id="14" name="Rectangle 13"/>
          <p:cNvSpPr/>
          <p:nvPr/>
        </p:nvSpPr>
        <p:spPr>
          <a:xfrm>
            <a:off x="762000" y="3459540"/>
            <a:ext cx="7010400" cy="830997"/>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ctr"/>
            <a:r>
              <a:rPr lang="en-US" sz="2400" dirty="0">
                <a:latin typeface="Times New Roman" panose="02020603050405020304" pitchFamily="18" charset="0"/>
                <a:cs typeface="Times New Roman" panose="02020603050405020304" pitchFamily="18" charset="0"/>
              </a:rPr>
              <a:t>The amount of heat required </a:t>
            </a:r>
            <a:r>
              <a:rPr lang="en-US" sz="2400" dirty="0" smtClean="0">
                <a:latin typeface="Times New Roman" panose="02020603050405020304" pitchFamily="18" charset="0"/>
                <a:cs typeface="Times New Roman" panose="02020603050405020304" pitchFamily="18" charset="0"/>
              </a:rPr>
              <a:t>to raise </a:t>
            </a:r>
            <a:r>
              <a:rPr lang="en-US" sz="2400" dirty="0">
                <a:latin typeface="Times New Roman" panose="02020603050405020304" pitchFamily="18" charset="0"/>
                <a:cs typeface="Times New Roman" panose="02020603050405020304" pitchFamily="18" charset="0"/>
              </a:rPr>
              <a:t>the temperature of </a:t>
            </a:r>
            <a:r>
              <a:rPr lang="en-US" sz="2400" dirty="0" smtClean="0">
                <a:latin typeface="Times New Roman" panose="02020603050405020304" pitchFamily="18" charset="0"/>
                <a:cs typeface="Times New Roman" panose="02020603050405020304" pitchFamily="18" charset="0"/>
              </a:rPr>
              <a:t>the gas </a:t>
            </a:r>
            <a:r>
              <a:rPr lang="en-US" sz="2400" dirty="0">
                <a:latin typeface="Times New Roman" panose="02020603050405020304" pitchFamily="18" charset="0"/>
                <a:cs typeface="Times New Roman" panose="02020603050405020304" pitchFamily="18" charset="0"/>
              </a:rPr>
              <a:t>from </a:t>
            </a:r>
            <a:r>
              <a:rPr lang="en-US" sz="2400" dirty="0" smtClean="0">
                <a:latin typeface="Times New Roman" panose="02020603050405020304" pitchFamily="18" charset="0"/>
                <a:cs typeface="Times New Roman" panose="02020603050405020304" pitchFamily="18" charset="0"/>
              </a:rPr>
              <a:t>T</a:t>
            </a:r>
            <a:r>
              <a:rPr lang="en-US" sz="2400" baseline="-25000" dirty="0" smtClean="0">
                <a:latin typeface="Times New Roman" panose="02020603050405020304" pitchFamily="18" charset="0"/>
                <a:cs typeface="Times New Roman" panose="02020603050405020304" pitchFamily="18" charset="0"/>
              </a:rPr>
              <a:t>i</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to </a:t>
            </a:r>
            <a:r>
              <a:rPr lang="en-US" sz="2400" dirty="0" err="1" smtClean="0">
                <a:latin typeface="Times New Roman" panose="02020603050405020304" pitchFamily="18" charset="0"/>
                <a:cs typeface="Times New Roman" panose="02020603050405020304" pitchFamily="18" charset="0"/>
              </a:rPr>
              <a:t>T</a:t>
            </a:r>
            <a:r>
              <a:rPr lang="en-US" sz="2400" baseline="-25000" dirty="0" err="1" smtClean="0">
                <a:latin typeface="Times New Roman" panose="02020603050405020304" pitchFamily="18" charset="0"/>
                <a:cs typeface="Times New Roman" panose="02020603050405020304" pitchFamily="18" charset="0"/>
              </a:rPr>
              <a:t>f</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at </a:t>
            </a:r>
            <a:r>
              <a:rPr lang="en-US" sz="2400" dirty="0" smtClean="0">
                <a:latin typeface="Times New Roman" panose="02020603050405020304" pitchFamily="18" charset="0"/>
                <a:cs typeface="Times New Roman" panose="02020603050405020304" pitchFamily="18" charset="0"/>
              </a:rPr>
              <a:t>constant pressure.</a:t>
            </a:r>
            <a:endParaRPr lang="en-US" sz="2400" dirty="0">
              <a:latin typeface="Times New Roman" panose="02020603050405020304" pitchFamily="18" charset="0"/>
              <a:cs typeface="Times New Roman" panose="02020603050405020304" pitchFamily="18" charset="0"/>
            </a:endParaRPr>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9724" y="57150"/>
            <a:ext cx="4826876" cy="628650"/>
          </a:xfrm>
          <a:prstGeom prst="rect">
            <a:avLst/>
          </a:prstGeom>
          <a:ln/>
        </p:spPr>
        <p:style>
          <a:lnRef idx="2">
            <a:schemeClr val="accent2"/>
          </a:lnRef>
          <a:fillRef idx="1">
            <a:schemeClr val="lt1"/>
          </a:fillRef>
          <a:effectRef idx="0">
            <a:schemeClr val="accent2"/>
          </a:effectRef>
          <a:fontRef idx="minor">
            <a:schemeClr val="dk1"/>
          </a:fontRef>
        </p:style>
      </p:pic>
    </p:spTree>
    <p:extLst>
      <p:ext uri="{BB962C8B-B14F-4D97-AF65-F5344CB8AC3E}">
        <p14:creationId xmlns:p14="http://schemas.microsoft.com/office/powerpoint/2010/main" val="5839221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9050" y="685800"/>
            <a:ext cx="9124950" cy="3046988"/>
          </a:xfrm>
          <a:prstGeom prst="rect">
            <a:avLst/>
          </a:prstGeom>
        </p:spPr>
        <p:txBody>
          <a:bodyPr wrap="square">
            <a:spAutoFit/>
          </a:bodyPr>
          <a:lstStyle/>
          <a:p>
            <a:pPr marL="342900" indent="-342900" algn="just">
              <a:buFont typeface="Arial" panose="020B0604020202020204" pitchFamily="34" charset="0"/>
              <a:buChar char="•"/>
            </a:pPr>
            <a:r>
              <a:rPr lang="en-US" altLang="en-US" sz="2400" dirty="0" smtClean="0">
                <a:solidFill>
                  <a:srgbClr val="FF0000"/>
                </a:solidFill>
                <a:latin typeface="Times New Roman" pitchFamily="18" charset="0"/>
                <a:cs typeface="Times New Roman" pitchFamily="18" charset="0"/>
                <a:sym typeface="Wingdings" pitchFamily="2" charset="2"/>
              </a:rPr>
              <a:t>Adiabatic process </a:t>
            </a:r>
            <a:r>
              <a:rPr lang="en-US" sz="2400" dirty="0" smtClean="0">
                <a:latin typeface="Times New Roman" panose="02020603050405020304" pitchFamily="18" charset="0"/>
                <a:cs typeface="Times New Roman" panose="02020603050405020304" pitchFamily="18" charset="0"/>
              </a:rPr>
              <a:t>is the process takes place</a:t>
            </a:r>
            <a:r>
              <a:rPr lang="en-US" altLang="en-US" sz="2400" dirty="0" smtClean="0">
                <a:solidFill>
                  <a:srgbClr val="000000"/>
                </a:solidFill>
                <a:latin typeface="Times New Roman" pitchFamily="18" charset="0"/>
                <a:cs typeface="Times New Roman" pitchFamily="18" charset="0"/>
                <a:sym typeface="Wingdings" pitchFamily="2" charset="2"/>
              </a:rPr>
              <a:t> </a:t>
            </a:r>
            <a:r>
              <a:rPr lang="en-US" altLang="en-US" sz="2400" dirty="0">
                <a:solidFill>
                  <a:srgbClr val="000000"/>
                </a:solidFill>
                <a:latin typeface="Times New Roman" pitchFamily="18" charset="0"/>
                <a:cs typeface="Times New Roman" pitchFamily="18" charset="0"/>
                <a:sym typeface="Wingdings" pitchFamily="2" charset="2"/>
              </a:rPr>
              <a:t>when a </a:t>
            </a:r>
            <a:r>
              <a:rPr lang="en-US" altLang="en-US" sz="2400" dirty="0" smtClean="0">
                <a:solidFill>
                  <a:srgbClr val="000000"/>
                </a:solidFill>
                <a:latin typeface="Times New Roman" pitchFamily="18" charset="0"/>
                <a:cs typeface="Times New Roman" pitchFamily="18" charset="0"/>
                <a:sym typeface="Wingdings" pitchFamily="2" charset="2"/>
              </a:rPr>
              <a:t>system </a:t>
            </a:r>
            <a:r>
              <a:rPr lang="en-US" altLang="en-US" sz="2400" dirty="0">
                <a:solidFill>
                  <a:srgbClr val="000000"/>
                </a:solidFill>
                <a:latin typeface="Times New Roman" pitchFamily="18" charset="0"/>
                <a:cs typeface="Times New Roman" pitchFamily="18" charset="0"/>
                <a:sym typeface="Wingdings" pitchFamily="2" charset="2"/>
              </a:rPr>
              <a:t>changes its state (pressure, volume, or temperature) without </a:t>
            </a:r>
            <a:r>
              <a:rPr lang="en-US" sz="2400" dirty="0" smtClean="0">
                <a:solidFill>
                  <a:srgbClr val="FF0000"/>
                </a:solidFill>
                <a:latin typeface="Times New Roman" panose="02020603050405020304" pitchFamily="18" charset="0"/>
                <a:cs typeface="Times New Roman" panose="02020603050405020304" pitchFamily="18" charset="0"/>
              </a:rPr>
              <a:t>heat transfer</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dq</a:t>
            </a:r>
            <a:r>
              <a:rPr lang="en-US" sz="2400" dirty="0" smtClean="0">
                <a:latin typeface="Times New Roman" panose="02020603050405020304" pitchFamily="18" charset="0"/>
                <a:cs typeface="Times New Roman" panose="02020603050405020304" pitchFamily="18" charset="0"/>
              </a:rPr>
              <a:t> = 0) </a:t>
            </a:r>
            <a:r>
              <a:rPr lang="en-US" altLang="en-US" sz="2400" dirty="0" smtClean="0">
                <a:solidFill>
                  <a:srgbClr val="000000"/>
                </a:solidFill>
                <a:latin typeface="Times New Roman" pitchFamily="18" charset="0"/>
                <a:cs typeface="Times New Roman" pitchFamily="18" charset="0"/>
                <a:sym typeface="Wingdings" pitchFamily="2" charset="2"/>
              </a:rPr>
              <a:t>during the process (</a:t>
            </a:r>
            <a:r>
              <a:rPr lang="en-US" altLang="en-US" sz="2400" dirty="0" smtClean="0">
                <a:solidFill>
                  <a:srgbClr val="FF0000"/>
                </a:solidFill>
                <a:latin typeface="Times New Roman" pitchFamily="18" charset="0"/>
                <a:cs typeface="Times New Roman" pitchFamily="18" charset="0"/>
                <a:sym typeface="Wingdings" pitchFamily="2" charset="2"/>
              </a:rPr>
              <a:t>no heat is added/removed to/from the system</a:t>
            </a:r>
            <a:r>
              <a:rPr lang="en-US" altLang="en-US" sz="2400" dirty="0" smtClean="0">
                <a:solidFill>
                  <a:srgbClr val="000000"/>
                </a:solidFill>
                <a:latin typeface="Times New Roman" pitchFamily="18" charset="0"/>
                <a:cs typeface="Times New Roman" pitchFamily="18" charset="0"/>
                <a:sym typeface="Wingdings" pitchFamily="2" charset="2"/>
              </a:rPr>
              <a:t>).</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 process can be adiabatic if the system is thermally insulated, or if it is so rapid that there is  not enough time for heat to flow.</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The two forms of the first law of thermodynamics for an adiabatic process in an ideal gas are</a:t>
            </a:r>
          </a:p>
          <a:p>
            <a:pPr algn="just"/>
            <a:r>
              <a:rPr lang="en-US" sz="2400" i="1" dirty="0" smtClean="0">
                <a:solidFill>
                  <a:srgbClr val="0070C0"/>
                </a:solidFill>
                <a:latin typeface="Times New Roman" panose="02020603050405020304" pitchFamily="18" charset="0"/>
                <a:ea typeface="Calibri"/>
                <a:cs typeface="Times New Roman" panose="02020603050405020304" pitchFamily="18" charset="0"/>
              </a:rPr>
              <a:t>     c</a:t>
            </a:r>
            <a:r>
              <a:rPr lang="en-US" sz="2400" i="1" baseline="-25000" dirty="0" smtClean="0">
                <a:solidFill>
                  <a:srgbClr val="0070C0"/>
                </a:solidFill>
                <a:latin typeface="Times New Roman" panose="02020603050405020304" pitchFamily="18" charset="0"/>
                <a:ea typeface="Calibri"/>
                <a:cs typeface="Times New Roman" panose="02020603050405020304" pitchFamily="18" charset="0"/>
              </a:rPr>
              <a:t>v</a:t>
            </a:r>
            <a:r>
              <a:rPr lang="en-US" sz="2400" i="1" dirty="0" smtClean="0">
                <a:solidFill>
                  <a:srgbClr val="0070C0"/>
                </a:solidFill>
                <a:latin typeface="Times New Roman" panose="02020603050405020304" pitchFamily="18" charset="0"/>
                <a:ea typeface="Calibri"/>
                <a:cs typeface="Times New Roman" panose="02020603050405020304" pitchFamily="18" charset="0"/>
              </a:rPr>
              <a:t> </a:t>
            </a:r>
            <a:r>
              <a:rPr lang="en-US" sz="2400" i="1" dirty="0" err="1" smtClean="0">
                <a:solidFill>
                  <a:srgbClr val="0070C0"/>
                </a:solidFill>
                <a:latin typeface="Times New Roman" panose="02020603050405020304" pitchFamily="18" charset="0"/>
                <a:ea typeface="Calibri"/>
                <a:cs typeface="Times New Roman" panose="02020603050405020304" pitchFamily="18" charset="0"/>
              </a:rPr>
              <a:t>dT</a:t>
            </a:r>
            <a:r>
              <a:rPr lang="en-US" sz="2400" i="1" dirty="0" smtClean="0">
                <a:solidFill>
                  <a:srgbClr val="0070C0"/>
                </a:solidFill>
                <a:latin typeface="Times New Roman" panose="02020603050405020304" pitchFamily="18" charset="0"/>
                <a:ea typeface="Calibri"/>
                <a:cs typeface="Times New Roman" panose="02020603050405020304" pitchFamily="18" charset="0"/>
              </a:rPr>
              <a:t>= - </a:t>
            </a:r>
            <a:r>
              <a:rPr lang="en-US" sz="2400" i="1" dirty="0" err="1" smtClean="0">
                <a:solidFill>
                  <a:srgbClr val="0070C0"/>
                </a:solidFill>
                <a:latin typeface="Times New Roman" panose="02020603050405020304" pitchFamily="18" charset="0"/>
                <a:ea typeface="Calibri"/>
                <a:cs typeface="Times New Roman" panose="02020603050405020304" pitchFamily="18" charset="0"/>
              </a:rPr>
              <a:t>pd</a:t>
            </a:r>
            <a:r>
              <a:rPr lang="el-GR" sz="2400" i="1" dirty="0" smtClean="0">
                <a:solidFill>
                  <a:srgbClr val="0070C0"/>
                </a:solidFill>
                <a:latin typeface="Times New Roman" panose="02020603050405020304" pitchFamily="18" charset="0"/>
                <a:ea typeface="Calibri"/>
                <a:cs typeface="Times New Roman" panose="02020603050405020304" pitchFamily="18" charset="0"/>
              </a:rPr>
              <a:t>α</a:t>
            </a:r>
            <a:r>
              <a:rPr lang="en-US" sz="2400" i="1" dirty="0" smtClean="0">
                <a:solidFill>
                  <a:srgbClr val="0070C0"/>
                </a:solidFill>
                <a:latin typeface="Times New Roman" panose="02020603050405020304" pitchFamily="18" charset="0"/>
                <a:ea typeface="Calibri"/>
                <a:cs typeface="Times New Roman" panose="02020603050405020304" pitchFamily="18" charset="0"/>
              </a:rPr>
              <a:t>   </a:t>
            </a:r>
            <a:r>
              <a:rPr lang="en-US" sz="2400" i="1" dirty="0" err="1" smtClean="0">
                <a:solidFill>
                  <a:srgbClr val="0070C0"/>
                </a:solidFill>
                <a:latin typeface="Times New Roman" panose="02020603050405020304" pitchFamily="18" charset="0"/>
                <a:ea typeface="Calibri"/>
                <a:cs typeface="Times New Roman" panose="02020603050405020304" pitchFamily="18" charset="0"/>
              </a:rPr>
              <a:t>c</a:t>
            </a:r>
            <a:r>
              <a:rPr lang="en-US" sz="2400" i="1" baseline="-25000" dirty="0" err="1" smtClean="0">
                <a:solidFill>
                  <a:srgbClr val="0070C0"/>
                </a:solidFill>
                <a:latin typeface="Times New Roman" panose="02020603050405020304" pitchFamily="18" charset="0"/>
                <a:ea typeface="Calibri"/>
                <a:cs typeface="Times New Roman" panose="02020603050405020304" pitchFamily="18" charset="0"/>
              </a:rPr>
              <a:t>p</a:t>
            </a:r>
            <a:r>
              <a:rPr lang="en-US" sz="2400" i="1" dirty="0" smtClean="0">
                <a:solidFill>
                  <a:srgbClr val="0070C0"/>
                </a:solidFill>
                <a:latin typeface="Times New Roman" panose="02020603050405020304" pitchFamily="18" charset="0"/>
                <a:ea typeface="Calibri"/>
                <a:cs typeface="Times New Roman" panose="02020603050405020304" pitchFamily="18" charset="0"/>
              </a:rPr>
              <a:t> </a:t>
            </a:r>
            <a:r>
              <a:rPr lang="en-US" sz="2400" i="1" dirty="0" err="1" smtClean="0">
                <a:solidFill>
                  <a:srgbClr val="0070C0"/>
                </a:solidFill>
                <a:latin typeface="Times New Roman" panose="02020603050405020304" pitchFamily="18" charset="0"/>
                <a:ea typeface="Calibri"/>
                <a:cs typeface="Times New Roman" panose="02020603050405020304" pitchFamily="18" charset="0"/>
              </a:rPr>
              <a:t>dT</a:t>
            </a:r>
            <a:r>
              <a:rPr lang="en-US" sz="2400" i="1" dirty="0" smtClean="0">
                <a:solidFill>
                  <a:srgbClr val="0070C0"/>
                </a:solidFill>
                <a:latin typeface="Times New Roman" panose="02020603050405020304" pitchFamily="18" charset="0"/>
                <a:ea typeface="Calibri"/>
                <a:cs typeface="Times New Roman" panose="02020603050405020304" pitchFamily="18" charset="0"/>
              </a:rPr>
              <a:t>= </a:t>
            </a:r>
            <a:r>
              <a:rPr lang="el-GR" sz="2400" i="1" dirty="0" smtClean="0">
                <a:solidFill>
                  <a:srgbClr val="0070C0"/>
                </a:solidFill>
                <a:latin typeface="Times New Roman" panose="02020603050405020304" pitchFamily="18" charset="0"/>
                <a:ea typeface="Calibri"/>
                <a:cs typeface="Times New Roman" panose="02020603050405020304" pitchFamily="18" charset="0"/>
              </a:rPr>
              <a:t>α</a:t>
            </a:r>
            <a:r>
              <a:rPr lang="en-US" sz="2400" i="1" dirty="0" err="1" smtClean="0">
                <a:solidFill>
                  <a:srgbClr val="0070C0"/>
                </a:solidFill>
                <a:latin typeface="Times New Roman" panose="02020603050405020304" pitchFamily="18" charset="0"/>
                <a:ea typeface="Calibri"/>
                <a:cs typeface="Times New Roman" panose="02020603050405020304" pitchFamily="18" charset="0"/>
              </a:rPr>
              <a:t>dp</a:t>
            </a:r>
            <a:endParaRPr lang="en-US" sz="2400" i="1" dirty="0" smtClean="0">
              <a:solidFill>
                <a:srgbClr val="0070C0"/>
              </a:solidFill>
              <a:latin typeface="Times New Roman" panose="02020603050405020304" pitchFamily="18" charset="0"/>
              <a:ea typeface="Calibri"/>
              <a:cs typeface="Times New Roman" panose="02020603050405020304" pitchFamily="18" charset="0"/>
            </a:endParaRPr>
          </a:p>
        </p:txBody>
      </p:sp>
      <p:sp>
        <p:nvSpPr>
          <p:cNvPr id="8" name="TextBox 7"/>
          <p:cNvSpPr txBox="1"/>
          <p:nvPr/>
        </p:nvSpPr>
        <p:spPr>
          <a:xfrm>
            <a:off x="4572000" y="2971800"/>
            <a:ext cx="4267200" cy="410882"/>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lnSpc>
                <a:spcPct val="115000"/>
              </a:lnSpc>
              <a:buSzPct val="150000"/>
            </a:pPr>
            <a:r>
              <a:rPr lang="en-US" i="1" dirty="0" err="1">
                <a:latin typeface="Times New Roman" panose="02020603050405020304" pitchFamily="18" charset="0"/>
                <a:ea typeface="Calibri"/>
                <a:cs typeface="Times New Roman" panose="02020603050405020304" pitchFamily="18" charset="0"/>
              </a:rPr>
              <a:t>C</a:t>
            </a:r>
            <a:r>
              <a:rPr lang="en-US" i="1" baseline="-25000" dirty="0" err="1">
                <a:latin typeface="Times New Roman" panose="02020603050405020304" pitchFamily="18" charset="0"/>
                <a:ea typeface="Calibri"/>
                <a:cs typeface="Times New Roman" panose="02020603050405020304" pitchFamily="18" charset="0"/>
              </a:rPr>
              <a:t>v</a:t>
            </a:r>
            <a:r>
              <a:rPr lang="en-US" i="1" dirty="0">
                <a:latin typeface="Times New Roman" panose="02020603050405020304" pitchFamily="18" charset="0"/>
                <a:ea typeface="Calibri"/>
                <a:cs typeface="Times New Roman" panose="02020603050405020304" pitchFamily="18" charset="0"/>
              </a:rPr>
              <a:t> </a:t>
            </a:r>
            <a:r>
              <a:rPr lang="en-US" i="1" dirty="0" err="1">
                <a:latin typeface="Times New Roman" panose="02020603050405020304" pitchFamily="18" charset="0"/>
                <a:ea typeface="Calibri"/>
                <a:cs typeface="Times New Roman" panose="02020603050405020304" pitchFamily="18" charset="0"/>
              </a:rPr>
              <a:t>dT</a:t>
            </a:r>
            <a:r>
              <a:rPr lang="en-US" i="1" dirty="0">
                <a:latin typeface="Times New Roman" panose="02020603050405020304" pitchFamily="18" charset="0"/>
                <a:ea typeface="Calibri"/>
                <a:cs typeface="Times New Roman" panose="02020603050405020304" pitchFamily="18" charset="0"/>
              </a:rPr>
              <a:t>=</a:t>
            </a:r>
            <a:r>
              <a:rPr lang="en-US" i="1" dirty="0" err="1">
                <a:latin typeface="Times New Roman" panose="02020603050405020304" pitchFamily="18" charset="0"/>
                <a:ea typeface="Calibri"/>
                <a:cs typeface="Times New Roman" panose="02020603050405020304" pitchFamily="18" charset="0"/>
              </a:rPr>
              <a:t>dq-pd</a:t>
            </a:r>
            <a:r>
              <a:rPr lang="el-GR" i="1" dirty="0">
                <a:latin typeface="Times New Roman" panose="02020603050405020304" pitchFamily="18" charset="0"/>
                <a:ea typeface="Calibri"/>
                <a:cs typeface="Times New Roman" panose="02020603050405020304" pitchFamily="18" charset="0"/>
              </a:rPr>
              <a:t>α</a:t>
            </a:r>
            <a:r>
              <a:rPr lang="en-US" i="1" dirty="0">
                <a:latin typeface="Times New Roman" panose="02020603050405020304" pitchFamily="18" charset="0"/>
                <a:ea typeface="Calibri"/>
                <a:cs typeface="Times New Roman" panose="02020603050405020304" pitchFamily="18" charset="0"/>
              </a:rPr>
              <a:t>  ;  </a:t>
            </a:r>
            <a:r>
              <a:rPr lang="en-US" i="1" dirty="0" err="1">
                <a:latin typeface="Times New Roman" panose="02020603050405020304" pitchFamily="18" charset="0"/>
                <a:ea typeface="Calibri"/>
                <a:cs typeface="Times New Roman" panose="02020603050405020304" pitchFamily="18" charset="0"/>
              </a:rPr>
              <a:t>C</a:t>
            </a:r>
            <a:r>
              <a:rPr lang="en-US" i="1" baseline="-25000" dirty="0" err="1">
                <a:latin typeface="Times New Roman" panose="02020603050405020304" pitchFamily="18" charset="0"/>
                <a:ea typeface="Calibri"/>
                <a:cs typeface="Times New Roman" panose="02020603050405020304" pitchFamily="18" charset="0"/>
              </a:rPr>
              <a:t>p</a:t>
            </a:r>
            <a:r>
              <a:rPr lang="en-US" i="1" dirty="0">
                <a:latin typeface="Times New Roman" panose="02020603050405020304" pitchFamily="18" charset="0"/>
                <a:ea typeface="Calibri"/>
                <a:cs typeface="Times New Roman" panose="02020603050405020304" pitchFamily="18" charset="0"/>
              </a:rPr>
              <a:t> </a:t>
            </a:r>
            <a:r>
              <a:rPr lang="en-US" i="1" dirty="0" err="1">
                <a:latin typeface="Times New Roman" panose="02020603050405020304" pitchFamily="18" charset="0"/>
                <a:ea typeface="Calibri"/>
                <a:cs typeface="Times New Roman" panose="02020603050405020304" pitchFamily="18" charset="0"/>
              </a:rPr>
              <a:t>dT</a:t>
            </a:r>
            <a:r>
              <a:rPr lang="en-US" i="1" dirty="0">
                <a:latin typeface="Times New Roman" panose="02020603050405020304" pitchFamily="18" charset="0"/>
                <a:ea typeface="Calibri"/>
                <a:cs typeface="Times New Roman" panose="02020603050405020304" pitchFamily="18" charset="0"/>
              </a:rPr>
              <a:t>=</a:t>
            </a:r>
            <a:r>
              <a:rPr lang="en-US" i="1" dirty="0" err="1">
                <a:latin typeface="Times New Roman" panose="02020603050405020304" pitchFamily="18" charset="0"/>
                <a:ea typeface="Calibri"/>
                <a:cs typeface="Times New Roman" panose="02020603050405020304" pitchFamily="18" charset="0"/>
              </a:rPr>
              <a:t>dq</a:t>
            </a:r>
            <a:r>
              <a:rPr lang="en-US" i="1" dirty="0">
                <a:latin typeface="Times New Roman" panose="02020603050405020304" pitchFamily="18" charset="0"/>
                <a:ea typeface="Calibri"/>
                <a:cs typeface="Times New Roman" panose="02020603050405020304" pitchFamily="18" charset="0"/>
              </a:rPr>
              <a:t>+</a:t>
            </a:r>
            <a:r>
              <a:rPr lang="el-GR" i="1" dirty="0">
                <a:latin typeface="Times New Roman" panose="02020603050405020304" pitchFamily="18" charset="0"/>
                <a:ea typeface="Calibri"/>
                <a:cs typeface="Times New Roman" panose="02020603050405020304" pitchFamily="18" charset="0"/>
              </a:rPr>
              <a:t> α</a:t>
            </a:r>
            <a:r>
              <a:rPr lang="en-US" i="1" dirty="0" err="1" smtClean="0">
                <a:latin typeface="Times New Roman" panose="02020603050405020304" pitchFamily="18" charset="0"/>
                <a:ea typeface="Calibri"/>
                <a:cs typeface="Times New Roman" panose="02020603050405020304" pitchFamily="18" charset="0"/>
              </a:rPr>
              <a:t>dp</a:t>
            </a:r>
            <a:endParaRPr lang="en-US" i="1" dirty="0">
              <a:latin typeface="Times New Roman" panose="02020603050405020304" pitchFamily="18" charset="0"/>
              <a:ea typeface="Calibri"/>
              <a:cs typeface="Times New Roman" panose="02020603050405020304" pitchFamily="18" charset="0"/>
            </a:endParaRPr>
          </a:p>
        </p:txBody>
      </p:sp>
      <p:pic>
        <p:nvPicPr>
          <p:cNvPr id="1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76199"/>
            <a:ext cx="5410199" cy="7378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16" name="Group 15"/>
          <p:cNvGrpSpPr/>
          <p:nvPr/>
        </p:nvGrpSpPr>
        <p:grpSpPr>
          <a:xfrm>
            <a:off x="7883" y="3733800"/>
            <a:ext cx="4259317" cy="3048000"/>
            <a:chOff x="4800600" y="3846731"/>
            <a:chExt cx="4259317" cy="3048000"/>
          </a:xfrm>
        </p:grpSpPr>
        <p:grpSp>
          <p:nvGrpSpPr>
            <p:cNvPr id="17" name="Group 16"/>
            <p:cNvGrpSpPr/>
            <p:nvPr/>
          </p:nvGrpSpPr>
          <p:grpSpPr>
            <a:xfrm>
              <a:off x="5562600" y="4495800"/>
              <a:ext cx="1520190" cy="1420495"/>
              <a:chOff x="3811905" y="2718752"/>
              <a:chExt cx="1520190" cy="1420495"/>
            </a:xfrm>
          </p:grpSpPr>
          <p:grpSp>
            <p:nvGrpSpPr>
              <p:cNvPr id="24" name="Group 23"/>
              <p:cNvGrpSpPr/>
              <p:nvPr/>
            </p:nvGrpSpPr>
            <p:grpSpPr>
              <a:xfrm>
                <a:off x="4745355" y="2747327"/>
                <a:ext cx="586740" cy="1391920"/>
                <a:chOff x="0" y="0"/>
                <a:chExt cx="586853" cy="1392072"/>
              </a:xfrm>
            </p:grpSpPr>
            <p:sp>
              <p:nvSpPr>
                <p:cNvPr id="30" name="Can 29"/>
                <p:cNvSpPr/>
                <p:nvPr/>
              </p:nvSpPr>
              <p:spPr>
                <a:xfrm>
                  <a:off x="0" y="0"/>
                  <a:ext cx="586853" cy="1392072"/>
                </a:xfrm>
                <a:prstGeom prst="can">
                  <a:avLst/>
                </a:prstGeom>
              </p:spPr>
              <p:style>
                <a:lnRef idx="1">
                  <a:schemeClr val="dk1"/>
                </a:lnRef>
                <a:fillRef idx="2">
                  <a:schemeClr val="dk1"/>
                </a:fillRef>
                <a:effectRef idx="1">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31" name="Group 30"/>
                <p:cNvGrpSpPr/>
                <p:nvPr/>
              </p:nvGrpSpPr>
              <p:grpSpPr>
                <a:xfrm>
                  <a:off x="0" y="323850"/>
                  <a:ext cx="586740" cy="220226"/>
                  <a:chOff x="0" y="0"/>
                  <a:chExt cx="586740" cy="220226"/>
                </a:xfrm>
              </p:grpSpPr>
              <p:sp>
                <p:nvSpPr>
                  <p:cNvPr id="32" name="Flowchart: Terminator 31"/>
                  <p:cNvSpPr/>
                  <p:nvPr/>
                </p:nvSpPr>
                <p:spPr>
                  <a:xfrm>
                    <a:off x="0" y="124691"/>
                    <a:ext cx="586740" cy="95535"/>
                  </a:xfrm>
                  <a:prstGeom prst="flowChartTerminator">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3" name="Flowchart: Connector 32"/>
                  <p:cNvSpPr/>
                  <p:nvPr/>
                </p:nvSpPr>
                <p:spPr>
                  <a:xfrm>
                    <a:off x="260144" y="0"/>
                    <a:ext cx="73231" cy="219710"/>
                  </a:xfrm>
                  <a:prstGeom prst="flowChartConnector">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grpSp>
            <p:nvGrpSpPr>
              <p:cNvPr id="25" name="Group 24"/>
              <p:cNvGrpSpPr/>
              <p:nvPr/>
            </p:nvGrpSpPr>
            <p:grpSpPr>
              <a:xfrm>
                <a:off x="3811905" y="2718752"/>
                <a:ext cx="586740" cy="1391920"/>
                <a:chOff x="0" y="0"/>
                <a:chExt cx="586853" cy="1392072"/>
              </a:xfrm>
            </p:grpSpPr>
            <p:sp>
              <p:nvSpPr>
                <p:cNvPr id="26" name="Can 25"/>
                <p:cNvSpPr/>
                <p:nvPr/>
              </p:nvSpPr>
              <p:spPr>
                <a:xfrm>
                  <a:off x="0" y="0"/>
                  <a:ext cx="586853" cy="1392072"/>
                </a:xfrm>
                <a:prstGeom prst="can">
                  <a:avLst/>
                </a:prstGeom>
              </p:spPr>
              <p:style>
                <a:lnRef idx="1">
                  <a:schemeClr val="dk1"/>
                </a:lnRef>
                <a:fillRef idx="2">
                  <a:schemeClr val="dk1"/>
                </a:fillRef>
                <a:effectRef idx="1">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27" name="Group 26"/>
                <p:cNvGrpSpPr/>
                <p:nvPr/>
              </p:nvGrpSpPr>
              <p:grpSpPr>
                <a:xfrm>
                  <a:off x="0" y="714375"/>
                  <a:ext cx="586740" cy="220226"/>
                  <a:chOff x="0" y="0"/>
                  <a:chExt cx="586740" cy="220226"/>
                </a:xfrm>
              </p:grpSpPr>
              <p:sp>
                <p:nvSpPr>
                  <p:cNvPr id="28" name="Flowchart: Terminator 27"/>
                  <p:cNvSpPr/>
                  <p:nvPr/>
                </p:nvSpPr>
                <p:spPr>
                  <a:xfrm>
                    <a:off x="0" y="124691"/>
                    <a:ext cx="586740" cy="95535"/>
                  </a:xfrm>
                  <a:prstGeom prst="flowChartTerminator">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9" name="Flowchart: Connector 28"/>
                  <p:cNvSpPr/>
                  <p:nvPr/>
                </p:nvSpPr>
                <p:spPr>
                  <a:xfrm>
                    <a:off x="260144" y="0"/>
                    <a:ext cx="73231" cy="219710"/>
                  </a:xfrm>
                  <a:prstGeom prst="flowChartConnector">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grpSp>
        <p:sp>
          <p:nvSpPr>
            <p:cNvPr id="18" name="TextBox 17"/>
            <p:cNvSpPr txBox="1"/>
            <p:nvPr/>
          </p:nvSpPr>
          <p:spPr>
            <a:xfrm>
              <a:off x="5029200" y="6248400"/>
              <a:ext cx="2590800" cy="646331"/>
            </a:xfrm>
            <a:prstGeom prst="rect">
              <a:avLst/>
            </a:prstGeom>
            <a:noFill/>
          </p:spPr>
          <p:txBody>
            <a:bodyPr wrap="square" rtlCol="0">
              <a:spAutoFit/>
            </a:bodyPr>
            <a:lstStyle/>
            <a:p>
              <a:r>
                <a:rPr lang="en-US" dirty="0" smtClean="0"/>
                <a:t>P</a:t>
              </a:r>
              <a:r>
                <a:rPr lang="en-US" baseline="-25000" dirty="0" smtClean="0"/>
                <a:t>1</a:t>
              </a:r>
              <a:r>
                <a:rPr lang="en-US" dirty="0" smtClean="0"/>
                <a:t>,V</a:t>
              </a:r>
              <a:r>
                <a:rPr lang="en-US" baseline="-25000" dirty="0"/>
                <a:t>1</a:t>
              </a:r>
              <a:r>
                <a:rPr lang="en-US" dirty="0" smtClean="0"/>
                <a:t>,T</a:t>
              </a:r>
              <a:r>
                <a:rPr lang="en-US" baseline="-25000" dirty="0"/>
                <a:t>1</a:t>
              </a:r>
              <a:r>
                <a:rPr lang="en-US" dirty="0" smtClean="0"/>
                <a:t>            P</a:t>
              </a:r>
              <a:r>
                <a:rPr lang="en-US" baseline="-25000" dirty="0" smtClean="0"/>
                <a:t>2</a:t>
              </a:r>
              <a:r>
                <a:rPr lang="en-US" dirty="0" smtClean="0"/>
                <a:t>,V</a:t>
              </a:r>
              <a:r>
                <a:rPr lang="en-US" baseline="-25000" dirty="0" smtClean="0"/>
                <a:t>2</a:t>
              </a:r>
              <a:r>
                <a:rPr lang="en-US" dirty="0" smtClean="0"/>
                <a:t>,T</a:t>
              </a:r>
              <a:r>
                <a:rPr lang="en-US" baseline="-25000" dirty="0" smtClean="0"/>
                <a:t>2</a:t>
              </a:r>
            </a:p>
            <a:p>
              <a:r>
                <a:rPr lang="en-US" dirty="0"/>
                <a:t>U</a:t>
              </a:r>
              <a:r>
                <a:rPr lang="en-US" baseline="-25000" dirty="0"/>
                <a:t>1                                </a:t>
              </a:r>
              <a:r>
                <a:rPr lang="en-US" dirty="0" smtClean="0"/>
                <a:t>U</a:t>
              </a:r>
              <a:r>
                <a:rPr lang="en-US" baseline="-25000" dirty="0" smtClean="0"/>
                <a:t>2                                 </a:t>
              </a:r>
              <a:endParaRPr lang="en-US" baseline="-25000" dirty="0"/>
            </a:p>
          </p:txBody>
        </p:sp>
        <p:sp>
          <p:nvSpPr>
            <p:cNvPr id="19" name="TextBox 18"/>
            <p:cNvSpPr txBox="1"/>
            <p:nvPr/>
          </p:nvSpPr>
          <p:spPr>
            <a:xfrm>
              <a:off x="4800600" y="3846731"/>
              <a:ext cx="3200400" cy="369332"/>
            </a:xfrm>
            <a:prstGeom prst="rect">
              <a:avLst/>
            </a:prstGeom>
            <a:noFill/>
          </p:spPr>
          <p:txBody>
            <a:bodyPr wrap="square" rtlCol="0">
              <a:spAutoFit/>
            </a:bodyPr>
            <a:lstStyle/>
            <a:p>
              <a:r>
                <a:rPr lang="en-US" dirty="0" smtClean="0"/>
                <a:t>Adiabatic  Process</a:t>
              </a:r>
              <a:endParaRPr lang="en-US" dirty="0"/>
            </a:p>
          </p:txBody>
        </p:sp>
        <p:grpSp>
          <p:nvGrpSpPr>
            <p:cNvPr id="20" name="Group 19"/>
            <p:cNvGrpSpPr/>
            <p:nvPr/>
          </p:nvGrpSpPr>
          <p:grpSpPr>
            <a:xfrm>
              <a:off x="6098630" y="4430519"/>
              <a:ext cx="609600" cy="1192793"/>
              <a:chOff x="3048000" y="1321807"/>
              <a:chExt cx="609600" cy="1192793"/>
            </a:xfrm>
          </p:grpSpPr>
          <p:cxnSp>
            <p:nvCxnSpPr>
              <p:cNvPr id="22" name="Straight Arrow Connector 21"/>
              <p:cNvCxnSpPr/>
              <p:nvPr/>
            </p:nvCxnSpPr>
            <p:spPr>
              <a:xfrm flipV="1">
                <a:off x="3260834" y="1723990"/>
                <a:ext cx="0" cy="790610"/>
              </a:xfrm>
              <a:prstGeom prst="straightConnector1">
                <a:avLst/>
              </a:prstGeom>
              <a:ln w="19050">
                <a:headEnd type="none" w="med" len="med"/>
                <a:tailEnd type="arrow" w="med" len="med"/>
              </a:ln>
            </p:spPr>
            <p:style>
              <a:lnRef idx="1">
                <a:schemeClr val="dk1"/>
              </a:lnRef>
              <a:fillRef idx="0">
                <a:schemeClr val="dk1"/>
              </a:fillRef>
              <a:effectRef idx="0">
                <a:schemeClr val="dk1"/>
              </a:effectRef>
              <a:fontRef idx="minor">
                <a:schemeClr val="tx1"/>
              </a:fontRef>
            </p:style>
          </p:cxnSp>
          <p:sp>
            <p:nvSpPr>
              <p:cNvPr id="23" name="TextBox 22"/>
              <p:cNvSpPr txBox="1"/>
              <p:nvPr/>
            </p:nvSpPr>
            <p:spPr>
              <a:xfrm>
                <a:off x="3048000" y="1321807"/>
                <a:ext cx="609600" cy="400110"/>
              </a:xfrm>
              <a:prstGeom prst="rect">
                <a:avLst/>
              </a:prstGeom>
              <a:noFill/>
            </p:spPr>
            <p:txBody>
              <a:bodyPr wrap="square" rtlCol="0">
                <a:spAutoFit/>
              </a:bodyPr>
              <a:lstStyle/>
              <a:p>
                <a:r>
                  <a:rPr lang="en-US" sz="2000" b="1" dirty="0" smtClean="0"/>
                  <a:t>W</a:t>
                </a:r>
                <a:endParaRPr lang="en-US" sz="2000" b="1" dirty="0"/>
              </a:p>
            </p:txBody>
          </p:sp>
        </p:grpSp>
        <p:sp>
          <p:nvSpPr>
            <p:cNvPr id="21" name="TextBox 20"/>
            <p:cNvSpPr txBox="1"/>
            <p:nvPr/>
          </p:nvSpPr>
          <p:spPr>
            <a:xfrm>
              <a:off x="7543800" y="3999131"/>
              <a:ext cx="1516117" cy="120032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l-GR" b="1" dirty="0"/>
                <a:t>Δ</a:t>
              </a:r>
              <a:r>
                <a:rPr lang="en-US" b="1" dirty="0"/>
                <a:t>U= U</a:t>
              </a:r>
              <a:r>
                <a:rPr lang="en-US" b="1" baseline="-25000" dirty="0"/>
                <a:t>2   --</a:t>
              </a:r>
              <a:r>
                <a:rPr lang="en-US" b="1" dirty="0"/>
                <a:t> </a:t>
              </a:r>
              <a:r>
                <a:rPr lang="en-US" b="1" dirty="0" smtClean="0"/>
                <a:t>U</a:t>
              </a:r>
              <a:r>
                <a:rPr lang="en-US" b="1" baseline="-25000" dirty="0" smtClean="0"/>
                <a:t>1</a:t>
              </a:r>
            </a:p>
            <a:p>
              <a:r>
                <a:rPr lang="en-US" b="1" dirty="0" smtClean="0"/>
                <a:t> W = U</a:t>
              </a:r>
              <a:r>
                <a:rPr lang="en-US" b="1" baseline="-25000" dirty="0" smtClean="0"/>
                <a:t>1   </a:t>
              </a:r>
              <a:r>
                <a:rPr lang="en-US" b="1" baseline="-25000" dirty="0"/>
                <a:t>--</a:t>
              </a:r>
              <a:r>
                <a:rPr lang="en-US" b="1" dirty="0"/>
                <a:t> </a:t>
              </a:r>
              <a:r>
                <a:rPr lang="en-US" b="1" dirty="0" smtClean="0"/>
                <a:t>U</a:t>
              </a:r>
              <a:r>
                <a:rPr lang="en-US" b="1" baseline="-25000" dirty="0" smtClean="0"/>
                <a:t>2</a:t>
              </a:r>
            </a:p>
            <a:p>
              <a:r>
                <a:rPr lang="en-US" b="1" baseline="-25000" dirty="0"/>
                <a:t> </a:t>
              </a:r>
              <a:r>
                <a:rPr lang="en-US" b="1" baseline="-25000" dirty="0" smtClean="0"/>
                <a:t>     </a:t>
              </a:r>
              <a:r>
                <a:rPr lang="en-US" b="1" dirty="0" smtClean="0"/>
                <a:t>= - </a:t>
              </a:r>
              <a:r>
                <a:rPr lang="el-GR" b="1" dirty="0"/>
                <a:t>Δ</a:t>
              </a:r>
              <a:r>
                <a:rPr lang="en-US" b="1" dirty="0"/>
                <a:t>U</a:t>
              </a:r>
              <a:endParaRPr lang="en-US" b="1" baseline="-25000" dirty="0"/>
            </a:p>
            <a:p>
              <a:r>
                <a:rPr lang="en-US" b="1" dirty="0" smtClean="0"/>
                <a:t>Q =</a:t>
              </a:r>
              <a:r>
                <a:rPr lang="el-GR" b="1" dirty="0" smtClean="0"/>
                <a:t> </a:t>
              </a:r>
              <a:r>
                <a:rPr lang="en-US" b="1" dirty="0"/>
                <a:t>0</a:t>
              </a:r>
            </a:p>
          </p:txBody>
        </p:sp>
      </p:grpSp>
      <p:sp>
        <p:nvSpPr>
          <p:cNvPr id="35" name="Rectangle 34"/>
          <p:cNvSpPr/>
          <p:nvPr/>
        </p:nvSpPr>
        <p:spPr>
          <a:xfrm>
            <a:off x="4495800" y="3733800"/>
            <a:ext cx="4562475" cy="156966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sz="2400" dirty="0" smtClean="0">
                <a:latin typeface="Times New Roman" panose="02020603050405020304" pitchFamily="18" charset="0"/>
                <a:cs typeface="Times New Roman" panose="02020603050405020304" pitchFamily="18" charset="0"/>
              </a:rPr>
              <a:t>For an adiabatic process the change in internal energy is solely due to work done on or by the system, </a:t>
            </a:r>
          </a:p>
          <a:p>
            <a:r>
              <a:rPr lang="en-US" sz="2400" i="1" dirty="0" smtClean="0">
                <a:latin typeface="Times New Roman" panose="02020603050405020304" pitchFamily="18" charset="0"/>
                <a:cs typeface="Times New Roman" panose="02020603050405020304" pitchFamily="18" charset="0"/>
              </a:rPr>
              <a:t>du = </a:t>
            </a:r>
            <a:r>
              <a:rPr lang="en-US" sz="2400" i="1" dirty="0" err="1" smtClean="0">
                <a:latin typeface="Times New Roman" panose="02020603050405020304" pitchFamily="18" charset="0"/>
                <a:cs typeface="Times New Roman" panose="02020603050405020304" pitchFamily="18" charset="0"/>
              </a:rPr>
              <a:t>c</a:t>
            </a:r>
            <a:r>
              <a:rPr lang="en-US" sz="2400" i="1" baseline="-25000" dirty="0" err="1" smtClean="0">
                <a:latin typeface="Times New Roman" panose="02020603050405020304" pitchFamily="18" charset="0"/>
                <a:cs typeface="Times New Roman" panose="02020603050405020304" pitchFamily="18" charset="0"/>
              </a:rPr>
              <a:t>v</a:t>
            </a:r>
            <a:r>
              <a:rPr lang="en-US" sz="2400" i="1" dirty="0" err="1" smtClean="0">
                <a:latin typeface="Times New Roman" panose="02020603050405020304" pitchFamily="18" charset="0"/>
                <a:cs typeface="Times New Roman" panose="02020603050405020304" pitchFamily="18" charset="0"/>
              </a:rPr>
              <a:t>dT</a:t>
            </a:r>
            <a:r>
              <a:rPr lang="en-US" sz="2400" i="1" dirty="0" smtClean="0">
                <a:latin typeface="Times New Roman" panose="02020603050405020304" pitchFamily="18" charset="0"/>
                <a:cs typeface="Times New Roman" panose="02020603050405020304" pitchFamily="18" charset="0"/>
              </a:rPr>
              <a:t> </a:t>
            </a:r>
            <a:r>
              <a:rPr lang="en-US" sz="2400" i="1" dirty="0" smtClean="0">
                <a:latin typeface="Times New Roman" panose="02020603050405020304" pitchFamily="18" charset="0"/>
                <a:cs typeface="Times New Roman" panose="02020603050405020304" pitchFamily="18" charset="0"/>
              </a:rPr>
              <a:t>= - </a:t>
            </a:r>
            <a:r>
              <a:rPr lang="en-US" sz="2400" i="1" dirty="0" err="1" smtClean="0">
                <a:latin typeface="Times New Roman" panose="02020603050405020304" pitchFamily="18" charset="0"/>
                <a:cs typeface="Times New Roman" panose="02020603050405020304" pitchFamily="18" charset="0"/>
              </a:rPr>
              <a:t>dw</a:t>
            </a:r>
            <a:r>
              <a:rPr lang="en-US" sz="2400"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493525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Rectangle 2"/>
              <p:cNvSpPr/>
              <p:nvPr/>
            </p:nvSpPr>
            <p:spPr>
              <a:xfrm>
                <a:off x="19050" y="685800"/>
                <a:ext cx="9124950" cy="6075574"/>
              </a:xfrm>
              <a:prstGeom prst="rect">
                <a:avLst/>
              </a:prstGeom>
            </p:spPr>
            <p:txBody>
              <a:bodyPr wrap="square">
                <a:spAutoFit/>
              </a:bodyPr>
              <a:lstStyle/>
              <a:p>
                <a:r>
                  <a:rPr lang="en-US" sz="2400" i="1" dirty="0" smtClean="0">
                    <a:solidFill>
                      <a:srgbClr val="0070C0"/>
                    </a:solidFill>
                    <a:latin typeface="Times New Roman" panose="02020603050405020304" pitchFamily="18" charset="0"/>
                    <a:ea typeface="Calibri"/>
                    <a:cs typeface="Times New Roman" panose="02020603050405020304" pitchFamily="18" charset="0"/>
                  </a:rPr>
                  <a:t>                           </a:t>
                </a:r>
                <a:r>
                  <a:rPr lang="en-US" sz="2400" i="1" dirty="0" smtClean="0">
                    <a:latin typeface="Times New Roman" panose="02020603050405020304" pitchFamily="18" charset="0"/>
                    <a:ea typeface="Calibri"/>
                    <a:cs typeface="Times New Roman" panose="02020603050405020304" pitchFamily="18" charset="0"/>
                  </a:rPr>
                  <a:t>c</a:t>
                </a:r>
                <a:r>
                  <a:rPr lang="en-US" sz="2400" i="1" baseline="-25000" dirty="0" smtClean="0">
                    <a:latin typeface="Times New Roman" panose="02020603050405020304" pitchFamily="18" charset="0"/>
                    <a:ea typeface="Calibri"/>
                    <a:cs typeface="Times New Roman" panose="02020603050405020304" pitchFamily="18" charset="0"/>
                  </a:rPr>
                  <a:t>v</a:t>
                </a:r>
                <a:r>
                  <a:rPr lang="en-US" sz="2400" i="1" dirty="0" smtClean="0">
                    <a:latin typeface="Times New Roman" panose="02020603050405020304" pitchFamily="18" charset="0"/>
                    <a:ea typeface="Calibri"/>
                    <a:cs typeface="Times New Roman" panose="02020603050405020304" pitchFamily="18" charset="0"/>
                  </a:rPr>
                  <a:t> </a:t>
                </a:r>
                <a:r>
                  <a:rPr lang="en-US" sz="2400" i="1" dirty="0" err="1" smtClean="0">
                    <a:latin typeface="Times New Roman" panose="02020603050405020304" pitchFamily="18" charset="0"/>
                    <a:ea typeface="Calibri"/>
                    <a:cs typeface="Times New Roman" panose="02020603050405020304" pitchFamily="18" charset="0"/>
                  </a:rPr>
                  <a:t>dT</a:t>
                </a:r>
                <a:r>
                  <a:rPr lang="en-US" sz="2400" i="1" dirty="0" smtClean="0">
                    <a:latin typeface="Times New Roman" panose="02020603050405020304" pitchFamily="18" charset="0"/>
                    <a:ea typeface="Calibri"/>
                    <a:cs typeface="Times New Roman" panose="02020603050405020304" pitchFamily="18" charset="0"/>
                  </a:rPr>
                  <a:t>= - </a:t>
                </a:r>
                <a:r>
                  <a:rPr lang="en-US" sz="2400" i="1" dirty="0" err="1" smtClean="0">
                    <a:latin typeface="Times New Roman" panose="02020603050405020304" pitchFamily="18" charset="0"/>
                    <a:ea typeface="Calibri"/>
                    <a:cs typeface="Times New Roman" panose="02020603050405020304" pitchFamily="18" charset="0"/>
                  </a:rPr>
                  <a:t>pd</a:t>
                </a:r>
                <a:r>
                  <a:rPr lang="el-GR" sz="2400" i="1" dirty="0" smtClean="0">
                    <a:latin typeface="Times New Roman" panose="02020603050405020304" pitchFamily="18" charset="0"/>
                    <a:ea typeface="Calibri"/>
                    <a:cs typeface="Times New Roman" panose="02020603050405020304" pitchFamily="18" charset="0"/>
                  </a:rPr>
                  <a:t>α</a:t>
                </a:r>
                <a:r>
                  <a:rPr lang="en-US" sz="2400" i="1" dirty="0" smtClean="0">
                    <a:latin typeface="Times New Roman" panose="02020603050405020304" pitchFamily="18" charset="0"/>
                    <a:ea typeface="Calibri"/>
                    <a:cs typeface="Times New Roman" panose="02020603050405020304" pitchFamily="18" charset="0"/>
                  </a:rPr>
                  <a:t>             ,        </a:t>
                </a:r>
                <a:r>
                  <a:rPr lang="en-US" sz="2400" i="1" dirty="0" err="1" smtClean="0">
                    <a:latin typeface="Times New Roman" panose="02020603050405020304" pitchFamily="18" charset="0"/>
                    <a:ea typeface="Calibri"/>
                    <a:cs typeface="Times New Roman" panose="02020603050405020304" pitchFamily="18" charset="0"/>
                  </a:rPr>
                  <a:t>c</a:t>
                </a:r>
                <a:r>
                  <a:rPr lang="en-US" sz="2400" i="1" baseline="-25000" dirty="0" err="1" smtClean="0">
                    <a:latin typeface="Times New Roman" panose="02020603050405020304" pitchFamily="18" charset="0"/>
                    <a:ea typeface="Calibri"/>
                    <a:cs typeface="Times New Roman" panose="02020603050405020304" pitchFamily="18" charset="0"/>
                  </a:rPr>
                  <a:t>p</a:t>
                </a:r>
                <a:r>
                  <a:rPr lang="en-US" sz="2400" i="1" dirty="0" smtClean="0">
                    <a:latin typeface="Times New Roman" panose="02020603050405020304" pitchFamily="18" charset="0"/>
                    <a:ea typeface="Calibri"/>
                    <a:cs typeface="Times New Roman" panose="02020603050405020304" pitchFamily="18" charset="0"/>
                  </a:rPr>
                  <a:t> </a:t>
                </a:r>
                <a:r>
                  <a:rPr lang="en-US" sz="2400" i="1" dirty="0" err="1" smtClean="0">
                    <a:latin typeface="Times New Roman" panose="02020603050405020304" pitchFamily="18" charset="0"/>
                    <a:ea typeface="Calibri"/>
                    <a:cs typeface="Times New Roman" panose="02020603050405020304" pitchFamily="18" charset="0"/>
                  </a:rPr>
                  <a:t>dT</a:t>
                </a:r>
                <a:r>
                  <a:rPr lang="en-US" sz="2400" i="1" dirty="0" smtClean="0">
                    <a:latin typeface="Times New Roman" panose="02020603050405020304" pitchFamily="18" charset="0"/>
                    <a:ea typeface="Calibri"/>
                    <a:cs typeface="Times New Roman" panose="02020603050405020304" pitchFamily="18" charset="0"/>
                  </a:rPr>
                  <a:t>= </a:t>
                </a:r>
                <a:r>
                  <a:rPr lang="el-GR" sz="2400" i="1" dirty="0" smtClean="0">
                    <a:latin typeface="Times New Roman" panose="02020603050405020304" pitchFamily="18" charset="0"/>
                    <a:ea typeface="Calibri"/>
                    <a:cs typeface="Times New Roman" panose="02020603050405020304" pitchFamily="18" charset="0"/>
                  </a:rPr>
                  <a:t>α</a:t>
                </a:r>
                <a:r>
                  <a:rPr lang="en-US" sz="2400" i="1" dirty="0" err="1" smtClean="0">
                    <a:latin typeface="Times New Roman" panose="02020603050405020304" pitchFamily="18" charset="0"/>
                    <a:ea typeface="Calibri"/>
                    <a:cs typeface="Times New Roman" panose="02020603050405020304" pitchFamily="18" charset="0"/>
                  </a:rPr>
                  <a:t>dp</a:t>
                </a:r>
                <a:endParaRPr lang="en-US" sz="2400" i="1" dirty="0" smtClean="0">
                  <a:latin typeface="Times New Roman" panose="02020603050405020304" pitchFamily="18" charset="0"/>
                  <a:ea typeface="Calibri"/>
                  <a:cs typeface="Times New Roman" panose="02020603050405020304" pitchFamily="18" charset="0"/>
                </a:endParaRPr>
              </a:p>
              <a:p>
                <a:pPr marL="342900" indent="-342900">
                  <a:buFont typeface="Arial" panose="020B0604020202020204" pitchFamily="34" charset="0"/>
                  <a:buChar char="•"/>
                </a:pPr>
                <a:r>
                  <a:rPr lang="en-US" sz="2400" dirty="0" smtClean="0">
                    <a:latin typeface="Times New Roman" panose="02020603050405020304" pitchFamily="18" charset="0"/>
                    <a:ea typeface="Calibri"/>
                    <a:cs typeface="Times New Roman" panose="02020603050405020304" pitchFamily="18" charset="0"/>
                  </a:rPr>
                  <a:t>If we start with the first form of the first law for an ideal gas (the one involving </a:t>
                </a:r>
                <a:r>
                  <a:rPr lang="en-US" sz="2400" i="1" dirty="0" smtClean="0">
                    <a:latin typeface="Times New Roman" panose="02020603050405020304" pitchFamily="18" charset="0"/>
                    <a:ea typeface="Calibri"/>
                    <a:cs typeface="Times New Roman" panose="02020603050405020304" pitchFamily="18" charset="0"/>
                  </a:rPr>
                  <a:t>c</a:t>
                </a:r>
                <a:r>
                  <a:rPr lang="en-US" sz="2400" i="1" baseline="-25000" dirty="0" smtClean="0">
                    <a:latin typeface="Times New Roman" panose="02020603050405020304" pitchFamily="18" charset="0"/>
                    <a:ea typeface="Calibri"/>
                    <a:cs typeface="Times New Roman" panose="02020603050405020304" pitchFamily="18" charset="0"/>
                  </a:rPr>
                  <a:t>v</a:t>
                </a:r>
                <a:r>
                  <a:rPr lang="en-US" sz="2400" dirty="0" smtClean="0">
                    <a:latin typeface="Times New Roman" panose="02020603050405020304" pitchFamily="18" charset="0"/>
                    <a:ea typeface="Calibri"/>
                    <a:cs typeface="Times New Roman" panose="02020603050405020304" pitchFamily="18" charset="0"/>
                  </a:rPr>
                  <a:t>) and substitute for pressure from the ideal gas law, we get</a:t>
                </a:r>
              </a:p>
              <a:p>
                <a:pPr algn="ctr"/>
                <a14:m>
                  <m:oMath xmlns:m="http://schemas.openxmlformats.org/officeDocument/2006/math">
                    <m:r>
                      <m:rPr>
                        <m:nor/>
                      </m:rPr>
                      <a:rPr lang="en-US" sz="2400" i="1" dirty="0" smtClean="0">
                        <a:solidFill>
                          <a:schemeClr val="tx1"/>
                        </a:solidFill>
                        <a:latin typeface="Times New Roman" panose="02020603050405020304" pitchFamily="18" charset="0"/>
                        <a:ea typeface="Calibri"/>
                        <a:cs typeface="Times New Roman" panose="02020603050405020304" pitchFamily="18" charset="0"/>
                      </a:rPr>
                      <m:t>cv</m:t>
                    </m:r>
                    <m:f>
                      <m:fPr>
                        <m:ctrlPr>
                          <a:rPr lang="en-US" sz="2400" i="1">
                            <a:solidFill>
                              <a:schemeClr val="tx1"/>
                            </a:solidFill>
                            <a:latin typeface="Cambria Math"/>
                            <a:ea typeface="Calibri"/>
                            <a:cs typeface="Times New Roman" panose="02020603050405020304" pitchFamily="18" charset="0"/>
                          </a:rPr>
                        </m:ctrlPr>
                      </m:fPr>
                      <m:num>
                        <m:r>
                          <m:rPr>
                            <m:nor/>
                          </m:rPr>
                          <a:rPr lang="en-US" sz="2400" i="1" dirty="0">
                            <a:solidFill>
                              <a:schemeClr val="tx1"/>
                            </a:solidFill>
                            <a:latin typeface="Times New Roman" panose="02020603050405020304" pitchFamily="18" charset="0"/>
                            <a:ea typeface="Calibri"/>
                            <a:cs typeface="Times New Roman" panose="02020603050405020304" pitchFamily="18" charset="0"/>
                          </a:rPr>
                          <m:t>dT</m:t>
                        </m:r>
                      </m:num>
                      <m:den>
                        <m:r>
                          <m:rPr>
                            <m:nor/>
                          </m:rPr>
                          <a:rPr lang="en-US" sz="2400" i="1" dirty="0">
                            <a:solidFill>
                              <a:schemeClr val="tx1"/>
                            </a:solidFill>
                            <a:latin typeface="Times New Roman" panose="02020603050405020304" pitchFamily="18" charset="0"/>
                            <a:ea typeface="Calibri"/>
                            <a:cs typeface="Times New Roman" panose="02020603050405020304" pitchFamily="18" charset="0"/>
                          </a:rPr>
                          <m:t>T</m:t>
                        </m:r>
                      </m:den>
                    </m:f>
                    <m:r>
                      <a:rPr lang="el-GR" sz="2400" i="1" dirty="0">
                        <a:solidFill>
                          <a:schemeClr val="tx1"/>
                        </a:solidFill>
                        <a:latin typeface="Cambria Math"/>
                        <a:ea typeface="Calibri"/>
                        <a:cs typeface="Times New Roman" panose="02020603050405020304" pitchFamily="18" charset="0"/>
                      </a:rPr>
                      <m:t> </m:t>
                    </m:r>
                  </m:oMath>
                </a14:m>
                <a:r>
                  <a:rPr lang="en-US" sz="2400" i="1" dirty="0">
                    <a:solidFill>
                      <a:schemeClr val="tx1"/>
                    </a:solidFill>
                    <a:latin typeface="Times New Roman" panose="02020603050405020304" pitchFamily="18" charset="0"/>
                    <a:ea typeface="Calibri"/>
                    <a:cs typeface="Times New Roman" panose="02020603050405020304" pitchFamily="18" charset="0"/>
                  </a:rPr>
                  <a:t>+ R’ </a:t>
                </a:r>
                <a14:m>
                  <m:oMath xmlns:m="http://schemas.openxmlformats.org/officeDocument/2006/math">
                    <m:f>
                      <m:fPr>
                        <m:ctrlPr>
                          <a:rPr lang="en-US" sz="2400" i="1">
                            <a:solidFill>
                              <a:schemeClr val="tx1"/>
                            </a:solidFill>
                            <a:latin typeface="Cambria Math"/>
                            <a:ea typeface="Calibri"/>
                            <a:cs typeface="Times New Roman" panose="02020603050405020304" pitchFamily="18" charset="0"/>
                          </a:rPr>
                        </m:ctrlPr>
                      </m:fPr>
                      <m:num>
                        <m:r>
                          <m:rPr>
                            <m:nor/>
                          </m:rPr>
                          <a:rPr lang="en-US" sz="2400" i="1" dirty="0">
                            <a:solidFill>
                              <a:schemeClr val="tx1"/>
                            </a:solidFill>
                            <a:latin typeface="Times New Roman" panose="02020603050405020304" pitchFamily="18" charset="0"/>
                            <a:ea typeface="Calibri"/>
                            <a:cs typeface="Times New Roman" panose="02020603050405020304" pitchFamily="18" charset="0"/>
                          </a:rPr>
                          <m:t>d</m:t>
                        </m:r>
                        <m:r>
                          <m:rPr>
                            <m:nor/>
                          </m:rPr>
                          <a:rPr lang="el-GR" sz="2400" i="1" dirty="0">
                            <a:solidFill>
                              <a:schemeClr val="tx1"/>
                            </a:solidFill>
                            <a:latin typeface="Times New Roman" panose="02020603050405020304" pitchFamily="18" charset="0"/>
                            <a:ea typeface="Calibri"/>
                            <a:cs typeface="Times New Roman" panose="02020603050405020304" pitchFamily="18" charset="0"/>
                          </a:rPr>
                          <m:t>α</m:t>
                        </m:r>
                      </m:num>
                      <m:den>
                        <m:r>
                          <m:rPr>
                            <m:nor/>
                          </m:rPr>
                          <a:rPr lang="el-GR" sz="2400" i="1" dirty="0">
                            <a:solidFill>
                              <a:schemeClr val="tx1"/>
                            </a:solidFill>
                            <a:latin typeface="Times New Roman" panose="02020603050405020304" pitchFamily="18" charset="0"/>
                            <a:ea typeface="Calibri"/>
                            <a:cs typeface="Times New Roman" panose="02020603050405020304" pitchFamily="18" charset="0"/>
                          </a:rPr>
                          <m:t>α</m:t>
                        </m:r>
                      </m:den>
                    </m:f>
                  </m:oMath>
                </a14:m>
                <a:r>
                  <a:rPr lang="en-US" sz="2400" i="1" dirty="0">
                    <a:solidFill>
                      <a:schemeClr val="tx1"/>
                    </a:solidFill>
                    <a:latin typeface="Times New Roman" panose="02020603050405020304" pitchFamily="18" charset="0"/>
                    <a:ea typeface="Calibri"/>
                    <a:cs typeface="Times New Roman" panose="02020603050405020304" pitchFamily="18" charset="0"/>
                  </a:rPr>
                  <a:t> = 0</a:t>
                </a:r>
              </a:p>
              <a:p>
                <a:pPr marL="342900" indent="-342900">
                  <a:buFont typeface="Courier New" panose="02070309020205020404" pitchFamily="49" charset="0"/>
                  <a:buChar char="o"/>
                </a:pPr>
                <a:r>
                  <a:rPr lang="en-US" sz="2400" dirty="0" smtClean="0">
                    <a:latin typeface="Times New Roman" panose="02020603050405020304" pitchFamily="18" charset="0"/>
                    <a:ea typeface="Calibri"/>
                    <a:cs typeface="Times New Roman" panose="02020603050405020304" pitchFamily="18" charset="0"/>
                  </a:rPr>
                  <a:t>Integrating </a:t>
                </a:r>
                <a:r>
                  <a:rPr lang="en-US" sz="2400" dirty="0">
                    <a:latin typeface="Times New Roman" panose="02020603050405020304" pitchFamily="18" charset="0"/>
                    <a:ea typeface="Calibri"/>
                    <a:cs typeface="Times New Roman" panose="02020603050405020304" pitchFamily="18" charset="0"/>
                  </a:rPr>
                  <a:t>this </a:t>
                </a:r>
                <a:r>
                  <a:rPr lang="en-US" sz="2400" dirty="0" smtClean="0">
                    <a:latin typeface="Times New Roman" panose="02020603050405020304" pitchFamily="18" charset="0"/>
                    <a:ea typeface="Calibri"/>
                    <a:cs typeface="Times New Roman" panose="02020603050405020304" pitchFamily="18" charset="0"/>
                  </a:rPr>
                  <a:t>gives </a:t>
                </a:r>
                <a14:m>
                  <m:oMath xmlns:m="http://schemas.openxmlformats.org/officeDocument/2006/math">
                    <m:r>
                      <m:rPr>
                        <m:nor/>
                      </m:rPr>
                      <a:rPr lang="en-US" sz="2400" b="1" i="1" dirty="0" smtClean="0">
                        <a:solidFill>
                          <a:schemeClr val="tx1"/>
                        </a:solidFill>
                        <a:latin typeface="Times New Roman" panose="02020603050405020304" pitchFamily="18" charset="0"/>
                        <a:ea typeface="Calibri"/>
                        <a:cs typeface="Times New Roman" panose="02020603050405020304" pitchFamily="18" charset="0"/>
                      </a:rPr>
                      <m:t>c</m:t>
                    </m:r>
                    <m:r>
                      <m:rPr>
                        <m:nor/>
                      </m:rPr>
                      <a:rPr lang="en-US" sz="2400" b="1" i="1" baseline="-25000" dirty="0" smtClean="0">
                        <a:solidFill>
                          <a:schemeClr val="tx1"/>
                        </a:solidFill>
                        <a:latin typeface="Times New Roman" panose="02020603050405020304" pitchFamily="18" charset="0"/>
                        <a:ea typeface="Calibri"/>
                        <a:cs typeface="Times New Roman" panose="02020603050405020304" pitchFamily="18" charset="0"/>
                      </a:rPr>
                      <m:t>v</m:t>
                    </m:r>
                  </m:oMath>
                </a14:m>
                <a:r>
                  <a:rPr lang="pt-BR" sz="2400" b="1" i="1" dirty="0">
                    <a:solidFill>
                      <a:schemeClr val="tx1"/>
                    </a:solidFill>
                  </a:rPr>
                  <a:t> </a:t>
                </a:r>
                <a:r>
                  <a:rPr lang="pt-BR" sz="2400" b="1" dirty="0">
                    <a:solidFill>
                      <a:schemeClr val="tx1"/>
                    </a:solidFill>
                  </a:rPr>
                  <a:t>ln</a:t>
                </a:r>
                <a:r>
                  <a:rPr lang="pt-BR" sz="2400" b="1" i="1" dirty="0">
                    <a:solidFill>
                      <a:schemeClr val="tx1"/>
                    </a:solidFill>
                  </a:rPr>
                  <a:t>T </a:t>
                </a:r>
                <a:r>
                  <a:rPr lang="pt-BR" sz="2400" b="1" i="1" dirty="0" smtClean="0">
                    <a:solidFill>
                      <a:schemeClr val="tx1"/>
                    </a:solidFill>
                  </a:rPr>
                  <a:t>+</a:t>
                </a:r>
                <a:r>
                  <a:rPr lang="en-US" sz="2400" b="1" i="1" dirty="0" smtClean="0">
                    <a:solidFill>
                      <a:schemeClr val="tx1"/>
                    </a:solidFill>
                  </a:rPr>
                  <a:t> R’ </a:t>
                </a:r>
                <a:r>
                  <a:rPr lang="pt-BR" sz="2400" b="1" dirty="0" smtClean="0">
                    <a:solidFill>
                      <a:schemeClr val="tx1"/>
                    </a:solidFill>
                  </a:rPr>
                  <a:t>ln </a:t>
                </a:r>
                <a14:m>
                  <m:oMath xmlns:m="http://schemas.openxmlformats.org/officeDocument/2006/math">
                    <m:r>
                      <m:rPr>
                        <m:nor/>
                      </m:rPr>
                      <a:rPr lang="el-GR" sz="2400" b="1" i="1" dirty="0" smtClean="0">
                        <a:solidFill>
                          <a:schemeClr val="tx1"/>
                        </a:solidFill>
                        <a:latin typeface="Times New Roman" panose="02020603050405020304" pitchFamily="18" charset="0"/>
                        <a:ea typeface="Calibri"/>
                        <a:cs typeface="Times New Roman" panose="02020603050405020304" pitchFamily="18" charset="0"/>
                      </a:rPr>
                      <m:t>α</m:t>
                    </m:r>
                    <m:r>
                      <a:rPr lang="el-GR" sz="2400" b="1" i="1" dirty="0" smtClean="0">
                        <a:solidFill>
                          <a:schemeClr val="tx1"/>
                        </a:solidFill>
                        <a:latin typeface="Cambria Math"/>
                        <a:ea typeface="Calibri"/>
                        <a:cs typeface="Times New Roman" panose="02020603050405020304" pitchFamily="18" charset="0"/>
                      </a:rPr>
                      <m:t> </m:t>
                    </m:r>
                  </m:oMath>
                </a14:m>
                <a:r>
                  <a:rPr lang="pt-BR" sz="2400" b="1" dirty="0" smtClean="0">
                    <a:solidFill>
                      <a:schemeClr val="tx1"/>
                    </a:solidFill>
                    <a:latin typeface="Times New Roman" panose="02020603050405020304" pitchFamily="18" charset="0"/>
                    <a:ea typeface="Calibri"/>
                    <a:cs typeface="Times New Roman" panose="02020603050405020304" pitchFamily="18" charset="0"/>
                  </a:rPr>
                  <a:t>= const</a:t>
                </a:r>
                <a:r>
                  <a:rPr lang="pt-BR" sz="2400" b="1" dirty="0" smtClean="0">
                    <a:solidFill>
                      <a:schemeClr val="tx1"/>
                    </a:solidFill>
                  </a:rPr>
                  <a:t>.   </a:t>
                </a:r>
                <a:r>
                  <a:rPr lang="en-US" sz="2400" dirty="0">
                    <a:solidFill>
                      <a:schemeClr val="tx1"/>
                    </a:solidFill>
                    <a:latin typeface="Times New Roman" panose="02020603050405020304" pitchFamily="18" charset="0"/>
                    <a:ea typeface="Calibri"/>
                    <a:cs typeface="Times New Roman" panose="02020603050405020304" pitchFamily="18" charset="0"/>
                  </a:rPr>
                  <a:t>which can also be written as    </a:t>
                </a:r>
                <a:r>
                  <a:rPr lang="en-US" sz="2400" dirty="0" smtClean="0">
                    <a:solidFill>
                      <a:schemeClr val="tx1"/>
                    </a:solidFill>
                    <a:latin typeface="Times New Roman" panose="02020603050405020304" pitchFamily="18" charset="0"/>
                    <a:ea typeface="Calibri"/>
                    <a:cs typeface="Times New Roman" panose="02020603050405020304" pitchFamily="18" charset="0"/>
                  </a:rPr>
                  <a:t>              </a:t>
                </a:r>
                <a:r>
                  <a:rPr lang="en-US" sz="2400" b="1" i="1" dirty="0" smtClean="0">
                    <a:solidFill>
                      <a:schemeClr val="tx1"/>
                    </a:solidFill>
                    <a:latin typeface="Times New Roman" panose="02020603050405020304" pitchFamily="18" charset="0"/>
                    <a:ea typeface="Calibri"/>
                    <a:cs typeface="Times New Roman" panose="02020603050405020304" pitchFamily="18" charset="0"/>
                  </a:rPr>
                  <a:t>T </a:t>
                </a:r>
                <a14:m>
                  <m:oMath xmlns:m="http://schemas.openxmlformats.org/officeDocument/2006/math">
                    <m:sSup>
                      <m:sSupPr>
                        <m:ctrlPr>
                          <a:rPr lang="en-US" sz="2400" b="1" i="1">
                            <a:solidFill>
                              <a:schemeClr val="tx1"/>
                            </a:solidFill>
                            <a:latin typeface="Cambria Math"/>
                            <a:ea typeface="Calibri"/>
                            <a:cs typeface="Times New Roman" panose="02020603050405020304" pitchFamily="18" charset="0"/>
                          </a:rPr>
                        </m:ctrlPr>
                      </m:sSupPr>
                      <m:e>
                        <m:r>
                          <m:rPr>
                            <m:nor/>
                          </m:rPr>
                          <a:rPr lang="el-GR" sz="2400" b="1" i="1" dirty="0">
                            <a:solidFill>
                              <a:schemeClr val="tx1"/>
                            </a:solidFill>
                            <a:latin typeface="Times New Roman" panose="02020603050405020304" pitchFamily="18" charset="0"/>
                            <a:ea typeface="Calibri"/>
                            <a:cs typeface="Times New Roman" panose="02020603050405020304" pitchFamily="18" charset="0"/>
                          </a:rPr>
                          <m:t>α</m:t>
                        </m:r>
                      </m:e>
                      <m:sup>
                        <m:r>
                          <m:rPr>
                            <m:nor/>
                          </m:rPr>
                          <a:rPr lang="en-US" sz="2400" b="1" i="1" dirty="0">
                            <a:solidFill>
                              <a:schemeClr val="tx1"/>
                            </a:solidFill>
                            <a:latin typeface="Times New Roman" panose="02020603050405020304" pitchFamily="18" charset="0"/>
                            <a:ea typeface="Calibri"/>
                            <a:cs typeface="Times New Roman" panose="02020603050405020304" pitchFamily="18" charset="0"/>
                          </a:rPr>
                          <m:t>R</m:t>
                        </m:r>
                        <m:r>
                          <m:rPr>
                            <m:nor/>
                          </m:rPr>
                          <a:rPr lang="en-US" sz="2400" b="1" i="1" dirty="0">
                            <a:solidFill>
                              <a:schemeClr val="tx1"/>
                            </a:solidFill>
                            <a:latin typeface="Times New Roman" panose="02020603050405020304" pitchFamily="18" charset="0"/>
                            <a:ea typeface="Calibri"/>
                            <a:cs typeface="Times New Roman" panose="02020603050405020304" pitchFamily="18" charset="0"/>
                          </a:rPr>
                          <m:t>’/</m:t>
                        </m:r>
                        <m:r>
                          <a:rPr lang="en-US" sz="2400" b="1" i="1" dirty="0">
                            <a:solidFill>
                              <a:schemeClr val="tx1"/>
                            </a:solidFill>
                            <a:latin typeface="Cambria Math"/>
                            <a:ea typeface="Calibri"/>
                            <a:cs typeface="Times New Roman" panose="02020603050405020304" pitchFamily="18" charset="0"/>
                          </a:rPr>
                          <m:t>𝒄</m:t>
                        </m:r>
                        <m:r>
                          <a:rPr lang="en-US" sz="2400" b="1" i="1" baseline="-25000" dirty="0">
                            <a:solidFill>
                              <a:schemeClr val="tx1"/>
                            </a:solidFill>
                            <a:latin typeface="Cambria Math"/>
                            <a:ea typeface="Calibri"/>
                            <a:cs typeface="Times New Roman" panose="02020603050405020304" pitchFamily="18" charset="0"/>
                          </a:rPr>
                          <m:t>𝒗</m:t>
                        </m:r>
                      </m:sup>
                    </m:sSup>
                  </m:oMath>
                </a14:m>
                <a:r>
                  <a:rPr lang="en-US" sz="2400" b="1" i="1" dirty="0">
                    <a:solidFill>
                      <a:schemeClr val="tx1"/>
                    </a:solidFill>
                    <a:latin typeface="Times New Roman" panose="02020603050405020304" pitchFamily="18" charset="0"/>
                    <a:ea typeface="Calibri"/>
                    <a:cs typeface="Times New Roman" panose="02020603050405020304" pitchFamily="18" charset="0"/>
                  </a:rPr>
                  <a:t>  </a:t>
                </a:r>
                <a:r>
                  <a:rPr lang="pt-BR" sz="2400" b="1" i="1" dirty="0">
                    <a:solidFill>
                      <a:schemeClr val="tx1"/>
                    </a:solidFill>
                    <a:latin typeface="Times New Roman" panose="02020603050405020304" pitchFamily="18" charset="0"/>
                    <a:ea typeface="Calibri"/>
                    <a:cs typeface="Times New Roman" panose="02020603050405020304" pitchFamily="18" charset="0"/>
                  </a:rPr>
                  <a:t>= const</a:t>
                </a:r>
                <a:r>
                  <a:rPr lang="pt-BR" sz="2400" i="1" dirty="0">
                    <a:solidFill>
                      <a:schemeClr val="tx1"/>
                    </a:solidFill>
                    <a:latin typeface="Times New Roman" panose="02020603050405020304" pitchFamily="18" charset="0"/>
                    <a:ea typeface="Calibri"/>
                    <a:cs typeface="Times New Roman" panose="02020603050405020304" pitchFamily="18" charset="0"/>
                  </a:rPr>
                  <a:t>.     (1)</a:t>
                </a:r>
              </a:p>
              <a:p>
                <a:pPr marL="0" lvl="1" algn="ctr">
                  <a:buFont typeface="Courier New" panose="02070309020205020404" pitchFamily="49" charset="0"/>
                  <a:buChar char="o"/>
                </a:pPr>
                <a:r>
                  <a:rPr lang="en-US" sz="2400" dirty="0" smtClean="0">
                    <a:solidFill>
                      <a:schemeClr val="tx1"/>
                    </a:solidFill>
                    <a:latin typeface="Times New Roman" panose="02020603050405020304" pitchFamily="18" charset="0"/>
                    <a:ea typeface="Calibri"/>
                    <a:cs typeface="Times New Roman" panose="02020603050405020304" pitchFamily="18" charset="0"/>
                  </a:rPr>
                  <a:t>We’ve previously shown that </a:t>
                </a:r>
                <a:r>
                  <a:rPr lang="en-US" sz="2400" dirty="0" err="1" smtClean="0">
                    <a:solidFill>
                      <a:schemeClr val="tx1"/>
                    </a:solidFill>
                    <a:latin typeface="Times New Roman"/>
                    <a:ea typeface="Calibri"/>
                    <a:cs typeface="Arial"/>
                  </a:rPr>
                  <a:t>C</a:t>
                </a:r>
                <a:r>
                  <a:rPr lang="en-US" sz="2400" baseline="-25000" dirty="0" err="1" smtClean="0">
                    <a:solidFill>
                      <a:schemeClr val="tx1"/>
                    </a:solidFill>
                    <a:latin typeface="Times New Roman"/>
                    <a:ea typeface="Calibri"/>
                    <a:cs typeface="Arial"/>
                  </a:rPr>
                  <a:t>p</a:t>
                </a:r>
                <a:r>
                  <a:rPr lang="en-US" sz="2400" dirty="0" err="1" smtClean="0">
                    <a:solidFill>
                      <a:schemeClr val="tx1"/>
                    </a:solidFill>
                    <a:latin typeface="Times New Roman"/>
                    <a:ea typeface="Calibri"/>
                    <a:cs typeface="Arial"/>
                  </a:rPr>
                  <a:t>-C</a:t>
                </a:r>
                <a:r>
                  <a:rPr lang="en-US" sz="2400" baseline="-25000" dirty="0" err="1" smtClean="0">
                    <a:solidFill>
                      <a:schemeClr val="tx1"/>
                    </a:solidFill>
                    <a:latin typeface="Times New Roman"/>
                    <a:ea typeface="Calibri"/>
                    <a:cs typeface="Arial"/>
                  </a:rPr>
                  <a:t>v</a:t>
                </a:r>
                <a:r>
                  <a:rPr lang="en-US" sz="2400" dirty="0" smtClean="0">
                    <a:solidFill>
                      <a:schemeClr val="tx1"/>
                    </a:solidFill>
                    <a:latin typeface="Times New Roman"/>
                    <a:ea typeface="Calibri"/>
                    <a:cs typeface="Arial"/>
                  </a:rPr>
                  <a:t>=</a:t>
                </a:r>
                <a:r>
                  <a:rPr lang="en-US" sz="2400" b="1" i="1" dirty="0">
                    <a:solidFill>
                      <a:schemeClr val="tx1"/>
                    </a:solidFill>
                  </a:rPr>
                  <a:t> </a:t>
                </a:r>
                <a:r>
                  <a:rPr lang="en-US" sz="2400" i="1" dirty="0">
                    <a:solidFill>
                      <a:schemeClr val="tx1"/>
                    </a:solidFill>
                  </a:rPr>
                  <a:t>R’</a:t>
                </a:r>
                <a:r>
                  <a:rPr lang="en-US" sz="2400" b="1" i="1" dirty="0">
                    <a:solidFill>
                      <a:schemeClr val="tx1"/>
                    </a:solidFill>
                  </a:rPr>
                  <a:t> </a:t>
                </a:r>
                <a:r>
                  <a:rPr lang="en-US" sz="2400" dirty="0" smtClean="0">
                    <a:solidFill>
                      <a:schemeClr val="tx1"/>
                    </a:solidFill>
                    <a:latin typeface="Times New Roman" panose="02020603050405020304" pitchFamily="18" charset="0"/>
                    <a:ea typeface="Calibri"/>
                    <a:cs typeface="Times New Roman" panose="02020603050405020304" pitchFamily="18" charset="0"/>
                  </a:rPr>
                  <a:t>So we can write Eqn. (1) as          </a:t>
                </a:r>
              </a:p>
              <a:p>
                <a:pPr marL="0" lvl="1" algn="ctr"/>
                <a:endParaRPr lang="en-US" sz="2400" i="1" dirty="0">
                  <a:solidFill>
                    <a:schemeClr val="tx1"/>
                  </a:solidFill>
                  <a:latin typeface="Times New Roman" panose="02020603050405020304" pitchFamily="18" charset="0"/>
                  <a:ea typeface="Calibri"/>
                  <a:cs typeface="Times New Roman" panose="02020603050405020304" pitchFamily="18" charset="0"/>
                </a:endParaRPr>
              </a:p>
              <a:p>
                <a:pPr marL="0" lvl="1" algn="ctr"/>
                <a:r>
                  <a:rPr lang="en-US" sz="2400" b="1" i="1" dirty="0" smtClean="0">
                    <a:solidFill>
                      <a:schemeClr val="tx1"/>
                    </a:solidFill>
                    <a:latin typeface="Times New Roman" panose="02020603050405020304" pitchFamily="18" charset="0"/>
                    <a:ea typeface="Calibri"/>
                    <a:cs typeface="Times New Roman" panose="02020603050405020304" pitchFamily="18" charset="0"/>
                  </a:rPr>
                  <a:t>T </a:t>
                </a:r>
                <a14:m>
                  <m:oMath xmlns:m="http://schemas.openxmlformats.org/officeDocument/2006/math">
                    <m:sSup>
                      <m:sSupPr>
                        <m:ctrlPr>
                          <a:rPr lang="en-US" sz="2400" b="1" i="1">
                            <a:solidFill>
                              <a:schemeClr val="tx1"/>
                            </a:solidFill>
                            <a:latin typeface="Cambria Math"/>
                            <a:ea typeface="Calibri"/>
                            <a:cs typeface="Times New Roman" panose="02020603050405020304" pitchFamily="18" charset="0"/>
                          </a:rPr>
                        </m:ctrlPr>
                      </m:sSupPr>
                      <m:e>
                        <m:r>
                          <m:rPr>
                            <m:nor/>
                          </m:rPr>
                          <a:rPr lang="el-GR" sz="2400" b="1" i="1" dirty="0">
                            <a:solidFill>
                              <a:schemeClr val="tx1"/>
                            </a:solidFill>
                            <a:latin typeface="Times New Roman" panose="02020603050405020304" pitchFamily="18" charset="0"/>
                            <a:ea typeface="Calibri"/>
                            <a:cs typeface="Times New Roman" panose="02020603050405020304" pitchFamily="18" charset="0"/>
                          </a:rPr>
                          <m:t>α</m:t>
                        </m:r>
                      </m:e>
                      <m:sup>
                        <m:r>
                          <m:rPr>
                            <m:nor/>
                          </m:rPr>
                          <a:rPr lang="en-US" sz="2400" b="1" i="1" dirty="0" smtClean="0">
                            <a:solidFill>
                              <a:schemeClr val="tx1"/>
                            </a:solidFill>
                            <a:latin typeface="Times New Roman" panose="02020603050405020304" pitchFamily="18" charset="0"/>
                            <a:ea typeface="Calibri"/>
                            <a:cs typeface="Times New Roman" panose="02020603050405020304" pitchFamily="18" charset="0"/>
                          </a:rPr>
                          <m:t>(</m:t>
                        </m:r>
                        <m:r>
                          <m:rPr>
                            <m:nor/>
                          </m:rPr>
                          <a:rPr lang="en-US" sz="2400" b="1" i="1" dirty="0">
                            <a:solidFill>
                              <a:schemeClr val="tx1"/>
                            </a:solidFill>
                            <a:latin typeface="Times New Roman" panose="02020603050405020304" pitchFamily="18" charset="0"/>
                            <a:ea typeface="Calibri"/>
                            <a:cs typeface="Times New Roman" panose="02020603050405020304" pitchFamily="18" charset="0"/>
                          </a:rPr>
                          <m:t>c</m:t>
                        </m:r>
                        <m:r>
                          <m:rPr>
                            <m:nor/>
                          </m:rPr>
                          <a:rPr lang="en-US" sz="2400" b="1" i="1" baseline="-25000" dirty="0">
                            <a:solidFill>
                              <a:schemeClr val="tx1"/>
                            </a:solidFill>
                            <a:latin typeface="Times New Roman" panose="02020603050405020304" pitchFamily="18" charset="0"/>
                            <a:ea typeface="Calibri"/>
                            <a:cs typeface="Times New Roman" panose="02020603050405020304" pitchFamily="18" charset="0"/>
                          </a:rPr>
                          <m:t>p</m:t>
                        </m:r>
                        <m:r>
                          <m:rPr>
                            <m:nor/>
                          </m:rPr>
                          <a:rPr lang="en-US" sz="2400" b="1" i="1" dirty="0">
                            <a:solidFill>
                              <a:schemeClr val="tx1"/>
                            </a:solidFill>
                            <a:latin typeface="Times New Roman" panose="02020603050405020304" pitchFamily="18" charset="0"/>
                            <a:ea typeface="Calibri"/>
                            <a:cs typeface="Times New Roman" panose="02020603050405020304" pitchFamily="18" charset="0"/>
                          </a:rPr>
                          <m:t>−</m:t>
                        </m:r>
                        <m:r>
                          <m:rPr>
                            <m:nor/>
                          </m:rPr>
                          <a:rPr lang="en-US" sz="2400" b="1" i="1" dirty="0">
                            <a:solidFill>
                              <a:schemeClr val="tx1"/>
                            </a:solidFill>
                            <a:latin typeface="Times New Roman" panose="02020603050405020304" pitchFamily="18" charset="0"/>
                            <a:ea typeface="Calibri"/>
                            <a:cs typeface="Times New Roman" panose="02020603050405020304" pitchFamily="18" charset="0"/>
                          </a:rPr>
                          <m:t>cv</m:t>
                        </m:r>
                        <m:r>
                          <m:rPr>
                            <m:nor/>
                          </m:rPr>
                          <a:rPr lang="en-US" sz="2400" b="1" i="1" dirty="0" smtClean="0">
                            <a:solidFill>
                              <a:schemeClr val="tx1"/>
                            </a:solidFill>
                            <a:latin typeface="Times New Roman" panose="02020603050405020304" pitchFamily="18" charset="0"/>
                            <a:ea typeface="Calibri"/>
                            <a:cs typeface="Times New Roman" panose="02020603050405020304" pitchFamily="18" charset="0"/>
                          </a:rPr>
                          <m:t>)</m:t>
                        </m:r>
                        <m:r>
                          <m:rPr>
                            <m:nor/>
                          </m:rPr>
                          <a:rPr lang="en-US" sz="2400" b="1" i="1" dirty="0">
                            <a:solidFill>
                              <a:schemeClr val="tx1"/>
                            </a:solidFill>
                            <a:latin typeface="Times New Roman" panose="02020603050405020304" pitchFamily="18" charset="0"/>
                            <a:ea typeface="Calibri"/>
                            <a:cs typeface="Times New Roman" panose="02020603050405020304" pitchFamily="18" charset="0"/>
                          </a:rPr>
                          <m:t>/</m:t>
                        </m:r>
                        <m:r>
                          <m:rPr>
                            <m:nor/>
                          </m:rPr>
                          <a:rPr lang="en-US" sz="2400" b="1" i="1" dirty="0">
                            <a:solidFill>
                              <a:schemeClr val="tx1"/>
                            </a:solidFill>
                            <a:latin typeface="Times New Roman" panose="02020603050405020304" pitchFamily="18" charset="0"/>
                            <a:ea typeface="Calibri"/>
                            <a:cs typeface="Times New Roman" panose="02020603050405020304" pitchFamily="18" charset="0"/>
                          </a:rPr>
                          <m:t>cv</m:t>
                        </m:r>
                      </m:sup>
                    </m:sSup>
                  </m:oMath>
                </a14:m>
                <a:r>
                  <a:rPr lang="en-US" sz="2400" b="1" i="1" dirty="0">
                    <a:solidFill>
                      <a:schemeClr val="tx1"/>
                    </a:solidFill>
                    <a:latin typeface="Times New Roman" panose="02020603050405020304" pitchFamily="18" charset="0"/>
                    <a:ea typeface="Calibri"/>
                    <a:cs typeface="Times New Roman" panose="02020603050405020304" pitchFamily="18" charset="0"/>
                  </a:rPr>
                  <a:t>  </a:t>
                </a:r>
                <a:r>
                  <a:rPr lang="pt-BR" sz="2400" b="1" i="1" dirty="0">
                    <a:solidFill>
                      <a:schemeClr val="tx1"/>
                    </a:solidFill>
                    <a:latin typeface="Times New Roman" panose="02020603050405020304" pitchFamily="18" charset="0"/>
                    <a:ea typeface="Calibri"/>
                    <a:cs typeface="Times New Roman" panose="02020603050405020304" pitchFamily="18" charset="0"/>
                  </a:rPr>
                  <a:t>= const.   </a:t>
                </a:r>
                <a:r>
                  <a:rPr lang="en-US" sz="2400" b="1" i="1" dirty="0">
                    <a:solidFill>
                      <a:schemeClr val="tx1"/>
                    </a:solidFill>
                    <a:latin typeface="Times New Roman" panose="02020603050405020304" pitchFamily="18" charset="0"/>
                    <a:ea typeface="Calibri"/>
                    <a:cs typeface="Times New Roman" panose="02020603050405020304" pitchFamily="18" charset="0"/>
                  </a:rPr>
                  <a:t> </a:t>
                </a:r>
                <a:endParaRPr lang="en-US" sz="2400" b="1" i="1" dirty="0" smtClean="0">
                  <a:solidFill>
                    <a:schemeClr val="tx1"/>
                  </a:solidFill>
                  <a:latin typeface="Times New Roman" panose="02020603050405020304" pitchFamily="18" charset="0"/>
                  <a:ea typeface="Calibri"/>
                  <a:cs typeface="Times New Roman" panose="02020603050405020304" pitchFamily="18" charset="0"/>
                </a:endParaRPr>
              </a:p>
              <a:p>
                <a:pPr indent="515938"/>
                <a:r>
                  <a:rPr lang="en-US" sz="2400" dirty="0">
                    <a:latin typeface="Times New Roman" panose="02020603050405020304" pitchFamily="18" charset="0"/>
                    <a:cs typeface="Times New Roman" panose="02020603050405020304" pitchFamily="18" charset="0"/>
                  </a:rPr>
                  <a:t>and defining the ratio "</a:t>
                </a:r>
                <a14:m>
                  <m:oMath xmlns:m="http://schemas.openxmlformats.org/officeDocument/2006/math">
                    <m:r>
                      <a:rPr lang="en-US" sz="2400" i="1" dirty="0">
                        <a:solidFill>
                          <a:prstClr val="black"/>
                        </a:solidFill>
                        <a:latin typeface="Cambria Math"/>
                      </a:rPr>
                      <m:t>𝑐</m:t>
                    </m:r>
                    <m:r>
                      <a:rPr lang="en-US" sz="2400" i="1" baseline="-25000" dirty="0">
                        <a:solidFill>
                          <a:prstClr val="black"/>
                        </a:solidFill>
                        <a:latin typeface="Cambria Math"/>
                      </a:rPr>
                      <m:t>𝑝</m:t>
                    </m:r>
                    <m:r>
                      <m:rPr>
                        <m:nor/>
                      </m:rPr>
                      <a:rPr lang="en-US" sz="2400" b="0" i="1" baseline="-25000" dirty="0" smtClean="0">
                        <a:solidFill>
                          <a:prstClr val="black"/>
                        </a:solidFill>
                        <a:latin typeface="Cambria Math"/>
                      </a:rPr>
                      <m:t> </m:t>
                    </m:r>
                    <m:r>
                      <m:rPr>
                        <m:nor/>
                      </m:rPr>
                      <a:rPr lang="en-US" sz="2400" i="1" dirty="0">
                        <a:solidFill>
                          <a:prstClr val="black"/>
                        </a:solidFill>
                      </a:rPr>
                      <m:t>/</m:t>
                    </m:r>
                    <m:r>
                      <a:rPr lang="en-US" sz="2400" i="1" dirty="0">
                        <a:solidFill>
                          <a:prstClr val="black"/>
                        </a:solidFill>
                        <a:latin typeface="Cambria Math"/>
                      </a:rPr>
                      <m:t>𝑐</m:t>
                    </m:r>
                    <m:r>
                      <a:rPr lang="en-US" sz="2400" i="1" baseline="-25000" dirty="0">
                        <a:solidFill>
                          <a:prstClr val="black"/>
                        </a:solidFill>
                        <a:latin typeface="Cambria Math"/>
                      </a:rPr>
                      <m:t>𝑣</m:t>
                    </m:r>
                    <m:r>
                      <a:rPr lang="en-US" sz="2400" i="1" baseline="-25000" dirty="0">
                        <a:solidFill>
                          <a:prstClr val="black"/>
                        </a:solidFill>
                        <a:latin typeface="Cambria Math"/>
                      </a:rPr>
                      <m:t> </m:t>
                    </m:r>
                  </m:oMath>
                </a14:m>
                <a:r>
                  <a:rPr lang="en-US" sz="2400" dirty="0">
                    <a:latin typeface="Times New Roman" panose="02020603050405020304" pitchFamily="18" charset="0"/>
                    <a:cs typeface="Times New Roman" panose="02020603050405020304" pitchFamily="18" charset="0"/>
                  </a:rPr>
                  <a:t> = </a:t>
                </a:r>
                <a:r>
                  <a:rPr lang="el-GR" sz="2400" dirty="0">
                    <a:latin typeface="Times New Roman" panose="02020603050405020304" pitchFamily="18" charset="0"/>
                    <a:cs typeface="Times New Roman" panose="02020603050405020304" pitchFamily="18" charset="0"/>
                  </a:rPr>
                  <a:t>γ</a:t>
                </a:r>
                <a:r>
                  <a:rPr lang="en-US" sz="2400" dirty="0">
                    <a:latin typeface="Times New Roman" panose="02020603050405020304" pitchFamily="18" charset="0"/>
                    <a:cs typeface="Times New Roman" panose="02020603050405020304" pitchFamily="18" charset="0"/>
                  </a:rPr>
                  <a:t>”  we get    </a:t>
                </a:r>
                <a:endParaRPr lang="en-US" sz="2400" dirty="0" smtClean="0">
                  <a:latin typeface="Times New Roman" panose="02020603050405020304" pitchFamily="18" charset="0"/>
                  <a:cs typeface="Times New Roman" panose="02020603050405020304" pitchFamily="18" charset="0"/>
                </a:endParaRPr>
              </a:p>
              <a:p>
                <a:pPr indent="515938"/>
                <a:endParaRPr lang="en-US" sz="2400" dirty="0" smtClean="0">
                  <a:latin typeface="Times New Roman" panose="02020603050405020304" pitchFamily="18" charset="0"/>
                  <a:cs typeface="Times New Roman" panose="02020603050405020304" pitchFamily="18" charset="0"/>
                </a:endParaRPr>
              </a:p>
              <a:p>
                <a:pPr indent="515938"/>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 </a:t>
                </a:r>
                <a14:m>
                  <m:oMath xmlns:m="http://schemas.openxmlformats.org/officeDocument/2006/math">
                    <m:sSup>
                      <m:sSupPr>
                        <m:ctrlPr>
                          <a:rPr lang="en-US" sz="2400" i="1">
                            <a:latin typeface="Cambria Math"/>
                            <a:cs typeface="Times New Roman" panose="02020603050405020304" pitchFamily="18" charset="0"/>
                          </a:rPr>
                        </m:ctrlPr>
                      </m:sSupPr>
                      <m:e>
                        <m:r>
                          <m:rPr>
                            <m:nor/>
                          </m:rPr>
                          <a:rPr lang="el-GR" sz="2400" i="1" dirty="0">
                            <a:latin typeface="Times New Roman" panose="02020603050405020304" pitchFamily="18" charset="0"/>
                            <a:ea typeface="Calibri"/>
                            <a:cs typeface="Times New Roman" panose="02020603050405020304" pitchFamily="18" charset="0"/>
                          </a:rPr>
                          <m:t>α</m:t>
                        </m:r>
                        <m:r>
                          <a:rPr lang="en-US" sz="2400" i="1" dirty="0">
                            <a:latin typeface="Cambria Math"/>
                            <a:ea typeface="Calibri"/>
                            <a:cs typeface="Times New Roman" panose="02020603050405020304" pitchFamily="18" charset="0"/>
                          </a:rPr>
                          <m:t> </m:t>
                        </m:r>
                      </m:e>
                      <m:sup>
                        <m:r>
                          <m:rPr>
                            <m:nor/>
                          </m:rPr>
                          <a:rPr lang="el-GR" sz="2400" dirty="0">
                            <a:latin typeface="Times New Roman" panose="02020603050405020304" pitchFamily="18" charset="0"/>
                            <a:cs typeface="Times New Roman" panose="02020603050405020304" pitchFamily="18" charset="0"/>
                          </a:rPr>
                          <m:t>γ</m:t>
                        </m:r>
                        <m:r>
                          <a:rPr lang="en-US" sz="2400" i="1" dirty="0">
                            <a:latin typeface="Cambria Math"/>
                            <a:cs typeface="Times New Roman" panose="02020603050405020304" pitchFamily="18" charset="0"/>
                          </a:rPr>
                          <m:t>−</m:t>
                        </m:r>
                        <m:r>
                          <a:rPr lang="en-US" sz="2400" i="1" dirty="0">
                            <a:latin typeface="Cambria Math"/>
                            <a:cs typeface="Times New Roman" panose="02020603050405020304" pitchFamily="18" charset="0"/>
                          </a:rPr>
                          <m:t>1</m:t>
                        </m:r>
                      </m:sup>
                    </m:sSup>
                  </m:oMath>
                </a14:m>
                <a:r>
                  <a:rPr lang="en-US" sz="2400" baseline="30000" dirty="0">
                    <a:latin typeface="Times New Roman" panose="02020603050405020304" pitchFamily="18" charset="0"/>
                    <a:cs typeface="Times New Roman" panose="02020603050405020304" pitchFamily="18" charset="0"/>
                  </a:rPr>
                  <a:t>  </a:t>
                </a:r>
                <a:r>
                  <a:rPr lang="pt-BR" sz="2400" dirty="0">
                    <a:latin typeface="Times New Roman" panose="02020603050405020304" pitchFamily="18" charset="0"/>
                    <a:ea typeface="Calibri"/>
                    <a:cs typeface="Times New Roman" panose="02020603050405020304" pitchFamily="18" charset="0"/>
                  </a:rPr>
                  <a:t>= const.     (2)</a:t>
                </a:r>
              </a:p>
              <a:p>
                <a:pPr marL="342900" indent="-342900">
                  <a:buFont typeface="Courier New" panose="02070309020205020404" pitchFamily="49" charset="0"/>
                  <a:buChar char="o"/>
                </a:pPr>
                <a:r>
                  <a:rPr lang="en-US" sz="2400" dirty="0">
                    <a:latin typeface="Times New Roman" panose="02020603050405020304" pitchFamily="18" charset="0"/>
                    <a:ea typeface="Calibri"/>
                    <a:cs typeface="Times New Roman" panose="02020603050405020304" pitchFamily="18" charset="0"/>
                  </a:rPr>
                  <a:t> Using the ideal gas law, this equation can also be written as</a:t>
                </a:r>
                <a:endParaRPr lang="pt-BR" sz="2400" dirty="0">
                  <a:latin typeface="Times New Roman" panose="02020603050405020304" pitchFamily="18" charset="0"/>
                  <a:ea typeface="Calibri"/>
                  <a:cs typeface="Times New Roman" panose="02020603050405020304" pitchFamily="18" charset="0"/>
                </a:endParaRPr>
              </a:p>
              <a:p>
                <a:pPr algn="ct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p </a:t>
                </a:r>
                <a14:m>
                  <m:oMath xmlns:m="http://schemas.openxmlformats.org/officeDocument/2006/math">
                    <m:sSup>
                      <m:sSupPr>
                        <m:ctrlPr>
                          <a:rPr lang="en-US" sz="2400" i="1">
                            <a:latin typeface="Cambria Math"/>
                            <a:cs typeface="Times New Roman" panose="02020603050405020304" pitchFamily="18" charset="0"/>
                          </a:rPr>
                        </m:ctrlPr>
                      </m:sSupPr>
                      <m:e>
                        <m:r>
                          <m:rPr>
                            <m:nor/>
                          </m:rPr>
                          <a:rPr lang="el-GR" sz="2400" i="1" dirty="0">
                            <a:latin typeface="Times New Roman" panose="02020603050405020304" pitchFamily="18" charset="0"/>
                            <a:ea typeface="Calibri"/>
                            <a:cs typeface="Times New Roman" panose="02020603050405020304" pitchFamily="18" charset="0"/>
                          </a:rPr>
                          <m:t>α</m:t>
                        </m:r>
                        <m:r>
                          <a:rPr lang="en-US" sz="2400" i="1" dirty="0">
                            <a:latin typeface="Cambria Math"/>
                            <a:ea typeface="Calibri"/>
                            <a:cs typeface="Times New Roman" panose="02020603050405020304" pitchFamily="18" charset="0"/>
                          </a:rPr>
                          <m:t> </m:t>
                        </m:r>
                      </m:e>
                      <m:sup>
                        <m:r>
                          <m:rPr>
                            <m:nor/>
                          </m:rPr>
                          <a:rPr lang="el-GR" sz="2400" dirty="0">
                            <a:latin typeface="Times New Roman" panose="02020603050405020304" pitchFamily="18" charset="0"/>
                            <a:cs typeface="Times New Roman" panose="02020603050405020304" pitchFamily="18" charset="0"/>
                          </a:rPr>
                          <m:t>γ</m:t>
                        </m:r>
                      </m:sup>
                    </m:sSup>
                  </m:oMath>
                </a14:m>
                <a:r>
                  <a:rPr lang="en-US" sz="2400" baseline="30000" dirty="0">
                    <a:latin typeface="Times New Roman" panose="02020603050405020304" pitchFamily="18" charset="0"/>
                    <a:cs typeface="Times New Roman" panose="02020603050405020304" pitchFamily="18" charset="0"/>
                  </a:rPr>
                  <a:t>  </a:t>
                </a:r>
                <a:r>
                  <a:rPr lang="pt-BR" sz="2400" dirty="0">
                    <a:latin typeface="Times New Roman" panose="02020603050405020304" pitchFamily="18" charset="0"/>
                    <a:ea typeface="Calibri"/>
                    <a:cs typeface="Times New Roman" panose="02020603050405020304" pitchFamily="18" charset="0"/>
                  </a:rPr>
                  <a:t>= const.     (3)</a:t>
                </a:r>
              </a:p>
              <a:p>
                <a:pPr algn="ctr"/>
                <a:r>
                  <a:rPr lang="en-US" sz="2400" dirty="0">
                    <a:latin typeface="Times New Roman" panose="02020603050405020304" pitchFamily="18" charset="0"/>
                    <a:cs typeface="Times New Roman" panose="02020603050405020304" pitchFamily="18" charset="0"/>
                  </a:rPr>
                  <a:t> or        T </a:t>
                </a:r>
                <a14:m>
                  <m:oMath xmlns:m="http://schemas.openxmlformats.org/officeDocument/2006/math">
                    <m:sSup>
                      <m:sSupPr>
                        <m:ctrlPr>
                          <a:rPr lang="en-US" sz="2400" i="1">
                            <a:latin typeface="Cambria Math"/>
                            <a:ea typeface="Calibri"/>
                            <a:cs typeface="Times New Roman" panose="02020603050405020304" pitchFamily="18" charset="0"/>
                          </a:rPr>
                        </m:ctrlPr>
                      </m:sSupPr>
                      <m:e>
                        <m:r>
                          <m:rPr>
                            <m:nor/>
                          </m:rPr>
                          <a:rPr lang="en-US" sz="2400" i="1" dirty="0">
                            <a:latin typeface="Cambria Math"/>
                            <a:ea typeface="Calibri"/>
                            <a:cs typeface="Times New Roman" panose="02020603050405020304" pitchFamily="18" charset="0"/>
                          </a:rPr>
                          <m:t>p</m:t>
                        </m:r>
                        <m:r>
                          <a:rPr lang="en-US" sz="2400" i="1" dirty="0">
                            <a:latin typeface="Cambria Math"/>
                            <a:ea typeface="Calibri"/>
                            <a:cs typeface="Times New Roman" panose="02020603050405020304" pitchFamily="18" charset="0"/>
                          </a:rPr>
                          <m:t> </m:t>
                        </m:r>
                      </m:e>
                      <m:sup>
                        <m:r>
                          <m:rPr>
                            <m:nor/>
                          </m:rPr>
                          <a:rPr lang="en-US" sz="2400" i="1" dirty="0">
                            <a:latin typeface="Cambria Math"/>
                            <a:ea typeface="Calibri"/>
                            <a:cs typeface="Times New Roman" panose="02020603050405020304" pitchFamily="18" charset="0"/>
                          </a:rPr>
                          <m:t>(</m:t>
                        </m:r>
                        <m:r>
                          <a:rPr lang="en-US" sz="2400" i="1" dirty="0">
                            <a:latin typeface="Cambria Math"/>
                            <a:ea typeface="Calibri"/>
                            <a:cs typeface="Times New Roman" panose="02020603050405020304" pitchFamily="18" charset="0"/>
                          </a:rPr>
                          <m:t>1</m:t>
                        </m:r>
                        <m:r>
                          <a:rPr lang="en-US" sz="2400" i="1" dirty="0">
                            <a:latin typeface="Cambria Math"/>
                            <a:ea typeface="Calibri"/>
                            <a:cs typeface="Times New Roman" panose="02020603050405020304" pitchFamily="18" charset="0"/>
                          </a:rPr>
                          <m:t>−</m:t>
                        </m:r>
                        <m:r>
                          <m:rPr>
                            <m:sty m:val="p"/>
                          </m:rPr>
                          <a:rPr lang="el-GR" sz="2400" i="1" dirty="0">
                            <a:latin typeface="Cambria Math"/>
                            <a:ea typeface="Calibri"/>
                            <a:cs typeface="Times New Roman" panose="02020603050405020304" pitchFamily="18" charset="0"/>
                          </a:rPr>
                          <m:t>γ</m:t>
                        </m:r>
                        <m:r>
                          <m:rPr>
                            <m:nor/>
                          </m:rPr>
                          <a:rPr lang="en-US" sz="2400" i="1" dirty="0">
                            <a:latin typeface="Cambria Math"/>
                            <a:ea typeface="Calibri"/>
                            <a:cs typeface="Times New Roman" panose="02020603050405020304" pitchFamily="18" charset="0"/>
                          </a:rPr>
                          <m:t>)</m:t>
                        </m:r>
                        <m:r>
                          <a:rPr lang="en-US" sz="2400" i="1" dirty="0">
                            <a:latin typeface="Cambria Math"/>
                            <a:ea typeface="Calibri"/>
                            <a:cs typeface="Times New Roman" panose="02020603050405020304" pitchFamily="18" charset="0"/>
                          </a:rPr>
                          <m:t>/</m:t>
                        </m:r>
                        <m:r>
                          <m:rPr>
                            <m:sty m:val="p"/>
                          </m:rPr>
                          <a:rPr lang="el-GR" sz="2400" i="1" dirty="0">
                            <a:latin typeface="Cambria Math"/>
                            <a:ea typeface="Calibri"/>
                            <a:cs typeface="Times New Roman" panose="02020603050405020304" pitchFamily="18" charset="0"/>
                          </a:rPr>
                          <m:t>γ</m:t>
                        </m:r>
                      </m:sup>
                    </m:sSup>
                  </m:oMath>
                </a14:m>
                <a:r>
                  <a:rPr lang="en-US" sz="2400" baseline="30000" dirty="0">
                    <a:latin typeface="Times New Roman" panose="02020603050405020304" pitchFamily="18" charset="0"/>
                    <a:cs typeface="Times New Roman" panose="02020603050405020304" pitchFamily="18" charset="0"/>
                  </a:rPr>
                  <a:t>  </a:t>
                </a:r>
                <a:r>
                  <a:rPr lang="pt-BR" sz="2400" dirty="0">
                    <a:latin typeface="Times New Roman" panose="02020603050405020304" pitchFamily="18" charset="0"/>
                    <a:ea typeface="Calibri"/>
                    <a:cs typeface="Times New Roman" panose="02020603050405020304" pitchFamily="18" charset="0"/>
                  </a:rPr>
                  <a:t>= const.     (4</a:t>
                </a:r>
                <a:r>
                  <a:rPr lang="pt-BR" sz="2400" dirty="0" smtClean="0">
                    <a:latin typeface="Times New Roman" panose="02020603050405020304" pitchFamily="18" charset="0"/>
                    <a:ea typeface="Calibri"/>
                    <a:cs typeface="Times New Roman" panose="02020603050405020304" pitchFamily="18" charset="0"/>
                  </a:rPr>
                  <a:t>)</a:t>
                </a:r>
                <a:endParaRPr lang="en-US" sz="2400" i="1" dirty="0">
                  <a:solidFill>
                    <a:srgbClr val="0070C0"/>
                  </a:solidFill>
                  <a:latin typeface="Times New Roman" panose="02020603050405020304" pitchFamily="18" charset="0"/>
                  <a:ea typeface="Calibri"/>
                  <a:cs typeface="Times New Roman" panose="02020603050405020304" pitchFamily="18" charset="0"/>
                </a:endParaRPr>
              </a:p>
            </p:txBody>
          </p:sp>
        </mc:Choice>
        <mc:Fallback xmlns="">
          <p:sp>
            <p:nvSpPr>
              <p:cNvPr id="3" name="Rectangle 2"/>
              <p:cNvSpPr>
                <a:spLocks noRot="1" noChangeAspect="1" noMove="1" noResize="1" noEditPoints="1" noAdjustHandles="1" noChangeArrowheads="1" noChangeShapeType="1" noTextEdit="1"/>
              </p:cNvSpPr>
              <p:nvPr/>
            </p:nvSpPr>
            <p:spPr>
              <a:xfrm>
                <a:off x="19050" y="685800"/>
                <a:ext cx="9124950" cy="6075574"/>
              </a:xfrm>
              <a:prstGeom prst="rect">
                <a:avLst/>
              </a:prstGeom>
              <a:blipFill rotWithShape="1">
                <a:blip r:embed="rId2"/>
                <a:stretch>
                  <a:fillRect l="-868" t="-803" r="-6613" b="-1205"/>
                </a:stretch>
              </a:blipFill>
            </p:spPr>
            <p:txBody>
              <a:bodyPr/>
              <a:lstStyle/>
              <a:p>
                <a:r>
                  <a:rPr lang="en-US">
                    <a:noFill/>
                  </a:rPr>
                  <a:t> </a:t>
                </a:r>
              </a:p>
            </p:txBody>
          </p:sp>
        </mc:Fallback>
      </mc:AlternateContent>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76199"/>
            <a:ext cx="5410199" cy="7378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7162800" y="685800"/>
            <a:ext cx="1676400" cy="400110"/>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n-US" sz="2000" dirty="0" smtClean="0">
                <a:latin typeface="Times New Roman" panose="02020603050405020304" pitchFamily="18" charset="0"/>
                <a:cs typeface="Times New Roman" panose="02020603050405020304" pitchFamily="18" charset="0"/>
              </a:rPr>
              <a:t>p</a:t>
            </a:r>
            <a:r>
              <a:rPr lang="el-GR" sz="2000" dirty="0" smtClean="0">
                <a:latin typeface="Times New Roman" panose="02020603050405020304" pitchFamily="18" charset="0"/>
                <a:cs typeface="Times New Roman" panose="02020603050405020304" pitchFamily="18" charset="0"/>
              </a:rPr>
              <a:t>α</a:t>
            </a:r>
            <a:r>
              <a:rPr lang="en-US" sz="2000" dirty="0" smtClean="0">
                <a:latin typeface="Times New Roman" panose="02020603050405020304" pitchFamily="18" charset="0"/>
                <a:cs typeface="Times New Roman" panose="02020603050405020304" pitchFamily="18" charset="0"/>
              </a:rPr>
              <a:t>=R</a:t>
            </a:r>
            <a:r>
              <a:rPr lang="en-US" sz="2000" dirty="0">
                <a:latin typeface="Times New Roman" panose="02020603050405020304" pitchFamily="18" charset="0"/>
                <a:cs typeface="Times New Roman" panose="02020603050405020304" pitchFamily="18" charset="0"/>
              </a:rPr>
              <a:t>ʹ T</a:t>
            </a:r>
            <a:endParaRPr lang="en-US" sz="2000" dirty="0"/>
          </a:p>
        </p:txBody>
      </p:sp>
    </p:spTree>
    <p:extLst>
      <p:ext uri="{BB962C8B-B14F-4D97-AF65-F5344CB8AC3E}">
        <p14:creationId xmlns:p14="http://schemas.microsoft.com/office/powerpoint/2010/main" val="2187392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19050" y="814095"/>
            <a:ext cx="9124950" cy="2382319"/>
            <a:chOff x="19050" y="685800"/>
            <a:chExt cx="9124950" cy="2382319"/>
          </a:xfrm>
        </p:grpSpPr>
        <mc:AlternateContent xmlns:mc="http://schemas.openxmlformats.org/markup-compatibility/2006" xmlns:a14="http://schemas.microsoft.com/office/drawing/2010/main">
          <mc:Choice Requires="a14">
            <p:sp>
              <p:nvSpPr>
                <p:cNvPr id="3" name="Rectangle 2"/>
                <p:cNvSpPr/>
                <p:nvPr/>
              </p:nvSpPr>
              <p:spPr>
                <a:xfrm>
                  <a:off x="19050" y="685800"/>
                  <a:ext cx="9124950" cy="2382319"/>
                </a:xfrm>
                <a:prstGeom prst="rect">
                  <a:avLst/>
                </a:prstGeom>
              </p:spPr>
              <p:txBody>
                <a:bodyPr wrap="square">
                  <a:spAutoFit/>
                </a:bodyPr>
                <a:lstStyle/>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Equations </a:t>
                  </a:r>
                  <a:r>
                    <a:rPr lang="en-US" sz="2400" dirty="0">
                      <a:latin typeface="Times New Roman" panose="02020603050405020304" pitchFamily="18" charset="0"/>
                      <a:cs typeface="Times New Roman" panose="02020603050405020304" pitchFamily="18" charset="0"/>
                    </a:rPr>
                    <a:t>(2), (3), and (4) are known as the Poisson relations (note that the constant on the right-hand-side is not necessarily the same in each equation.</a:t>
                  </a:r>
                </a:p>
                <a:p>
                  <a:pPr indent="1489075"/>
                  <a:r>
                    <a:rPr lang="en-US" sz="2400" dirty="0">
                      <a:latin typeface="Times New Roman" panose="02020603050405020304" pitchFamily="18" charset="0"/>
                      <a:cs typeface="Times New Roman" panose="02020603050405020304" pitchFamily="18" charset="0"/>
                    </a:rPr>
                    <a:t>T </a:t>
                  </a:r>
                  <a14:m>
                    <m:oMath xmlns:m="http://schemas.openxmlformats.org/officeDocument/2006/math">
                      <m:sSup>
                        <m:sSupPr>
                          <m:ctrlPr>
                            <a:rPr lang="en-US" sz="2400" i="1">
                              <a:latin typeface="Cambria Math"/>
                              <a:cs typeface="Times New Roman" panose="02020603050405020304" pitchFamily="18" charset="0"/>
                            </a:rPr>
                          </m:ctrlPr>
                        </m:sSupPr>
                        <m:e>
                          <m:r>
                            <m:rPr>
                              <m:nor/>
                            </m:rPr>
                            <a:rPr lang="el-GR" sz="2400" i="1" dirty="0">
                              <a:latin typeface="Times New Roman" panose="02020603050405020304" pitchFamily="18" charset="0"/>
                              <a:ea typeface="Calibri"/>
                              <a:cs typeface="Times New Roman" panose="02020603050405020304" pitchFamily="18" charset="0"/>
                            </a:rPr>
                            <m:t>α</m:t>
                          </m:r>
                          <m:r>
                            <a:rPr lang="en-US" sz="2400" i="1" dirty="0">
                              <a:latin typeface="Cambria Math"/>
                              <a:ea typeface="Calibri"/>
                              <a:cs typeface="Times New Roman" panose="02020603050405020304" pitchFamily="18" charset="0"/>
                            </a:rPr>
                            <m:t> </m:t>
                          </m:r>
                        </m:e>
                        <m:sup>
                          <m:r>
                            <m:rPr>
                              <m:nor/>
                            </m:rPr>
                            <a:rPr lang="el-GR" sz="2400" dirty="0">
                              <a:latin typeface="Times New Roman" panose="02020603050405020304" pitchFamily="18" charset="0"/>
                              <a:cs typeface="Times New Roman" panose="02020603050405020304" pitchFamily="18" charset="0"/>
                            </a:rPr>
                            <m:t>γ</m:t>
                          </m:r>
                          <m:r>
                            <a:rPr lang="en-US" sz="2400" i="1" dirty="0">
                              <a:latin typeface="Cambria Math"/>
                              <a:cs typeface="Times New Roman" panose="02020603050405020304" pitchFamily="18" charset="0"/>
                            </a:rPr>
                            <m:t>−</m:t>
                          </m:r>
                          <m:r>
                            <a:rPr lang="en-US" sz="2400" i="1" dirty="0">
                              <a:latin typeface="Cambria Math"/>
                              <a:cs typeface="Times New Roman" panose="02020603050405020304" pitchFamily="18" charset="0"/>
                            </a:rPr>
                            <m:t>1</m:t>
                          </m:r>
                        </m:sup>
                      </m:sSup>
                    </m:oMath>
                  </a14:m>
                  <a:r>
                    <a:rPr lang="en-US" sz="2400" baseline="30000" dirty="0">
                      <a:latin typeface="Times New Roman" panose="02020603050405020304" pitchFamily="18" charset="0"/>
                      <a:cs typeface="Times New Roman" panose="02020603050405020304" pitchFamily="18" charset="0"/>
                    </a:rPr>
                    <a:t>  </a:t>
                  </a:r>
                  <a:r>
                    <a:rPr lang="pt-BR" sz="2400" dirty="0">
                      <a:latin typeface="Times New Roman" panose="02020603050405020304" pitchFamily="18" charset="0"/>
                      <a:ea typeface="Calibri"/>
                      <a:cs typeface="Times New Roman" panose="02020603050405020304" pitchFamily="18" charset="0"/>
                    </a:rPr>
                    <a:t>= const.</a:t>
                  </a:r>
                  <a:endParaRPr lang="en-US" sz="2400" dirty="0">
                    <a:latin typeface="Times New Roman" panose="02020603050405020304" pitchFamily="18" charset="0"/>
                    <a:cs typeface="Times New Roman" panose="02020603050405020304" pitchFamily="18" charset="0"/>
                  </a:endParaRPr>
                </a:p>
                <a:p>
                  <a:pPr indent="1489075"/>
                  <a:r>
                    <a:rPr lang="en-US" sz="2400" dirty="0">
                      <a:latin typeface="Times New Roman" panose="02020603050405020304" pitchFamily="18" charset="0"/>
                      <a:cs typeface="Times New Roman" panose="02020603050405020304" pitchFamily="18" charset="0"/>
                    </a:rPr>
                    <a:t>p </a:t>
                  </a:r>
                  <a14:m>
                    <m:oMath xmlns:m="http://schemas.openxmlformats.org/officeDocument/2006/math">
                      <m:sSup>
                        <m:sSupPr>
                          <m:ctrlPr>
                            <a:rPr lang="en-US" sz="2400" i="1">
                              <a:latin typeface="Cambria Math"/>
                              <a:cs typeface="Times New Roman" panose="02020603050405020304" pitchFamily="18" charset="0"/>
                            </a:rPr>
                          </m:ctrlPr>
                        </m:sSupPr>
                        <m:e>
                          <m:r>
                            <m:rPr>
                              <m:nor/>
                            </m:rPr>
                            <a:rPr lang="el-GR" sz="2400" i="1" dirty="0">
                              <a:latin typeface="Times New Roman" panose="02020603050405020304" pitchFamily="18" charset="0"/>
                              <a:ea typeface="Calibri"/>
                              <a:cs typeface="Times New Roman" panose="02020603050405020304" pitchFamily="18" charset="0"/>
                            </a:rPr>
                            <m:t>α</m:t>
                          </m:r>
                          <m:r>
                            <a:rPr lang="en-US" sz="2400" i="1" dirty="0">
                              <a:latin typeface="Cambria Math"/>
                              <a:ea typeface="Calibri"/>
                              <a:cs typeface="Times New Roman" panose="02020603050405020304" pitchFamily="18" charset="0"/>
                            </a:rPr>
                            <m:t> </m:t>
                          </m:r>
                        </m:e>
                        <m:sup>
                          <m:r>
                            <m:rPr>
                              <m:nor/>
                            </m:rPr>
                            <a:rPr lang="el-GR" sz="2400" dirty="0">
                              <a:latin typeface="Times New Roman" panose="02020603050405020304" pitchFamily="18" charset="0"/>
                              <a:cs typeface="Times New Roman" panose="02020603050405020304" pitchFamily="18" charset="0"/>
                            </a:rPr>
                            <m:t>γ</m:t>
                          </m:r>
                        </m:sup>
                      </m:sSup>
                    </m:oMath>
                  </a14:m>
                  <a:r>
                    <a:rPr lang="en-US" sz="2400" baseline="30000" dirty="0">
                      <a:latin typeface="Times New Roman" panose="02020603050405020304" pitchFamily="18" charset="0"/>
                      <a:cs typeface="Times New Roman" panose="02020603050405020304" pitchFamily="18" charset="0"/>
                    </a:rPr>
                    <a:t>  </a:t>
                  </a:r>
                  <a:r>
                    <a:rPr lang="pt-BR" sz="2400" dirty="0">
                      <a:latin typeface="Times New Roman" panose="02020603050405020304" pitchFamily="18" charset="0"/>
                      <a:ea typeface="Calibri"/>
                      <a:cs typeface="Times New Roman" panose="02020603050405020304" pitchFamily="18" charset="0"/>
                    </a:rPr>
                    <a:t>= const.                              </a:t>
                  </a:r>
                  <a:r>
                    <a:rPr lang="en-US" sz="2400" dirty="0">
                      <a:latin typeface="Times New Roman" panose="02020603050405020304" pitchFamily="18" charset="0"/>
                      <a:cs typeface="Times New Roman" panose="02020603050405020304" pitchFamily="18" charset="0"/>
                    </a:rPr>
                    <a:t>Poisson relations</a:t>
                  </a:r>
                </a:p>
                <a:p>
                  <a:pPr indent="1489075"/>
                  <a:r>
                    <a:rPr lang="en-US" sz="2400" dirty="0">
                      <a:latin typeface="Times New Roman" panose="02020603050405020304" pitchFamily="18" charset="0"/>
                      <a:cs typeface="Times New Roman" panose="02020603050405020304" pitchFamily="18" charset="0"/>
                    </a:rPr>
                    <a:t>T </a:t>
                  </a:r>
                  <a14:m>
                    <m:oMath xmlns:m="http://schemas.openxmlformats.org/officeDocument/2006/math">
                      <m:sSup>
                        <m:sSupPr>
                          <m:ctrlPr>
                            <a:rPr lang="en-US" sz="2400" i="1">
                              <a:latin typeface="Cambria Math"/>
                              <a:ea typeface="Calibri"/>
                              <a:cs typeface="Times New Roman" panose="02020603050405020304" pitchFamily="18" charset="0"/>
                            </a:rPr>
                          </m:ctrlPr>
                        </m:sSupPr>
                        <m:e>
                          <m:r>
                            <m:rPr>
                              <m:nor/>
                            </m:rPr>
                            <a:rPr lang="en-US" sz="2400" i="1" dirty="0">
                              <a:latin typeface="Cambria Math"/>
                              <a:ea typeface="Calibri"/>
                              <a:cs typeface="Times New Roman" panose="02020603050405020304" pitchFamily="18" charset="0"/>
                            </a:rPr>
                            <m:t>p</m:t>
                          </m:r>
                          <m:r>
                            <a:rPr lang="en-US" sz="2400" i="1" dirty="0">
                              <a:latin typeface="Cambria Math"/>
                              <a:ea typeface="Calibri"/>
                              <a:cs typeface="Times New Roman" panose="02020603050405020304" pitchFamily="18" charset="0"/>
                            </a:rPr>
                            <m:t> </m:t>
                          </m:r>
                        </m:e>
                        <m:sup>
                          <m:r>
                            <m:rPr>
                              <m:nor/>
                            </m:rPr>
                            <a:rPr lang="en-US" sz="2400" i="1" dirty="0">
                              <a:latin typeface="Cambria Math"/>
                              <a:ea typeface="Calibri"/>
                              <a:cs typeface="Times New Roman" panose="02020603050405020304" pitchFamily="18" charset="0"/>
                            </a:rPr>
                            <m:t>(</m:t>
                          </m:r>
                          <m:r>
                            <a:rPr lang="en-US" sz="2400" i="1" dirty="0">
                              <a:latin typeface="Cambria Math"/>
                              <a:ea typeface="Calibri"/>
                              <a:cs typeface="Times New Roman" panose="02020603050405020304" pitchFamily="18" charset="0"/>
                            </a:rPr>
                            <m:t>1</m:t>
                          </m:r>
                          <m:r>
                            <a:rPr lang="en-US" sz="2400" i="1" dirty="0">
                              <a:latin typeface="Cambria Math"/>
                              <a:ea typeface="Calibri"/>
                              <a:cs typeface="Times New Roman" panose="02020603050405020304" pitchFamily="18" charset="0"/>
                            </a:rPr>
                            <m:t>−</m:t>
                          </m:r>
                          <m:r>
                            <m:rPr>
                              <m:sty m:val="p"/>
                            </m:rPr>
                            <a:rPr lang="el-GR" sz="2400" i="1" dirty="0">
                              <a:latin typeface="Cambria Math"/>
                              <a:ea typeface="Calibri"/>
                              <a:cs typeface="Times New Roman" panose="02020603050405020304" pitchFamily="18" charset="0"/>
                            </a:rPr>
                            <m:t>γ</m:t>
                          </m:r>
                          <m:r>
                            <m:rPr>
                              <m:nor/>
                            </m:rPr>
                            <a:rPr lang="en-US" sz="2400" i="1" dirty="0">
                              <a:latin typeface="Cambria Math"/>
                              <a:ea typeface="Calibri"/>
                              <a:cs typeface="Times New Roman" panose="02020603050405020304" pitchFamily="18" charset="0"/>
                            </a:rPr>
                            <m:t>)</m:t>
                          </m:r>
                          <m:r>
                            <a:rPr lang="en-US" sz="2400" i="1" dirty="0">
                              <a:latin typeface="Cambria Math"/>
                              <a:ea typeface="Calibri"/>
                              <a:cs typeface="Times New Roman" panose="02020603050405020304" pitchFamily="18" charset="0"/>
                            </a:rPr>
                            <m:t>/</m:t>
                          </m:r>
                          <m:r>
                            <m:rPr>
                              <m:sty m:val="p"/>
                            </m:rPr>
                            <a:rPr lang="el-GR" sz="2400" i="1" dirty="0">
                              <a:latin typeface="Cambria Math"/>
                              <a:ea typeface="Calibri"/>
                              <a:cs typeface="Times New Roman" panose="02020603050405020304" pitchFamily="18" charset="0"/>
                            </a:rPr>
                            <m:t>γ</m:t>
                          </m:r>
                        </m:sup>
                      </m:sSup>
                    </m:oMath>
                  </a14:m>
                  <a:r>
                    <a:rPr lang="en-US" sz="2400" baseline="30000" dirty="0">
                      <a:latin typeface="Times New Roman" panose="02020603050405020304" pitchFamily="18" charset="0"/>
                      <a:cs typeface="Times New Roman" panose="02020603050405020304" pitchFamily="18" charset="0"/>
                    </a:rPr>
                    <a:t>  </a:t>
                  </a:r>
                  <a:r>
                    <a:rPr lang="pt-BR" sz="2400" dirty="0">
                      <a:latin typeface="Times New Roman" panose="02020603050405020304" pitchFamily="18" charset="0"/>
                      <a:ea typeface="Calibri"/>
                      <a:cs typeface="Times New Roman" panose="02020603050405020304" pitchFamily="18" charset="0"/>
                    </a:rPr>
                    <a:t>= </a:t>
                  </a:r>
                  <a:r>
                    <a:rPr lang="pt-BR" sz="2400" dirty="0" smtClean="0">
                      <a:latin typeface="Times New Roman" panose="02020603050405020304" pitchFamily="18" charset="0"/>
                      <a:ea typeface="Calibri"/>
                      <a:cs typeface="Times New Roman" panose="02020603050405020304" pitchFamily="18" charset="0"/>
                    </a:rPr>
                    <a:t>const.</a:t>
                  </a:r>
                  <a:endParaRPr lang="en-US" sz="2400" baseline="30000" dirty="0">
                    <a:latin typeface="Times New Roman" panose="02020603050405020304" pitchFamily="18" charset="0"/>
                    <a:cs typeface="Times New Roman" panose="02020603050405020304" pitchFamily="18" charset="0"/>
                  </a:endParaRPr>
                </a:p>
              </p:txBody>
            </p:sp>
          </mc:Choice>
          <mc:Fallback xmlns="">
            <p:sp>
              <p:nvSpPr>
                <p:cNvPr id="3" name="Rectangle 2"/>
                <p:cNvSpPr>
                  <a:spLocks noRot="1" noChangeAspect="1" noMove="1" noResize="1" noEditPoints="1" noAdjustHandles="1" noChangeArrowheads="1" noChangeShapeType="1" noTextEdit="1"/>
                </p:cNvSpPr>
                <p:nvPr/>
              </p:nvSpPr>
              <p:spPr>
                <a:xfrm>
                  <a:off x="19050" y="685800"/>
                  <a:ext cx="9124950" cy="2382319"/>
                </a:xfrm>
                <a:prstGeom prst="rect">
                  <a:avLst/>
                </a:prstGeom>
                <a:blipFill rotWithShape="1">
                  <a:blip r:embed="rId2"/>
                  <a:stretch>
                    <a:fillRect l="-868" t="-2051" r="-1069" b="-5128"/>
                  </a:stretch>
                </a:blipFill>
              </p:spPr>
              <p:txBody>
                <a:bodyPr/>
                <a:lstStyle/>
                <a:p>
                  <a:r>
                    <a:rPr lang="en-US">
                      <a:noFill/>
                    </a:rPr>
                    <a:t> </a:t>
                  </a:r>
                </a:p>
              </p:txBody>
            </p:sp>
          </mc:Fallback>
        </mc:AlternateContent>
        <p:sp>
          <p:nvSpPr>
            <p:cNvPr id="4" name="Right Brace 3"/>
            <p:cNvSpPr/>
            <p:nvPr/>
          </p:nvSpPr>
          <p:spPr>
            <a:xfrm>
              <a:off x="4343400" y="1929105"/>
              <a:ext cx="381000" cy="9906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76199"/>
            <a:ext cx="5410199" cy="7378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mc:AlternateContent xmlns:mc="http://schemas.openxmlformats.org/markup-compatibility/2006" xmlns:a14="http://schemas.microsoft.com/office/drawing/2010/main">
        <mc:Choice Requires="a14">
          <p:sp>
            <p:nvSpPr>
              <p:cNvPr id="10" name="Rectangle 9"/>
              <p:cNvSpPr/>
              <p:nvPr/>
            </p:nvSpPr>
            <p:spPr>
              <a:xfrm>
                <a:off x="19050" y="3353812"/>
                <a:ext cx="9124950" cy="3046988"/>
              </a:xfrm>
              <a:prstGeom prst="rect">
                <a:avLst/>
              </a:prstGeom>
            </p:spPr>
            <p:txBody>
              <a:bodyPr wrap="square">
                <a:spAutoFit/>
              </a:bodyPr>
              <a:lstStyle/>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The Poisson relations relate T, p, and </a:t>
                </a:r>
                <a14:m>
                  <m:oMath xmlns:m="http://schemas.openxmlformats.org/officeDocument/2006/math">
                    <m:r>
                      <m:rPr>
                        <m:nor/>
                      </m:rPr>
                      <a:rPr lang="el-GR" sz="2400" i="1" dirty="0" smtClean="0">
                        <a:latin typeface="Times New Roman" panose="02020603050405020304" pitchFamily="18" charset="0"/>
                        <a:ea typeface="Calibri"/>
                        <a:cs typeface="Times New Roman" panose="02020603050405020304" pitchFamily="18" charset="0"/>
                      </a:rPr>
                      <m:t>α</m:t>
                    </m:r>
                  </m:oMath>
                </a14:m>
                <a:r>
                  <a:rPr lang="en-US" sz="2400" dirty="0" smtClean="0">
                    <a:latin typeface="Times New Roman" panose="02020603050405020304" pitchFamily="18" charset="0"/>
                    <a:cs typeface="Times New Roman" panose="02020603050405020304" pitchFamily="18" charset="0"/>
                  </a:rPr>
                  <a:t> in ideal gases undergoing quasi-static, adiabatic processes. If you know the initial values of two of these variables, and one of their final values, you can find the other two final values by using these relations.</a:t>
                </a:r>
              </a:p>
              <a:p>
                <a:pPr marL="342900" indent="-342900" algn="just">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It is important to realize that Poisson’s relations are only valid for </a:t>
                </a:r>
                <a:r>
                  <a:rPr lang="en-US" sz="2400" b="1" dirty="0" smtClean="0">
                    <a:latin typeface="Times New Roman" panose="02020603050405020304" pitchFamily="18" charset="0"/>
                    <a:cs typeface="Times New Roman" panose="02020603050405020304" pitchFamily="18" charset="0"/>
                  </a:rPr>
                  <a:t>ideal gases </a:t>
                </a:r>
                <a:r>
                  <a:rPr lang="en-US" sz="2400" dirty="0" smtClean="0">
                    <a:latin typeface="Times New Roman" panose="02020603050405020304" pitchFamily="18" charset="0"/>
                    <a:cs typeface="Times New Roman" panose="02020603050405020304" pitchFamily="18" charset="0"/>
                  </a:rPr>
                  <a:t>undergoing </a:t>
                </a:r>
                <a:r>
                  <a:rPr lang="en-US" sz="2400" b="1" dirty="0" smtClean="0">
                    <a:latin typeface="Times New Roman" panose="02020603050405020304" pitchFamily="18" charset="0"/>
                    <a:cs typeface="Times New Roman" panose="02020603050405020304" pitchFamily="18" charset="0"/>
                  </a:rPr>
                  <a:t>quasi-static adiabatic processes</a:t>
                </a:r>
                <a:r>
                  <a:rPr lang="en-US" sz="2400" dirty="0" smtClean="0">
                    <a:latin typeface="Times New Roman" panose="02020603050405020304" pitchFamily="18" charset="0"/>
                    <a:cs typeface="Times New Roman" panose="02020603050405020304" pitchFamily="18" charset="0"/>
                  </a:rPr>
                  <a:t>! It is  inappropriate to use them for non adiabatic processes.</a:t>
                </a:r>
              </a:p>
            </p:txBody>
          </p:sp>
        </mc:Choice>
        <mc:Fallback xmlns="">
          <p:sp>
            <p:nvSpPr>
              <p:cNvPr id="10" name="Rectangle 9"/>
              <p:cNvSpPr>
                <a:spLocks noRot="1" noChangeAspect="1" noMove="1" noResize="1" noEditPoints="1" noAdjustHandles="1" noChangeArrowheads="1" noChangeShapeType="1" noTextEdit="1"/>
              </p:cNvSpPr>
              <p:nvPr/>
            </p:nvSpPr>
            <p:spPr>
              <a:xfrm>
                <a:off x="19050" y="3353812"/>
                <a:ext cx="9124950" cy="3046988"/>
              </a:xfrm>
              <a:prstGeom prst="rect">
                <a:avLst/>
              </a:prstGeom>
              <a:blipFill rotWithShape="1">
                <a:blip r:embed="rId4"/>
                <a:stretch>
                  <a:fillRect l="-868" t="-1600" r="-1069" b="-3600"/>
                </a:stretch>
              </a:blipFill>
            </p:spPr>
            <p:txBody>
              <a:bodyPr/>
              <a:lstStyle/>
              <a:p>
                <a:r>
                  <a:rPr lang="en-US">
                    <a:noFill/>
                  </a:rPr>
                  <a:t> </a:t>
                </a:r>
              </a:p>
            </p:txBody>
          </p:sp>
        </mc:Fallback>
      </mc:AlternateContent>
    </p:spTree>
    <p:extLst>
      <p:ext uri="{BB962C8B-B14F-4D97-AF65-F5344CB8AC3E}">
        <p14:creationId xmlns:p14="http://schemas.microsoft.com/office/powerpoint/2010/main" val="41923608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Rectangle 2"/>
              <p:cNvSpPr/>
              <p:nvPr/>
            </p:nvSpPr>
            <p:spPr>
              <a:xfrm>
                <a:off x="76200" y="986135"/>
                <a:ext cx="5619750" cy="461665"/>
              </a:xfrm>
              <a:prstGeom prst="rect">
                <a:avLst/>
              </a:prstGeom>
            </p:spPr>
            <p:txBody>
              <a:bodyPr wrap="square">
                <a:spAutoFit/>
              </a:bodyPr>
              <a:lstStyle/>
              <a:p>
                <a:pPr indent="630238"/>
                <a:r>
                  <a:rPr lang="en-US" sz="2400" dirty="0" smtClean="0">
                    <a:latin typeface="Times New Roman" panose="02020603050405020304" pitchFamily="18" charset="0"/>
                    <a:cs typeface="Times New Roman" panose="02020603050405020304" pitchFamily="18" charset="0"/>
                  </a:rPr>
                  <a:t>T </a:t>
                </a:r>
                <a14:m>
                  <m:oMath xmlns:m="http://schemas.openxmlformats.org/officeDocument/2006/math">
                    <m:sSup>
                      <m:sSupPr>
                        <m:ctrlPr>
                          <a:rPr lang="en-US" sz="2400" i="1">
                            <a:latin typeface="Cambria Math"/>
                            <a:cs typeface="Times New Roman" panose="02020603050405020304" pitchFamily="18" charset="0"/>
                          </a:rPr>
                        </m:ctrlPr>
                      </m:sSupPr>
                      <m:e>
                        <m:r>
                          <m:rPr>
                            <m:nor/>
                          </m:rPr>
                          <a:rPr lang="el-GR" sz="2400" i="1" dirty="0">
                            <a:latin typeface="Times New Roman" panose="02020603050405020304" pitchFamily="18" charset="0"/>
                            <a:ea typeface="Calibri"/>
                            <a:cs typeface="Times New Roman" panose="02020603050405020304" pitchFamily="18" charset="0"/>
                          </a:rPr>
                          <m:t>α</m:t>
                        </m:r>
                        <m:r>
                          <a:rPr lang="en-US" sz="2400" i="1" dirty="0">
                            <a:latin typeface="Cambria Math"/>
                            <a:ea typeface="Calibri"/>
                            <a:cs typeface="Times New Roman" panose="02020603050405020304" pitchFamily="18" charset="0"/>
                          </a:rPr>
                          <m:t> </m:t>
                        </m:r>
                      </m:e>
                      <m:sup>
                        <m:r>
                          <m:rPr>
                            <m:nor/>
                          </m:rPr>
                          <a:rPr lang="el-GR" sz="2400" dirty="0">
                            <a:latin typeface="Times New Roman" panose="02020603050405020304" pitchFamily="18" charset="0"/>
                            <a:cs typeface="Times New Roman" panose="02020603050405020304" pitchFamily="18" charset="0"/>
                          </a:rPr>
                          <m:t>γ</m:t>
                        </m:r>
                        <m:r>
                          <a:rPr lang="en-US" sz="2400" i="1" dirty="0">
                            <a:latin typeface="Cambria Math"/>
                            <a:cs typeface="Times New Roman" panose="02020603050405020304" pitchFamily="18" charset="0"/>
                          </a:rPr>
                          <m:t>−</m:t>
                        </m:r>
                        <m:r>
                          <a:rPr lang="en-US" sz="2400" i="1" dirty="0">
                            <a:latin typeface="Cambria Math"/>
                            <a:cs typeface="Times New Roman" panose="02020603050405020304" pitchFamily="18" charset="0"/>
                          </a:rPr>
                          <m:t>1</m:t>
                        </m:r>
                      </m:sup>
                    </m:sSup>
                  </m:oMath>
                </a14:m>
                <a:r>
                  <a:rPr lang="en-US" sz="2400" baseline="30000" dirty="0">
                    <a:latin typeface="Times New Roman" panose="02020603050405020304" pitchFamily="18" charset="0"/>
                    <a:cs typeface="Times New Roman" panose="02020603050405020304" pitchFamily="18" charset="0"/>
                  </a:rPr>
                  <a:t>  </a:t>
                </a:r>
                <a:r>
                  <a:rPr lang="pt-BR" sz="2400" dirty="0">
                    <a:latin typeface="Times New Roman" panose="02020603050405020304" pitchFamily="18" charset="0"/>
                    <a:ea typeface="Calibri"/>
                    <a:cs typeface="Times New Roman" panose="02020603050405020304" pitchFamily="18" charset="0"/>
                  </a:rPr>
                  <a:t>= const</a:t>
                </a:r>
                <a:r>
                  <a:rPr lang="pt-BR" sz="2400" dirty="0" smtClean="0">
                    <a:latin typeface="Times New Roman" panose="02020603050405020304" pitchFamily="18" charset="0"/>
                    <a:ea typeface="Calibri"/>
                    <a:cs typeface="Times New Roman" panose="02020603050405020304" pitchFamily="18" charset="0"/>
                  </a:rPr>
                  <a:t>.   (2)</a:t>
                </a:r>
                <a:endParaRPr lang="en-US" sz="2400" dirty="0">
                  <a:latin typeface="Times New Roman" panose="02020603050405020304" pitchFamily="18" charset="0"/>
                  <a:cs typeface="Times New Roman" panose="02020603050405020304" pitchFamily="18" charset="0"/>
                </a:endParaRPr>
              </a:p>
            </p:txBody>
          </p:sp>
        </mc:Choice>
        <mc:Fallback xmlns="">
          <p:sp>
            <p:nvSpPr>
              <p:cNvPr id="3" name="Rectangle 2"/>
              <p:cNvSpPr>
                <a:spLocks noRot="1" noChangeAspect="1" noMove="1" noResize="1" noEditPoints="1" noAdjustHandles="1" noChangeArrowheads="1" noChangeShapeType="1" noTextEdit="1"/>
              </p:cNvSpPr>
              <p:nvPr/>
            </p:nvSpPr>
            <p:spPr>
              <a:xfrm>
                <a:off x="76200" y="986135"/>
                <a:ext cx="5619750" cy="461665"/>
              </a:xfrm>
              <a:prstGeom prst="rect">
                <a:avLst/>
              </a:prstGeom>
              <a:blipFill rotWithShape="1">
                <a:blip r:embed="rId2"/>
                <a:stretch>
                  <a:fillRect t="-10526" b="-28947"/>
                </a:stretch>
              </a:blipFill>
            </p:spPr>
            <p:txBody>
              <a:bodyPr/>
              <a:lstStyle/>
              <a:p>
                <a:r>
                  <a:rPr lang="en-US">
                    <a:noFill/>
                  </a:rPr>
                  <a:t> </a:t>
                </a:r>
              </a:p>
            </p:txBody>
          </p:sp>
        </mc:Fallback>
      </mc:AlternateContent>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76199"/>
            <a:ext cx="5410199" cy="7378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228600" y="2108565"/>
            <a:ext cx="4981575" cy="1785104"/>
          </a:xfrm>
          <a:prstGeom prst="rect">
            <a:avLst/>
          </a:prstGeom>
        </p:spPr>
        <p:txBody>
          <a:bodyPr wrap="square">
            <a:spAutoFit/>
          </a:bodyPr>
          <a:lstStyle/>
          <a:p>
            <a:pPr algn="just"/>
            <a:r>
              <a:rPr lang="en-US" sz="2200" dirty="0">
                <a:latin typeface="Times New Roman" panose="02020603050405020304" pitchFamily="18" charset="0"/>
                <a:cs typeface="Times New Roman" panose="02020603050405020304" pitchFamily="18" charset="0"/>
              </a:rPr>
              <a:t>Since for dry air γ = 1.4 &gt; 0 equation </a:t>
            </a:r>
            <a:r>
              <a:rPr lang="en-US" sz="2200" dirty="0" smtClean="0">
                <a:latin typeface="Times New Roman" panose="02020603050405020304" pitchFamily="18" charset="0"/>
                <a:cs typeface="Times New Roman" panose="02020603050405020304" pitchFamily="18" charset="0"/>
              </a:rPr>
              <a:t>(2) proves something </a:t>
            </a:r>
            <a:r>
              <a:rPr lang="en-US" sz="2200" dirty="0">
                <a:latin typeface="Times New Roman" panose="02020603050405020304" pitchFamily="18" charset="0"/>
                <a:cs typeface="Times New Roman" panose="02020603050405020304" pitchFamily="18" charset="0"/>
              </a:rPr>
              <a:t>that </a:t>
            </a:r>
            <a:r>
              <a:rPr lang="en-US" sz="2200" dirty="0" smtClean="0">
                <a:latin typeface="Times New Roman" panose="02020603050405020304" pitchFamily="18" charset="0"/>
                <a:cs typeface="Times New Roman" panose="02020603050405020304" pitchFamily="18" charset="0"/>
              </a:rPr>
              <a:t> </a:t>
            </a:r>
            <a:r>
              <a:rPr lang="en-US" sz="2200" b="1" dirty="0">
                <a:latin typeface="Times New Roman" panose="02020603050405020304" pitchFamily="18" charset="0"/>
                <a:cs typeface="Times New Roman" panose="02020603050405020304" pitchFamily="18" charset="0"/>
              </a:rPr>
              <a:t>as an air </a:t>
            </a:r>
            <a:r>
              <a:rPr lang="en-US" sz="2200" b="1" dirty="0" smtClean="0">
                <a:latin typeface="Times New Roman" panose="02020603050405020304" pitchFamily="18" charset="0"/>
                <a:cs typeface="Times New Roman" panose="02020603050405020304" pitchFamily="18" charset="0"/>
              </a:rPr>
              <a:t>parcel rises </a:t>
            </a:r>
            <a:r>
              <a:rPr lang="en-US" sz="2200" b="1" dirty="0">
                <a:latin typeface="Times New Roman" panose="02020603050405020304" pitchFamily="18" charset="0"/>
                <a:cs typeface="Times New Roman" panose="02020603050405020304" pitchFamily="18" charset="0"/>
              </a:rPr>
              <a:t>and expands (i.e. V increases), it does </a:t>
            </a:r>
            <a:r>
              <a:rPr lang="en-US" sz="2200" b="1" dirty="0" smtClean="0">
                <a:latin typeface="Times New Roman" panose="02020603050405020304" pitchFamily="18" charset="0"/>
                <a:cs typeface="Times New Roman" panose="02020603050405020304" pitchFamily="18" charset="0"/>
              </a:rPr>
              <a:t>work, so U </a:t>
            </a:r>
            <a:r>
              <a:rPr lang="en-US" sz="2200" b="1" dirty="0">
                <a:latin typeface="Times New Roman" panose="02020603050405020304" pitchFamily="18" charset="0"/>
                <a:cs typeface="Times New Roman" panose="02020603050405020304" pitchFamily="18" charset="0"/>
              </a:rPr>
              <a:t>drops and T </a:t>
            </a:r>
            <a:r>
              <a:rPr lang="en-US" sz="2200" b="1" dirty="0" smtClean="0">
                <a:latin typeface="Times New Roman" panose="02020603050405020304" pitchFamily="18" charset="0"/>
                <a:cs typeface="Times New Roman" panose="02020603050405020304" pitchFamily="18" charset="0"/>
              </a:rPr>
              <a:t>drops, and thus its </a:t>
            </a:r>
            <a:r>
              <a:rPr lang="en-US" sz="2200" b="1" dirty="0">
                <a:latin typeface="Times New Roman" panose="02020603050405020304" pitchFamily="18" charset="0"/>
                <a:cs typeface="Times New Roman" panose="02020603050405020304" pitchFamily="18" charset="0"/>
              </a:rPr>
              <a:t>temperature must decrease</a:t>
            </a:r>
            <a:r>
              <a:rPr lang="en-US" sz="2200" b="1" dirty="0" smtClean="0">
                <a:latin typeface="Times New Roman" panose="02020603050405020304" pitchFamily="18" charset="0"/>
                <a:cs typeface="Times New Roman" panose="02020603050405020304" pitchFamily="18" charset="0"/>
              </a:rPr>
              <a:t>.</a:t>
            </a:r>
            <a:r>
              <a:rPr lang="en-US" sz="2200" dirty="0" smtClean="0">
                <a:latin typeface="Times New Roman" panose="02020603050405020304" pitchFamily="18" charset="0"/>
                <a:cs typeface="Times New Roman" panose="02020603050405020304" pitchFamily="18" charset="0"/>
              </a:rPr>
              <a:t> </a:t>
            </a:r>
            <a:endParaRPr lang="en-US" sz="2200" dirty="0">
              <a:latin typeface="Times New Roman" panose="02020603050405020304" pitchFamily="18" charset="0"/>
              <a:cs typeface="Times New Roman" panose="02020603050405020304" pitchFamily="18" charset="0"/>
            </a:endParaRPr>
          </a:p>
        </p:txBody>
      </p:sp>
      <p:pic>
        <p:nvPicPr>
          <p:cNvPr id="717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34025" y="1905000"/>
            <a:ext cx="3305175" cy="30888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10259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Rectangle 2"/>
              <p:cNvSpPr/>
              <p:nvPr/>
            </p:nvSpPr>
            <p:spPr>
              <a:xfrm>
                <a:off x="76200" y="814095"/>
                <a:ext cx="4572000" cy="461665"/>
              </a:xfrm>
              <a:prstGeom prst="rect">
                <a:avLst/>
              </a:prstGeom>
            </p:spPr>
            <p:txBody>
              <a:bodyPr wrap="square">
                <a:spAutoFit/>
              </a:bodyPr>
              <a:lstStyle/>
              <a:p>
                <a:pPr indent="1489075"/>
                <a:r>
                  <a:rPr lang="en-US" sz="2400" dirty="0" smtClean="0">
                    <a:latin typeface="Times New Roman" panose="02020603050405020304" pitchFamily="18" charset="0"/>
                    <a:cs typeface="Times New Roman" panose="02020603050405020304" pitchFamily="18" charset="0"/>
                  </a:rPr>
                  <a:t>p </a:t>
                </a:r>
                <a14:m>
                  <m:oMath xmlns:m="http://schemas.openxmlformats.org/officeDocument/2006/math">
                    <m:sSup>
                      <m:sSupPr>
                        <m:ctrlPr>
                          <a:rPr lang="en-US" sz="2400" i="1">
                            <a:latin typeface="Cambria Math"/>
                            <a:cs typeface="Times New Roman" panose="02020603050405020304" pitchFamily="18" charset="0"/>
                          </a:rPr>
                        </m:ctrlPr>
                      </m:sSupPr>
                      <m:e>
                        <m:r>
                          <m:rPr>
                            <m:nor/>
                          </m:rPr>
                          <a:rPr lang="el-GR" sz="2400" i="1" dirty="0">
                            <a:latin typeface="Times New Roman" panose="02020603050405020304" pitchFamily="18" charset="0"/>
                            <a:ea typeface="Calibri"/>
                            <a:cs typeface="Times New Roman" panose="02020603050405020304" pitchFamily="18" charset="0"/>
                          </a:rPr>
                          <m:t>α</m:t>
                        </m:r>
                        <m:r>
                          <a:rPr lang="en-US" sz="2400" i="1" dirty="0">
                            <a:latin typeface="Cambria Math"/>
                            <a:ea typeface="Calibri"/>
                            <a:cs typeface="Times New Roman" panose="02020603050405020304" pitchFamily="18" charset="0"/>
                          </a:rPr>
                          <m:t> </m:t>
                        </m:r>
                      </m:e>
                      <m:sup>
                        <m:r>
                          <m:rPr>
                            <m:nor/>
                          </m:rPr>
                          <a:rPr lang="el-GR" sz="2400" dirty="0">
                            <a:latin typeface="Times New Roman" panose="02020603050405020304" pitchFamily="18" charset="0"/>
                            <a:cs typeface="Times New Roman" panose="02020603050405020304" pitchFamily="18" charset="0"/>
                          </a:rPr>
                          <m:t>γ</m:t>
                        </m:r>
                      </m:sup>
                    </m:sSup>
                  </m:oMath>
                </a14:m>
                <a:r>
                  <a:rPr lang="en-US" sz="2400" baseline="30000" dirty="0">
                    <a:latin typeface="Times New Roman" panose="02020603050405020304" pitchFamily="18" charset="0"/>
                    <a:cs typeface="Times New Roman" panose="02020603050405020304" pitchFamily="18" charset="0"/>
                  </a:rPr>
                  <a:t>  </a:t>
                </a:r>
                <a:r>
                  <a:rPr lang="pt-BR" sz="2400" dirty="0">
                    <a:latin typeface="Times New Roman" panose="02020603050405020304" pitchFamily="18" charset="0"/>
                    <a:ea typeface="Calibri"/>
                    <a:cs typeface="Times New Roman" panose="02020603050405020304" pitchFamily="18" charset="0"/>
                  </a:rPr>
                  <a:t>= const.       </a:t>
                </a:r>
                <a:r>
                  <a:rPr lang="pt-BR" sz="2400" dirty="0" smtClean="0">
                    <a:latin typeface="Times New Roman" panose="02020603050405020304" pitchFamily="18" charset="0"/>
                    <a:ea typeface="Calibri"/>
                    <a:cs typeface="Times New Roman" panose="02020603050405020304" pitchFamily="18" charset="0"/>
                  </a:rPr>
                  <a:t> (3)</a:t>
                </a:r>
                <a:endParaRPr lang="en-US" sz="2400" dirty="0">
                  <a:latin typeface="Times New Roman" panose="02020603050405020304" pitchFamily="18" charset="0"/>
                  <a:cs typeface="Times New Roman" panose="02020603050405020304" pitchFamily="18" charset="0"/>
                </a:endParaRPr>
              </a:p>
            </p:txBody>
          </p:sp>
        </mc:Choice>
        <mc:Fallback xmlns="">
          <p:sp>
            <p:nvSpPr>
              <p:cNvPr id="3" name="Rectangle 2"/>
              <p:cNvSpPr>
                <a:spLocks noRot="1" noChangeAspect="1" noMove="1" noResize="1" noEditPoints="1" noAdjustHandles="1" noChangeArrowheads="1" noChangeShapeType="1" noTextEdit="1"/>
              </p:cNvSpPr>
              <p:nvPr/>
            </p:nvSpPr>
            <p:spPr>
              <a:xfrm>
                <a:off x="76200" y="814095"/>
                <a:ext cx="4572000" cy="461665"/>
              </a:xfrm>
              <a:prstGeom prst="rect">
                <a:avLst/>
              </a:prstGeom>
              <a:blipFill rotWithShape="1">
                <a:blip r:embed="rId2"/>
                <a:stretch>
                  <a:fillRect t="-10667" b="-30667"/>
                </a:stretch>
              </a:blipFill>
            </p:spPr>
            <p:txBody>
              <a:bodyPr/>
              <a:lstStyle/>
              <a:p>
                <a:r>
                  <a:rPr lang="en-US">
                    <a:noFill/>
                  </a:rPr>
                  <a:t> </a:t>
                </a:r>
              </a:p>
            </p:txBody>
          </p:sp>
        </mc:Fallback>
      </mc:AlternateContent>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76199"/>
            <a:ext cx="5410199" cy="7378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304800" y="1330404"/>
            <a:ext cx="4190342" cy="1107996"/>
          </a:xfrm>
          <a:prstGeom prst="rect">
            <a:avLst/>
          </a:prstGeom>
        </p:spPr>
        <p:txBody>
          <a:bodyPr wrap="square">
            <a:spAutoFit/>
          </a:bodyPr>
          <a:lstStyle/>
          <a:p>
            <a:pPr algn="just"/>
            <a:r>
              <a:rPr lang="en-US" sz="2200" dirty="0">
                <a:latin typeface="Times New Roman" panose="02020603050405020304" pitchFamily="18" charset="0"/>
                <a:cs typeface="Times New Roman" panose="02020603050405020304" pitchFamily="18" charset="0"/>
              </a:rPr>
              <a:t>From equation </a:t>
            </a:r>
            <a:r>
              <a:rPr lang="en-US" sz="2200" dirty="0" smtClean="0">
                <a:latin typeface="Times New Roman" panose="02020603050405020304" pitchFamily="18" charset="0"/>
                <a:cs typeface="Times New Roman" panose="02020603050405020304" pitchFamily="18" charset="0"/>
              </a:rPr>
              <a:t>(3) , since </a:t>
            </a:r>
            <a:r>
              <a:rPr lang="en-US" sz="2200" dirty="0">
                <a:latin typeface="Times New Roman" panose="02020603050405020304" pitchFamily="18" charset="0"/>
                <a:cs typeface="Times New Roman" panose="02020603050405020304" pitchFamily="18" charset="0"/>
              </a:rPr>
              <a:t>γ &gt; 1 the </a:t>
            </a:r>
            <a:r>
              <a:rPr lang="en-US" sz="2200" dirty="0" err="1">
                <a:latin typeface="Times New Roman" panose="02020603050405020304" pitchFamily="18" charset="0"/>
                <a:cs typeface="Times New Roman" panose="02020603050405020304" pitchFamily="18" charset="0"/>
              </a:rPr>
              <a:t>adiabats</a:t>
            </a:r>
            <a:r>
              <a:rPr lang="en-US" sz="2200" dirty="0">
                <a:latin typeface="Times New Roman" panose="02020603050405020304" pitchFamily="18" charset="0"/>
                <a:cs typeface="Times New Roman" panose="02020603050405020304" pitchFamily="18" charset="0"/>
              </a:rPr>
              <a:t> will be steeper than the isotherms.</a:t>
            </a:r>
          </a:p>
        </p:txBody>
      </p:sp>
      <p:pic>
        <p:nvPicPr>
          <p:cNvPr id="8194"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t="9727" b="10062"/>
          <a:stretch/>
        </p:blipFill>
        <p:spPr bwMode="auto">
          <a:xfrm>
            <a:off x="4848226" y="762000"/>
            <a:ext cx="3990974" cy="26599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mc:AlternateContent xmlns:mc="http://schemas.openxmlformats.org/markup-compatibility/2006" xmlns:a14="http://schemas.microsoft.com/office/drawing/2010/main">
        <mc:Choice Requires="a14">
          <p:sp>
            <p:nvSpPr>
              <p:cNvPr id="9" name="Rectangle 8"/>
              <p:cNvSpPr/>
              <p:nvPr/>
            </p:nvSpPr>
            <p:spPr>
              <a:xfrm>
                <a:off x="609600" y="5430914"/>
                <a:ext cx="3429000" cy="535659"/>
              </a:xfrm>
              <a:prstGeom prst="rect">
                <a:avLst/>
              </a:prstGeom>
            </p:spPr>
            <p:txBody>
              <a:bodyPr wrap="square">
                <a:spAutoFit/>
              </a:bodyPr>
              <a:lstStyle/>
              <a:p>
                <a:r>
                  <a:rPr lang="en-US" sz="2400" dirty="0" smtClean="0">
                    <a:latin typeface="Times New Roman" panose="02020603050405020304" pitchFamily="18" charset="0"/>
                    <a:cs typeface="Times New Roman" panose="02020603050405020304" pitchFamily="18" charset="0"/>
                  </a:rPr>
                  <a:t>T </a:t>
                </a:r>
                <a14:m>
                  <m:oMath xmlns:m="http://schemas.openxmlformats.org/officeDocument/2006/math">
                    <m:sSup>
                      <m:sSupPr>
                        <m:ctrlPr>
                          <a:rPr lang="en-US" sz="2400" i="1">
                            <a:latin typeface="Cambria Math"/>
                            <a:ea typeface="Calibri"/>
                            <a:cs typeface="Times New Roman" panose="02020603050405020304" pitchFamily="18" charset="0"/>
                          </a:rPr>
                        </m:ctrlPr>
                      </m:sSupPr>
                      <m:e>
                        <m:r>
                          <m:rPr>
                            <m:nor/>
                          </m:rPr>
                          <a:rPr lang="en-US" sz="2400" i="1" dirty="0">
                            <a:latin typeface="Cambria Math"/>
                            <a:ea typeface="Calibri"/>
                            <a:cs typeface="Times New Roman" panose="02020603050405020304" pitchFamily="18" charset="0"/>
                          </a:rPr>
                          <m:t>p</m:t>
                        </m:r>
                        <m:r>
                          <a:rPr lang="en-US" sz="2400" i="1" dirty="0">
                            <a:latin typeface="Cambria Math"/>
                            <a:ea typeface="Calibri"/>
                            <a:cs typeface="Times New Roman" panose="02020603050405020304" pitchFamily="18" charset="0"/>
                          </a:rPr>
                          <m:t> </m:t>
                        </m:r>
                      </m:e>
                      <m:sup>
                        <m:r>
                          <m:rPr>
                            <m:nor/>
                          </m:rPr>
                          <a:rPr lang="en-US" sz="2400" i="1" dirty="0">
                            <a:latin typeface="Cambria Math"/>
                            <a:ea typeface="Calibri"/>
                            <a:cs typeface="Times New Roman" panose="02020603050405020304" pitchFamily="18" charset="0"/>
                          </a:rPr>
                          <m:t>(</m:t>
                        </m:r>
                        <m:r>
                          <a:rPr lang="en-US" sz="2400" i="1" dirty="0">
                            <a:latin typeface="Cambria Math"/>
                            <a:ea typeface="Calibri"/>
                            <a:cs typeface="Times New Roman" panose="02020603050405020304" pitchFamily="18" charset="0"/>
                          </a:rPr>
                          <m:t>1</m:t>
                        </m:r>
                        <m:r>
                          <a:rPr lang="en-US" sz="2400" i="1" dirty="0">
                            <a:latin typeface="Cambria Math"/>
                            <a:ea typeface="Calibri"/>
                            <a:cs typeface="Times New Roman" panose="02020603050405020304" pitchFamily="18" charset="0"/>
                          </a:rPr>
                          <m:t>−</m:t>
                        </m:r>
                        <m:r>
                          <m:rPr>
                            <m:sty m:val="p"/>
                          </m:rPr>
                          <a:rPr lang="el-GR" sz="2400" i="1" dirty="0">
                            <a:latin typeface="Cambria Math"/>
                            <a:ea typeface="Calibri"/>
                            <a:cs typeface="Times New Roman" panose="02020603050405020304" pitchFamily="18" charset="0"/>
                          </a:rPr>
                          <m:t>γ</m:t>
                        </m:r>
                        <m:r>
                          <m:rPr>
                            <m:nor/>
                          </m:rPr>
                          <a:rPr lang="en-US" sz="2400" i="1" dirty="0">
                            <a:latin typeface="Cambria Math"/>
                            <a:ea typeface="Calibri"/>
                            <a:cs typeface="Times New Roman" panose="02020603050405020304" pitchFamily="18" charset="0"/>
                          </a:rPr>
                          <m:t>)</m:t>
                        </m:r>
                        <m:r>
                          <a:rPr lang="en-US" sz="2400" i="1" dirty="0">
                            <a:latin typeface="Cambria Math"/>
                            <a:ea typeface="Calibri"/>
                            <a:cs typeface="Times New Roman" panose="02020603050405020304" pitchFamily="18" charset="0"/>
                          </a:rPr>
                          <m:t>/</m:t>
                        </m:r>
                        <m:r>
                          <m:rPr>
                            <m:sty m:val="p"/>
                          </m:rPr>
                          <a:rPr lang="el-GR" sz="2400" i="1" dirty="0">
                            <a:latin typeface="Cambria Math"/>
                            <a:ea typeface="Calibri"/>
                            <a:cs typeface="Times New Roman" panose="02020603050405020304" pitchFamily="18" charset="0"/>
                          </a:rPr>
                          <m:t>γ</m:t>
                        </m:r>
                      </m:sup>
                    </m:sSup>
                  </m:oMath>
                </a14:m>
                <a:r>
                  <a:rPr lang="en-US" sz="2400" baseline="30000" dirty="0">
                    <a:latin typeface="Times New Roman" panose="02020603050405020304" pitchFamily="18" charset="0"/>
                    <a:cs typeface="Times New Roman" panose="02020603050405020304" pitchFamily="18" charset="0"/>
                  </a:rPr>
                  <a:t>  </a:t>
                </a:r>
                <a:r>
                  <a:rPr lang="pt-BR" sz="2400" dirty="0">
                    <a:latin typeface="Times New Roman" panose="02020603050405020304" pitchFamily="18" charset="0"/>
                    <a:ea typeface="Calibri"/>
                    <a:cs typeface="Times New Roman" panose="02020603050405020304" pitchFamily="18" charset="0"/>
                  </a:rPr>
                  <a:t>= </a:t>
                </a:r>
                <a:r>
                  <a:rPr lang="pt-BR" sz="2400" dirty="0" smtClean="0">
                    <a:latin typeface="Times New Roman" panose="02020603050405020304" pitchFamily="18" charset="0"/>
                    <a:ea typeface="Calibri"/>
                    <a:cs typeface="Times New Roman" panose="02020603050405020304" pitchFamily="18" charset="0"/>
                  </a:rPr>
                  <a:t>const. (4)</a:t>
                </a:r>
                <a:endParaRPr lang="en-US" sz="2400" baseline="30000" dirty="0">
                  <a:latin typeface="Times New Roman" panose="02020603050405020304" pitchFamily="18" charset="0"/>
                  <a:cs typeface="Times New Roman" panose="02020603050405020304" pitchFamily="18" charset="0"/>
                </a:endParaRPr>
              </a:p>
            </p:txBody>
          </p:sp>
        </mc:Choice>
        <mc:Fallback xmlns="">
          <p:sp>
            <p:nvSpPr>
              <p:cNvPr id="9" name="Rectangle 8"/>
              <p:cNvSpPr>
                <a:spLocks noRot="1" noChangeAspect="1" noMove="1" noResize="1" noEditPoints="1" noAdjustHandles="1" noChangeArrowheads="1" noChangeShapeType="1" noTextEdit="1"/>
              </p:cNvSpPr>
              <p:nvPr/>
            </p:nvSpPr>
            <p:spPr>
              <a:xfrm>
                <a:off x="609600" y="5430914"/>
                <a:ext cx="3429000" cy="535659"/>
              </a:xfrm>
              <a:prstGeom prst="rect">
                <a:avLst/>
              </a:prstGeom>
              <a:blipFill rotWithShape="1">
                <a:blip r:embed="rId5"/>
                <a:stretch>
                  <a:fillRect l="-2664" b="-25000"/>
                </a:stretch>
              </a:blipFill>
            </p:spPr>
            <p:txBody>
              <a:bodyPr/>
              <a:lstStyle/>
              <a:p>
                <a:r>
                  <a:rPr lang="en-US">
                    <a:noFill/>
                  </a:rPr>
                  <a:t> </a:t>
                </a:r>
              </a:p>
            </p:txBody>
          </p:sp>
        </mc:Fallback>
      </mc:AlternateContent>
      <p:pic>
        <p:nvPicPr>
          <p:cNvPr id="1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48239" y="3429000"/>
            <a:ext cx="4043361" cy="33298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272749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0"/>
            <a:ext cx="4675893" cy="685800"/>
          </a:xfrm>
        </p:spPr>
        <p:style>
          <a:lnRef idx="2">
            <a:schemeClr val="accent5">
              <a:shade val="50000"/>
            </a:schemeClr>
          </a:lnRef>
          <a:fillRef idx="1">
            <a:schemeClr val="accent5"/>
          </a:fillRef>
          <a:effectRef idx="0">
            <a:schemeClr val="accent5"/>
          </a:effectRef>
          <a:fontRef idx="minor">
            <a:schemeClr val="lt1"/>
          </a:fontRef>
        </p:style>
        <p:txBody>
          <a:bodyPr>
            <a:normAutofit fontScale="90000"/>
          </a:bodyPr>
          <a:lstStyle/>
          <a:p>
            <a:r>
              <a:rPr lang="en-US" sz="2600" b="1" dirty="0">
                <a:latin typeface="Times New Roman" panose="02020603050405020304" pitchFamily="18" charset="0"/>
                <a:cs typeface="Times New Roman" panose="02020603050405020304" pitchFamily="18" charset="0"/>
              </a:rPr>
              <a:t>ADIABATIC FREE EXPANSION</a:t>
            </a:r>
          </a:p>
        </p:txBody>
      </p:sp>
      <p:sp>
        <p:nvSpPr>
          <p:cNvPr id="3" name="Rectangle 2"/>
          <p:cNvSpPr/>
          <p:nvPr/>
        </p:nvSpPr>
        <p:spPr>
          <a:xfrm>
            <a:off x="19050" y="685800"/>
            <a:ext cx="9124950" cy="4893647"/>
          </a:xfrm>
          <a:prstGeom prst="rect">
            <a:avLst/>
          </a:prstGeom>
        </p:spPr>
        <p:txBody>
          <a:bodyPr wrap="square">
            <a:spAutoFit/>
          </a:bodyPr>
          <a:lstStyle/>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If an ideal gas is allowed to adiabatically freely expand, unopposed, </a:t>
            </a:r>
            <a:r>
              <a:rPr lang="en-US" sz="2400" dirty="0" smtClean="0">
                <a:latin typeface="Times New Roman" panose="02020603050405020304" pitchFamily="18" charset="0"/>
                <a:cs typeface="Times New Roman" panose="02020603050405020304" pitchFamily="18" charset="0"/>
              </a:rPr>
              <a:t>its temperature </a:t>
            </a:r>
            <a:r>
              <a:rPr lang="en-US" sz="2400" dirty="0">
                <a:latin typeface="Times New Roman" panose="02020603050405020304" pitchFamily="18" charset="0"/>
                <a:cs typeface="Times New Roman" panose="02020603050405020304" pitchFamily="18" charset="0"/>
              </a:rPr>
              <a:t>will not change.</a:t>
            </a:r>
          </a:p>
          <a:p>
            <a:pPr marL="342900" indent="-34290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To </a:t>
            </a:r>
            <a:r>
              <a:rPr lang="en-US" sz="2400" dirty="0">
                <a:latin typeface="Times New Roman" panose="02020603050405020304" pitchFamily="18" charset="0"/>
                <a:cs typeface="Times New Roman" panose="02020603050405020304" pitchFamily="18" charset="0"/>
              </a:rPr>
              <a:t>see why, recall that for an ideal gas undergoing adiabatic </a:t>
            </a:r>
            <a:r>
              <a:rPr lang="en-US" sz="2400" dirty="0" smtClean="0">
                <a:latin typeface="Times New Roman" panose="02020603050405020304" pitchFamily="18" charset="0"/>
                <a:cs typeface="Times New Roman" panose="02020603050405020304" pitchFamily="18" charset="0"/>
              </a:rPr>
              <a:t>expansion </a:t>
            </a:r>
            <a:r>
              <a:rPr lang="en-US" sz="2400" i="1" dirty="0" err="1">
                <a:latin typeface="Times New Roman" panose="02020603050405020304" pitchFamily="18" charset="0"/>
                <a:cs typeface="Times New Roman" panose="02020603050405020304" pitchFamily="18" charset="0"/>
              </a:rPr>
              <a:t>dw</a:t>
            </a:r>
            <a:r>
              <a:rPr lang="en-US" sz="2400" i="1" dirty="0">
                <a:latin typeface="Times New Roman" panose="02020603050405020304" pitchFamily="18" charset="0"/>
                <a:cs typeface="Times New Roman" panose="02020603050405020304" pitchFamily="18" charset="0"/>
              </a:rPr>
              <a:t> = </a:t>
            </a:r>
            <a:r>
              <a:rPr lang="en-US" sz="2400" i="1" dirty="0" err="1" smtClean="0">
                <a:latin typeface="Times New Roman" panose="02020603050405020304" pitchFamily="18" charset="0"/>
                <a:cs typeface="Times New Roman" panose="02020603050405020304" pitchFamily="18" charset="0"/>
              </a:rPr>
              <a:t>c</a:t>
            </a:r>
            <a:r>
              <a:rPr lang="en-US" sz="2400" i="1" baseline="-25000" dirty="0" err="1" smtClean="0">
                <a:latin typeface="Times New Roman" panose="02020603050405020304" pitchFamily="18" charset="0"/>
                <a:cs typeface="Times New Roman" panose="02020603050405020304" pitchFamily="18" charset="0"/>
              </a:rPr>
              <a:t>v</a:t>
            </a:r>
            <a:r>
              <a:rPr lang="en-US" sz="2400" i="1" dirty="0" err="1" smtClean="0">
                <a:latin typeface="Times New Roman" panose="02020603050405020304" pitchFamily="18" charset="0"/>
                <a:cs typeface="Times New Roman" panose="02020603050405020304" pitchFamily="18" charset="0"/>
              </a:rPr>
              <a:t>dT</a:t>
            </a:r>
            <a:endParaRPr lang="en-US" sz="2400" i="1" dirty="0" smtClean="0">
              <a:latin typeface="Times New Roman" panose="02020603050405020304" pitchFamily="18" charset="0"/>
              <a:cs typeface="Times New Roman" panose="02020603050405020304" pitchFamily="18" charset="0"/>
            </a:endParaRPr>
          </a:p>
          <a:p>
            <a:pPr marL="800100" lvl="1" indent="-342900">
              <a:buFont typeface="Courier New" panose="02070309020205020404" pitchFamily="49" charset="0"/>
              <a:buChar char="o"/>
            </a:pPr>
            <a:r>
              <a:rPr lang="en-US" sz="2400" dirty="0" smtClean="0">
                <a:latin typeface="Times New Roman" panose="02020603050405020304" pitchFamily="18" charset="0"/>
                <a:cs typeface="Times New Roman" panose="02020603050405020304" pitchFamily="18" charset="0"/>
              </a:rPr>
              <a:t>In a free expansion there is no work done, so there is no change in temperature.</a:t>
            </a:r>
          </a:p>
          <a:p>
            <a:pPr marL="342900" indent="-34290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But </a:t>
            </a:r>
            <a:r>
              <a:rPr lang="en-US" sz="2400" dirty="0">
                <a:latin typeface="Times New Roman" panose="02020603050405020304" pitchFamily="18" charset="0"/>
                <a:cs typeface="Times New Roman" panose="02020603050405020304" pitchFamily="18" charset="0"/>
              </a:rPr>
              <a:t>what about the </a:t>
            </a:r>
            <a:r>
              <a:rPr lang="en-US" sz="2400" dirty="0" smtClean="0">
                <a:latin typeface="Times New Roman" panose="02020603050405020304" pitchFamily="18" charset="0"/>
                <a:cs typeface="Times New Roman" panose="02020603050405020304" pitchFamily="18" charset="0"/>
              </a:rPr>
              <a:t>expression     </a:t>
            </a:r>
            <a:r>
              <a:rPr lang="en-US" sz="2400" i="1" dirty="0" err="1" smtClean="0">
                <a:latin typeface="Times New Roman" panose="02020603050405020304" pitchFamily="18" charset="0"/>
                <a:cs typeface="Times New Roman" panose="02020603050405020304" pitchFamily="18" charset="0"/>
              </a:rPr>
              <a:t>dw</a:t>
            </a:r>
            <a:r>
              <a:rPr lang="en-US" sz="2400" i="1" dirty="0" smtClean="0">
                <a:latin typeface="Times New Roman" panose="02020603050405020304" pitchFamily="18" charset="0"/>
                <a:cs typeface="Times New Roman" panose="02020603050405020304" pitchFamily="18" charset="0"/>
              </a:rPr>
              <a:t> </a:t>
            </a:r>
            <a:r>
              <a:rPr lang="en-US" sz="2400" i="1" dirty="0">
                <a:latin typeface="Times New Roman" panose="02020603050405020304" pitchFamily="18" charset="0"/>
                <a:cs typeface="Times New Roman" panose="02020603050405020304" pitchFamily="18" charset="0"/>
              </a:rPr>
              <a:t>= − </a:t>
            </a:r>
            <a:r>
              <a:rPr lang="en-US" sz="2400" i="1" dirty="0" err="1" smtClean="0">
                <a:latin typeface="Times New Roman" panose="02020603050405020304" pitchFamily="18" charset="0"/>
                <a:cs typeface="Times New Roman" panose="02020603050405020304" pitchFamily="18" charset="0"/>
              </a:rPr>
              <a:t>pd</a:t>
            </a:r>
            <a:r>
              <a:rPr lang="el-GR" sz="2400" i="1" dirty="0" smtClean="0">
                <a:latin typeface="Times New Roman" panose="02020603050405020304" pitchFamily="18" charset="0"/>
                <a:cs typeface="Times New Roman" panose="02020603050405020304" pitchFamily="18" charset="0"/>
              </a:rPr>
              <a:t>α</a:t>
            </a:r>
            <a:r>
              <a:rPr lang="en-US" sz="2400" i="1"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t>
            </a:r>
          </a:p>
          <a:p>
            <a:pPr marL="339725"/>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gas expanded, so specific volume changed, so shouldn’t there be </a:t>
            </a:r>
            <a:r>
              <a:rPr lang="en-US" sz="2400" dirty="0" smtClean="0">
                <a:latin typeface="Times New Roman" panose="02020603050405020304" pitchFamily="18" charset="0"/>
                <a:cs typeface="Times New Roman" panose="02020603050405020304" pitchFamily="18" charset="0"/>
              </a:rPr>
              <a:t>work accomplished</a:t>
            </a:r>
            <a:r>
              <a:rPr lang="en-US" sz="2400" dirty="0">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KEY </a:t>
            </a:r>
            <a:r>
              <a:rPr lang="en-US" sz="2400" dirty="0">
                <a:latin typeface="Times New Roman" panose="02020603050405020304" pitchFamily="18" charset="0"/>
                <a:cs typeface="Times New Roman" panose="02020603050405020304" pitchFamily="18" charset="0"/>
              </a:rPr>
              <a:t>POINT: Remember that the expression </a:t>
            </a:r>
            <a:r>
              <a:rPr lang="en-US" sz="2400" i="1" dirty="0" err="1">
                <a:latin typeface="Times New Roman" panose="02020603050405020304" pitchFamily="18" charset="0"/>
                <a:cs typeface="Times New Roman" panose="02020603050405020304" pitchFamily="18" charset="0"/>
              </a:rPr>
              <a:t>dw</a:t>
            </a:r>
            <a:r>
              <a:rPr lang="en-US" sz="2400" i="1" dirty="0">
                <a:latin typeface="Times New Roman" panose="02020603050405020304" pitchFamily="18" charset="0"/>
                <a:cs typeface="Times New Roman" panose="02020603050405020304" pitchFamily="18" charset="0"/>
              </a:rPr>
              <a:t> = − </a:t>
            </a:r>
            <a:r>
              <a:rPr lang="en-US" sz="2400" i="1" dirty="0" err="1">
                <a:latin typeface="Times New Roman" panose="02020603050405020304" pitchFamily="18" charset="0"/>
                <a:cs typeface="Times New Roman" panose="02020603050405020304" pitchFamily="18" charset="0"/>
              </a:rPr>
              <a:t>pd</a:t>
            </a:r>
            <a:r>
              <a:rPr lang="el-GR" sz="2400" i="1" dirty="0">
                <a:latin typeface="Times New Roman" panose="02020603050405020304" pitchFamily="18" charset="0"/>
                <a:cs typeface="Times New Roman" panose="02020603050405020304" pitchFamily="18" charset="0"/>
              </a:rPr>
              <a:t>α</a:t>
            </a:r>
            <a:r>
              <a:rPr lang="en-US" sz="2400" i="1" dirty="0">
                <a:latin typeface="Times New Roman" panose="02020603050405020304" pitchFamily="18" charset="0"/>
                <a:cs typeface="Times New Roman" panose="02020603050405020304" pitchFamily="18" charset="0"/>
              </a:rPr>
              <a:t> </a:t>
            </a:r>
            <a:r>
              <a:rPr lang="en-US" sz="2400" i="1"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only </a:t>
            </a:r>
            <a:r>
              <a:rPr lang="en-US" sz="2400" dirty="0">
                <a:latin typeface="Times New Roman" panose="02020603050405020304" pitchFamily="18" charset="0"/>
                <a:cs typeface="Times New Roman" panose="02020603050405020304" pitchFamily="18" charset="0"/>
              </a:rPr>
              <a:t>applies to </a:t>
            </a:r>
            <a:r>
              <a:rPr lang="en-US" sz="2400" dirty="0" smtClean="0">
                <a:latin typeface="Times New Roman" panose="02020603050405020304" pitchFamily="18" charset="0"/>
                <a:cs typeface="Times New Roman" panose="02020603050405020304" pitchFamily="18" charset="0"/>
              </a:rPr>
              <a:t>quasi static processes</a:t>
            </a:r>
            <a:r>
              <a:rPr lang="en-US" sz="2400" dirty="0">
                <a:latin typeface="Times New Roman" panose="02020603050405020304" pitchFamily="18" charset="0"/>
                <a:cs typeface="Times New Roman" panose="02020603050405020304" pitchFamily="18" charset="0"/>
              </a:rPr>
              <a:t>. A free expansion is not quasi-static, so we can’t calculate </a:t>
            </a:r>
            <a:r>
              <a:rPr lang="en-US" sz="2400" dirty="0" smtClean="0">
                <a:latin typeface="Times New Roman" panose="02020603050405020304" pitchFamily="18" charset="0"/>
                <a:cs typeface="Times New Roman" panose="02020603050405020304" pitchFamily="18" charset="0"/>
              </a:rPr>
              <a:t>work using </a:t>
            </a:r>
            <a:r>
              <a:rPr lang="en-US" sz="2400" dirty="0">
                <a:latin typeface="Times New Roman" panose="02020603050405020304" pitchFamily="18" charset="0"/>
                <a:cs typeface="Times New Roman" panose="02020603050405020304" pitchFamily="18" charset="0"/>
              </a:rPr>
              <a:t>this expression.</a:t>
            </a:r>
          </a:p>
        </p:txBody>
      </p:sp>
    </p:spTree>
    <p:extLst>
      <p:ext uri="{BB962C8B-B14F-4D97-AF65-F5344CB8AC3E}">
        <p14:creationId xmlns:p14="http://schemas.microsoft.com/office/powerpoint/2010/main" val="10777976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82708" y="1219200"/>
            <a:ext cx="6480720" cy="3970318"/>
          </a:xfrm>
          <a:prstGeom prst="rect">
            <a:avLst/>
          </a:prstGeom>
          <a:blipFill>
            <a:blip r:embed="rId2"/>
            <a:tile tx="0" ty="0" sx="100000" sy="100000" flip="none" algn="tl"/>
          </a:blipFill>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lnSpc>
                <a:spcPct val="300000"/>
              </a:lnSpc>
            </a:pPr>
            <a: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ndalus" pitchFamily="18" charset="-78"/>
                <a:cs typeface="Andalus" pitchFamily="18" charset="-78"/>
              </a:rPr>
              <a:t>Welcome Students In The </a:t>
            </a:r>
            <a:r>
              <a:rPr lang="en-US" sz="2800" b="1" i="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ndalus" pitchFamily="18" charset="-78"/>
                <a:cs typeface="Andalus" pitchFamily="18" charset="-78"/>
              </a:rPr>
              <a:t>New Course </a:t>
            </a:r>
          </a:p>
          <a:p>
            <a:pPr algn="ctr">
              <a:lnSpc>
                <a:spcPct val="300000"/>
              </a:lnSpc>
            </a:pPr>
            <a: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ndalus" pitchFamily="18" charset="-78"/>
                <a:cs typeface="Andalus" pitchFamily="18" charset="-78"/>
              </a:rPr>
              <a:t>And In The </a:t>
            </a:r>
            <a:r>
              <a:rPr lang="en-US" sz="2800" b="1" i="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ndalus" pitchFamily="18" charset="-78"/>
                <a:cs typeface="Andalus" pitchFamily="18" charset="-78"/>
              </a:rPr>
              <a:t> </a:t>
            </a:r>
            <a:r>
              <a:rPr lang="en-US" sz="2800" b="1" i="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ndalus" pitchFamily="18" charset="-78"/>
                <a:cs typeface="Andalus" pitchFamily="18" charset="-78"/>
              </a:rPr>
              <a:t>Seventh Lecture </a:t>
            </a:r>
            <a:r>
              <a:rPr lang="en-US" sz="2800" b="1" i="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ndalus" pitchFamily="18" charset="-78"/>
                <a:cs typeface="Andalus" pitchFamily="18" charset="-78"/>
              </a:rPr>
              <a:t> </a:t>
            </a:r>
            <a: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ndalus" pitchFamily="18" charset="-78"/>
                <a:cs typeface="Andalus" pitchFamily="18" charset="-78"/>
                <a:sym typeface="Wingdings" pitchFamily="2" charset="2"/>
              </a:rPr>
              <a:t> </a:t>
            </a:r>
          </a:p>
          <a:p>
            <a:pPr algn="ctr">
              <a:lnSpc>
                <a:spcPct val="300000"/>
              </a:lnSpc>
            </a:pPr>
            <a:endParaRPr lang="en-US"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ndalus" pitchFamily="18" charset="-78"/>
              <a:cs typeface="Andalus" pitchFamily="18" charset="-78"/>
            </a:endParaRPr>
          </a:p>
        </p:txBody>
      </p:sp>
    </p:spTree>
    <p:extLst>
      <p:ext uri="{BB962C8B-B14F-4D97-AF65-F5344CB8AC3E}">
        <p14:creationId xmlns:p14="http://schemas.microsoft.com/office/powerpoint/2010/main" val="25865704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752600"/>
            <a:ext cx="8610600" cy="3785652"/>
          </a:xfrm>
          <a:prstGeom prst="rect">
            <a:avLst/>
          </a:prstGeom>
        </p:spPr>
        <p:txBody>
          <a:bodyPr wrap="square">
            <a:spAutoFit/>
          </a:bodyPr>
          <a:lstStyle/>
          <a:p>
            <a:pPr marL="342900" indent="-342900" algn="just">
              <a:buFont typeface="Wingdings" panose="05000000000000000000" pitchFamily="2" charset="2"/>
              <a:buChar char="q"/>
            </a:pPr>
            <a:r>
              <a:rPr lang="en-US" sz="2400" b="1" dirty="0" smtClean="0">
                <a:latin typeface="Times New Roman" panose="02020603050405020304" pitchFamily="18" charset="0"/>
                <a:cs typeface="Times New Roman" panose="02020603050405020304" pitchFamily="18" charset="0"/>
              </a:rPr>
              <a:t>Processes</a:t>
            </a:r>
          </a:p>
          <a:p>
            <a:pPr marL="800100" lvl="1" indent="-342900" algn="just">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Isolated Processes</a:t>
            </a:r>
          </a:p>
          <a:p>
            <a:pPr marL="800100" lvl="1" indent="-342900" algn="just">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Cyclic Processes</a:t>
            </a:r>
          </a:p>
          <a:p>
            <a:pPr marL="800100" lvl="1" indent="-342900" algn="just">
              <a:buFont typeface="Wingdings" panose="05000000000000000000" pitchFamily="2" charset="2"/>
              <a:buChar char="§"/>
            </a:pPr>
            <a:r>
              <a:rPr lang="en-US" sz="2400" b="1" dirty="0" smtClean="0">
                <a:latin typeface="Times New Roman" panose="02020603050405020304" pitchFamily="18" charset="0"/>
                <a:cs typeface="Times New Roman" panose="02020603050405020304" pitchFamily="18" charset="0"/>
              </a:rPr>
              <a:t>Isothermal Processes</a:t>
            </a:r>
          </a:p>
          <a:p>
            <a:pPr marL="800100" lvl="1" indent="-342900" algn="just">
              <a:buFont typeface="Wingdings" panose="05000000000000000000" pitchFamily="2" charset="2"/>
              <a:buChar char="§"/>
            </a:pPr>
            <a:r>
              <a:rPr lang="en-US" sz="2400" b="1" dirty="0" smtClean="0">
                <a:latin typeface="Times New Roman" panose="02020603050405020304" pitchFamily="18" charset="0"/>
                <a:cs typeface="Times New Roman" panose="02020603050405020304" pitchFamily="18" charset="0"/>
              </a:rPr>
              <a:t>Isochoric Processes</a:t>
            </a:r>
          </a:p>
          <a:p>
            <a:pPr marL="800100" lvl="1" indent="-342900" algn="just">
              <a:buFont typeface="Wingdings" panose="05000000000000000000" pitchFamily="2" charset="2"/>
              <a:buChar char="§"/>
            </a:pPr>
            <a:r>
              <a:rPr lang="en-US" sz="2400" b="1" dirty="0" smtClean="0">
                <a:latin typeface="Times New Roman" panose="02020603050405020304" pitchFamily="18" charset="0"/>
                <a:cs typeface="Times New Roman" panose="02020603050405020304" pitchFamily="18" charset="0"/>
              </a:rPr>
              <a:t>Isobaric Processes</a:t>
            </a:r>
          </a:p>
          <a:p>
            <a:pPr marL="800100" lvl="1" indent="-342900" algn="just">
              <a:buFont typeface="Wingdings" panose="05000000000000000000" pitchFamily="2" charset="2"/>
              <a:buChar char="§"/>
            </a:pPr>
            <a:r>
              <a:rPr lang="en-US" sz="2400" b="1" dirty="0" smtClean="0">
                <a:latin typeface="Times New Roman" panose="02020603050405020304" pitchFamily="18" charset="0"/>
                <a:cs typeface="Times New Roman" panose="02020603050405020304" pitchFamily="18" charset="0"/>
              </a:rPr>
              <a:t>Adiabatic Processes</a:t>
            </a:r>
          </a:p>
          <a:p>
            <a:pPr marL="342900" indent="-342900" algn="just">
              <a:buFont typeface="Wingdings" panose="05000000000000000000" pitchFamily="2" charset="2"/>
              <a:buChar char="q"/>
            </a:pPr>
            <a:r>
              <a:rPr lang="en-US" sz="2400" b="1" dirty="0" smtClean="0">
                <a:latin typeface="Times New Roman" panose="02020603050405020304" pitchFamily="18" charset="0"/>
                <a:cs typeface="Times New Roman" panose="02020603050405020304" pitchFamily="18" charset="0"/>
              </a:rPr>
              <a:t>Adiabatic Free Expansion</a:t>
            </a:r>
          </a:p>
          <a:p>
            <a:pPr marL="342900" indent="-342900" algn="just">
              <a:buFont typeface="Wingdings" panose="05000000000000000000" pitchFamily="2" charset="2"/>
              <a:buChar char="q"/>
            </a:pPr>
            <a:r>
              <a:rPr lang="en-US" sz="2400" b="1" smtClean="0">
                <a:latin typeface="Times New Roman" panose="02020603050405020304" pitchFamily="18" charset="0"/>
                <a:cs typeface="Times New Roman" panose="02020603050405020304" pitchFamily="18" charset="0"/>
              </a:rPr>
              <a:t>Exercises(will send it later…)</a:t>
            </a:r>
            <a:endParaRPr lang="en-US" sz="2400" b="1" dirty="0" smtClean="0">
              <a:latin typeface="Times New Roman" panose="02020603050405020304" pitchFamily="18" charset="0"/>
              <a:cs typeface="Times New Roman" panose="02020603050405020304" pitchFamily="18" charset="0"/>
            </a:endParaRPr>
          </a:p>
          <a:p>
            <a:pPr algn="just"/>
            <a:endParaRPr lang="en-US" sz="2400" dirty="0" smtClean="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normAutofit/>
          </a:bodyPr>
          <a:lstStyle/>
          <a:p>
            <a:r>
              <a:rPr lang="en-US" sz="2600" b="1" dirty="0" smtClean="0">
                <a:latin typeface="Times New Roman" panose="02020603050405020304" pitchFamily="18" charset="0"/>
                <a:cs typeface="Times New Roman" panose="02020603050405020304" pitchFamily="18" charset="0"/>
              </a:rPr>
              <a:t>This lecture including the following items</a:t>
            </a:r>
            <a:endParaRPr lang="en-US" sz="2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069125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274638"/>
            <a:ext cx="4724400" cy="1143000"/>
          </a:xfrm>
        </p:spPr>
        <p:style>
          <a:lnRef idx="2">
            <a:schemeClr val="accent1"/>
          </a:lnRef>
          <a:fillRef idx="1">
            <a:schemeClr val="lt1"/>
          </a:fillRef>
          <a:effectRef idx="0">
            <a:schemeClr val="accent1"/>
          </a:effectRef>
          <a:fontRef idx="minor">
            <a:schemeClr val="dk1"/>
          </a:fontRef>
        </p:style>
        <p:txBody>
          <a:bodyPr>
            <a:normAutofit/>
          </a:bodyPr>
          <a:lstStyle/>
          <a:p>
            <a:r>
              <a:rPr lang="en-US" sz="3600" i="1" dirty="0" smtClean="0">
                <a:latin typeface="Times New Roman" panose="02020603050405020304" pitchFamily="18" charset="0"/>
                <a:cs typeface="Times New Roman" panose="02020603050405020304" pitchFamily="18" charset="0"/>
              </a:rPr>
              <a:t>Just to remind you </a:t>
            </a:r>
            <a:endParaRPr lang="en-US" sz="3600" dirty="0">
              <a:latin typeface="Times New Roman" panose="02020603050405020304" pitchFamily="18" charset="0"/>
              <a:cs typeface="Times New Roman" panose="02020603050405020304" pitchFamily="18" charset="0"/>
            </a:endParaRPr>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3738071"/>
            <a:ext cx="6168235" cy="27765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itle 1"/>
          <p:cNvSpPr txBox="1">
            <a:spLocks/>
          </p:cNvSpPr>
          <p:nvPr/>
        </p:nvSpPr>
        <p:spPr>
          <a:xfrm>
            <a:off x="533400" y="1981200"/>
            <a:ext cx="8229600" cy="16002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i="1" dirty="0" smtClean="0">
                <a:latin typeface="Times New Roman" panose="02020603050405020304" pitchFamily="18" charset="0"/>
                <a:cs typeface="Times New Roman" panose="02020603050405020304" pitchFamily="18" charset="0"/>
              </a:rPr>
              <a:t>The equation of the first law of Thermodynamics </a:t>
            </a:r>
          </a:p>
          <a:p>
            <a:r>
              <a:rPr lang="en-US" sz="2400" i="1" dirty="0" smtClean="0">
                <a:latin typeface="Times New Roman" panose="02020603050405020304" pitchFamily="18" charset="0"/>
                <a:cs typeface="Times New Roman" panose="02020603050405020304" pitchFamily="18" charset="0"/>
              </a:rPr>
              <a:t>du = </a:t>
            </a:r>
            <a:r>
              <a:rPr lang="en-US" sz="2400" i="1" dirty="0" err="1" smtClean="0">
                <a:latin typeface="Times New Roman" panose="02020603050405020304" pitchFamily="18" charset="0"/>
                <a:cs typeface="Times New Roman" panose="02020603050405020304" pitchFamily="18" charset="0"/>
              </a:rPr>
              <a:t>dq</a:t>
            </a:r>
            <a:r>
              <a:rPr lang="en-US" sz="2400" i="1" dirty="0" smtClean="0">
                <a:latin typeface="Times New Roman" panose="02020603050405020304" pitchFamily="18" charset="0"/>
                <a:cs typeface="Times New Roman" panose="02020603050405020304" pitchFamily="18" charset="0"/>
              </a:rPr>
              <a:t> + </a:t>
            </a:r>
            <a:r>
              <a:rPr lang="en-US" sz="2400" i="1" dirty="0" err="1" smtClean="0">
                <a:latin typeface="Times New Roman" panose="02020603050405020304" pitchFamily="18" charset="0"/>
                <a:cs typeface="Times New Roman" panose="02020603050405020304" pitchFamily="18" charset="0"/>
              </a:rPr>
              <a:t>dw</a:t>
            </a:r>
            <a:r>
              <a:rPr lang="en-US" sz="2400" i="1" dirty="0" smtClean="0">
                <a:latin typeface="Times New Roman" panose="02020603050405020304" pitchFamily="18" charset="0"/>
                <a:cs typeface="Times New Roman" panose="02020603050405020304" pitchFamily="18" charset="0"/>
              </a:rPr>
              <a:t>  </a:t>
            </a:r>
          </a:p>
          <a:p>
            <a:r>
              <a:rPr lang="en-US" sz="2400" i="1" dirty="0" smtClean="0">
                <a:latin typeface="Times New Roman" panose="02020603050405020304" pitchFamily="18" charset="0"/>
                <a:cs typeface="Times New Roman" panose="02020603050405020304" pitchFamily="18" charset="0"/>
              </a:rPr>
              <a:t>And then we derived some other expressions </a:t>
            </a:r>
            <a:r>
              <a:rPr lang="en-US" sz="2400" i="1" dirty="0">
                <a:latin typeface="Times New Roman" panose="02020603050405020304" pitchFamily="18" charset="0"/>
                <a:cs typeface="Times New Roman" panose="02020603050405020304" pitchFamily="18" charset="0"/>
              </a:rPr>
              <a:t>of the first law of Thermodynamics </a:t>
            </a:r>
            <a:r>
              <a:rPr lang="en-US" sz="2400" dirty="0" smtClean="0">
                <a:latin typeface="Times New Roman" panose="02020603050405020304" pitchFamily="18" charset="0"/>
                <a:cs typeface="Times New Roman" panose="02020603050405020304" pitchFamily="18" charset="0"/>
              </a:rPr>
              <a:t>as shown in the table below </a:t>
            </a:r>
            <a:endParaRPr lang="en-US" sz="2400" i="1" dirty="0">
              <a:latin typeface="Times New Roman" panose="02020603050405020304" pitchFamily="18" charset="0"/>
              <a:cs typeface="Times New Roman" panose="02020603050405020304" pitchFamily="18" charset="0"/>
            </a:endParaRPr>
          </a:p>
        </p:txBody>
      </p:sp>
      <p:pic>
        <p:nvPicPr>
          <p:cNvPr id="5124" name="Picture 4" descr="C:\Program Files (x86)\Microsoft Office\MEDIA\CAGCAT10\j0297707.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59701" y="228600"/>
            <a:ext cx="1479499" cy="18205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5559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124"/>
                                        </p:tgtEl>
                                        <p:attrNameLst>
                                          <p:attrName>style.visibility</p:attrName>
                                        </p:attrNameLst>
                                      </p:cBhvr>
                                      <p:to>
                                        <p:strVal val="visible"/>
                                      </p:to>
                                    </p:set>
                                    <p:animEffect transition="in" filter="fade">
                                      <p:cBhvr>
                                        <p:cTn id="7" dur="500"/>
                                        <p:tgtEl>
                                          <p:spTgt spid="512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5123"/>
                                        </p:tgtEl>
                                        <p:attrNameLst>
                                          <p:attrName>style.visibility</p:attrName>
                                        </p:attrNameLst>
                                      </p:cBhvr>
                                      <p:to>
                                        <p:strVal val="visible"/>
                                      </p:to>
                                    </p:set>
                                    <p:animEffect transition="in" filter="fade">
                                      <p:cBhvr>
                                        <p:cTn id="16" dur="500"/>
                                        <p:tgtEl>
                                          <p:spTgt spid="51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946154"/>
            <a:ext cx="9144000" cy="3785652"/>
          </a:xfrm>
          <a:prstGeom prst="rect">
            <a:avLst/>
          </a:prstGeom>
        </p:spPr>
        <p:txBody>
          <a:bodyPr wrap="square">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Often systems undergo a Change of </a:t>
            </a:r>
            <a:r>
              <a:rPr lang="en-US" sz="2400" dirty="0" smtClean="0">
                <a:latin typeface="Times New Roman" panose="02020603050405020304" pitchFamily="18" charset="0"/>
                <a:cs typeface="Times New Roman" panose="02020603050405020304" pitchFamily="18" charset="0"/>
              </a:rPr>
              <a:t>State (transformation), which means one </a:t>
            </a:r>
            <a:r>
              <a:rPr lang="en-US" sz="2400" dirty="0">
                <a:latin typeface="Times New Roman" panose="02020603050405020304" pitchFamily="18" charset="0"/>
                <a:cs typeface="Times New Roman" panose="02020603050405020304" pitchFamily="18" charset="0"/>
              </a:rPr>
              <a:t>or more properties of the system has changed</a:t>
            </a:r>
            <a:r>
              <a:rPr lang="en-US" sz="2400" dirty="0" smtClean="0">
                <a:latin typeface="Times New Roman" panose="02020603050405020304" pitchFamily="18" charset="0"/>
                <a:cs typeface="Times New Roman" panose="02020603050405020304" pitchFamily="18" charset="0"/>
              </a:rPr>
              <a:t>.</a:t>
            </a: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Process: </a:t>
            </a:r>
            <a:r>
              <a:rPr lang="en-US" sz="2400" dirty="0" smtClean="0">
                <a:latin typeface="Times New Roman" panose="02020603050405020304" pitchFamily="18" charset="0"/>
                <a:cs typeface="Times New Roman" panose="02020603050405020304" pitchFamily="18" charset="0"/>
              </a:rPr>
              <a:t>is a succession </a:t>
            </a:r>
            <a:r>
              <a:rPr lang="en-US" sz="2400" dirty="0">
                <a:latin typeface="Times New Roman" panose="02020603050405020304" pitchFamily="18" charset="0"/>
                <a:cs typeface="Times New Roman" panose="02020603050405020304" pitchFamily="18" charset="0"/>
              </a:rPr>
              <a:t>of changes of state</a:t>
            </a:r>
            <a:r>
              <a:rPr lang="en-US" sz="2400" dirty="0" smtClean="0">
                <a:latin typeface="Times New Roman" panose="02020603050405020304" pitchFamily="18" charset="0"/>
                <a:cs typeface="Times New Roman" panose="02020603050405020304" pitchFamily="18" charset="0"/>
              </a:rPr>
              <a:t>. </a:t>
            </a:r>
          </a:p>
          <a:p>
            <a:pPr marL="342900" indent="-342900" algn="just">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We </a:t>
            </a:r>
            <a:r>
              <a:rPr lang="en-US" sz="2400" dirty="0">
                <a:latin typeface="Times New Roman" panose="02020603050405020304" pitchFamily="18" charset="0"/>
                <a:cs typeface="Times New Roman" panose="02020603050405020304" pitchFamily="18" charset="0"/>
              </a:rPr>
              <a:t>assume our processes are all sufficiently slow such that each stage of the process is near equilibrium</a:t>
            </a:r>
            <a:r>
              <a:rPr lang="en-US" sz="2400" dirty="0" smtClean="0">
                <a:latin typeface="Times New Roman" panose="02020603050405020304" pitchFamily="18" charset="0"/>
                <a:cs typeface="Times New Roman" panose="02020603050405020304" pitchFamily="18" charset="0"/>
              </a:rPr>
              <a:t>. </a:t>
            </a:r>
          </a:p>
          <a:p>
            <a:pPr marL="342900" indent="-342900" algn="just">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Certain </a:t>
            </a:r>
            <a:r>
              <a:rPr lang="en-US" sz="2400" dirty="0">
                <a:latin typeface="Times New Roman" panose="02020603050405020304" pitchFamily="18" charset="0"/>
                <a:cs typeface="Times New Roman" panose="02020603050405020304" pitchFamily="18" charset="0"/>
              </a:rPr>
              <a:t>common processes are given special names, based on the Greek “</a:t>
            </a:r>
            <a:r>
              <a:rPr lang="en-US" sz="2400" dirty="0" err="1">
                <a:latin typeface="Times New Roman" panose="02020603050405020304" pitchFamily="18" charset="0"/>
                <a:cs typeface="Times New Roman" panose="02020603050405020304" pitchFamily="18" charset="0"/>
              </a:rPr>
              <a:t>isos</a:t>
            </a:r>
            <a:r>
              <a:rPr lang="en-US" sz="2400" dirty="0">
                <a:latin typeface="Times New Roman" panose="02020603050405020304" pitchFamily="18" charset="0"/>
                <a:cs typeface="Times New Roman" panose="02020603050405020304" pitchFamily="18" charset="0"/>
              </a:rPr>
              <a:t>” , meaning “equal</a:t>
            </a:r>
            <a:r>
              <a:rPr lang="en-US" sz="2400" dirty="0" smtClean="0">
                <a:latin typeface="Times New Roman" panose="02020603050405020304" pitchFamily="18" charset="0"/>
                <a:cs typeface="Times New Roman" panose="02020603050405020304" pitchFamily="18" charset="0"/>
              </a:rPr>
              <a:t>”</a:t>
            </a:r>
          </a:p>
        </p:txBody>
      </p:sp>
      <p:sp>
        <p:nvSpPr>
          <p:cNvPr id="3" name="Title 2"/>
          <p:cNvSpPr>
            <a:spLocks noGrp="1"/>
          </p:cNvSpPr>
          <p:nvPr>
            <p:ph type="title"/>
          </p:nvPr>
        </p:nvSpPr>
        <p:spPr>
          <a:xfrm>
            <a:off x="1981200" y="122238"/>
            <a:ext cx="5181600" cy="563562"/>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r>
              <a:rPr lang="en-US" sz="2600" b="1" dirty="0" smtClean="0">
                <a:latin typeface="Times New Roman" panose="02020603050405020304" pitchFamily="18" charset="0"/>
                <a:cs typeface="Times New Roman" panose="02020603050405020304" pitchFamily="18" charset="0"/>
              </a:rPr>
              <a:t>Processes</a:t>
            </a:r>
            <a:endParaRPr lang="en-US" sz="2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72132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946154"/>
            <a:ext cx="9144000" cy="4154984"/>
          </a:xfrm>
          <a:prstGeom prst="rect">
            <a:avLst/>
          </a:prstGeom>
        </p:spPr>
        <p:txBody>
          <a:bodyPr wrap="square">
            <a:spAutoFit/>
          </a:bodyPr>
          <a:lstStyle/>
          <a:p>
            <a:pPr algn="just"/>
            <a:r>
              <a:rPr lang="en-US" sz="2400" dirty="0">
                <a:latin typeface="Times New Roman" panose="02020603050405020304" pitchFamily="18" charset="0"/>
                <a:cs typeface="Times New Roman" panose="02020603050405020304" pitchFamily="18" charset="0"/>
              </a:rPr>
              <a:t>An isolated process is one where the system </a:t>
            </a:r>
            <a:r>
              <a:rPr lang="en-US" sz="2400" dirty="0" smtClean="0">
                <a:latin typeface="Times New Roman" panose="02020603050405020304" pitchFamily="18" charset="0"/>
                <a:cs typeface="Times New Roman" panose="02020603050405020304" pitchFamily="18" charset="0"/>
              </a:rPr>
              <a:t>does no </a:t>
            </a:r>
            <a:r>
              <a:rPr lang="en-US" sz="2400" dirty="0">
                <a:latin typeface="Times New Roman" panose="02020603050405020304" pitchFamily="18" charset="0"/>
                <a:cs typeface="Times New Roman" panose="02020603050405020304" pitchFamily="18" charset="0"/>
              </a:rPr>
              <a:t>work, and there is no heat flow</a:t>
            </a:r>
            <a:r>
              <a:rPr lang="en-US" sz="2400" dirty="0" smtClean="0">
                <a:latin typeface="Times New Roman" panose="02020603050405020304" pitchFamily="18" charset="0"/>
                <a:cs typeface="Times New Roman" panose="02020603050405020304" pitchFamily="18" charset="0"/>
              </a:rPr>
              <a:t>:                 W </a:t>
            </a:r>
            <a:r>
              <a:rPr lang="en-US" sz="2400" dirty="0">
                <a:latin typeface="Times New Roman" panose="02020603050405020304" pitchFamily="18" charset="0"/>
                <a:cs typeface="Times New Roman" panose="02020603050405020304" pitchFamily="18" charset="0"/>
              </a:rPr>
              <a:t>= Q = 0</a:t>
            </a:r>
          </a:p>
          <a:p>
            <a:pPr algn="just"/>
            <a:r>
              <a:rPr lang="en-US" sz="2400" dirty="0">
                <a:latin typeface="Times New Roman" panose="02020603050405020304" pitchFamily="18" charset="0"/>
                <a:cs typeface="Times New Roman" panose="02020603050405020304" pitchFamily="18" charset="0"/>
              </a:rPr>
              <a:t>and </a:t>
            </a:r>
            <a:r>
              <a:rPr lang="en-US" sz="2400" dirty="0" smtClean="0">
                <a:latin typeface="Times New Roman" panose="02020603050405020304" pitchFamily="18" charset="0"/>
                <a:cs typeface="Times New Roman" panose="02020603050405020304" pitchFamily="18" charset="0"/>
              </a:rPr>
              <a:t>hence                       U2 </a:t>
            </a:r>
            <a:r>
              <a:rPr lang="en-US" sz="2400" dirty="0">
                <a:latin typeface="Times New Roman" panose="02020603050405020304" pitchFamily="18" charset="0"/>
                <a:cs typeface="Times New Roman" panose="02020603050405020304" pitchFamily="18" charset="0"/>
              </a:rPr>
              <a:t>= U1 = ΔU = 0</a:t>
            </a:r>
          </a:p>
          <a:p>
            <a:pPr algn="ctr"/>
            <a:r>
              <a:rPr lang="en-US" sz="2400" b="1" dirty="0">
                <a:latin typeface="Times New Roman" panose="02020603050405020304" pitchFamily="18" charset="0"/>
                <a:cs typeface="Times New Roman" panose="02020603050405020304" pitchFamily="18" charset="0"/>
              </a:rPr>
              <a:t>so the internal energy of an isolated system </a:t>
            </a:r>
            <a:r>
              <a:rPr lang="en-US" sz="2400" b="1" dirty="0" smtClean="0">
                <a:latin typeface="Times New Roman" panose="02020603050405020304" pitchFamily="18" charset="0"/>
                <a:cs typeface="Times New Roman" panose="02020603050405020304" pitchFamily="18" charset="0"/>
              </a:rPr>
              <a:t>is constant.</a:t>
            </a:r>
          </a:p>
          <a:p>
            <a:endParaRPr lang="en-US" sz="2400"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A </a:t>
            </a:r>
            <a:r>
              <a:rPr lang="en-US" sz="2400" dirty="0">
                <a:latin typeface="Times New Roman" panose="02020603050405020304" pitchFamily="18" charset="0"/>
                <a:cs typeface="Times New Roman" panose="02020603050405020304" pitchFamily="18" charset="0"/>
              </a:rPr>
              <a:t>cyclic process is one where the system </a:t>
            </a:r>
            <a:r>
              <a:rPr lang="en-US" sz="2400" dirty="0" smtClean="0">
                <a:latin typeface="Times New Roman" panose="02020603050405020304" pitchFamily="18" charset="0"/>
                <a:cs typeface="Times New Roman" panose="02020603050405020304" pitchFamily="18" charset="0"/>
              </a:rPr>
              <a:t>returns to </a:t>
            </a:r>
            <a:r>
              <a:rPr lang="en-US" sz="2400" dirty="0">
                <a:latin typeface="Times New Roman" panose="02020603050405020304" pitchFamily="18" charset="0"/>
                <a:cs typeface="Times New Roman" panose="02020603050405020304" pitchFamily="18" charset="0"/>
              </a:rPr>
              <a:t>its original state</a:t>
            </a:r>
            <a:r>
              <a:rPr lang="en-US" sz="2400" dirty="0" smtClean="0">
                <a:latin typeface="Times New Roman" panose="02020603050405020304" pitchFamily="18" charset="0"/>
                <a:cs typeface="Times New Roman" panose="02020603050405020304" pitchFamily="18" charset="0"/>
              </a:rPr>
              <a:t>.</a:t>
            </a:r>
          </a:p>
          <a:p>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Since </a:t>
            </a:r>
            <a:r>
              <a:rPr lang="en-US" sz="2400" dirty="0">
                <a:latin typeface="Times New Roman" panose="02020603050405020304" pitchFamily="18" charset="0"/>
                <a:cs typeface="Times New Roman" panose="02020603050405020304" pitchFamily="18" charset="0"/>
              </a:rPr>
              <a:t>the final state is the same as the initial state</a:t>
            </a:r>
            <a:r>
              <a:rPr lang="en-US" sz="2400" dirty="0" smtClean="0">
                <a:latin typeface="Times New Roman" panose="02020603050405020304" pitchFamily="18" charset="0"/>
                <a:cs typeface="Times New Roman" panose="02020603050405020304" pitchFamily="18" charset="0"/>
              </a:rPr>
              <a:t>, the </a:t>
            </a:r>
            <a:r>
              <a:rPr lang="en-US" sz="2400" dirty="0">
                <a:latin typeface="Times New Roman" panose="02020603050405020304" pitchFamily="18" charset="0"/>
                <a:cs typeface="Times New Roman" panose="02020603050405020304" pitchFamily="18" charset="0"/>
              </a:rPr>
              <a:t>total energy change must be zero; </a:t>
            </a:r>
            <a:r>
              <a:rPr lang="en-US" sz="2400" dirty="0" smtClean="0">
                <a:latin typeface="Times New Roman" panose="02020603050405020304" pitchFamily="18" charset="0"/>
                <a:cs typeface="Times New Roman" panose="02020603050405020304" pitchFamily="18" charset="0"/>
              </a:rPr>
              <a:t>so U2 </a:t>
            </a:r>
            <a:r>
              <a:rPr lang="en-US" sz="2400" dirty="0">
                <a:latin typeface="Times New Roman" panose="02020603050405020304" pitchFamily="18" charset="0"/>
                <a:cs typeface="Times New Roman" panose="02020603050405020304" pitchFamily="18" charset="0"/>
              </a:rPr>
              <a:t>= U1 and Q = </a:t>
            </a:r>
            <a:r>
              <a:rPr lang="en-US" sz="2400" dirty="0" smtClean="0">
                <a:latin typeface="Times New Roman" panose="02020603050405020304" pitchFamily="18" charset="0"/>
                <a:cs typeface="Times New Roman" panose="02020603050405020304" pitchFamily="18" charset="0"/>
              </a:rPr>
              <a:t>W</a:t>
            </a:r>
            <a:endParaRPr lang="en-US" sz="24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1981200" y="122238"/>
            <a:ext cx="5181600" cy="563562"/>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r>
              <a:rPr lang="en-US" sz="2600" b="1" dirty="0" smtClean="0">
                <a:latin typeface="Times New Roman" panose="02020603050405020304" pitchFamily="18" charset="0"/>
                <a:cs typeface="Times New Roman" panose="02020603050405020304" pitchFamily="18" charset="0"/>
              </a:rPr>
              <a:t>Isolated Process</a:t>
            </a:r>
            <a:endParaRPr lang="en-US" sz="2600" b="1" dirty="0">
              <a:latin typeface="Times New Roman" panose="02020603050405020304" pitchFamily="18" charset="0"/>
              <a:cs typeface="Times New Roman" panose="02020603050405020304" pitchFamily="18" charset="0"/>
            </a:endParaRPr>
          </a:p>
        </p:txBody>
      </p:sp>
      <p:sp>
        <p:nvSpPr>
          <p:cNvPr id="4" name="Title 2"/>
          <p:cNvSpPr txBox="1">
            <a:spLocks/>
          </p:cNvSpPr>
          <p:nvPr/>
        </p:nvSpPr>
        <p:spPr>
          <a:xfrm>
            <a:off x="2057400" y="2789238"/>
            <a:ext cx="5181600" cy="563562"/>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sz="2600" b="1" dirty="0">
                <a:latin typeface="Times New Roman" panose="02020603050405020304" pitchFamily="18" charset="0"/>
                <a:cs typeface="Times New Roman" panose="02020603050405020304" pitchFamily="18" charset="0"/>
              </a:rPr>
              <a:t>Cyclic processes</a:t>
            </a:r>
          </a:p>
        </p:txBody>
      </p:sp>
    </p:spTree>
    <p:extLst>
      <p:ext uri="{BB962C8B-B14F-4D97-AF65-F5344CB8AC3E}">
        <p14:creationId xmlns:p14="http://schemas.microsoft.com/office/powerpoint/2010/main" val="23522496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946154"/>
            <a:ext cx="9144000" cy="3785652"/>
          </a:xfrm>
          <a:prstGeom prst="rect">
            <a:avLst/>
          </a:prstGeom>
        </p:spPr>
        <p:txBody>
          <a:bodyPr wrap="square">
            <a:spAutoFit/>
          </a:bodyPr>
          <a:lstStyle/>
          <a:p>
            <a:pPr algn="just"/>
            <a:r>
              <a:rPr lang="en-US" sz="2400" dirty="0" smtClean="0">
                <a:latin typeface="Times New Roman" panose="02020603050405020304" pitchFamily="18" charset="0"/>
                <a:cs typeface="Times New Roman" panose="02020603050405020304" pitchFamily="18" charset="0"/>
              </a:rPr>
              <a:t>We </a:t>
            </a:r>
            <a:r>
              <a:rPr lang="en-US" sz="2400" dirty="0">
                <a:latin typeface="Times New Roman" panose="02020603050405020304" pitchFamily="18" charset="0"/>
                <a:cs typeface="Times New Roman" panose="02020603050405020304" pitchFamily="18" charset="0"/>
              </a:rPr>
              <a:t>can identify four specific kinds </a:t>
            </a:r>
            <a:r>
              <a:rPr lang="en-US" sz="2400" dirty="0" smtClean="0">
                <a:latin typeface="Times New Roman" panose="02020603050405020304" pitchFamily="18" charset="0"/>
                <a:cs typeface="Times New Roman" panose="02020603050405020304" pitchFamily="18" charset="0"/>
              </a:rPr>
              <a:t>of thermodynamic </a:t>
            </a:r>
            <a:r>
              <a:rPr lang="en-US" sz="2400" dirty="0">
                <a:latin typeface="Times New Roman" panose="02020603050405020304" pitchFamily="18" charset="0"/>
                <a:cs typeface="Times New Roman" panose="02020603050405020304" pitchFamily="18" charset="0"/>
              </a:rPr>
              <a:t>processes that often occur</a:t>
            </a:r>
            <a:r>
              <a:rPr lang="en-US" sz="2400" dirty="0" smtClean="0">
                <a:latin typeface="Times New Roman" panose="02020603050405020304" pitchFamily="18" charset="0"/>
                <a:cs typeface="Times New Roman" panose="02020603050405020304" pitchFamily="18" charset="0"/>
              </a:rPr>
              <a:t>:</a:t>
            </a:r>
          </a:p>
          <a:p>
            <a:pPr algn="just"/>
            <a:endParaRPr lang="en-US" sz="2400" dirty="0">
              <a:latin typeface="Times New Roman" panose="02020603050405020304" pitchFamily="18" charset="0"/>
              <a:cs typeface="Times New Roman" panose="02020603050405020304" pitchFamily="18" charset="0"/>
            </a:endParaRPr>
          </a:p>
          <a:p>
            <a:pPr marL="1257300" lvl="2" indent="-342900" algn="just">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Isothermal – occurs at constant </a:t>
            </a:r>
            <a:r>
              <a:rPr lang="en-US" sz="2400" dirty="0" smtClean="0">
                <a:latin typeface="Times New Roman" panose="02020603050405020304" pitchFamily="18" charset="0"/>
                <a:cs typeface="Times New Roman" panose="02020603050405020304" pitchFamily="18" charset="0"/>
              </a:rPr>
              <a:t>temperature</a:t>
            </a:r>
          </a:p>
          <a:p>
            <a:pPr marL="1257300" lvl="2" indent="-342900" algn="just">
              <a:buFont typeface="Wingdings" panose="05000000000000000000" pitchFamily="2" charset="2"/>
              <a:buChar char="q"/>
            </a:pPr>
            <a:endParaRPr lang="en-US" sz="2400" dirty="0">
              <a:latin typeface="Times New Roman" panose="02020603050405020304" pitchFamily="18" charset="0"/>
              <a:cs typeface="Times New Roman" panose="02020603050405020304" pitchFamily="18" charset="0"/>
            </a:endParaRPr>
          </a:p>
          <a:p>
            <a:pPr marL="1257300" lvl="2" indent="-342900">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Isochoric – occurs at constant </a:t>
            </a:r>
            <a:r>
              <a:rPr lang="en-US" sz="2400" dirty="0" smtClean="0">
                <a:latin typeface="Times New Roman" panose="02020603050405020304" pitchFamily="18" charset="0"/>
                <a:cs typeface="Times New Roman" panose="02020603050405020304" pitchFamily="18" charset="0"/>
              </a:rPr>
              <a:t>volume</a:t>
            </a:r>
          </a:p>
          <a:p>
            <a:pPr marL="1257300" lvl="2" indent="-342900">
              <a:buFont typeface="Wingdings" panose="05000000000000000000" pitchFamily="2" charset="2"/>
              <a:buChar char="q"/>
            </a:pPr>
            <a:endParaRPr lang="en-US" sz="2400" dirty="0">
              <a:latin typeface="Times New Roman" panose="02020603050405020304" pitchFamily="18" charset="0"/>
              <a:cs typeface="Times New Roman" panose="02020603050405020304" pitchFamily="18" charset="0"/>
            </a:endParaRPr>
          </a:p>
          <a:p>
            <a:pPr marL="1257300" lvl="2" indent="-342900" algn="just">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Isobaric – occurs at constant </a:t>
            </a:r>
            <a:r>
              <a:rPr lang="en-US" sz="2400" dirty="0" smtClean="0">
                <a:latin typeface="Times New Roman" panose="02020603050405020304" pitchFamily="18" charset="0"/>
                <a:cs typeface="Times New Roman" panose="02020603050405020304" pitchFamily="18" charset="0"/>
              </a:rPr>
              <a:t>pressure</a:t>
            </a:r>
          </a:p>
          <a:p>
            <a:pPr marL="1257300" lvl="2" indent="-342900" algn="just">
              <a:buFont typeface="Wingdings" panose="05000000000000000000" pitchFamily="2" charset="2"/>
              <a:buChar char="q"/>
            </a:pPr>
            <a:endParaRPr lang="en-US" sz="2400" dirty="0">
              <a:latin typeface="Times New Roman" panose="02020603050405020304" pitchFamily="18" charset="0"/>
              <a:cs typeface="Times New Roman" panose="02020603050405020304" pitchFamily="18" charset="0"/>
            </a:endParaRPr>
          </a:p>
          <a:p>
            <a:pPr marL="1257300" lvl="2" indent="-342900" algn="just">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Adiabatic </a:t>
            </a:r>
            <a:r>
              <a:rPr lang="en-US" sz="2400" dirty="0">
                <a:latin typeface="Times New Roman" panose="02020603050405020304" pitchFamily="18" charset="0"/>
                <a:cs typeface="Times New Roman" panose="02020603050405020304" pitchFamily="18" charset="0"/>
              </a:rPr>
              <a:t>– no heat transfer into or out of </a:t>
            </a:r>
            <a:r>
              <a:rPr lang="en-US" sz="2400" dirty="0" smtClean="0">
                <a:latin typeface="Times New Roman" panose="02020603050405020304" pitchFamily="18" charset="0"/>
                <a:cs typeface="Times New Roman" panose="02020603050405020304" pitchFamily="18" charset="0"/>
              </a:rPr>
              <a:t>the system</a:t>
            </a:r>
          </a:p>
        </p:txBody>
      </p:sp>
      <p:sp>
        <p:nvSpPr>
          <p:cNvPr id="3" name="Title 2"/>
          <p:cNvSpPr>
            <a:spLocks noGrp="1"/>
          </p:cNvSpPr>
          <p:nvPr>
            <p:ph type="title"/>
          </p:nvPr>
        </p:nvSpPr>
        <p:spPr>
          <a:xfrm>
            <a:off x="1981200" y="122238"/>
            <a:ext cx="5181600" cy="563562"/>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r>
              <a:rPr lang="en-US" sz="2600" b="1" dirty="0">
                <a:latin typeface="Times New Roman" panose="02020603050405020304" pitchFamily="18" charset="0"/>
                <a:cs typeface="Times New Roman" panose="02020603050405020304" pitchFamily="18" charset="0"/>
              </a:rPr>
              <a:t>Thermodynamic processes</a:t>
            </a:r>
          </a:p>
        </p:txBody>
      </p:sp>
    </p:spTree>
    <p:extLst>
      <p:ext uri="{BB962C8B-B14F-4D97-AF65-F5344CB8AC3E}">
        <p14:creationId xmlns:p14="http://schemas.microsoft.com/office/powerpoint/2010/main" val="37106458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9050" y="685800"/>
            <a:ext cx="9124950" cy="2677656"/>
          </a:xfrm>
          <a:prstGeom prst="rect">
            <a:avLst/>
          </a:prstGeom>
        </p:spPr>
        <p:txBody>
          <a:bodyPr wrap="square">
            <a:spAutoFit/>
          </a:bodyPr>
          <a:lstStyle/>
          <a:p>
            <a:pPr marL="342900" indent="-342900">
              <a:buFont typeface="Arial" panose="020B0604020202020204" pitchFamily="34" charset="0"/>
              <a:buChar char="•"/>
            </a:pPr>
            <a:r>
              <a:rPr lang="en-US" sz="2400" dirty="0">
                <a:solidFill>
                  <a:srgbClr val="FF0000"/>
                </a:solidFill>
                <a:latin typeface="Times New Roman" panose="02020603050405020304" pitchFamily="18" charset="0"/>
                <a:cs typeface="Times New Roman" panose="02020603050405020304" pitchFamily="18" charset="0"/>
              </a:rPr>
              <a:t>Isothermal process</a:t>
            </a:r>
            <a:r>
              <a:rPr lang="en-US" sz="2400" dirty="0" smtClean="0">
                <a:latin typeface="Times New Roman" panose="02020603050405020304" pitchFamily="18" charset="0"/>
                <a:cs typeface="Times New Roman" panose="02020603050405020304" pitchFamily="18" charset="0"/>
              </a:rPr>
              <a:t>: is </a:t>
            </a:r>
            <a:r>
              <a:rPr lang="en-US" sz="2400" dirty="0">
                <a:latin typeface="Times New Roman" panose="02020603050405020304" pitchFamily="18" charset="0"/>
                <a:cs typeface="Times New Roman" panose="02020603050405020304" pitchFamily="18" charset="0"/>
              </a:rPr>
              <a:t>the process takes place at </a:t>
            </a:r>
            <a:r>
              <a:rPr lang="en-US" sz="2400" dirty="0">
                <a:solidFill>
                  <a:srgbClr val="FF0000"/>
                </a:solidFill>
                <a:latin typeface="Times New Roman" panose="02020603050405020304" pitchFamily="18" charset="0"/>
                <a:cs typeface="Times New Roman" panose="02020603050405020304" pitchFamily="18" charset="0"/>
              </a:rPr>
              <a:t>constant temperature</a:t>
            </a:r>
            <a:r>
              <a:rPr lang="en-US" sz="2400" dirty="0">
                <a:latin typeface="Times New Roman" panose="02020603050405020304" pitchFamily="18" charset="0"/>
                <a:cs typeface="Times New Roman" panose="02020603050405020304" pitchFamily="18" charset="0"/>
              </a:rPr>
              <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the initial and final temperatures </a:t>
            </a:r>
            <a:r>
              <a:rPr lang="en-US" sz="2400" dirty="0" smtClean="0">
                <a:latin typeface="Times New Roman" panose="02020603050405020304" pitchFamily="18" charset="0"/>
                <a:cs typeface="Times New Roman" panose="02020603050405020304" pitchFamily="18" charset="0"/>
              </a:rPr>
              <a:t>are the same, (e.g. freezing of water to ice at –</a:t>
            </a:r>
            <a:r>
              <a:rPr lang="en-US" sz="2400" dirty="0">
                <a:latin typeface="Times New Roman" panose="02020603050405020304" pitchFamily="18" charset="0"/>
                <a:cs typeface="Times New Roman" panose="02020603050405020304" pitchFamily="18" charset="0"/>
              </a:rPr>
              <a:t>10°C). </a:t>
            </a:r>
            <a:endParaRPr lang="en-US" sz="24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Thus </a:t>
            </a:r>
            <a:r>
              <a:rPr lang="en-US" sz="2400" dirty="0">
                <a:latin typeface="Times New Roman" panose="02020603050405020304" pitchFamily="18" charset="0"/>
                <a:cs typeface="Times New Roman" panose="02020603050405020304" pitchFamily="18" charset="0"/>
              </a:rPr>
              <a:t>(</a:t>
            </a:r>
            <a:r>
              <a:rPr lang="en-US" sz="2400" dirty="0" err="1">
                <a:latin typeface="Times New Roman" panose="02020603050405020304" pitchFamily="18" charset="0"/>
                <a:cs typeface="Times New Roman" panose="02020603050405020304" pitchFamily="18" charset="0"/>
              </a:rPr>
              <a:t>dT</a:t>
            </a:r>
            <a:r>
              <a:rPr lang="en-US" sz="2400" dirty="0">
                <a:latin typeface="Times New Roman" panose="02020603050405020304" pitchFamily="18" charset="0"/>
                <a:cs typeface="Times New Roman" panose="02020603050405020304" pitchFamily="18" charset="0"/>
              </a:rPr>
              <a:t> = 0) and for an ideal gas the first law becomes: </a:t>
            </a:r>
            <a:r>
              <a:rPr lang="en-US" sz="2400" b="1" dirty="0" err="1" smtClean="0">
                <a:solidFill>
                  <a:srgbClr val="FF0000"/>
                </a:solidFill>
                <a:latin typeface="Times New Roman" panose="02020603050405020304" pitchFamily="18" charset="0"/>
                <a:cs typeface="Times New Roman" panose="02020603050405020304" pitchFamily="18" charset="0"/>
              </a:rPr>
              <a:t>dq</a:t>
            </a:r>
            <a:r>
              <a:rPr lang="en-US" sz="2400" b="1" dirty="0" smtClean="0">
                <a:solidFill>
                  <a:srgbClr val="FF0000"/>
                </a:solidFill>
                <a:latin typeface="Times New Roman" panose="02020603050405020304" pitchFamily="18" charset="0"/>
                <a:cs typeface="Times New Roman" panose="02020603050405020304" pitchFamily="18" charset="0"/>
              </a:rPr>
              <a:t>=</a:t>
            </a:r>
            <a:r>
              <a:rPr lang="en-US" sz="2400" b="1" dirty="0" err="1" smtClean="0">
                <a:solidFill>
                  <a:srgbClr val="FF0000"/>
                </a:solidFill>
                <a:latin typeface="Times New Roman" panose="02020603050405020304" pitchFamily="18" charset="0"/>
                <a:cs typeface="Times New Roman" panose="02020603050405020304" pitchFamily="18" charset="0"/>
              </a:rPr>
              <a:t>pd</a:t>
            </a:r>
            <a:r>
              <a:rPr lang="en-US" sz="2400" b="1" dirty="0" smtClean="0">
                <a:solidFill>
                  <a:srgbClr val="FF0000"/>
                </a:solidFill>
                <a:latin typeface="Times New Roman" panose="02020603050405020304" pitchFamily="18" charset="0"/>
                <a:cs typeface="Times New Roman" panose="02020603050405020304" pitchFamily="18" charset="0"/>
              </a:rPr>
              <a:t>α</a:t>
            </a:r>
            <a:endParaRPr lang="en-US" sz="2400" b="1" dirty="0">
              <a:solidFill>
                <a:srgbClr val="FF000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For </a:t>
            </a:r>
            <a:r>
              <a:rPr lang="en-US" sz="2400" dirty="0" smtClean="0">
                <a:latin typeface="Times New Roman" panose="02020603050405020304" pitchFamily="18" charset="0"/>
                <a:cs typeface="Times New Roman" panose="02020603050405020304" pitchFamily="18" charset="0"/>
              </a:rPr>
              <a:t>this process, </a:t>
            </a:r>
            <a:r>
              <a:rPr lang="en-US" sz="2400" dirty="0">
                <a:latin typeface="Times New Roman" panose="02020603050405020304" pitchFamily="18" charset="0"/>
                <a:cs typeface="Times New Roman" panose="02020603050405020304" pitchFamily="18" charset="0"/>
              </a:rPr>
              <a:t>any </a:t>
            </a:r>
            <a:r>
              <a:rPr lang="en-US" sz="2400" dirty="0" smtClean="0">
                <a:latin typeface="Times New Roman" panose="02020603050405020304" pitchFamily="18" charset="0"/>
                <a:cs typeface="Times New Roman" panose="02020603050405020304" pitchFamily="18" charset="0"/>
              </a:rPr>
              <a:t>heat flow </a:t>
            </a:r>
            <a:r>
              <a:rPr lang="en-US" sz="2400" dirty="0">
                <a:latin typeface="Times New Roman" panose="02020603050405020304" pitchFamily="18" charset="0"/>
                <a:cs typeface="Times New Roman" panose="02020603050405020304" pitchFamily="18" charset="0"/>
              </a:rPr>
              <a:t>must occur slowly enough that </a:t>
            </a:r>
            <a:r>
              <a:rPr lang="en-US" sz="2400" dirty="0" smtClean="0">
                <a:latin typeface="Times New Roman" panose="02020603050405020304" pitchFamily="18" charset="0"/>
                <a:cs typeface="Times New Roman" panose="02020603050405020304" pitchFamily="18" charset="0"/>
              </a:rPr>
              <a:t>thermal equilibrium </a:t>
            </a:r>
            <a:r>
              <a:rPr lang="en-US" sz="2400" dirty="0">
                <a:latin typeface="Times New Roman" panose="02020603050405020304" pitchFamily="18" charset="0"/>
                <a:cs typeface="Times New Roman" panose="02020603050405020304" pitchFamily="18" charset="0"/>
              </a:rPr>
              <a:t>is maintained. </a:t>
            </a:r>
            <a:endParaRPr lang="en-US" sz="2400" dirty="0" smtClean="0">
              <a:latin typeface="Times New Roman" panose="02020603050405020304" pitchFamily="18" charset="0"/>
              <a:cs typeface="Times New Roman" panose="02020603050405020304" pitchFamily="18" charset="0"/>
            </a:endParaRPr>
          </a:p>
        </p:txBody>
      </p:sp>
      <p:grpSp>
        <p:nvGrpSpPr>
          <p:cNvPr id="16" name="Group 15"/>
          <p:cNvGrpSpPr/>
          <p:nvPr/>
        </p:nvGrpSpPr>
        <p:grpSpPr>
          <a:xfrm>
            <a:off x="5486400" y="3440668"/>
            <a:ext cx="3429000" cy="3341132"/>
            <a:chOff x="5486400" y="3440668"/>
            <a:chExt cx="3429000" cy="3341132"/>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8800" y="3682763"/>
              <a:ext cx="3099037" cy="30990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TextBox 11"/>
            <p:cNvSpPr txBox="1"/>
            <p:nvPr/>
          </p:nvSpPr>
          <p:spPr>
            <a:xfrm>
              <a:off x="5486400" y="3440668"/>
              <a:ext cx="3429000" cy="369332"/>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r>
                <a:rPr lang="en-US" b="1" u="sng" dirty="0"/>
                <a:t>Boyle's Law: </a:t>
              </a:r>
              <a:r>
                <a:rPr lang="en-US" b="1" i="1" dirty="0" smtClean="0"/>
                <a:t>PV</a:t>
              </a:r>
              <a:r>
                <a:rPr lang="en-US" b="1" dirty="0"/>
                <a:t> = </a:t>
              </a:r>
              <a:r>
                <a:rPr lang="en-US" b="1" i="1" dirty="0"/>
                <a:t>C</a:t>
              </a:r>
              <a:r>
                <a:rPr lang="ar-IQ" b="1" dirty="0"/>
                <a:t> </a:t>
              </a:r>
              <a:r>
                <a:rPr lang="ar-IQ" b="1" dirty="0" smtClean="0"/>
                <a:t>علاقة عكسية</a:t>
              </a:r>
              <a:r>
                <a:rPr lang="ar-IQ" b="1" i="1" dirty="0" smtClean="0"/>
                <a:t>      </a:t>
              </a:r>
              <a:endParaRPr lang="en-US" dirty="0"/>
            </a:p>
          </p:txBody>
        </p:sp>
      </p:gr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0"/>
            <a:ext cx="5295899" cy="685800"/>
          </a:xfrm>
          <a:prstGeom prst="rect">
            <a:avLst/>
          </a:prstGeom>
          <a:ln/>
        </p:spPr>
        <p:style>
          <a:lnRef idx="2">
            <a:schemeClr val="accent2"/>
          </a:lnRef>
          <a:fillRef idx="1">
            <a:schemeClr val="lt1"/>
          </a:fillRef>
          <a:effectRef idx="0">
            <a:schemeClr val="accent2"/>
          </a:effectRef>
          <a:fontRef idx="minor">
            <a:schemeClr val="dk1"/>
          </a:fontRef>
        </p:style>
      </p:pic>
      <p:grpSp>
        <p:nvGrpSpPr>
          <p:cNvPr id="20" name="Group 19"/>
          <p:cNvGrpSpPr/>
          <p:nvPr/>
        </p:nvGrpSpPr>
        <p:grpSpPr>
          <a:xfrm>
            <a:off x="533400" y="3581400"/>
            <a:ext cx="3962400" cy="3084731"/>
            <a:chOff x="152400" y="0"/>
            <a:chExt cx="3962400" cy="3084731"/>
          </a:xfrm>
        </p:grpSpPr>
        <p:grpSp>
          <p:nvGrpSpPr>
            <p:cNvPr id="21" name="Group 20"/>
            <p:cNvGrpSpPr/>
            <p:nvPr/>
          </p:nvGrpSpPr>
          <p:grpSpPr>
            <a:xfrm>
              <a:off x="1066800" y="762000"/>
              <a:ext cx="1520190" cy="1420495"/>
              <a:chOff x="3811905" y="2718752"/>
              <a:chExt cx="1520190" cy="1420495"/>
            </a:xfrm>
          </p:grpSpPr>
          <p:grpSp>
            <p:nvGrpSpPr>
              <p:cNvPr id="28" name="Group 27"/>
              <p:cNvGrpSpPr/>
              <p:nvPr/>
            </p:nvGrpSpPr>
            <p:grpSpPr>
              <a:xfrm>
                <a:off x="4745355" y="2747327"/>
                <a:ext cx="586740" cy="1391920"/>
                <a:chOff x="0" y="0"/>
                <a:chExt cx="586853" cy="1392072"/>
              </a:xfrm>
            </p:grpSpPr>
            <p:sp>
              <p:nvSpPr>
                <p:cNvPr id="34" name="Can 33"/>
                <p:cNvSpPr/>
                <p:nvPr/>
              </p:nvSpPr>
              <p:spPr>
                <a:xfrm>
                  <a:off x="0" y="0"/>
                  <a:ext cx="586853" cy="1392072"/>
                </a:xfrm>
                <a:prstGeom prst="can">
                  <a:avLst/>
                </a:prstGeom>
              </p:spPr>
              <p:style>
                <a:lnRef idx="1">
                  <a:schemeClr val="dk1"/>
                </a:lnRef>
                <a:fillRef idx="2">
                  <a:schemeClr val="dk1"/>
                </a:fillRef>
                <a:effectRef idx="1">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35" name="Group 34"/>
                <p:cNvGrpSpPr/>
                <p:nvPr/>
              </p:nvGrpSpPr>
              <p:grpSpPr>
                <a:xfrm>
                  <a:off x="0" y="323850"/>
                  <a:ext cx="586740" cy="220226"/>
                  <a:chOff x="0" y="0"/>
                  <a:chExt cx="586740" cy="220226"/>
                </a:xfrm>
              </p:grpSpPr>
              <p:sp>
                <p:nvSpPr>
                  <p:cNvPr id="36" name="Flowchart: Terminator 35"/>
                  <p:cNvSpPr/>
                  <p:nvPr/>
                </p:nvSpPr>
                <p:spPr>
                  <a:xfrm>
                    <a:off x="0" y="124691"/>
                    <a:ext cx="586740" cy="95535"/>
                  </a:xfrm>
                  <a:prstGeom prst="flowChartTerminator">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7" name="Flowchart: Connector 36"/>
                  <p:cNvSpPr/>
                  <p:nvPr/>
                </p:nvSpPr>
                <p:spPr>
                  <a:xfrm>
                    <a:off x="260144" y="0"/>
                    <a:ext cx="73231" cy="219710"/>
                  </a:xfrm>
                  <a:prstGeom prst="flowChartConnector">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grpSp>
            <p:nvGrpSpPr>
              <p:cNvPr id="29" name="Group 28"/>
              <p:cNvGrpSpPr/>
              <p:nvPr/>
            </p:nvGrpSpPr>
            <p:grpSpPr>
              <a:xfrm>
                <a:off x="3811905" y="2718752"/>
                <a:ext cx="586740" cy="1391920"/>
                <a:chOff x="0" y="0"/>
                <a:chExt cx="586853" cy="1392072"/>
              </a:xfrm>
            </p:grpSpPr>
            <p:sp>
              <p:nvSpPr>
                <p:cNvPr id="30" name="Can 29"/>
                <p:cNvSpPr/>
                <p:nvPr/>
              </p:nvSpPr>
              <p:spPr>
                <a:xfrm>
                  <a:off x="0" y="0"/>
                  <a:ext cx="586853" cy="1392072"/>
                </a:xfrm>
                <a:prstGeom prst="can">
                  <a:avLst/>
                </a:prstGeom>
              </p:spPr>
              <p:style>
                <a:lnRef idx="1">
                  <a:schemeClr val="dk1"/>
                </a:lnRef>
                <a:fillRef idx="2">
                  <a:schemeClr val="dk1"/>
                </a:fillRef>
                <a:effectRef idx="1">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31" name="Group 30"/>
                <p:cNvGrpSpPr/>
                <p:nvPr/>
              </p:nvGrpSpPr>
              <p:grpSpPr>
                <a:xfrm>
                  <a:off x="0" y="714375"/>
                  <a:ext cx="586740" cy="220226"/>
                  <a:chOff x="0" y="0"/>
                  <a:chExt cx="586740" cy="220226"/>
                </a:xfrm>
              </p:grpSpPr>
              <p:sp>
                <p:nvSpPr>
                  <p:cNvPr id="32" name="Flowchart: Terminator 31"/>
                  <p:cNvSpPr/>
                  <p:nvPr/>
                </p:nvSpPr>
                <p:spPr>
                  <a:xfrm>
                    <a:off x="0" y="124691"/>
                    <a:ext cx="586740" cy="95535"/>
                  </a:xfrm>
                  <a:prstGeom prst="flowChartTerminator">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3" name="Flowchart: Connector 32"/>
                  <p:cNvSpPr/>
                  <p:nvPr/>
                </p:nvSpPr>
                <p:spPr>
                  <a:xfrm>
                    <a:off x="260144" y="0"/>
                    <a:ext cx="73231" cy="219710"/>
                  </a:xfrm>
                  <a:prstGeom prst="flowChartConnector">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grpSp>
        <p:sp>
          <p:nvSpPr>
            <p:cNvPr id="22" name="TextBox 21"/>
            <p:cNvSpPr txBox="1"/>
            <p:nvPr/>
          </p:nvSpPr>
          <p:spPr>
            <a:xfrm>
              <a:off x="152400" y="0"/>
              <a:ext cx="3200400" cy="430887"/>
            </a:xfrm>
            <a:prstGeom prst="rect">
              <a:avLst/>
            </a:prstGeom>
            <a:noFill/>
          </p:spPr>
          <p:txBody>
            <a:bodyPr wrap="square" rtlCol="0">
              <a:spAutoFit/>
            </a:bodyPr>
            <a:lstStyle/>
            <a:p>
              <a:r>
                <a:rPr lang="en-US" sz="2200" dirty="0" smtClean="0">
                  <a:latin typeface="Times New Roman" panose="02020603050405020304" pitchFamily="18" charset="0"/>
                  <a:cs typeface="Times New Roman" panose="02020603050405020304" pitchFamily="18" charset="0"/>
                </a:rPr>
                <a:t>Isothermal Process</a:t>
              </a:r>
              <a:endParaRPr lang="en-US" sz="2200" dirty="0">
                <a:latin typeface="Times New Roman" panose="02020603050405020304" pitchFamily="18" charset="0"/>
                <a:cs typeface="Times New Roman" panose="02020603050405020304" pitchFamily="18" charset="0"/>
              </a:endParaRPr>
            </a:p>
          </p:txBody>
        </p:sp>
        <p:sp>
          <p:nvSpPr>
            <p:cNvPr id="23" name="TextBox 22"/>
            <p:cNvSpPr txBox="1"/>
            <p:nvPr/>
          </p:nvSpPr>
          <p:spPr>
            <a:xfrm>
              <a:off x="533400" y="2438400"/>
              <a:ext cx="2590800" cy="646331"/>
            </a:xfrm>
            <a:prstGeom prst="rect">
              <a:avLst/>
            </a:prstGeom>
            <a:noFill/>
          </p:spPr>
          <p:txBody>
            <a:bodyPr wrap="square" rtlCol="0">
              <a:spAutoFit/>
            </a:bodyPr>
            <a:lstStyle/>
            <a:p>
              <a:r>
                <a:rPr lang="en-US" dirty="0" smtClean="0"/>
                <a:t>P</a:t>
              </a:r>
              <a:r>
                <a:rPr lang="en-US" baseline="-25000" dirty="0" smtClean="0"/>
                <a:t>1</a:t>
              </a:r>
              <a:r>
                <a:rPr lang="en-US" dirty="0" smtClean="0"/>
                <a:t>,V</a:t>
              </a:r>
              <a:r>
                <a:rPr lang="en-US" baseline="-25000" dirty="0"/>
                <a:t>1</a:t>
              </a:r>
              <a:r>
                <a:rPr lang="en-US" dirty="0" smtClean="0"/>
                <a:t>,T</a:t>
              </a:r>
              <a:r>
                <a:rPr lang="en-US" baseline="-25000" dirty="0"/>
                <a:t>1</a:t>
              </a:r>
              <a:r>
                <a:rPr lang="en-US" dirty="0" smtClean="0"/>
                <a:t>            P</a:t>
              </a:r>
              <a:r>
                <a:rPr lang="en-US" baseline="-25000" dirty="0" smtClean="0"/>
                <a:t>2</a:t>
              </a:r>
              <a:r>
                <a:rPr lang="en-US" dirty="0" smtClean="0"/>
                <a:t>,V</a:t>
              </a:r>
              <a:r>
                <a:rPr lang="en-US" baseline="-25000" dirty="0" smtClean="0"/>
                <a:t>2</a:t>
              </a:r>
              <a:r>
                <a:rPr lang="en-US" dirty="0" smtClean="0"/>
                <a:t>,T</a:t>
              </a:r>
              <a:r>
                <a:rPr lang="en-US" baseline="-25000" dirty="0" smtClean="0"/>
                <a:t>1</a:t>
              </a:r>
            </a:p>
            <a:p>
              <a:r>
                <a:rPr lang="en-US" dirty="0" smtClean="0"/>
                <a:t>U</a:t>
              </a:r>
              <a:r>
                <a:rPr lang="en-US" baseline="-25000" dirty="0" smtClean="0"/>
                <a:t>1                                </a:t>
              </a:r>
              <a:r>
                <a:rPr lang="en-US" dirty="0" err="1" smtClean="0"/>
                <a:t>U</a:t>
              </a:r>
              <a:r>
                <a:rPr lang="en-US" baseline="-25000" dirty="0" err="1" smtClean="0"/>
                <a:t>1</a:t>
              </a:r>
              <a:r>
                <a:rPr lang="en-US" baseline="-25000" dirty="0" smtClean="0"/>
                <a:t>                                 </a:t>
              </a:r>
              <a:endParaRPr lang="en-US" baseline="-25000" dirty="0"/>
            </a:p>
          </p:txBody>
        </p:sp>
        <p:sp>
          <p:nvSpPr>
            <p:cNvPr id="24" name="TextBox 23"/>
            <p:cNvSpPr txBox="1"/>
            <p:nvPr/>
          </p:nvSpPr>
          <p:spPr>
            <a:xfrm>
              <a:off x="2819400" y="184666"/>
              <a:ext cx="1295400"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l-GR" b="1" dirty="0" smtClean="0"/>
                <a:t>Δ</a:t>
              </a:r>
              <a:r>
                <a:rPr lang="en-US" b="1" dirty="0" smtClean="0"/>
                <a:t>U= 0</a:t>
              </a:r>
            </a:p>
            <a:p>
              <a:r>
                <a:rPr lang="en-US" b="1" dirty="0" smtClean="0"/>
                <a:t>Q=W</a:t>
              </a:r>
              <a:endParaRPr lang="en-US" b="1" dirty="0"/>
            </a:p>
          </p:txBody>
        </p:sp>
        <p:grpSp>
          <p:nvGrpSpPr>
            <p:cNvPr id="25" name="Group 24"/>
            <p:cNvGrpSpPr/>
            <p:nvPr/>
          </p:nvGrpSpPr>
          <p:grpSpPr>
            <a:xfrm>
              <a:off x="1629102" y="714280"/>
              <a:ext cx="609600" cy="1114520"/>
              <a:chOff x="1629102" y="714280"/>
              <a:chExt cx="609600" cy="1114520"/>
            </a:xfrm>
          </p:grpSpPr>
          <p:cxnSp>
            <p:nvCxnSpPr>
              <p:cNvPr id="26" name="Straight Arrow Connector 25"/>
              <p:cNvCxnSpPr/>
              <p:nvPr/>
            </p:nvCxnSpPr>
            <p:spPr>
              <a:xfrm flipV="1">
                <a:off x="1828800" y="1038190"/>
                <a:ext cx="0" cy="790610"/>
              </a:xfrm>
              <a:prstGeom prst="straightConnector1">
                <a:avLst/>
              </a:prstGeom>
              <a:ln w="19050">
                <a:headEnd type="none" w="med" len="med"/>
                <a:tailEnd type="arrow" w="med" len="med"/>
              </a:ln>
            </p:spPr>
            <p:style>
              <a:lnRef idx="1">
                <a:schemeClr val="dk1"/>
              </a:lnRef>
              <a:fillRef idx="0">
                <a:schemeClr val="dk1"/>
              </a:fillRef>
              <a:effectRef idx="0">
                <a:schemeClr val="dk1"/>
              </a:effectRef>
              <a:fontRef idx="minor">
                <a:schemeClr val="tx1"/>
              </a:fontRef>
            </p:style>
          </p:cxnSp>
          <p:sp>
            <p:nvSpPr>
              <p:cNvPr id="27" name="TextBox 26"/>
              <p:cNvSpPr txBox="1"/>
              <p:nvPr/>
            </p:nvSpPr>
            <p:spPr>
              <a:xfrm>
                <a:off x="1629102" y="714280"/>
                <a:ext cx="609600" cy="400110"/>
              </a:xfrm>
              <a:prstGeom prst="rect">
                <a:avLst/>
              </a:prstGeom>
              <a:noFill/>
            </p:spPr>
            <p:txBody>
              <a:bodyPr wrap="square" rtlCol="0">
                <a:spAutoFit/>
              </a:bodyPr>
              <a:lstStyle/>
              <a:p>
                <a:r>
                  <a:rPr lang="en-US" sz="2000" b="1" dirty="0" smtClean="0"/>
                  <a:t>W</a:t>
                </a:r>
                <a:endParaRPr lang="en-US" sz="2000" b="1" dirty="0"/>
              </a:p>
            </p:txBody>
          </p:sp>
        </p:grpSp>
      </p:grpSp>
      <p:grpSp>
        <p:nvGrpSpPr>
          <p:cNvPr id="18" name="Group 17"/>
          <p:cNvGrpSpPr/>
          <p:nvPr/>
        </p:nvGrpSpPr>
        <p:grpSpPr>
          <a:xfrm>
            <a:off x="6172200" y="1352490"/>
            <a:ext cx="1981200" cy="781110"/>
            <a:chOff x="6477000" y="3028890"/>
            <a:chExt cx="1981200" cy="781110"/>
          </a:xfrm>
        </p:grpSpPr>
        <p:sp>
          <p:nvSpPr>
            <p:cNvPr id="56" name="TextBox 55"/>
            <p:cNvSpPr txBox="1"/>
            <p:nvPr/>
          </p:nvSpPr>
          <p:spPr>
            <a:xfrm>
              <a:off x="6553200" y="3409890"/>
              <a:ext cx="1905000" cy="400110"/>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n-US" sz="2000" i="1" dirty="0" err="1">
                  <a:latin typeface="Times New Roman" panose="02020603050405020304" pitchFamily="18" charset="0"/>
                  <a:ea typeface="Calibri"/>
                  <a:cs typeface="Times New Roman" panose="02020603050405020304" pitchFamily="18" charset="0"/>
                </a:rPr>
                <a:t>C</a:t>
              </a:r>
              <a:r>
                <a:rPr lang="en-US" sz="2000" i="1" baseline="-25000" dirty="0" err="1">
                  <a:latin typeface="Times New Roman" panose="02020603050405020304" pitchFamily="18" charset="0"/>
                  <a:ea typeface="Calibri"/>
                  <a:cs typeface="Times New Roman" panose="02020603050405020304" pitchFamily="18" charset="0"/>
                </a:rPr>
                <a:t>v</a:t>
              </a:r>
              <a:r>
                <a:rPr lang="en-US" sz="2000" i="1" dirty="0">
                  <a:latin typeface="Times New Roman" panose="02020603050405020304" pitchFamily="18" charset="0"/>
                  <a:ea typeface="Calibri"/>
                  <a:cs typeface="Times New Roman" panose="02020603050405020304" pitchFamily="18" charset="0"/>
                </a:rPr>
                <a:t> </a:t>
              </a:r>
              <a:r>
                <a:rPr lang="en-US" sz="2000" i="1" dirty="0" err="1">
                  <a:latin typeface="Times New Roman" panose="02020603050405020304" pitchFamily="18" charset="0"/>
                  <a:ea typeface="Calibri"/>
                  <a:cs typeface="Times New Roman" panose="02020603050405020304" pitchFamily="18" charset="0"/>
                </a:rPr>
                <a:t>dT</a:t>
              </a:r>
              <a:r>
                <a:rPr lang="en-US" sz="2000" i="1" dirty="0">
                  <a:latin typeface="Times New Roman" panose="02020603050405020304" pitchFamily="18" charset="0"/>
                  <a:ea typeface="Calibri"/>
                  <a:cs typeface="Times New Roman" panose="02020603050405020304" pitchFamily="18" charset="0"/>
                </a:rPr>
                <a:t>=</a:t>
              </a:r>
              <a:r>
                <a:rPr lang="en-US" sz="2000" i="1" dirty="0" err="1">
                  <a:latin typeface="Times New Roman" panose="02020603050405020304" pitchFamily="18" charset="0"/>
                  <a:ea typeface="Calibri"/>
                  <a:cs typeface="Times New Roman" panose="02020603050405020304" pitchFamily="18" charset="0"/>
                </a:rPr>
                <a:t>dq-pd</a:t>
              </a:r>
              <a:r>
                <a:rPr lang="el-GR" sz="2000" i="1" dirty="0">
                  <a:latin typeface="Times New Roman" panose="02020603050405020304" pitchFamily="18" charset="0"/>
                  <a:ea typeface="Calibri"/>
                  <a:cs typeface="Times New Roman" panose="02020603050405020304" pitchFamily="18" charset="0"/>
                </a:rPr>
                <a:t>α</a:t>
              </a:r>
              <a:r>
                <a:rPr lang="en-US" sz="2000" i="1" dirty="0">
                  <a:latin typeface="Times New Roman" panose="02020603050405020304" pitchFamily="18" charset="0"/>
                  <a:ea typeface="Calibri"/>
                  <a:cs typeface="Times New Roman" panose="02020603050405020304" pitchFamily="18" charset="0"/>
                </a:rPr>
                <a:t> </a:t>
              </a:r>
              <a:endParaRPr lang="en-US" sz="2000" dirty="0"/>
            </a:p>
          </p:txBody>
        </p:sp>
        <p:grpSp>
          <p:nvGrpSpPr>
            <p:cNvPr id="57" name="Group 56"/>
            <p:cNvGrpSpPr/>
            <p:nvPr/>
          </p:nvGrpSpPr>
          <p:grpSpPr>
            <a:xfrm>
              <a:off x="6477000" y="3028890"/>
              <a:ext cx="1066800" cy="781110"/>
              <a:chOff x="6553200" y="990600"/>
              <a:chExt cx="1066800" cy="781110"/>
            </a:xfrm>
          </p:grpSpPr>
          <p:sp>
            <p:nvSpPr>
              <p:cNvPr id="58" name="Oval 57"/>
              <p:cNvSpPr/>
              <p:nvPr/>
            </p:nvSpPr>
            <p:spPr>
              <a:xfrm>
                <a:off x="6705600" y="1371600"/>
                <a:ext cx="762000" cy="40011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p:cNvSpPr txBox="1"/>
              <p:nvPr/>
            </p:nvSpPr>
            <p:spPr>
              <a:xfrm>
                <a:off x="6553200" y="990600"/>
                <a:ext cx="1066800" cy="677108"/>
              </a:xfrm>
              <a:prstGeom prst="rect">
                <a:avLst/>
              </a:prstGeom>
              <a:noFill/>
            </p:spPr>
            <p:txBody>
              <a:bodyPr wrap="square" rtlCol="0">
                <a:spAutoFit/>
              </a:bodyPr>
              <a:lstStyle/>
              <a:p>
                <a:pPr algn="ctr"/>
                <a:r>
                  <a:rPr lang="en-US" sz="2000" i="1" dirty="0">
                    <a:latin typeface="Times New Roman" panose="02020603050405020304" pitchFamily="18" charset="0"/>
                    <a:cs typeface="Times New Roman" panose="02020603050405020304" pitchFamily="18" charset="0"/>
                  </a:rPr>
                  <a:t>du</a:t>
                </a:r>
              </a:p>
              <a:p>
                <a:endParaRPr lang="en-US" dirty="0"/>
              </a:p>
            </p:txBody>
          </p:sp>
        </p:grpSp>
      </p:grpSp>
    </p:spTree>
    <p:extLst>
      <p:ext uri="{BB962C8B-B14F-4D97-AF65-F5344CB8AC3E}">
        <p14:creationId xmlns:p14="http://schemas.microsoft.com/office/powerpoint/2010/main" val="936599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Rectangle 2"/>
              <p:cNvSpPr/>
              <p:nvPr/>
            </p:nvSpPr>
            <p:spPr>
              <a:xfrm>
                <a:off x="19050" y="685800"/>
                <a:ext cx="9124950" cy="5501442"/>
              </a:xfrm>
              <a:prstGeom prst="rect">
                <a:avLst/>
              </a:prstGeom>
            </p:spPr>
            <p:txBody>
              <a:bodyPr wrap="square">
                <a:spAutoFit/>
              </a:bodyPr>
              <a:lstStyle/>
              <a:p>
                <a:pPr marL="342900" indent="-342900">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dq</a:t>
                </a:r>
                <a:r>
                  <a:rPr lang="en-US" sz="2400" dirty="0" smtClean="0">
                    <a:latin typeface="Times New Roman" panose="02020603050405020304" pitchFamily="18" charset="0"/>
                    <a:cs typeface="Times New Roman" panose="02020603050405020304" pitchFamily="18" charset="0"/>
                  </a:rPr>
                  <a:t>=</a:t>
                </a:r>
                <a:r>
                  <a:rPr lang="en-US" sz="2400" dirty="0" err="1" smtClean="0">
                    <a:latin typeface="Times New Roman" panose="02020603050405020304" pitchFamily="18" charset="0"/>
                    <a:cs typeface="Times New Roman" panose="02020603050405020304" pitchFamily="18" charset="0"/>
                  </a:rPr>
                  <a:t>pd</a:t>
                </a:r>
                <a:r>
                  <a:rPr lang="el-GR" sz="2400" dirty="0">
                    <a:latin typeface="Times New Roman" panose="02020603050405020304" pitchFamily="18" charset="0"/>
                    <a:cs typeface="Times New Roman" panose="02020603050405020304" pitchFamily="18" charset="0"/>
                  </a:rPr>
                  <a:t>α</a:t>
                </a:r>
              </a:p>
              <a:p>
                <a:pPr marL="342900" indent="-34290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We can substitute for p from the ideal gas law to get the </a:t>
                </a:r>
                <a:r>
                  <a:rPr lang="en-US" sz="2400" dirty="0">
                    <a:latin typeface="Times New Roman" panose="02020603050405020304" pitchFamily="18" charset="0"/>
                    <a:cs typeface="Times New Roman" panose="02020603050405020304" pitchFamily="18" charset="0"/>
                  </a:rPr>
                  <a:t>amount of heat exchanged:</a:t>
                </a:r>
                <a:endParaRPr lang="en-US" sz="2400" dirty="0" smtClean="0">
                  <a:latin typeface="Times New Roman" panose="02020603050405020304" pitchFamily="18" charset="0"/>
                  <a:cs typeface="Times New Roman" panose="02020603050405020304" pitchFamily="18" charset="0"/>
                </a:endParaRPr>
              </a:p>
              <a:p>
                <a:pPr algn="ctr"/>
                <a:r>
                  <a:rPr lang="en-US" sz="2400" i="1" dirty="0" err="1" smtClean="0">
                    <a:latin typeface="Times New Roman" panose="02020603050405020304" pitchFamily="18" charset="0"/>
                    <a:ea typeface="Calibri"/>
                    <a:cs typeface="Times New Roman" panose="02020603050405020304" pitchFamily="18" charset="0"/>
                  </a:rPr>
                  <a:t>dq</a:t>
                </a:r>
                <a:r>
                  <a:rPr lang="en-US" sz="2400" i="1" dirty="0" smtClean="0">
                    <a:latin typeface="Times New Roman" panose="02020603050405020304" pitchFamily="18" charset="0"/>
                    <a:ea typeface="Calibri"/>
                    <a:cs typeface="Times New Roman" panose="02020603050405020304" pitchFamily="18" charset="0"/>
                  </a:rPr>
                  <a:t>=</a:t>
                </a:r>
                <a:r>
                  <a:rPr lang="en-US" sz="2400" dirty="0" smtClean="0"/>
                  <a:t> </a:t>
                </a:r>
                <a:r>
                  <a:rPr lang="en-US" sz="2400" i="1" dirty="0" smtClean="0"/>
                  <a:t>R’</a:t>
                </a:r>
                <a:r>
                  <a:rPr lang="en-US" sz="2400" dirty="0" smtClean="0"/>
                  <a:t> </a:t>
                </a:r>
                <a:r>
                  <a:rPr lang="en-US" sz="2400" i="1" dirty="0" smtClean="0">
                    <a:latin typeface="Times New Roman" panose="02020603050405020304" pitchFamily="18" charset="0"/>
                    <a:ea typeface="Calibri"/>
                    <a:cs typeface="Times New Roman" panose="02020603050405020304" pitchFamily="18" charset="0"/>
                  </a:rPr>
                  <a:t>T  </a:t>
                </a:r>
                <a14:m>
                  <m:oMath xmlns:m="http://schemas.openxmlformats.org/officeDocument/2006/math">
                    <m:f>
                      <m:fPr>
                        <m:ctrlPr>
                          <a:rPr lang="en-US" sz="2400" i="1" smtClean="0">
                            <a:latin typeface="Cambria Math"/>
                            <a:cs typeface="Times New Roman" panose="02020603050405020304" pitchFamily="18" charset="0"/>
                          </a:rPr>
                        </m:ctrlPr>
                      </m:fPr>
                      <m:num>
                        <m:r>
                          <m:rPr>
                            <m:nor/>
                          </m:rPr>
                          <a:rPr lang="en-US" sz="2400" i="1" dirty="0" smtClean="0">
                            <a:latin typeface="Times New Roman" panose="02020603050405020304" pitchFamily="18" charset="0"/>
                            <a:ea typeface="Calibri"/>
                            <a:cs typeface="Times New Roman" panose="02020603050405020304" pitchFamily="18" charset="0"/>
                          </a:rPr>
                          <m:t>d</m:t>
                        </m:r>
                        <m:r>
                          <m:rPr>
                            <m:nor/>
                          </m:rPr>
                          <a:rPr lang="el-GR" sz="2400" i="1" dirty="0" smtClean="0">
                            <a:latin typeface="Times New Roman" panose="02020603050405020304" pitchFamily="18" charset="0"/>
                            <a:ea typeface="Calibri"/>
                            <a:cs typeface="Times New Roman" panose="02020603050405020304" pitchFamily="18" charset="0"/>
                          </a:rPr>
                          <m:t>α</m:t>
                        </m:r>
                      </m:num>
                      <m:den>
                        <m:r>
                          <m:rPr>
                            <m:nor/>
                          </m:rPr>
                          <a:rPr lang="el-GR" sz="2400" i="1" dirty="0" smtClean="0">
                            <a:latin typeface="Times New Roman" panose="02020603050405020304" pitchFamily="18" charset="0"/>
                            <a:ea typeface="Calibri"/>
                            <a:cs typeface="Times New Roman" panose="02020603050405020304" pitchFamily="18" charset="0"/>
                          </a:rPr>
                          <m:t>α</m:t>
                        </m:r>
                      </m:den>
                    </m:f>
                  </m:oMath>
                </a14:m>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     which integrates to</a:t>
                </a:r>
              </a:p>
              <a:p>
                <a:pPr algn="ctr"/>
                <a:r>
                  <a:rPr lang="en-US" sz="2400" i="1" dirty="0" smtClean="0">
                    <a:latin typeface="Times New Roman" panose="02020603050405020304" pitchFamily="18" charset="0"/>
                    <a:ea typeface="Calibri"/>
                    <a:cs typeface="Times New Roman" panose="02020603050405020304" pitchFamily="18" charset="0"/>
                  </a:rPr>
                  <a:t>q=</a:t>
                </a:r>
                <a:r>
                  <a:rPr lang="en-US" sz="2400" dirty="0" smtClean="0"/>
                  <a:t> </a:t>
                </a:r>
                <a:r>
                  <a:rPr lang="en-US" sz="2400" i="1" dirty="0" smtClean="0"/>
                  <a:t>R’</a:t>
                </a:r>
                <a:r>
                  <a:rPr lang="en-US" sz="2400" dirty="0" smtClean="0"/>
                  <a:t> </a:t>
                </a:r>
                <a:r>
                  <a:rPr lang="en-US" sz="2400" i="1" dirty="0" smtClean="0">
                    <a:latin typeface="Times New Roman" panose="02020603050405020304" pitchFamily="18" charset="0"/>
                    <a:ea typeface="Calibri"/>
                    <a:cs typeface="Times New Roman" panose="02020603050405020304" pitchFamily="18" charset="0"/>
                  </a:rPr>
                  <a:t>T  </a:t>
                </a:r>
                <a:r>
                  <a:rPr lang="en-US" sz="2400" i="1" dirty="0" err="1" smtClean="0">
                    <a:latin typeface="Times New Roman" panose="02020603050405020304" pitchFamily="18" charset="0"/>
                    <a:ea typeface="Calibri"/>
                    <a:cs typeface="Times New Roman" panose="02020603050405020304" pitchFamily="18" charset="0"/>
                  </a:rPr>
                  <a:t>ln</a:t>
                </a:r>
                <a:r>
                  <a:rPr lang="en-US" sz="2400" i="1" dirty="0" smtClean="0">
                    <a:latin typeface="Times New Roman" panose="02020603050405020304" pitchFamily="18" charset="0"/>
                    <a:ea typeface="Calibri"/>
                    <a:cs typeface="Times New Roman" panose="02020603050405020304" pitchFamily="18" charset="0"/>
                  </a:rPr>
                  <a:t> </a:t>
                </a:r>
                <a14:m>
                  <m:oMath xmlns:m="http://schemas.openxmlformats.org/officeDocument/2006/math">
                    <m:f>
                      <m:fPr>
                        <m:ctrlPr>
                          <a:rPr lang="en-US" sz="2400" i="1" smtClean="0">
                            <a:latin typeface="Cambria Math"/>
                            <a:cs typeface="Times New Roman" panose="02020603050405020304" pitchFamily="18" charset="0"/>
                          </a:rPr>
                        </m:ctrlPr>
                      </m:fPr>
                      <m:num>
                        <m:r>
                          <m:rPr>
                            <m:nor/>
                          </m:rPr>
                          <a:rPr lang="el-GR" sz="2400" i="1" dirty="0" smtClean="0">
                            <a:latin typeface="Times New Roman" panose="02020603050405020304" pitchFamily="18" charset="0"/>
                            <a:ea typeface="Calibri"/>
                            <a:cs typeface="Times New Roman" panose="02020603050405020304" pitchFamily="18" charset="0"/>
                          </a:rPr>
                          <m:t>α</m:t>
                        </m:r>
                        <m:r>
                          <m:rPr>
                            <m:nor/>
                          </m:rPr>
                          <a:rPr lang="en-US" sz="2400" b="0" i="1" baseline="-25000" dirty="0" smtClean="0">
                            <a:latin typeface="Times New Roman" panose="02020603050405020304" pitchFamily="18" charset="0"/>
                            <a:ea typeface="Calibri"/>
                            <a:cs typeface="Times New Roman" panose="02020603050405020304" pitchFamily="18" charset="0"/>
                          </a:rPr>
                          <m:t>f</m:t>
                        </m:r>
                      </m:num>
                      <m:den>
                        <m:r>
                          <m:rPr>
                            <m:nor/>
                          </m:rPr>
                          <a:rPr lang="el-GR" sz="2400" i="1" dirty="0" smtClean="0">
                            <a:latin typeface="Times New Roman" panose="02020603050405020304" pitchFamily="18" charset="0"/>
                            <a:ea typeface="Calibri"/>
                            <a:cs typeface="Times New Roman" panose="02020603050405020304" pitchFamily="18" charset="0"/>
                          </a:rPr>
                          <m:t>α</m:t>
                        </m:r>
                        <m:r>
                          <m:rPr>
                            <m:nor/>
                          </m:rPr>
                          <a:rPr lang="en-US" sz="2400" b="0" i="1" baseline="-25000" dirty="0" smtClean="0">
                            <a:latin typeface="Times New Roman" panose="02020603050405020304" pitchFamily="18" charset="0"/>
                            <a:ea typeface="Calibri"/>
                            <a:cs typeface="Times New Roman" panose="02020603050405020304" pitchFamily="18" charset="0"/>
                          </a:rPr>
                          <m:t>i</m:t>
                        </m:r>
                      </m:den>
                    </m:f>
                  </m:oMath>
                </a14:m>
                <a:endParaRPr lang="en-US" sz="24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We can also use the enthalpy form of the ideal gas law, which for an isothermal process becomes</a:t>
                </a:r>
              </a:p>
              <a:p>
                <a:pPr algn="ctr"/>
                <a:r>
                  <a:rPr lang="en-US" sz="2400" i="1" dirty="0" err="1" smtClean="0">
                    <a:latin typeface="Times New Roman" panose="02020603050405020304" pitchFamily="18" charset="0"/>
                    <a:cs typeface="Times New Roman" panose="02020603050405020304" pitchFamily="18" charset="0"/>
                  </a:rPr>
                  <a:t>dq</a:t>
                </a:r>
                <a:r>
                  <a:rPr lang="en-US" sz="2400" i="1" dirty="0" smtClean="0">
                    <a:latin typeface="Times New Roman" panose="02020603050405020304" pitchFamily="18" charset="0"/>
                    <a:cs typeface="Times New Roman" panose="02020603050405020304" pitchFamily="18" charset="0"/>
                  </a:rPr>
                  <a:t> = −</a:t>
                </a:r>
                <a:r>
                  <a:rPr lang="el-GR" sz="2400" i="1" dirty="0" smtClean="0">
                    <a:latin typeface="Times New Roman" panose="02020603050405020304" pitchFamily="18" charset="0"/>
                    <a:ea typeface="Calibri"/>
                    <a:cs typeface="Times New Roman" panose="02020603050405020304" pitchFamily="18" charset="0"/>
                  </a:rPr>
                  <a:t>α</a:t>
                </a:r>
                <a:r>
                  <a:rPr lang="en-US" sz="2400" i="1" dirty="0" smtClean="0">
                    <a:latin typeface="Times New Roman" panose="02020603050405020304" pitchFamily="18" charset="0"/>
                    <a:ea typeface="Calibri"/>
                    <a:cs typeface="Times New Roman" panose="02020603050405020304" pitchFamily="18" charset="0"/>
                  </a:rPr>
                  <a:t> </a:t>
                </a:r>
                <a:r>
                  <a:rPr lang="en-US" sz="2400" i="1" dirty="0" err="1" smtClean="0">
                    <a:latin typeface="Times New Roman" panose="02020603050405020304" pitchFamily="18" charset="0"/>
                    <a:cs typeface="Times New Roman" panose="02020603050405020304" pitchFamily="18" charset="0"/>
                  </a:rPr>
                  <a:t>dp</a:t>
                </a:r>
                <a:r>
                  <a:rPr lang="en-US" sz="2400" i="1" dirty="0" smtClean="0">
                    <a:latin typeface="Times New Roman" panose="02020603050405020304" pitchFamily="18" charset="0"/>
                    <a:cs typeface="Times New Roman" panose="02020603050405020304" pitchFamily="18" charset="0"/>
                  </a:rPr>
                  <a:t> </a:t>
                </a:r>
              </a:p>
              <a:p>
                <a:r>
                  <a:rPr lang="en-US" sz="2400" dirty="0" smtClean="0">
                    <a:latin typeface="Times New Roman" panose="02020603050405020304" pitchFamily="18" charset="0"/>
                    <a:cs typeface="Times New Roman" panose="02020603050405020304" pitchFamily="18" charset="0"/>
                  </a:rPr>
                  <a:t>     When </a:t>
                </a:r>
                <a:r>
                  <a:rPr lang="en-US" sz="2400" dirty="0">
                    <a:latin typeface="Times New Roman" panose="02020603050405020304" pitchFamily="18" charset="0"/>
                    <a:cs typeface="Times New Roman" panose="02020603050405020304" pitchFamily="18" charset="0"/>
                  </a:rPr>
                  <a:t>this is integrated we </a:t>
                </a:r>
                <a:r>
                  <a:rPr lang="en-US" sz="2400" dirty="0" smtClean="0">
                    <a:latin typeface="Times New Roman" panose="02020603050405020304" pitchFamily="18" charset="0"/>
                    <a:cs typeface="Times New Roman" panose="02020603050405020304" pitchFamily="18" charset="0"/>
                  </a:rPr>
                  <a:t>get</a:t>
                </a:r>
              </a:p>
              <a:p>
                <a:pPr algn="ctr"/>
                <a:r>
                  <a:rPr lang="en-US" sz="2400" i="1" dirty="0" smtClean="0">
                    <a:latin typeface="Times New Roman" panose="02020603050405020304" pitchFamily="18" charset="0"/>
                    <a:ea typeface="Calibri"/>
                    <a:cs typeface="Times New Roman" panose="02020603050405020304" pitchFamily="18" charset="0"/>
                  </a:rPr>
                  <a:t>q=</a:t>
                </a:r>
                <a:r>
                  <a:rPr lang="en-US" sz="2400" dirty="0" smtClean="0"/>
                  <a:t> </a:t>
                </a:r>
                <a:r>
                  <a:rPr lang="en-US" sz="2400" i="1" dirty="0">
                    <a:latin typeface="Times New Roman" panose="02020603050405020304" pitchFamily="18" charset="0"/>
                    <a:cs typeface="Times New Roman" panose="02020603050405020304" pitchFamily="18" charset="0"/>
                  </a:rPr>
                  <a:t>− </a:t>
                </a:r>
                <a:r>
                  <a:rPr lang="en-US" sz="2400" i="1" dirty="0" smtClean="0"/>
                  <a:t>R’</a:t>
                </a:r>
                <a:r>
                  <a:rPr lang="en-US" sz="2400" dirty="0" smtClean="0"/>
                  <a:t> </a:t>
                </a:r>
                <a:r>
                  <a:rPr lang="en-US" sz="2400" i="1" dirty="0" smtClean="0">
                    <a:latin typeface="Times New Roman" panose="02020603050405020304" pitchFamily="18" charset="0"/>
                    <a:ea typeface="Calibri"/>
                    <a:cs typeface="Times New Roman" panose="02020603050405020304" pitchFamily="18" charset="0"/>
                  </a:rPr>
                  <a:t>T  </a:t>
                </a:r>
                <a:r>
                  <a:rPr lang="en-US" sz="2400" i="1" dirty="0" err="1" smtClean="0">
                    <a:latin typeface="Times New Roman" panose="02020603050405020304" pitchFamily="18" charset="0"/>
                    <a:ea typeface="Calibri"/>
                    <a:cs typeface="Times New Roman" panose="02020603050405020304" pitchFamily="18" charset="0"/>
                  </a:rPr>
                  <a:t>ln</a:t>
                </a:r>
                <a:r>
                  <a:rPr lang="en-US" sz="2400" i="1" dirty="0" smtClean="0">
                    <a:latin typeface="Times New Roman" panose="02020603050405020304" pitchFamily="18" charset="0"/>
                    <a:ea typeface="Calibri"/>
                    <a:cs typeface="Times New Roman" panose="02020603050405020304" pitchFamily="18" charset="0"/>
                  </a:rPr>
                  <a:t> </a:t>
                </a:r>
                <a14:m>
                  <m:oMath xmlns:m="http://schemas.openxmlformats.org/officeDocument/2006/math">
                    <m:f>
                      <m:fPr>
                        <m:ctrlPr>
                          <a:rPr lang="en-US" sz="2400" i="1" smtClean="0">
                            <a:latin typeface="Cambria Math"/>
                            <a:cs typeface="Times New Roman" panose="02020603050405020304" pitchFamily="18" charset="0"/>
                          </a:rPr>
                        </m:ctrlPr>
                      </m:fPr>
                      <m:num>
                        <m:r>
                          <m:rPr>
                            <m:nor/>
                          </m:rPr>
                          <a:rPr lang="en-US" sz="2400" i="1" dirty="0" smtClean="0">
                            <a:latin typeface="Times New Roman" panose="02020603050405020304" pitchFamily="18" charset="0"/>
                            <a:cs typeface="Times New Roman" panose="02020603050405020304" pitchFamily="18" charset="0"/>
                          </a:rPr>
                          <m:t>p</m:t>
                        </m:r>
                        <m:r>
                          <m:rPr>
                            <m:nor/>
                          </m:rPr>
                          <a:rPr lang="en-US" sz="2400" b="0" i="1" baseline="-25000" dirty="0" smtClean="0">
                            <a:latin typeface="Times New Roman" panose="02020603050405020304" pitchFamily="18" charset="0"/>
                            <a:ea typeface="Calibri"/>
                            <a:cs typeface="Times New Roman" panose="02020603050405020304" pitchFamily="18" charset="0"/>
                          </a:rPr>
                          <m:t>f</m:t>
                        </m:r>
                      </m:num>
                      <m:den>
                        <m:r>
                          <m:rPr>
                            <m:nor/>
                          </m:rPr>
                          <a:rPr lang="en-US" sz="2400" i="1" dirty="0" smtClean="0">
                            <a:latin typeface="Times New Roman" panose="02020603050405020304" pitchFamily="18" charset="0"/>
                            <a:cs typeface="Times New Roman" panose="02020603050405020304" pitchFamily="18" charset="0"/>
                          </a:rPr>
                          <m:t>p</m:t>
                        </m:r>
                        <m:r>
                          <m:rPr>
                            <m:nor/>
                          </m:rPr>
                          <a:rPr lang="en-US" sz="2400" b="0" i="1" baseline="-25000" dirty="0" smtClean="0">
                            <a:latin typeface="Times New Roman" panose="02020603050405020304" pitchFamily="18" charset="0"/>
                            <a:ea typeface="Calibri"/>
                            <a:cs typeface="Times New Roman" panose="02020603050405020304" pitchFamily="18" charset="0"/>
                          </a:rPr>
                          <m:t>i</m:t>
                        </m:r>
                      </m:den>
                    </m:f>
                  </m:oMath>
                </a14:m>
                <a:endParaRPr lang="en-US" sz="2400" dirty="0">
                  <a:latin typeface="Times New Roman" panose="02020603050405020304" pitchFamily="18" charset="0"/>
                  <a:cs typeface="Times New Roman" panose="02020603050405020304" pitchFamily="18" charset="0"/>
                </a:endParaRPr>
              </a:p>
            </p:txBody>
          </p:sp>
        </mc:Choice>
        <mc:Fallback xmlns="">
          <p:sp>
            <p:nvSpPr>
              <p:cNvPr id="3" name="Rectangle 2"/>
              <p:cNvSpPr>
                <a:spLocks noRot="1" noChangeAspect="1" noMove="1" noResize="1" noEditPoints="1" noAdjustHandles="1" noChangeArrowheads="1" noChangeShapeType="1" noTextEdit="1"/>
              </p:cNvSpPr>
              <p:nvPr/>
            </p:nvSpPr>
            <p:spPr>
              <a:xfrm>
                <a:off x="19050" y="685800"/>
                <a:ext cx="9124950" cy="5501442"/>
              </a:xfrm>
              <a:prstGeom prst="rect">
                <a:avLst/>
              </a:prstGeom>
              <a:blipFill rotWithShape="1">
                <a:blip r:embed="rId2"/>
                <a:stretch>
                  <a:fillRect l="-868"/>
                </a:stretch>
              </a:blipFill>
            </p:spPr>
            <p:txBody>
              <a:bodyPr/>
              <a:lstStyle/>
              <a:p>
                <a:r>
                  <a:rPr lang="en-US">
                    <a:noFill/>
                  </a:rPr>
                  <a:t> </a:t>
                </a:r>
              </a:p>
            </p:txBody>
          </p:sp>
        </mc:Fallback>
      </mc:AlternateContent>
      <p:sp>
        <p:nvSpPr>
          <p:cNvPr id="5" name="TextBox 4"/>
          <p:cNvSpPr txBox="1"/>
          <p:nvPr/>
        </p:nvSpPr>
        <p:spPr>
          <a:xfrm>
            <a:off x="6290441" y="1371600"/>
            <a:ext cx="1676400" cy="400110"/>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n-US" sz="2000" dirty="0" smtClean="0">
                <a:latin typeface="Times New Roman" panose="02020603050405020304" pitchFamily="18" charset="0"/>
                <a:cs typeface="Times New Roman" panose="02020603050405020304" pitchFamily="18" charset="0"/>
              </a:rPr>
              <a:t>p</a:t>
            </a:r>
            <a:r>
              <a:rPr lang="el-GR" sz="2000" dirty="0" smtClean="0">
                <a:latin typeface="Times New Roman" panose="02020603050405020304" pitchFamily="18" charset="0"/>
                <a:cs typeface="Times New Roman" panose="02020603050405020304" pitchFamily="18" charset="0"/>
              </a:rPr>
              <a:t>α</a:t>
            </a:r>
            <a:r>
              <a:rPr lang="en-US" sz="2000" dirty="0" smtClean="0">
                <a:latin typeface="Times New Roman" panose="02020603050405020304" pitchFamily="18" charset="0"/>
                <a:cs typeface="Times New Roman" panose="02020603050405020304" pitchFamily="18" charset="0"/>
              </a:rPr>
              <a:t>=R</a:t>
            </a:r>
            <a:r>
              <a:rPr lang="en-US" sz="2000" dirty="0">
                <a:latin typeface="Times New Roman" panose="02020603050405020304" pitchFamily="18" charset="0"/>
                <a:cs typeface="Times New Roman" panose="02020603050405020304" pitchFamily="18" charset="0"/>
              </a:rPr>
              <a:t>ʹ T</a:t>
            </a:r>
            <a:endParaRPr lang="en-US" sz="2000" dirty="0"/>
          </a:p>
        </p:txBody>
      </p:sp>
      <p:grpSp>
        <p:nvGrpSpPr>
          <p:cNvPr id="2" name="Group 1"/>
          <p:cNvGrpSpPr/>
          <p:nvPr/>
        </p:nvGrpSpPr>
        <p:grpSpPr>
          <a:xfrm>
            <a:off x="6324600" y="2743200"/>
            <a:ext cx="2133600" cy="1009710"/>
            <a:chOff x="6324600" y="3409890"/>
            <a:chExt cx="2133600" cy="1009710"/>
          </a:xfrm>
        </p:grpSpPr>
        <p:sp>
          <p:nvSpPr>
            <p:cNvPr id="6" name="TextBox 5"/>
            <p:cNvSpPr txBox="1"/>
            <p:nvPr/>
          </p:nvSpPr>
          <p:spPr>
            <a:xfrm>
              <a:off x="6477000" y="3742492"/>
              <a:ext cx="1981200" cy="677108"/>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lang="en-US" sz="2000" i="1" dirty="0" err="1">
                  <a:latin typeface="Times New Roman" panose="02020603050405020304" pitchFamily="18" charset="0"/>
                  <a:ea typeface="Calibri"/>
                  <a:cs typeface="Times New Roman" panose="02020603050405020304" pitchFamily="18" charset="0"/>
                </a:rPr>
                <a:t>C</a:t>
              </a:r>
              <a:r>
                <a:rPr lang="en-US" sz="2000" i="1" baseline="-25000" dirty="0" err="1">
                  <a:latin typeface="Times New Roman" panose="02020603050405020304" pitchFamily="18" charset="0"/>
                  <a:ea typeface="Calibri"/>
                  <a:cs typeface="Times New Roman" panose="02020603050405020304" pitchFamily="18" charset="0"/>
                </a:rPr>
                <a:t>p</a:t>
              </a:r>
              <a:r>
                <a:rPr lang="en-US" sz="2000" i="1" dirty="0">
                  <a:latin typeface="Times New Roman" panose="02020603050405020304" pitchFamily="18" charset="0"/>
                  <a:ea typeface="Calibri"/>
                  <a:cs typeface="Times New Roman" panose="02020603050405020304" pitchFamily="18" charset="0"/>
                </a:rPr>
                <a:t> </a:t>
              </a:r>
              <a:r>
                <a:rPr lang="en-US" sz="2000" i="1" dirty="0" err="1">
                  <a:latin typeface="Times New Roman" panose="02020603050405020304" pitchFamily="18" charset="0"/>
                  <a:ea typeface="Calibri"/>
                  <a:cs typeface="Times New Roman" panose="02020603050405020304" pitchFamily="18" charset="0"/>
                </a:rPr>
                <a:t>dT</a:t>
              </a:r>
              <a:r>
                <a:rPr lang="en-US" sz="2000" i="1" dirty="0">
                  <a:latin typeface="Times New Roman" panose="02020603050405020304" pitchFamily="18" charset="0"/>
                  <a:ea typeface="Calibri"/>
                  <a:cs typeface="Times New Roman" panose="02020603050405020304" pitchFamily="18" charset="0"/>
                </a:rPr>
                <a:t>=</a:t>
              </a:r>
              <a:r>
                <a:rPr lang="en-US" sz="2000" i="1" dirty="0" err="1">
                  <a:latin typeface="Times New Roman" panose="02020603050405020304" pitchFamily="18" charset="0"/>
                  <a:ea typeface="Calibri"/>
                  <a:cs typeface="Times New Roman" panose="02020603050405020304" pitchFamily="18" charset="0"/>
                </a:rPr>
                <a:t>dq</a:t>
              </a:r>
              <a:r>
                <a:rPr lang="en-US" sz="2000" i="1" dirty="0">
                  <a:latin typeface="Times New Roman" panose="02020603050405020304" pitchFamily="18" charset="0"/>
                  <a:ea typeface="Calibri"/>
                  <a:cs typeface="Times New Roman" panose="02020603050405020304" pitchFamily="18" charset="0"/>
                </a:rPr>
                <a:t>+</a:t>
              </a:r>
              <a:r>
                <a:rPr lang="el-GR" sz="2000" i="1" dirty="0">
                  <a:latin typeface="Times New Roman" panose="02020603050405020304" pitchFamily="18" charset="0"/>
                  <a:ea typeface="Calibri"/>
                  <a:cs typeface="Times New Roman" panose="02020603050405020304" pitchFamily="18" charset="0"/>
                </a:rPr>
                <a:t> α</a:t>
              </a:r>
              <a:r>
                <a:rPr lang="en-US" sz="2000" i="1" dirty="0" err="1">
                  <a:latin typeface="Times New Roman" panose="02020603050405020304" pitchFamily="18" charset="0"/>
                  <a:ea typeface="Calibri"/>
                  <a:cs typeface="Times New Roman" panose="02020603050405020304" pitchFamily="18" charset="0"/>
                </a:rPr>
                <a:t>dp</a:t>
              </a:r>
              <a:endParaRPr lang="en-US" sz="2000" i="1" dirty="0">
                <a:latin typeface="Times New Roman" panose="02020603050405020304" pitchFamily="18" charset="0"/>
                <a:ea typeface="Calibri"/>
                <a:cs typeface="Times New Roman" panose="02020603050405020304" pitchFamily="18" charset="0"/>
              </a:endParaRPr>
            </a:p>
            <a:p>
              <a:endParaRPr lang="en-US" dirty="0"/>
            </a:p>
          </p:txBody>
        </p:sp>
        <p:grpSp>
          <p:nvGrpSpPr>
            <p:cNvPr id="13" name="Group 12"/>
            <p:cNvGrpSpPr/>
            <p:nvPr/>
          </p:nvGrpSpPr>
          <p:grpSpPr>
            <a:xfrm>
              <a:off x="6324600" y="3409890"/>
              <a:ext cx="1066800" cy="781110"/>
              <a:chOff x="6553200" y="990600"/>
              <a:chExt cx="1066800" cy="781110"/>
            </a:xfrm>
          </p:grpSpPr>
          <p:sp>
            <p:nvSpPr>
              <p:cNvPr id="14" name="Oval 13"/>
              <p:cNvSpPr/>
              <p:nvPr/>
            </p:nvSpPr>
            <p:spPr>
              <a:xfrm>
                <a:off x="6705600" y="1371600"/>
                <a:ext cx="762000" cy="40011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6553200" y="990600"/>
                <a:ext cx="1066800" cy="677108"/>
              </a:xfrm>
              <a:prstGeom prst="rect">
                <a:avLst/>
              </a:prstGeom>
              <a:noFill/>
            </p:spPr>
            <p:txBody>
              <a:bodyPr wrap="square" rtlCol="0">
                <a:spAutoFit/>
              </a:bodyPr>
              <a:lstStyle/>
              <a:p>
                <a:pPr algn="ctr"/>
                <a:r>
                  <a:rPr lang="en-US" sz="2000" i="1" dirty="0" smtClean="0">
                    <a:latin typeface="Times New Roman" panose="02020603050405020304" pitchFamily="18" charset="0"/>
                    <a:cs typeface="Times New Roman" panose="02020603050405020304" pitchFamily="18" charset="0"/>
                  </a:rPr>
                  <a:t>dh</a:t>
                </a:r>
                <a:endParaRPr lang="en-US" sz="2000" i="1" dirty="0">
                  <a:latin typeface="Times New Roman" panose="02020603050405020304" pitchFamily="18" charset="0"/>
                  <a:cs typeface="Times New Roman" panose="02020603050405020304" pitchFamily="18" charset="0"/>
                </a:endParaRPr>
              </a:p>
              <a:p>
                <a:endParaRPr lang="en-US" dirty="0"/>
              </a:p>
            </p:txBody>
          </p:sp>
        </p:grpSp>
      </p:gr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0"/>
            <a:ext cx="5295899" cy="685800"/>
          </a:xfrm>
          <a:prstGeom prst="rect">
            <a:avLst/>
          </a:prstGeom>
          <a:ln/>
        </p:spPr>
        <p:style>
          <a:lnRef idx="2">
            <a:schemeClr val="accent2"/>
          </a:lnRef>
          <a:fillRef idx="1">
            <a:schemeClr val="lt1"/>
          </a:fillRef>
          <a:effectRef idx="0">
            <a:schemeClr val="accent2"/>
          </a:effectRef>
          <a:fontRef idx="minor">
            <a:schemeClr val="dk1"/>
          </a:fontRef>
        </p:style>
      </p:pic>
    </p:spTree>
    <p:extLst>
      <p:ext uri="{BB962C8B-B14F-4D97-AF65-F5344CB8AC3E}">
        <p14:creationId xmlns:p14="http://schemas.microsoft.com/office/powerpoint/2010/main" val="12417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8636</TotalTime>
  <Words>1410</Words>
  <Application>Microsoft Office PowerPoint</Application>
  <PresentationFormat>On-screen Show (4:3)</PresentationFormat>
  <Paragraphs>164</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PowerPoint Presentation</vt:lpstr>
      <vt:lpstr>PowerPoint Presentation</vt:lpstr>
      <vt:lpstr>This lecture including the following items</vt:lpstr>
      <vt:lpstr>Just to remind you </vt:lpstr>
      <vt:lpstr>Processes</vt:lpstr>
      <vt:lpstr>Isolated Process</vt:lpstr>
      <vt:lpstr>Thermodynamic processes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ADIABATIC FREE EXPANSION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dc:creator>
  <cp:lastModifiedBy>L</cp:lastModifiedBy>
  <cp:revision>40</cp:revision>
  <dcterms:created xsi:type="dcterms:W3CDTF">2020-03-23T17:25:51Z</dcterms:created>
  <dcterms:modified xsi:type="dcterms:W3CDTF">2021-02-14T15:57:21Z</dcterms:modified>
</cp:coreProperties>
</file>