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5" r:id="rId2"/>
    <p:sldId id="276" r:id="rId3"/>
    <p:sldId id="258" r:id="rId4"/>
    <p:sldId id="274" r:id="rId5"/>
    <p:sldId id="278" r:id="rId6"/>
    <p:sldId id="280" r:id="rId7"/>
    <p:sldId id="273" r:id="rId8"/>
    <p:sldId id="260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76330" autoAdjust="0"/>
  </p:normalViewPr>
  <p:slideViewPr>
    <p:cSldViewPr>
      <p:cViewPr>
        <p:scale>
          <a:sx n="50" d="100"/>
          <a:sy n="50" d="100"/>
        </p:scale>
        <p:origin x="-96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8F949-E98E-4D77-89A3-2B996E10A439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993D0-04DF-48C4-AE4B-481150405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17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200" dirty="0" smtClean="0">
                <a:solidFill>
                  <a:prstClr val="black"/>
                </a:solidFill>
                <a:latin typeface="Times New Roman"/>
                <a:cs typeface="Arial"/>
                <a:sym typeface="Symbol" pitchFamily="18" charset="2"/>
              </a:rPr>
              <a:t>Note that </a:t>
            </a:r>
            <a:r>
              <a:rPr lang="en-US" altLang="en-US" sz="1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bodies (systems) contain internal energy and not heat.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pressure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At constant pressure, some of the heat supplied goes into doing work of expansion and less is available with the system (to raise it temperature).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993D0-04DF-48C4-AE4B-4811504050B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307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200" dirty="0" smtClean="0">
                <a:solidFill>
                  <a:prstClr val="black"/>
                </a:solidFill>
                <a:latin typeface="Times New Roman"/>
                <a:cs typeface="Arial"/>
                <a:sym typeface="Symbol" pitchFamily="18" charset="2"/>
              </a:rPr>
              <a:t> Note that </a:t>
            </a:r>
            <a:r>
              <a:rPr lang="en-US" altLang="en-US" sz="1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bodies (systems) contain internal energy and not heat.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pressure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At constant pressure, some of the heat supplied goes into doing work of expansion and less is available with the system (to raise it temperature).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993D0-04DF-48C4-AE4B-4811504050B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048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/>
                <a:ea typeface="Calibri"/>
                <a:cs typeface="Arial"/>
              </a:rPr>
              <a:t>For gases, </a:t>
            </a:r>
            <a:r>
              <a:rPr lang="en-US" sz="1200" dirty="0" err="1" smtClean="0">
                <a:latin typeface="Times New Roman"/>
                <a:ea typeface="Calibri"/>
                <a:cs typeface="Arial"/>
              </a:rPr>
              <a:t>C</a:t>
            </a:r>
            <a:r>
              <a:rPr lang="en-US" sz="1200" baseline="-25000" dirty="0" err="1" smtClean="0">
                <a:latin typeface="Times New Roman"/>
                <a:ea typeface="Calibri"/>
                <a:cs typeface="Arial"/>
              </a:rPr>
              <a:t>p</a:t>
            </a:r>
            <a:r>
              <a:rPr lang="en-US" sz="1200" dirty="0" smtClean="0">
                <a:latin typeface="Times New Roman"/>
                <a:ea typeface="Calibri"/>
                <a:cs typeface="Arial"/>
              </a:rPr>
              <a:t> is greater than C</a:t>
            </a:r>
            <a:r>
              <a:rPr lang="en-US" sz="1200" baseline="-25000" dirty="0" smtClean="0">
                <a:latin typeface="Times New Roman"/>
                <a:ea typeface="Calibri"/>
                <a:cs typeface="Arial"/>
              </a:rPr>
              <a:t>v</a:t>
            </a:r>
            <a:r>
              <a:rPr lang="en-US" sz="1200" dirty="0" smtClean="0">
                <a:latin typeface="Times New Roman"/>
                <a:ea typeface="Calibri"/>
                <a:cs typeface="Arial"/>
              </a:rPr>
              <a:t>. This is because in a constant pressure process some of the heat added will be used to do work as the system expands, so the internal energy cannot increase as much as in a constant volume process.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993D0-04DF-48C4-AE4B-4811504050B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18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620D-5F92-439F-86F1-D9CDAAF8341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D25-7C26-4ECE-A139-497F01C4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6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620D-5F92-439F-86F1-D9CDAAF8341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D25-7C26-4ECE-A139-497F01C4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45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620D-5F92-439F-86F1-D9CDAAF8341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D25-7C26-4ECE-A139-497F01C4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96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620D-5F92-439F-86F1-D9CDAAF8341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D25-7C26-4ECE-A139-497F01C4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968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620D-5F92-439F-86F1-D9CDAAF8341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D25-7C26-4ECE-A139-497F01C4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162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620D-5F92-439F-86F1-D9CDAAF8341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D25-7C26-4ECE-A139-497F01C4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97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620D-5F92-439F-86F1-D9CDAAF8341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D25-7C26-4ECE-A139-497F01C4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91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620D-5F92-439F-86F1-D9CDAAF8341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D25-7C26-4ECE-A139-497F01C4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720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620D-5F92-439F-86F1-D9CDAAF8341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D25-7C26-4ECE-A139-497F01C4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803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620D-5F92-439F-86F1-D9CDAAF8341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D25-7C26-4ECE-A139-497F01C4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0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620D-5F92-439F-86F1-D9CDAAF8341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D25-7C26-4ECE-A139-497F01C4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59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C620D-5F92-439F-86F1-D9CDAAF8341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98D25-7C26-4ECE-A139-497F01C4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43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0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442410" y="238780"/>
            <a:ext cx="78116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Course of </a:t>
            </a: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Fundamentals of Thermodynamics</a:t>
            </a:r>
            <a:endParaRPr lang="en-US" alt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31640" y="4572000"/>
            <a:ext cx="64008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8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MUSTANSIRIYAH UNIVERSITY </a:t>
            </a:r>
            <a:endParaRPr lang="en-GB" sz="8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OF SCIENCES</a:t>
            </a:r>
            <a:endParaRPr lang="en-GB" sz="8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ATMOSPHERIC </a:t>
            </a:r>
            <a:r>
              <a:rPr lang="en-US" sz="8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SCIENCES</a:t>
            </a:r>
            <a:endParaRPr lang="en-GB" sz="8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2020-2021 </a:t>
            </a:r>
            <a:endParaRPr lang="en-GB" sz="8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80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8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Khalid Mohammed</a:t>
            </a:r>
            <a:endParaRPr lang="en-GB" sz="8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b="1" cap="small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 STAGE </a:t>
            </a:r>
          </a:p>
          <a:p>
            <a:pPr marL="0" indent="0" algn="ctr">
              <a:buNone/>
            </a:pPr>
            <a:r>
              <a:rPr lang="en-US" sz="8000" b="1" cap="small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 </a:t>
            </a:r>
            <a:r>
              <a:rPr lang="en-US" sz="8000" b="1" cap="small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8000" b="1" cap="small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8000" b="1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sz="8000" b="1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867" y="970407"/>
            <a:ext cx="5189533" cy="3458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41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792162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HEAT CAPACITIES AND SPECIFIC HEATS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685800"/>
            <a:ext cx="8915400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Symbol"/>
              <a:buChar char=""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Heat capacity is the </a:t>
            </a:r>
            <a:r>
              <a:rPr lang="en-US" alt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amount of heat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needed to raise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the </a:t>
            </a:r>
            <a:r>
              <a:rPr 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temperature of a substance T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by one degree.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Heat capacity is defined in terms of either </a:t>
            </a:r>
            <a:r>
              <a:rPr lang="en-US" sz="2400" u="sng" dirty="0" smtClean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a constant volume process or a constant pressure process </a:t>
            </a:r>
            <a:r>
              <a:rPr lang="en-US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Arial"/>
              </a:rPr>
              <a:t>(At constant pressure, some of the heat supplied goes into doing work of expansion and less is available with the system )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endParaRPr lang="en-US" sz="2400" dirty="0" smtClean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endParaRPr lang="en-US" sz="2400" dirty="0" smtClean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</a:pPr>
            <a:endParaRPr lang="en-US" altLang="en-US" sz="2400" dirty="0" smtClean="0">
              <a:solidFill>
                <a:prstClr val="black"/>
              </a:solidFill>
              <a:latin typeface="Times New Roman"/>
              <a:cs typeface="Arial"/>
              <a:sym typeface="Symbol" pitchFamily="18" charset="2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640207" y="3197469"/>
            <a:ext cx="5751193" cy="688731"/>
            <a:chOff x="2390033" y="2965243"/>
            <a:chExt cx="4102130" cy="6887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2390033" y="2965243"/>
                  <a:ext cx="1965842" cy="6448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US" sz="2200" b="0" i="1" baseline="-25000" smtClean="0">
                              <a:latin typeface="Cambria Math"/>
                            </a:rPr>
                            <m:t>𝑣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2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𝑄</m:t>
                                  </m:r>
                                </m:num>
                                <m:den>
                                  <m:r>
                                    <a:rPr lang="en-US" sz="220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200" b="0" i="1" smtClean="0">
                              <a:latin typeface="Cambria Math"/>
                            </a:rPr>
                            <m:t>𝑣</m:t>
                          </m:r>
                        </m:sub>
                      </m:sSub>
                    </m:oMath>
                  </a14:m>
                  <a:r>
                    <a:rPr lang="en-US" sz="2200" dirty="0" smtClean="0"/>
                    <a:t>      (2)</a:t>
                  </a:r>
                  <a:endParaRPr lang="en-US" sz="2200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90033" y="2965243"/>
                  <a:ext cx="1965842" cy="64485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4934897" y="2971800"/>
                  <a:ext cx="1557266" cy="6821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US" sz="2200" b="0" i="1" baseline="-25000" smtClean="0">
                              <a:latin typeface="Cambria Math"/>
                            </a:rPr>
                            <m:t>𝑝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2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𝑄</m:t>
                                  </m:r>
                                </m:num>
                                <m:den>
                                  <m:r>
                                    <a:rPr lang="en-US" sz="220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2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</m:oMath>
                  </a14:m>
                  <a:r>
                    <a:rPr lang="en-US" sz="2200" baseline="-25000" dirty="0" smtClean="0"/>
                    <a:t>        </a:t>
                  </a:r>
                  <a:r>
                    <a:rPr lang="en-US" sz="2200" dirty="0" smtClean="0"/>
                    <a:t>(3)</a:t>
                  </a:r>
                  <a:endParaRPr lang="en-US" sz="2200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34897" y="2971800"/>
                  <a:ext cx="1557266" cy="682174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r="-278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8" name="Rectangle 17"/>
          <p:cNvSpPr/>
          <p:nvPr/>
        </p:nvSpPr>
        <p:spPr>
          <a:xfrm>
            <a:off x="152400" y="3435038"/>
            <a:ext cx="8915400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SzPct val="150000"/>
              <a:buFont typeface="Arial" panose="020B0604020202020204" pitchFamily="34" charset="0"/>
              <a:buChar char="•"/>
            </a:pPr>
            <a:endParaRPr lang="en-US" altLang="en-US" sz="240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342900" lvl="0" indent="-342900" algn="just">
              <a:lnSpc>
                <a:spcPct val="115000"/>
              </a:lnSpc>
              <a:buSzPct val="150000"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From the two forms of the first law (</a:t>
            </a:r>
            <a:r>
              <a:rPr lang="en-US" sz="2400" i="1" dirty="0" err="1" smtClean="0">
                <a:effectLst/>
                <a:latin typeface="Times New Roman"/>
                <a:ea typeface="Calibri"/>
                <a:cs typeface="Arial"/>
              </a:rPr>
              <a:t>dH</a:t>
            </a:r>
            <a:r>
              <a:rPr lang="en-US" sz="2400" i="1" dirty="0" smtClean="0">
                <a:effectLst/>
                <a:latin typeface="Times New Roman"/>
                <a:ea typeface="Calibri"/>
                <a:cs typeface="Arial"/>
              </a:rPr>
              <a:t> = </a:t>
            </a:r>
            <a:r>
              <a:rPr lang="en-US" sz="2400" i="1" dirty="0" err="1" smtClean="0">
                <a:effectLst/>
                <a:latin typeface="Times New Roman"/>
                <a:ea typeface="Calibri"/>
                <a:cs typeface="Arial"/>
              </a:rPr>
              <a:t>dQ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), and (</a:t>
            </a:r>
            <a:r>
              <a:rPr lang="en-US" sz="2400" i="1" dirty="0" err="1" smtClean="0">
                <a:effectLst/>
                <a:latin typeface="Times New Roman"/>
                <a:ea typeface="Calibri"/>
                <a:cs typeface="Arial"/>
              </a:rPr>
              <a:t>dU</a:t>
            </a:r>
            <a:r>
              <a:rPr lang="en-US" sz="2400" i="1" dirty="0" smtClean="0">
                <a:effectLst/>
                <a:latin typeface="Times New Roman"/>
                <a:ea typeface="Calibri"/>
                <a:cs typeface="Arial"/>
              </a:rPr>
              <a:t> = </a:t>
            </a:r>
            <a:r>
              <a:rPr lang="en-US" sz="2400" i="1" dirty="0" err="1" smtClean="0">
                <a:effectLst/>
                <a:latin typeface="Times New Roman"/>
                <a:ea typeface="Calibri"/>
                <a:cs typeface="Arial"/>
              </a:rPr>
              <a:t>dQ</a:t>
            </a:r>
            <a:r>
              <a:rPr lang="en-US" sz="2400" i="1" dirty="0" smtClean="0">
                <a:effectLst/>
                <a:latin typeface="Times New Roman"/>
                <a:ea typeface="Calibri"/>
                <a:cs typeface="Arial"/>
              </a:rPr>
              <a:t>),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we can show that: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endParaRPr lang="en-US" sz="2400" dirty="0" smtClean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lvl="0" algn="just">
              <a:lnSpc>
                <a:spcPct val="115000"/>
              </a:lnSpc>
            </a:pP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   so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that the definitions for heat capacity can also be written as</a:t>
            </a:r>
            <a:endParaRPr lang="en-US" sz="2400" dirty="0">
              <a:latin typeface="Times New Roman"/>
              <a:ea typeface="Calibri"/>
              <a:cs typeface="Arial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855091" y="5943600"/>
            <a:ext cx="5231509" cy="936218"/>
            <a:chOff x="609600" y="2841218"/>
            <a:chExt cx="5231509" cy="93621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609600" y="2971800"/>
                  <a:ext cx="2094420" cy="64485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US" sz="2200" b="0" i="1" baseline="-25000" smtClean="0">
                              <a:latin typeface="Cambria Math"/>
                            </a:rPr>
                            <m:t>𝑣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≡</m:t>
                          </m:r>
                          <m:d>
                            <m:d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2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𝑈</m:t>
                                  </m:r>
                                </m:num>
                                <m:den>
                                  <m:r>
                                    <a:rPr lang="en-US" sz="220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200" b="0" i="1" smtClean="0">
                              <a:latin typeface="Cambria Math"/>
                            </a:rPr>
                            <m:t>𝑣</m:t>
                          </m:r>
                        </m:sub>
                      </m:sSub>
                    </m:oMath>
                  </a14:m>
                  <a:r>
                    <a:rPr lang="en-US" sz="2200" baseline="-25000" dirty="0" smtClean="0"/>
                    <a:t>      </a:t>
                  </a:r>
                  <a:r>
                    <a:rPr lang="en-US" sz="2200" dirty="0" smtClean="0"/>
                    <a:t>(4)</a:t>
                  </a:r>
                  <a:endParaRPr lang="en-US" sz="22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" y="2971800"/>
                  <a:ext cx="2094420" cy="644857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r="-290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3383064" y="2841218"/>
                  <a:ext cx="2458045" cy="93621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/>
                              </a:rPr>
                              <m:t>𝐶</m:t>
                            </m:r>
                            <m:r>
                              <a:rPr lang="en-US" sz="2200" b="0" i="1" baseline="-25000" smtClean="0">
                                <a:latin typeface="Cambria Math"/>
                              </a:rPr>
                              <m:t>𝑝</m:t>
                            </m:r>
                            <m:r>
                              <a:rPr lang="en-US" sz="2200" b="0" i="1" smtClean="0">
                                <a:latin typeface="Cambria Math"/>
                              </a:rPr>
                              <m:t>≡</m:t>
                            </m:r>
                            <m:d>
                              <m:d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2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𝐻</m:t>
                                    </m:r>
                                  </m:num>
                                  <m:den>
                                    <m:r>
                                      <a:rPr lang="en-US" sz="220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𝑇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en-US" sz="22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/>
                          </a:rPr>
                          <m:t>     (</m:t>
                        </m:r>
                        <m:r>
                          <a:rPr lang="en-US" sz="2200" b="0" i="1" smtClean="0">
                            <a:latin typeface="Cambria Math"/>
                          </a:rPr>
                          <m:t>5</m:t>
                        </m:r>
                        <m:r>
                          <a:rPr lang="en-US" sz="2200" b="0" i="1" smtClean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2200" baseline="-250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83064" y="2841218"/>
                  <a:ext cx="2458045" cy="936218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2" name="Group 21"/>
          <p:cNvGrpSpPr/>
          <p:nvPr/>
        </p:nvGrpSpPr>
        <p:grpSpPr>
          <a:xfrm>
            <a:off x="2790813" y="4467018"/>
            <a:ext cx="5057787" cy="1019382"/>
            <a:chOff x="2362200" y="5076618"/>
            <a:chExt cx="5057787" cy="101938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2362200" y="5120900"/>
                  <a:ext cx="2222275" cy="94474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en-US" sz="220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2200" i="1" smtClean="0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200" b="0" i="1" smtClean="0">
                                            <a:latin typeface="Cambria Math"/>
                                          </a:rPr>
                                          <m:t>𝜕</m:t>
                                        </m:r>
                                        <m:r>
                                          <a:rPr lang="en-US" sz="2200" b="0" i="1" smtClean="0">
                                            <a:latin typeface="Cambria Math"/>
                                          </a:rPr>
                                          <m:t>𝑄</m:t>
                                        </m:r>
                                      </m:num>
                                      <m:den>
                                        <m:r>
                                          <a:rPr lang="en-US" sz="2200" i="1" smtClean="0">
                                            <a:latin typeface="Cambria Math"/>
                                          </a:rPr>
                                          <m:t>𝜕</m:t>
                                        </m:r>
                                        <m:r>
                                          <a:rPr lang="en-US" sz="2200" b="0" i="1" smtClean="0">
                                            <a:latin typeface="Cambria Math"/>
                                          </a:rPr>
                                          <m:t>𝑇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  <m:sub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𝑣</m:t>
                                </m:r>
                              </m:sub>
                            </m:sSub>
                            <m:r>
                              <a:rPr lang="en-US" sz="2200" b="0" i="1" smtClean="0">
                                <a:latin typeface="Cambria Math"/>
                              </a:rPr>
                              <m:t>=</m:t>
                            </m:r>
                            <m:d>
                              <m:d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2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𝑈</m:t>
                                    </m:r>
                                  </m:num>
                                  <m:den>
                                    <m:r>
                                      <a:rPr lang="en-US" sz="220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𝑇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en-US" sz="2200" b="0" i="1" smtClean="0">
                                <a:latin typeface="Cambria Math"/>
                              </a:rPr>
                              <m:t>𝑣</m:t>
                            </m:r>
                          </m:sub>
                        </m:sSub>
                      </m:oMath>
                    </m:oMathPara>
                  </a14:m>
                  <a:endParaRPr lang="en-US" sz="2200" baseline="-25000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62200" y="5120900"/>
                  <a:ext cx="2222275" cy="944746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5087297" y="5076618"/>
                  <a:ext cx="2332690" cy="101938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en-US" sz="220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2200" i="1" smtClean="0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200" b="0" i="1" smtClean="0">
                                            <a:latin typeface="Cambria Math"/>
                                          </a:rPr>
                                          <m:t>𝜕</m:t>
                                        </m:r>
                                        <m:r>
                                          <a:rPr lang="en-US" sz="2200" b="0" i="1" smtClean="0">
                                            <a:latin typeface="Cambria Math"/>
                                          </a:rPr>
                                          <m:t>𝑄</m:t>
                                        </m:r>
                                      </m:num>
                                      <m:den>
                                        <m:r>
                                          <a:rPr lang="en-US" sz="2200" i="1" smtClean="0">
                                            <a:latin typeface="Cambria Math"/>
                                          </a:rPr>
                                          <m:t>𝜕</m:t>
                                        </m:r>
                                        <m:r>
                                          <a:rPr lang="en-US" sz="2200" b="0" i="1" smtClean="0">
                                            <a:latin typeface="Cambria Math"/>
                                          </a:rPr>
                                          <m:t>𝑇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  <m:sub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sz="2200" baseline="-25000" dirty="0"/>
                              <m:t> </m:t>
                            </m:r>
                            <m:r>
                              <a:rPr lang="en-US" sz="2200" b="0" i="1" smtClean="0">
                                <a:latin typeface="Cambria Math"/>
                              </a:rPr>
                              <m:t>=</m:t>
                            </m:r>
                            <m:d>
                              <m:d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2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𝐻</m:t>
                                    </m:r>
                                  </m:num>
                                  <m:den>
                                    <m:r>
                                      <a:rPr lang="en-US" sz="220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𝑇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en-US" sz="22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</m:oMath>
                    </m:oMathPara>
                  </a14:m>
                  <a:endParaRPr lang="en-US" sz="2200" baseline="-25000" dirty="0"/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87297" y="5076618"/>
                  <a:ext cx="2332690" cy="101938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28544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792162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HEAT CAPACITIES AND SPECIFIC HEATS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762000"/>
            <a:ext cx="8915400" cy="476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SzPct val="150000"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The units of heat capacity are J K</a:t>
            </a:r>
            <a:r>
              <a:rPr lang="en-US" altLang="en-US" sz="2400" baseline="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−1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  <a:p>
            <a:pPr marL="342900" indent="-342900" algn="just">
              <a:lnSpc>
                <a:spcPct val="115000"/>
              </a:lnSpc>
              <a:buSzPct val="150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Heat capacity is an extensive property (depends on ‘amount of matter’),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ts intensive counterpart is called specific heat, and is defined as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endParaRPr lang="en-US" sz="2400" dirty="0" smtClean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endParaRPr lang="en-US" sz="2400" dirty="0" smtClean="0">
              <a:latin typeface="Times New Roman"/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The units of specific heat are J K</a:t>
            </a:r>
            <a:r>
              <a:rPr lang="en-US" sz="2400" baseline="30000" dirty="0" smtClean="0">
                <a:latin typeface="Times New Roman"/>
                <a:ea typeface="Calibri"/>
                <a:cs typeface="Arial"/>
              </a:rPr>
              <a:t>−1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 kg</a:t>
            </a:r>
            <a:r>
              <a:rPr lang="en-US" sz="2400" baseline="30000" dirty="0">
                <a:latin typeface="Times New Roman"/>
                <a:ea typeface="Calibri"/>
                <a:cs typeface="Arial"/>
              </a:rPr>
              <a:t>−1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.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Heat capacities and specific heats are not constant, but are functions of  T and p.</a:t>
            </a:r>
          </a:p>
          <a:p>
            <a:pPr marL="342900" lvl="0" indent="-342900" algn="just">
              <a:lnSpc>
                <a:spcPct val="115000"/>
              </a:lnSpc>
              <a:buSzPct val="150000"/>
              <a:buFont typeface="Arial" panose="020B0604020202020204" pitchFamily="34" charset="0"/>
              <a:buChar char="•"/>
            </a:pPr>
            <a:r>
              <a:rPr lang="en-US" sz="2400" u="sng" dirty="0" smtClean="0">
                <a:latin typeface="Times New Roman"/>
                <a:ea typeface="Calibri"/>
                <a:cs typeface="Arial"/>
              </a:rPr>
              <a:t>If a substance has higher heat capacity, then more heat has to be added to raise its temperature.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741379" y="2590800"/>
            <a:ext cx="5726221" cy="682174"/>
            <a:chOff x="609600" y="2971800"/>
            <a:chExt cx="4500305" cy="68217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609600" y="3009117"/>
                  <a:ext cx="2083136" cy="64485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US" sz="2200" b="0" i="1" baseline="-25000" smtClean="0">
                              <a:latin typeface="Cambria Math"/>
                            </a:rPr>
                            <m:t>𝑣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≡</m:t>
                          </m:r>
                          <m:f>
                            <m:f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200" b="0" i="1" smtClean="0">
                                  <a:latin typeface="Cambria Math"/>
                                </a:rPr>
                                <m:t>𝐶</m:t>
                              </m:r>
                              <m:r>
                                <a:rPr lang="en-US" sz="2200" b="0" i="1" baseline="-25000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US" sz="2200" i="1" smtClean="0"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  <m:r>
                            <a:rPr lang="en-US" sz="22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2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𝑢</m:t>
                                  </m:r>
                                </m:num>
                                <m:den>
                                  <m:r>
                                    <a:rPr lang="en-US" sz="220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200" b="0" i="1" smtClean="0">
                              <a:latin typeface="Cambria Math"/>
                            </a:rPr>
                            <m:t>𝑣</m:t>
                          </m:r>
                        </m:sub>
                      </m:sSub>
                    </m:oMath>
                  </a14:m>
                  <a:r>
                    <a:rPr lang="en-US" sz="2200" baseline="-25000" dirty="0" smtClean="0"/>
                    <a:t>      </a:t>
                  </a:r>
                  <a:r>
                    <a:rPr lang="en-US" sz="2200" dirty="0" smtClean="0"/>
                    <a:t>(6)</a:t>
                  </a:r>
                  <a:endParaRPr lang="en-US" sz="2200" baseline="-25000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" y="3009117"/>
                  <a:ext cx="2083136" cy="644857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r="-230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3154464" y="2971800"/>
                  <a:ext cx="1955441" cy="6821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US" sz="2200" b="0" i="1" baseline="-25000" smtClean="0">
                              <a:latin typeface="Cambria Math"/>
                            </a:rPr>
                            <m:t>𝑝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≡</m:t>
                          </m:r>
                          <m:f>
                            <m:f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200" b="0" i="1" smtClean="0">
                                  <a:latin typeface="Cambria Math"/>
                                </a:rPr>
                                <m:t>𝐶</m:t>
                              </m:r>
                              <m:r>
                                <a:rPr lang="en-US" sz="2200" b="0" i="1" baseline="-25000" smtClean="0">
                                  <a:latin typeface="Cambria Math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en-US" sz="2200" i="1" smtClean="0"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  <m:r>
                            <a:rPr lang="en-US" sz="22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2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h</m:t>
                                  </m:r>
                                </m:num>
                                <m:den>
                                  <m:r>
                                    <a:rPr lang="en-US" sz="220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2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</m:oMath>
                  </a14:m>
                  <a:r>
                    <a:rPr lang="en-US" sz="2200" baseline="-25000" dirty="0" smtClean="0"/>
                    <a:t>  </a:t>
                  </a:r>
                  <a:r>
                    <a:rPr lang="en-US" sz="2200" dirty="0" smtClean="0"/>
                    <a:t>(7)</a:t>
                  </a:r>
                  <a:endParaRPr lang="en-US" sz="2200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4464" y="2971800"/>
                  <a:ext cx="1955441" cy="682174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r="-220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51685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792162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RELATION BETWEEN </a:t>
            </a:r>
            <a:r>
              <a:rPr lang="en-US" sz="2600" b="1" dirty="0" err="1" smtClean="0">
                <a:effectLst/>
                <a:latin typeface="Times New Roman"/>
                <a:ea typeface="Calibri"/>
                <a:cs typeface="Arial"/>
              </a:rPr>
              <a:t>Cv</a:t>
            </a:r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 and </a:t>
            </a:r>
            <a:r>
              <a:rPr lang="en-US" sz="2600" b="1" dirty="0" err="1" smtClean="0">
                <a:effectLst/>
                <a:latin typeface="Times New Roman"/>
                <a:ea typeface="Calibri"/>
                <a:cs typeface="Arial"/>
              </a:rPr>
              <a:t>Cp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1018456"/>
            <a:ext cx="891540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SzPct val="150000"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To see the relation between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altLang="en-US" sz="2400" baseline="-250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and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altLang="en-US" sz="2400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we start with the:</a:t>
            </a:r>
          </a:p>
          <a:p>
            <a:pPr marL="342900" indent="-342900" algn="just">
              <a:lnSpc>
                <a:spcPct val="115000"/>
              </a:lnSpc>
              <a:buSzPct val="150000"/>
              <a:buFont typeface="Arial" panose="020B0604020202020204" pitchFamily="34" charset="0"/>
              <a:buChar char="•"/>
            </a:pPr>
            <a:endParaRPr lang="en-US" sz="2400" dirty="0">
              <a:latin typeface="Times New Roman" pitchFamily="18" charset="0"/>
              <a:ea typeface="Calibri"/>
              <a:cs typeface="Times New Roman" pitchFamily="18" charset="0"/>
              <a:sym typeface="Symbol" pitchFamily="18" charset="2"/>
            </a:endParaRPr>
          </a:p>
          <a:p>
            <a:pPr marL="342900" indent="-342900" algn="just">
              <a:lnSpc>
                <a:spcPct val="115000"/>
              </a:lnSpc>
              <a:buSzPct val="150000"/>
              <a:buFont typeface="Arial" panose="020B0604020202020204" pitchFamily="34" charset="0"/>
              <a:buChar char="•"/>
            </a:pPr>
            <a:endParaRPr lang="en-US" sz="2400" dirty="0" smtClean="0">
              <a:latin typeface="Times New Roman" pitchFamily="18" charset="0"/>
              <a:ea typeface="Calibri"/>
              <a:cs typeface="Times New Roman" pitchFamily="18" charset="0"/>
              <a:sym typeface="Symbol" pitchFamily="18" charset="2"/>
            </a:endParaRPr>
          </a:p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From the definition of enthalpy,</a:t>
            </a:r>
          </a:p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                                         H =U + </a:t>
            </a:r>
            <a:r>
              <a:rPr lang="en-US" sz="2400" dirty="0" err="1" smtClean="0">
                <a:latin typeface="Times New Roman"/>
                <a:ea typeface="Calibri"/>
                <a:cs typeface="Arial"/>
              </a:rPr>
              <a:t>pV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 ,</a:t>
            </a:r>
          </a:p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we take the partial derivative with respect to T at constant pressure to get:</a:t>
            </a:r>
          </a:p>
          <a:p>
            <a:pPr algn="just">
              <a:lnSpc>
                <a:spcPct val="115000"/>
              </a:lnSpc>
              <a:buSzPct val="150000"/>
            </a:pPr>
            <a:endParaRPr lang="en-US" sz="2400" dirty="0"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Substituting (9) into (8) we get</a:t>
            </a:r>
          </a:p>
          <a:p>
            <a:pPr algn="just">
              <a:lnSpc>
                <a:spcPct val="115000"/>
              </a:lnSpc>
              <a:buSzPct val="150000"/>
            </a:pPr>
            <a:endParaRPr lang="en-US" sz="2400" dirty="0"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buSzPct val="150000"/>
            </a:pPr>
            <a:endParaRPr lang="en-US" sz="2400" dirty="0" smtClean="0"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The differential of U is: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971800" y="1600200"/>
                <a:ext cx="3927614" cy="6821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2200" b="0" i="1" baseline="-25000" smtClean="0">
                            <a:latin typeface="Cambria Math"/>
                          </a:rPr>
                          <m:t>𝑝</m:t>
                        </m:r>
                        <m:r>
                          <a:rPr lang="en-US" sz="22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200" b="0" i="1" smtClean="0">
                            <a:latin typeface="Cambria Math"/>
                          </a:rPr>
                          <m:t>𝐶𝑣</m:t>
                        </m:r>
                        <m:r>
                          <a:rPr lang="en-US" sz="2200" b="0" i="1" smtClean="0">
                            <a:latin typeface="Cambria Math"/>
                          </a:rPr>
                          <m:t>=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𝐻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22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𝑣</m:t>
                        </m:r>
                      </m:sub>
                    </m:sSub>
                    <m:r>
                      <a:rPr lang="en-US" sz="2200" b="0" i="1" smtClean="0">
                        <a:latin typeface="Cambria Math"/>
                      </a:rPr>
                      <m:t>      (8)</m:t>
                    </m:r>
                  </m:oMath>
                </a14:m>
                <a:endParaRPr lang="en-US" sz="2200" baseline="-25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1600200"/>
                <a:ext cx="3927614" cy="68217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124200" y="3657600"/>
                <a:ext cx="3793283" cy="7653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sSubPr>
                          <m:e>
                            <m:d>
                              <m:d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2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𝐻</m:t>
                                    </m:r>
                                  </m:num>
                                  <m:den>
                                    <m:r>
                                      <a:rPr lang="en-US" sz="220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𝑇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en-US" sz="22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/>
                          </a:rPr>
                          <m:t>=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+</m:t>
                        </m:r>
                        <m:r>
                          <a:rPr lang="en-US" sz="2200" b="0" i="1" smtClean="0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𝑉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22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(9)</a:t>
                </a:r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3657600"/>
                <a:ext cx="3793283" cy="765338"/>
              </a:xfrm>
              <a:prstGeom prst="rect">
                <a:avLst/>
              </a:prstGeom>
              <a:blipFill rotWithShape="1">
                <a:blip r:embed="rId3"/>
                <a:stretch>
                  <a:fillRect r="-1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52600" y="5025862"/>
                <a:ext cx="5190588" cy="7653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200" i="1" smtClean="0">
                                <a:latin typeface="Cambria Math"/>
                              </a:rPr>
                              <m:t>𝐶</m:t>
                            </m:r>
                            <m:r>
                              <a:rPr lang="en-US" sz="2200" i="1" baseline="-25000" smtClean="0">
                                <a:latin typeface="Cambria Math"/>
                              </a:rPr>
                              <m:t>𝑝</m:t>
                            </m:r>
                            <m:r>
                              <a:rPr lang="en-US" sz="220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2200" i="1" smtClean="0">
                                <a:latin typeface="Cambria Math"/>
                              </a:rPr>
                              <m:t>𝐶𝑣</m:t>
                            </m:r>
                            <m:r>
                              <a:rPr lang="en-US" sz="2200" b="0" i="1" smtClean="0">
                                <a:latin typeface="Cambria Math"/>
                              </a:rPr>
                              <m:t>=</m:t>
                            </m:r>
                            <m:d>
                              <m:d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2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𝑈</m:t>
                                    </m:r>
                                  </m:num>
                                  <m:den>
                                    <m:r>
                                      <a:rPr lang="en-US" sz="220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𝑇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en-US" sz="22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/>
                          </a:rPr>
                          <m:t>+</m:t>
                        </m:r>
                        <m:r>
                          <a:rPr lang="en-US" sz="2200" b="0" i="1" smtClean="0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𝑉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22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(10)</a:t>
                </a:r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025862"/>
                <a:ext cx="5190588" cy="765338"/>
              </a:xfrm>
              <a:prstGeom prst="rect">
                <a:avLst/>
              </a:prstGeom>
              <a:blipFill rotWithShape="1">
                <a:blip r:embed="rId4"/>
                <a:stretch>
                  <a:fillRect r="-4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52400" y="6136943"/>
                <a:ext cx="3523529" cy="644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𝑑𝑈</m:t>
                        </m:r>
                        <m:r>
                          <a:rPr lang="en-US" sz="2200" b="0" i="1" smtClean="0">
                            <a:latin typeface="Cambria Math"/>
                          </a:rPr>
                          <m:t>=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2200" dirty="0" smtClean="0"/>
                  <a:t>dT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+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𝑉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𝑇</m:t>
                        </m:r>
                      </m:sub>
                    </m:sSub>
                    <m:r>
                      <a:rPr lang="en-US" sz="2200" b="0" i="1" smtClean="0">
                        <a:latin typeface="Cambria Math"/>
                      </a:rPr>
                      <m:t>   </m:t>
                    </m:r>
                    <m:r>
                      <a:rPr lang="en-US" sz="2200" b="0" i="1" smtClean="0">
                        <a:latin typeface="Cambria Math"/>
                      </a:rPr>
                      <m:t>𝑑𝑉</m:t>
                    </m:r>
                  </m:oMath>
                </a14:m>
                <a:endParaRPr lang="en-US" sz="2200" baseline="-25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6136943"/>
                <a:ext cx="3523529" cy="64485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983" y="4876800"/>
            <a:ext cx="5387603" cy="1057275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2453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RELATION BETWEEN </a:t>
            </a:r>
            <a:r>
              <a:rPr lang="en-US" sz="2600" b="1" dirty="0" err="1" smtClean="0">
                <a:effectLst/>
                <a:latin typeface="Times New Roman"/>
                <a:ea typeface="Calibri"/>
                <a:cs typeface="Arial"/>
              </a:rPr>
              <a:t>Cv</a:t>
            </a:r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 and </a:t>
            </a:r>
            <a:r>
              <a:rPr lang="en-US" sz="2600" b="1" dirty="0" err="1" smtClean="0">
                <a:effectLst/>
                <a:latin typeface="Times New Roman"/>
                <a:ea typeface="Calibri"/>
                <a:cs typeface="Arial"/>
              </a:rPr>
              <a:t>Cp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52400" y="1018456"/>
                <a:ext cx="8915400" cy="63764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buSzPct val="150000"/>
                </a:pPr>
                <a:r>
                  <a:rPr lang="en-US" sz="2400" dirty="0" smtClean="0">
                    <a:latin typeface="Times New Roman"/>
                    <a:ea typeface="Calibri"/>
                    <a:cs typeface="Arial"/>
                  </a:rPr>
                  <a:t>Dividing by </a:t>
                </a:r>
                <a:r>
                  <a:rPr lang="en-US" sz="2400" dirty="0" err="1" smtClean="0">
                    <a:latin typeface="Times New Roman"/>
                    <a:ea typeface="Calibri"/>
                    <a:cs typeface="Arial"/>
                  </a:rPr>
                  <a:t>dT</a:t>
                </a:r>
                <a:r>
                  <a:rPr lang="en-US" sz="2400" dirty="0" smtClean="0">
                    <a:latin typeface="Times New Roman"/>
                    <a:ea typeface="Calibri"/>
                    <a:cs typeface="Arial"/>
                  </a:rPr>
                  <a:t> gives:</a:t>
                </a:r>
              </a:p>
              <a:p>
                <a:pPr algn="just">
                  <a:lnSpc>
                    <a:spcPct val="115000"/>
                  </a:lnSpc>
                  <a:buSzPct val="150000"/>
                </a:pPr>
                <a:endParaRPr lang="en-US" sz="2400" dirty="0">
                  <a:latin typeface="Times New Roman"/>
                  <a:ea typeface="Calibri"/>
                  <a:cs typeface="Arial"/>
                </a:endParaRPr>
              </a:p>
              <a:p>
                <a:pPr algn="just">
                  <a:lnSpc>
                    <a:spcPct val="115000"/>
                  </a:lnSpc>
                  <a:buSzPct val="150000"/>
                </a:pPr>
                <a:endParaRPr lang="en-US" sz="2400" dirty="0" smtClean="0">
                  <a:latin typeface="Times New Roman"/>
                  <a:ea typeface="Calibri"/>
                  <a:cs typeface="Arial"/>
                </a:endParaRPr>
              </a:p>
              <a:p>
                <a:pPr algn="just">
                  <a:lnSpc>
                    <a:spcPct val="115000"/>
                  </a:lnSpc>
                  <a:buSzPct val="150000"/>
                </a:pPr>
                <a:r>
                  <a:rPr lang="en-US" sz="2400" dirty="0" smtClean="0">
                    <a:latin typeface="Times New Roman"/>
                    <a:ea typeface="Calibri"/>
                    <a:cs typeface="Arial"/>
                  </a:rPr>
                  <a:t>and assuming constant pressure we get:</a:t>
                </a:r>
              </a:p>
              <a:p>
                <a:pPr algn="just">
                  <a:lnSpc>
                    <a:spcPct val="115000"/>
                  </a:lnSpc>
                  <a:buSzPct val="150000"/>
                </a:pPr>
                <a:endParaRPr lang="en-US" sz="2400" dirty="0">
                  <a:latin typeface="Times New Roman"/>
                  <a:ea typeface="Calibri"/>
                  <a:cs typeface="Arial"/>
                </a:endParaRPr>
              </a:p>
              <a:p>
                <a:pPr algn="just">
                  <a:lnSpc>
                    <a:spcPct val="115000"/>
                  </a:lnSpc>
                  <a:buSzPct val="150000"/>
                </a:pPr>
                <a:endParaRPr lang="en-US" sz="2400" dirty="0" smtClean="0">
                  <a:latin typeface="Times New Roman"/>
                  <a:ea typeface="Calibri"/>
                  <a:cs typeface="Arial"/>
                </a:endParaRPr>
              </a:p>
              <a:p>
                <a:pPr algn="just">
                  <a:lnSpc>
                    <a:spcPct val="115000"/>
                  </a:lnSpc>
                  <a:buSzPct val="150000"/>
                </a:pPr>
                <a:endParaRPr lang="en-US" sz="2400" dirty="0">
                  <a:latin typeface="Times New Roman"/>
                  <a:ea typeface="Calibri"/>
                  <a:cs typeface="Arial"/>
                </a:endParaRPr>
              </a:p>
              <a:p>
                <a:pPr algn="just">
                  <a:lnSpc>
                    <a:spcPct val="115000"/>
                  </a:lnSpc>
                  <a:buSzPct val="150000"/>
                </a:pPr>
                <a:r>
                  <a:rPr lang="en-US" sz="2400" dirty="0" smtClean="0">
                    <a:latin typeface="Times New Roman"/>
                    <a:ea typeface="Calibri"/>
                    <a:cs typeface="Arial"/>
                  </a:rPr>
                  <a:t>Or</a:t>
                </a:r>
              </a:p>
              <a:p>
                <a:pPr algn="just">
                  <a:lnSpc>
                    <a:spcPct val="115000"/>
                  </a:lnSpc>
                  <a:buSzPct val="150000"/>
                </a:pPr>
                <a:endParaRPr lang="en-US" sz="2400" dirty="0" smtClean="0">
                  <a:latin typeface="Times New Roman"/>
                  <a:ea typeface="Calibri"/>
                  <a:cs typeface="Arial"/>
                </a:endParaRPr>
              </a:p>
              <a:p>
                <a:pPr algn="just">
                  <a:lnSpc>
                    <a:spcPct val="115000"/>
                  </a:lnSpc>
                  <a:buSzPct val="150000"/>
                </a:pPr>
                <a:r>
                  <a:rPr lang="en-US" sz="2400" dirty="0" smtClean="0">
                    <a:latin typeface="Times New Roman"/>
                    <a:ea typeface="Calibri"/>
                    <a:cs typeface="Arial"/>
                  </a:rPr>
                  <a:t>Substituting this into (10)</a:t>
                </a:r>
                <a:endParaRPr lang="en-US" sz="2800" b="0" i="1" dirty="0" smtClean="0">
                  <a:latin typeface="Cambria Math"/>
                </a:endParaRPr>
              </a:p>
              <a:p>
                <a:pPr algn="just">
                  <a:lnSpc>
                    <a:spcPct val="115000"/>
                  </a:lnSpc>
                  <a:buSzPct val="150000"/>
                </a:pPr>
                <a:endParaRPr lang="en-US" sz="2800" dirty="0" smtClean="0">
                  <a:latin typeface="Times New Roman"/>
                  <a:ea typeface="Calibri"/>
                  <a:cs typeface="Arial"/>
                </a:endParaRPr>
              </a:p>
              <a:p>
                <a:pPr algn="just">
                  <a:lnSpc>
                    <a:spcPct val="115000"/>
                  </a:lnSpc>
                  <a:buSzPct val="150000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dirty="0" smtClean="0">
                        <a:latin typeface="Times New Roman"/>
                        <a:ea typeface="Calibri"/>
                        <a:cs typeface="Arial"/>
                      </a:rPr>
                      <m:t>gives</m:t>
                    </m:r>
                    <m:r>
                      <a:rPr lang="en-US" sz="2800" b="0" i="1" dirty="0" smtClean="0">
                        <a:latin typeface="Cambria Math"/>
                        <a:ea typeface="Calibri"/>
                        <a:cs typeface="Arial"/>
                      </a:rPr>
                      <m:t>         </m:t>
                    </m:r>
                    <m:r>
                      <a:rPr lang="en-US" sz="3200" b="0" i="1" smtClean="0">
                        <a:latin typeface="Cambria Math"/>
                      </a:rPr>
                      <m:t>𝐶</m:t>
                    </m:r>
                    <m:r>
                      <a:rPr lang="en-US" sz="3200" b="0" i="1" baseline="-25000" smtClean="0">
                        <a:latin typeface="Cambria Math"/>
                      </a:rPr>
                      <m:t>𝑝</m:t>
                    </m:r>
                    <m:r>
                      <a:rPr lang="en-US" sz="3200" b="0" i="1" smtClean="0">
                        <a:latin typeface="Cambria Math"/>
                      </a:rPr>
                      <m:t>−</m:t>
                    </m:r>
                    <m:r>
                      <a:rPr lang="en-US" sz="3200" b="0" i="1" smtClean="0">
                        <a:latin typeface="Cambria Math"/>
                      </a:rPr>
                      <m:t>𝐶𝑣</m:t>
                    </m:r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3600" i="1" smtClean="0">
                            <a:latin typeface="Cambria Math"/>
                            <a:cs typeface="Arial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sSubPr>
                          <m:e>
                            <m:d>
                              <m:dPr>
                                <m:ctrlPr>
                                  <a:rPr lang="en-US" sz="32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32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3200" b="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3200" b="0" i="1" smtClean="0">
                                        <a:latin typeface="Cambria Math"/>
                                      </a:rPr>
                                      <m:t>𝑈</m:t>
                                    </m:r>
                                  </m:num>
                                  <m:den>
                                    <m:r>
                                      <a:rPr lang="en-US" sz="320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3200" b="0" i="1" smtClean="0">
                                        <a:latin typeface="Cambria Math"/>
                                      </a:rPr>
                                      <m:t>𝑉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</a:rPr>
                              <m:t>𝑇</m:t>
                            </m:r>
                          </m:sub>
                        </m:sSub>
                        <m:r>
                          <a:rPr lang="en-US" sz="3200" b="0" i="1" smtClean="0">
                            <a:latin typeface="Cambria Math"/>
                          </a:rPr>
                          <m:t>+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𝑝</m:t>
                        </m:r>
                      </m:e>
                    </m:d>
                  </m:oMath>
                </a14:m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𝑉</m:t>
                                </m:r>
                              </m:num>
                              <m:den>
                                <m:r>
                                  <a:rPr lang="en-US" sz="24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𝑃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    (12)</m:t>
                    </m:r>
                  </m:oMath>
                </a14:m>
                <a:endParaRPr lang="en-US" sz="2400" dirty="0" smtClean="0">
                  <a:latin typeface="Times New Roman"/>
                  <a:ea typeface="Calibri"/>
                  <a:cs typeface="Arial"/>
                </a:endParaRPr>
              </a:p>
              <a:p>
                <a:pPr algn="just">
                  <a:lnSpc>
                    <a:spcPct val="115000"/>
                  </a:lnSpc>
                  <a:buSzPct val="150000"/>
                </a:pPr>
                <a:endParaRPr lang="en-US" sz="2400" dirty="0" smtClean="0">
                  <a:latin typeface="Times New Roman"/>
                  <a:ea typeface="Calibri"/>
                  <a:cs typeface="Arial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018456"/>
                <a:ext cx="8915400" cy="6376489"/>
              </a:xfrm>
              <a:prstGeom prst="rect">
                <a:avLst/>
              </a:prstGeom>
              <a:blipFill rotWithShape="1">
                <a:blip r:embed="rId2"/>
                <a:stretch>
                  <a:fillRect l="-1025" t="-3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743200" y="1524000"/>
                <a:ext cx="3001656" cy="644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f>
                          <m:f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200" b="0" i="1" smtClean="0">
                                <a:latin typeface="Cambria Math"/>
                              </a:rPr>
                              <m:t>𝜕</m:t>
                            </m:r>
                            <m:r>
                              <a:rPr lang="en-US" sz="2200" b="0" i="1" smtClean="0">
                                <a:latin typeface="Cambria Math"/>
                              </a:rPr>
                              <m:t>𝑈</m:t>
                            </m:r>
                          </m:num>
                          <m:den>
                            <m:r>
                              <a:rPr lang="en-US" sz="2200" b="0" i="1" smtClean="0">
                                <a:latin typeface="Cambria Math"/>
                              </a:rPr>
                              <m:t>𝑑𝑇</m:t>
                            </m:r>
                          </m:den>
                        </m:f>
                        <m:r>
                          <a:rPr lang="en-US" sz="2200" b="0" i="1" smtClean="0">
                            <a:latin typeface="Cambria Math"/>
                          </a:rPr>
                          <m:t>=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22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+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𝑉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𝑇</m:t>
                        </m:r>
                      </m:sub>
                    </m:sSub>
                    <m:r>
                      <a:rPr lang="en-US" sz="2200" b="0" i="1" smtClean="0">
                        <a:latin typeface="Cambria Math"/>
                      </a:rPr>
                      <m:t>  </m:t>
                    </m:r>
                    <m:f>
                      <m:fPr>
                        <m:ctrlPr>
                          <a:rPr lang="en-US" sz="2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/>
                          </a:rPr>
                          <m:t>𝑑𝑉</m:t>
                        </m:r>
                      </m:num>
                      <m:den>
                        <m:r>
                          <a:rPr lang="en-US" sz="2200" b="0" i="1" smtClean="0">
                            <a:latin typeface="Cambria Math"/>
                          </a:rPr>
                          <m:t>𝑑𝑇</m:t>
                        </m:r>
                      </m:den>
                    </m:f>
                  </m:oMath>
                </a14:m>
                <a:endParaRPr lang="en-US" sz="2200" baseline="-25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1524000"/>
                <a:ext cx="3001656" cy="64485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743200" y="2860343"/>
                <a:ext cx="3737242" cy="7280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sSubPr>
                          <m:e>
                            <m:d>
                              <m:d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2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𝑑𝑈</m:t>
                                    </m:r>
                                  </m:num>
                                  <m:den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𝑑𝑇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en-US" sz="22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/>
                          </a:rPr>
                          <m:t>=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22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+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𝑉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𝑑𝑉</m:t>
                                </m:r>
                              </m:num>
                              <m:den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𝑑𝑇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endParaRPr lang="en-US" sz="2200" baseline="-25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2860343"/>
                <a:ext cx="3737242" cy="7280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663558" y="3996380"/>
                <a:ext cx="5489842" cy="7280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sSubPr>
                          <m:e>
                            <m:d>
                              <m:d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2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𝑈</m:t>
                                    </m:r>
                                  </m:num>
                                  <m:den>
                                    <m:r>
                                      <a:rPr lang="en-US" sz="220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𝑇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en-US" sz="22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/>
                          </a:rPr>
                          <m:t>=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22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+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𝑉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𝑉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2200" baseline="-25000" dirty="0" smtClean="0"/>
                  <a:t>             </a:t>
                </a:r>
                <a:r>
                  <a:rPr lang="en-US" sz="2200" dirty="0" smtClean="0"/>
                  <a:t>(11)</a:t>
                </a:r>
                <a:endParaRPr lang="en-US" sz="2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3558" y="3996380"/>
                <a:ext cx="5489842" cy="7280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10000" y="4800600"/>
                <a:ext cx="5190588" cy="76533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200" i="1" smtClean="0">
                                <a:latin typeface="Cambria Math"/>
                              </a:rPr>
                              <m:t>𝐶</m:t>
                            </m:r>
                            <m:r>
                              <a:rPr lang="en-US" sz="2200" i="1" baseline="-25000" smtClean="0">
                                <a:latin typeface="Cambria Math"/>
                              </a:rPr>
                              <m:t>𝑝</m:t>
                            </m:r>
                            <m:r>
                              <a:rPr lang="en-US" sz="220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2200" i="1" smtClean="0">
                                <a:latin typeface="Cambria Math"/>
                              </a:rPr>
                              <m:t>𝐶𝑣</m:t>
                            </m:r>
                            <m:r>
                              <a:rPr lang="en-US" sz="2200" b="0" i="1" smtClean="0">
                                <a:latin typeface="Cambria Math"/>
                              </a:rPr>
                              <m:t>=</m:t>
                            </m:r>
                            <m:d>
                              <m:d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2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𝑈</m:t>
                                    </m:r>
                                  </m:num>
                                  <m:den>
                                    <m:r>
                                      <a:rPr lang="en-US" sz="220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𝑇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en-US" sz="22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/>
                          </a:rPr>
                          <m:t>+</m:t>
                        </m:r>
                        <m:r>
                          <a:rPr lang="en-US" sz="2200" b="0" i="1" smtClean="0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𝑉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22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(10)</a:t>
                </a:r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800600"/>
                <a:ext cx="5190588" cy="765338"/>
              </a:xfrm>
              <a:prstGeom prst="rect">
                <a:avLst/>
              </a:prstGeom>
              <a:blipFill rotWithShape="1">
                <a:blip r:embed="rId6"/>
                <a:stretch>
                  <a:fillRect r="-2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 flipH="1">
            <a:off x="3733800" y="3850943"/>
            <a:ext cx="685800" cy="949657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390086" y="4724400"/>
            <a:ext cx="685800" cy="949657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 rot="19122894">
            <a:off x="5833795" y="3581400"/>
            <a:ext cx="1143000" cy="228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 rot="19122894">
            <a:off x="3876846" y="6397940"/>
            <a:ext cx="405950" cy="3724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 rot="19122894">
            <a:off x="5770039" y="6107439"/>
            <a:ext cx="405950" cy="3724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81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6" grpId="0" animBg="1"/>
      <p:bldP spid="21" grpId="0" animBg="1"/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RELATION BETWEEN </a:t>
            </a:r>
            <a:r>
              <a:rPr lang="en-US" sz="2600" b="1" dirty="0" err="1" smtClean="0">
                <a:effectLst/>
                <a:latin typeface="Times New Roman"/>
                <a:ea typeface="Calibri"/>
                <a:cs typeface="Arial"/>
              </a:rPr>
              <a:t>Cv</a:t>
            </a:r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 AND </a:t>
            </a:r>
            <a:r>
              <a:rPr lang="en-US" sz="2600" b="1" dirty="0" err="1" smtClean="0">
                <a:effectLst/>
                <a:latin typeface="Times New Roman"/>
                <a:ea typeface="Calibri"/>
                <a:cs typeface="Arial"/>
              </a:rPr>
              <a:t>Cp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52400" y="1018456"/>
                <a:ext cx="8915400" cy="22397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buSzPct val="150000"/>
                </a:pPr>
                <a:r>
                  <a:rPr lang="en-US" sz="2400" dirty="0" smtClean="0">
                    <a:latin typeface="Times New Roman"/>
                    <a:ea typeface="Calibri"/>
                    <a:cs typeface="Arial"/>
                  </a:rPr>
                  <a:t>In terms of specific heats this is:</a:t>
                </a:r>
              </a:p>
              <a:p>
                <a:pPr algn="ctr">
                  <a:lnSpc>
                    <a:spcPct val="115000"/>
                  </a:lnSpc>
                  <a:buSzPct val="150000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𝐶</m:t>
                    </m:r>
                    <m:r>
                      <a:rPr lang="en-US" sz="2400" b="0" i="1" baseline="-25000" smtClean="0">
                        <a:latin typeface="Cambria Math"/>
                      </a:rPr>
                      <m:t>𝑝</m:t>
                    </m:r>
                    <m:r>
                      <a:rPr lang="en-US" sz="2400" b="0" i="1" smtClean="0">
                        <a:latin typeface="Cambria Math"/>
                      </a:rPr>
                      <m:t>−</m:t>
                    </m:r>
                    <m:r>
                      <a:rPr lang="en-US" sz="2400" b="0" i="1" smtClean="0">
                        <a:latin typeface="Cambria Math"/>
                      </a:rPr>
                      <m:t>𝐶𝑣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800" i="1" smtClean="0">
                            <a:latin typeface="Cambria Math"/>
                            <a:cs typeface="Arial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sSubPr>
                          <m:e>
                            <m:d>
                              <m:dPr>
                                <m:ctrlPr>
                                  <a:rPr lang="en-US" sz="24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𝑢</m:t>
                                    </m:r>
                                  </m:num>
                                  <m:den>
                                    <m:r>
                                      <a:rPr lang="en-US" sz="240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l-GR" sz="2400" b="0" i="1" smtClean="0">
                                        <a:latin typeface="Cambria Math"/>
                                      </a:rPr>
                                      <m:t>α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𝑇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𝑝</m:t>
                        </m:r>
                      </m:e>
                    </m:d>
                  </m:oMath>
                </a14:m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400" b="0" i="1" smtClean="0">
                                    <a:latin typeface="Cambria Math"/>
                                  </a:rPr>
                                  <m:t>α</m:t>
                                </m:r>
                              </m:num>
                              <m:den>
                                <m:r>
                                  <a:rPr lang="en-US" sz="24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𝑃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      (13)</m:t>
                    </m:r>
                  </m:oMath>
                </a14:m>
                <a:endParaRPr lang="en-US" sz="2400" dirty="0" smtClean="0">
                  <a:latin typeface="Times New Roman"/>
                  <a:ea typeface="Calibri"/>
                  <a:cs typeface="Arial"/>
                </a:endParaRPr>
              </a:p>
              <a:p>
                <a:pPr lvl="1" algn="just">
                  <a:lnSpc>
                    <a:spcPct val="115000"/>
                  </a:lnSpc>
                  <a:buSzPct val="150000"/>
                </a:pPr>
                <a:r>
                  <a:rPr lang="en-US" sz="2000" dirty="0" smtClean="0">
                    <a:latin typeface="Times New Roman"/>
                    <a:ea typeface="Calibri"/>
                    <a:cs typeface="Arial"/>
                  </a:rPr>
                  <a:t>(𝜕𝑈/𝜕𝑉)</a:t>
                </a:r>
                <a:r>
                  <a:rPr lang="en-US" sz="2000" baseline="-25000" dirty="0" smtClean="0">
                    <a:latin typeface="Times New Roman"/>
                    <a:ea typeface="Calibri"/>
                    <a:cs typeface="Arial"/>
                  </a:rPr>
                  <a:t>𝑇 </a:t>
                </a:r>
                <a:r>
                  <a:rPr lang="en-US" sz="2000" dirty="0" smtClean="0">
                    <a:latin typeface="Times New Roman"/>
                    <a:ea typeface="Calibri"/>
                    <a:cs typeface="Arial"/>
                  </a:rPr>
                  <a:t>or (𝜕𝑢/𝜕</a:t>
                </a:r>
                <a:r>
                  <a:rPr lang="el-GR" sz="2000" dirty="0" smtClean="0">
                    <a:latin typeface="Times New Roman"/>
                    <a:ea typeface="Calibri"/>
                    <a:cs typeface="Arial"/>
                  </a:rPr>
                  <a:t>α)</a:t>
                </a:r>
                <a:r>
                  <a:rPr lang="en-US" sz="2000" baseline="-25000" dirty="0" smtClean="0">
                    <a:latin typeface="Times New Roman"/>
                    <a:ea typeface="Calibri"/>
                    <a:cs typeface="Arial"/>
                  </a:rPr>
                  <a:t>T  </a:t>
                </a:r>
                <a:r>
                  <a:rPr lang="en-US" sz="2400" dirty="0">
                    <a:latin typeface="Times New Roman"/>
                    <a:ea typeface="Calibri"/>
                    <a:cs typeface="Arial"/>
                  </a:rPr>
                  <a:t>is called the internal pressure, and is due to </a:t>
                </a:r>
                <a:r>
                  <a:rPr lang="en-US" sz="2400" dirty="0" smtClean="0">
                    <a:latin typeface="Times New Roman"/>
                    <a:ea typeface="Calibri"/>
                    <a:cs typeface="Arial"/>
                  </a:rPr>
                  <a:t>forces between </a:t>
                </a:r>
                <a:r>
                  <a:rPr lang="en-US" sz="2400" dirty="0">
                    <a:latin typeface="Times New Roman"/>
                    <a:ea typeface="Calibri"/>
                    <a:cs typeface="Arial"/>
                  </a:rPr>
                  <a:t>the molecules of the substance</a:t>
                </a:r>
                <a:r>
                  <a:rPr lang="en-US" sz="2400" dirty="0" smtClean="0">
                    <a:latin typeface="Times New Roman"/>
                    <a:ea typeface="Calibri"/>
                    <a:cs typeface="Arial"/>
                  </a:rPr>
                  <a:t>.</a:t>
                </a:r>
                <a:endParaRPr lang="en-US" sz="2400" dirty="0">
                  <a:latin typeface="Times New Roman"/>
                  <a:ea typeface="Calibri"/>
                  <a:cs typeface="Arial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018456"/>
                <a:ext cx="8915400" cy="2239780"/>
              </a:xfrm>
              <a:prstGeom prst="rect">
                <a:avLst/>
              </a:prstGeom>
              <a:blipFill rotWithShape="1">
                <a:blip r:embed="rId3"/>
                <a:stretch>
                  <a:fillRect l="-1025" t="-1090" r="-957" b="-4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066241"/>
            <a:ext cx="4800600" cy="457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0600" y="3505200"/>
            <a:ext cx="739140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Riddles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For gases, </a:t>
            </a:r>
            <a:r>
              <a:rPr lang="en-US" sz="2400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</a:t>
            </a:r>
            <a:r>
              <a:rPr lang="en-US" sz="2400" baseline="-25000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</a:t>
            </a:r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&gt; </a:t>
            </a:r>
            <a:r>
              <a:rPr lang="en-US" sz="2400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</a:t>
            </a:r>
            <a:r>
              <a:rPr lang="en-US" sz="2400" baseline="-25000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</a:t>
            </a:r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why?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45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792162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SPECIFIC HEATS FOR IDEAL GASES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609600"/>
            <a:ext cx="8915400" cy="688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Recall that the specific heat at constant volume and the specific heat at constant pressure was defined as:</a:t>
            </a:r>
          </a:p>
          <a:p>
            <a:pPr algn="just">
              <a:lnSpc>
                <a:spcPct val="115000"/>
              </a:lnSpc>
              <a:buSzPct val="150000"/>
            </a:pPr>
            <a:endParaRPr lang="en-US" sz="2400" dirty="0"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buSzPct val="150000"/>
            </a:pPr>
            <a:endParaRPr lang="en-US" sz="2400" dirty="0" smtClean="0"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Since the internal energy and enthalpy of an ideal gas depend only on</a:t>
            </a:r>
          </a:p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temperature, then for an ideal gas we don’t have to write the specific heats as partial derivatives, but can instead use full derivatives</a:t>
            </a:r>
          </a:p>
          <a:p>
            <a:pPr algn="just">
              <a:lnSpc>
                <a:spcPct val="115000"/>
              </a:lnSpc>
              <a:buSzPct val="150000"/>
            </a:pPr>
            <a:endParaRPr lang="en-US" sz="2400" dirty="0"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buSzPct val="150000"/>
            </a:pPr>
            <a:endParaRPr lang="en-US" sz="2400" dirty="0" smtClean="0"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From the expressions for the internal energy of ideal gases, </a:t>
            </a:r>
          </a:p>
          <a:p>
            <a:pPr algn="just">
              <a:lnSpc>
                <a:spcPct val="115000"/>
              </a:lnSpc>
              <a:buSzPct val="150000"/>
            </a:pPr>
            <a:endParaRPr lang="en-US" sz="2400" dirty="0"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buSzPct val="150000"/>
            </a:pPr>
            <a:endParaRPr lang="en-US" sz="2400" dirty="0" smtClean="0"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buSzPct val="150000"/>
            </a:pPr>
            <a:endParaRPr lang="en-US" sz="2400" dirty="0"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we get that</a:t>
            </a:r>
          </a:p>
          <a:p>
            <a:pPr algn="just">
              <a:lnSpc>
                <a:spcPct val="115000"/>
              </a:lnSpc>
              <a:buSzPct val="150000"/>
            </a:pPr>
            <a:endParaRPr lang="en-US" sz="2400" b="0" i="1" dirty="0" smtClean="0">
              <a:latin typeface="Cambria Math"/>
            </a:endParaRPr>
          </a:p>
          <a:p>
            <a:pPr algn="just">
              <a:lnSpc>
                <a:spcPct val="115000"/>
              </a:lnSpc>
              <a:buSzPct val="150000"/>
            </a:pPr>
            <a:endParaRPr lang="en-US" sz="2400" dirty="0">
              <a:latin typeface="Times New Roman"/>
              <a:ea typeface="Calibri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057400" y="1528708"/>
                <a:ext cx="1708929" cy="898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US" sz="2200" b="0" i="1" baseline="-25000" smtClean="0">
                              <a:latin typeface="Cambria Math"/>
                            </a:rPr>
                            <m:t>𝑣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≡</m:t>
                          </m:r>
                          <m:d>
                            <m:d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2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𝑢</m:t>
                                  </m:r>
                                </m:num>
                                <m:den>
                                  <m:r>
                                    <a:rPr lang="en-US" sz="220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200" b="0" i="1" smtClean="0">
                              <a:latin typeface="Cambria Math"/>
                            </a:rPr>
                            <m:t>𝑣</m:t>
                          </m:r>
                        </m:sub>
                      </m:sSub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1528708"/>
                <a:ext cx="1708929" cy="8989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02264" y="1550526"/>
                <a:ext cx="1670008" cy="936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US" sz="2200" b="0" i="1" baseline="-25000" smtClean="0">
                              <a:latin typeface="Cambria Math"/>
                            </a:rPr>
                            <m:t>𝑝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≡</m:t>
                          </m:r>
                          <m:d>
                            <m:d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2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h</m:t>
                                  </m:r>
                                </m:num>
                                <m:den>
                                  <m:r>
                                    <a:rPr lang="en-US" sz="220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2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en-US" sz="2200" baseline="-25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264" y="1550526"/>
                <a:ext cx="1670008" cy="93621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034466" y="3782144"/>
                <a:ext cx="1232710" cy="7351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𝐶</m:t>
                      </m:r>
                      <m:r>
                        <a:rPr lang="en-US" sz="2200" b="0" i="1" baseline="-25000" smtClean="0">
                          <a:latin typeface="Cambria Math"/>
                        </a:rPr>
                        <m:t>𝑣</m:t>
                      </m:r>
                      <m:r>
                        <a:rPr lang="en-US" sz="2200" b="0" i="1" smtClean="0">
                          <a:latin typeface="Cambria Math"/>
                        </a:rPr>
                        <m:t>≡</m:t>
                      </m:r>
                      <m:f>
                        <m:f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𝑑𝑇</m:t>
                          </m:r>
                        </m:den>
                      </m:f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4466" y="3782144"/>
                <a:ext cx="1232710" cy="73513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9330" y="3803962"/>
                <a:ext cx="1211870" cy="7351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𝐶</m:t>
                      </m:r>
                      <m:r>
                        <a:rPr lang="en-US" sz="2200" b="0" i="1" baseline="-25000" smtClean="0">
                          <a:latin typeface="Cambria Math"/>
                        </a:rPr>
                        <m:t>𝑝</m:t>
                      </m:r>
                      <m:r>
                        <a:rPr lang="en-US" sz="2200" b="0" i="1" smtClean="0">
                          <a:latin typeface="Cambria Math"/>
                        </a:rPr>
                        <m:t>≡</m:t>
                      </m:r>
                      <m:f>
                        <m:f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𝑑h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𝑑𝑇</m:t>
                          </m:r>
                        </m:den>
                      </m:f>
                    </m:oMath>
                  </m:oMathPara>
                </a14:m>
                <a:endParaRPr lang="en-US" sz="2200" baseline="-25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330" y="3803962"/>
                <a:ext cx="1211870" cy="73513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1699637" y="5972579"/>
            <a:ext cx="7520563" cy="733021"/>
            <a:chOff x="1066800" y="5547921"/>
            <a:chExt cx="7520563" cy="73302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1066800" y="5562600"/>
                  <a:ext cx="5791200" cy="70160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𝐶</m:t>
                      </m:r>
                      <m:r>
                        <a:rPr lang="en-US" sz="2800" b="0" i="1" baseline="-25000" smtClean="0">
                          <a:latin typeface="Cambria Math"/>
                        </a:rPr>
                        <m:t>𝑣</m:t>
                      </m:r>
                      <m:r>
                        <a:rPr lang="en-US" sz="2800" b="0" i="1" smtClean="0">
                          <a:latin typeface="Cambria Math"/>
                        </a:rPr>
                        <m:t>≡</m:t>
                      </m:r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2800" b="0" i="0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sz="2200" dirty="0" smtClean="0"/>
                    <a:t> R’ for monatomic gas   ;  </a:t>
                  </a:r>
                  <a:endParaRPr lang="en-US" sz="2200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6800" y="5562600"/>
                  <a:ext cx="5791200" cy="70160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73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5060050" y="5547921"/>
                  <a:ext cx="3527313" cy="7330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2200" b="0" i="1" baseline="-25000" smtClean="0">
                            <a:latin typeface="Cambria Math"/>
                          </a:rPr>
                          <m:t>𝑣</m:t>
                        </m:r>
                        <m:r>
                          <a:rPr lang="en-US" sz="2200" b="0" i="1" smtClean="0">
                            <a:latin typeface="Cambria Math"/>
                          </a:rPr>
                          <m:t>≡</m:t>
                        </m:r>
                        <m:f>
                          <m:f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2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2200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200" dirty="0" smtClean="0"/>
                          <m:t>R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’    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for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sz="2200" b="0" i="0" dirty="0" smtClean="0"/>
                          <m:t>di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atomic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gas</m:t>
                        </m:r>
                      </m:oMath>
                    </m:oMathPara>
                  </a14:m>
                  <a:endParaRPr lang="en-US" sz="2200" baseline="-25000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0050" y="5547921"/>
                  <a:ext cx="3527313" cy="733021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8518" y="4800600"/>
            <a:ext cx="6817282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090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SPECIFIC HEATS FOR IDEAL GASES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1018456"/>
            <a:ext cx="8915400" cy="476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The expression relating the specific heats at constant pressure and at constant volume is also greatly simplified for an ideal gas. The general expression [Eqn. (13)] becomes, for an ideal gas,</a:t>
            </a:r>
          </a:p>
          <a:p>
            <a:pPr algn="ctr">
              <a:lnSpc>
                <a:spcPct val="115000"/>
              </a:lnSpc>
              <a:buSzPct val="150000"/>
            </a:pPr>
            <a:r>
              <a:rPr lang="en-US" sz="2400" dirty="0" err="1" smtClean="0">
                <a:latin typeface="Times New Roman"/>
                <a:ea typeface="Calibri"/>
                <a:cs typeface="Arial"/>
              </a:rPr>
              <a:t>C</a:t>
            </a:r>
            <a:r>
              <a:rPr lang="en-US" sz="2400" baseline="-25000" dirty="0" err="1" smtClean="0">
                <a:latin typeface="Times New Roman"/>
                <a:ea typeface="Calibri"/>
                <a:cs typeface="Arial"/>
              </a:rPr>
              <a:t>p</a:t>
            </a:r>
            <a:r>
              <a:rPr lang="en-US" sz="2400" dirty="0" err="1" smtClean="0">
                <a:latin typeface="Times New Roman"/>
                <a:ea typeface="Calibri"/>
                <a:cs typeface="Arial"/>
              </a:rPr>
              <a:t>-C</a:t>
            </a:r>
            <a:r>
              <a:rPr lang="en-US" sz="2400" baseline="-25000" dirty="0" err="1" smtClean="0">
                <a:latin typeface="Times New Roman"/>
                <a:ea typeface="Calibri"/>
                <a:cs typeface="Arial"/>
              </a:rPr>
              <a:t>v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=R’       (14)</a:t>
            </a:r>
          </a:p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which tells us that:</a:t>
            </a:r>
          </a:p>
          <a:p>
            <a:pPr algn="just">
              <a:lnSpc>
                <a:spcPct val="115000"/>
              </a:lnSpc>
              <a:buSzPct val="150000"/>
            </a:pPr>
            <a:endParaRPr lang="en-US" sz="2400" dirty="0"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buSzPct val="150000"/>
            </a:pPr>
            <a:endParaRPr lang="en-US" sz="2400" dirty="0" smtClean="0"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99% of the atmosphere is composed of diatomic molecules (N</a:t>
            </a:r>
            <a:r>
              <a:rPr lang="en-US" sz="2400" baseline="-25000" dirty="0" smtClean="0">
                <a:latin typeface="Times New Roman"/>
                <a:ea typeface="Calibri"/>
                <a:cs typeface="Arial"/>
              </a:rPr>
              <a:t>2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 and O</a:t>
            </a:r>
            <a:r>
              <a:rPr lang="en-US" sz="2400" baseline="-25000" dirty="0">
                <a:latin typeface="Times New Roman"/>
                <a:ea typeface="Calibri"/>
                <a:cs typeface="Arial"/>
              </a:rPr>
              <a:t>2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), and has a specific gas constant of 287.1 J-kg</a:t>
            </a:r>
            <a:r>
              <a:rPr lang="en-US" sz="2400" baseline="30000" dirty="0" smtClean="0">
                <a:latin typeface="Times New Roman"/>
                <a:ea typeface="Calibri"/>
                <a:cs typeface="Arial"/>
              </a:rPr>
              <a:t>−1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-K</a:t>
            </a:r>
            <a:r>
              <a:rPr lang="en-US" sz="2400" baseline="30000" dirty="0">
                <a:latin typeface="Times New Roman"/>
                <a:ea typeface="Calibri"/>
                <a:cs typeface="Arial"/>
              </a:rPr>
              <a:t>−1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. This leads to values of </a:t>
            </a:r>
            <a:r>
              <a:rPr lang="en-US" sz="2400" dirty="0" err="1" smtClean="0">
                <a:latin typeface="Times New Roman"/>
                <a:ea typeface="Calibri"/>
                <a:cs typeface="Arial"/>
              </a:rPr>
              <a:t>C</a:t>
            </a:r>
            <a:r>
              <a:rPr lang="en-US" sz="2800" i="1" baseline="-25000" dirty="0" err="1" smtClean="0">
                <a:latin typeface="Cambria Math"/>
              </a:rPr>
              <a:t>v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 and </a:t>
            </a:r>
            <a:r>
              <a:rPr lang="en-US" sz="2400" dirty="0" err="1" smtClean="0">
                <a:latin typeface="Times New Roman"/>
                <a:ea typeface="Calibri"/>
                <a:cs typeface="Arial"/>
              </a:rPr>
              <a:t>C</a:t>
            </a:r>
            <a:r>
              <a:rPr lang="en-US" sz="2400" baseline="-25000" dirty="0" err="1" smtClean="0">
                <a:latin typeface="Times New Roman"/>
                <a:ea typeface="Calibri"/>
                <a:cs typeface="Arial"/>
              </a:rPr>
              <a:t>p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 of 718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J-kg</a:t>
            </a:r>
            <a:r>
              <a:rPr lang="en-US" sz="2400" baseline="300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−1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-K</a:t>
            </a:r>
            <a:r>
              <a:rPr lang="en-US" sz="2400" baseline="300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−1 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and 1005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J-kg</a:t>
            </a:r>
            <a:r>
              <a:rPr lang="en-US" sz="2400" baseline="300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−1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-K</a:t>
            </a:r>
            <a:r>
              <a:rPr lang="en-US" sz="2400" baseline="300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−1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. These values are extremely close to the measured values for the atmosphere.</a:t>
            </a:r>
            <a:endParaRPr lang="en-US" sz="2400" dirty="0">
              <a:latin typeface="Times New Roman"/>
              <a:ea typeface="Calibri"/>
              <a:cs typeface="Arial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990600" y="3276600"/>
            <a:ext cx="7520563" cy="748823"/>
            <a:chOff x="609600" y="2843335"/>
            <a:chExt cx="4792790" cy="74882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609600" y="2890556"/>
                  <a:ext cx="3690682" cy="70160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𝐶</m:t>
                      </m:r>
                      <m:r>
                        <a:rPr lang="en-US" sz="2800" b="0" i="1" baseline="-25000" smtClean="0">
                          <a:latin typeface="Cambria Math"/>
                        </a:rPr>
                        <m:t>𝑝</m:t>
                      </m:r>
                      <m:r>
                        <a:rPr lang="en-US" sz="2800" b="0" i="1" smtClean="0">
                          <a:latin typeface="Cambria Math"/>
                        </a:rPr>
                        <m:t>≡</m:t>
                      </m:r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2800" b="0" i="0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sz="2200" dirty="0" smtClean="0"/>
                    <a:t> R’ for monatomic gas   ;  </a:t>
                  </a:r>
                  <a:endParaRPr lang="en-US" sz="2200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" y="2890556"/>
                  <a:ext cx="3690682" cy="70160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26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3154464" y="2843335"/>
                  <a:ext cx="2247926" cy="7330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2200" b="0" i="1" baseline="-25000" smtClean="0">
                            <a:latin typeface="Cambria Math"/>
                          </a:rPr>
                          <m:t>𝑝</m:t>
                        </m:r>
                        <m:r>
                          <a:rPr lang="en-US" sz="2200" b="0" i="1" smtClean="0">
                            <a:latin typeface="Cambria Math"/>
                          </a:rPr>
                          <m:t>≡</m:t>
                        </m:r>
                        <m:f>
                          <m:f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200" b="0" i="1" smtClean="0">
                                <a:latin typeface="Cambria Math"/>
                              </a:rPr>
                              <m:t>7</m:t>
                            </m:r>
                          </m:num>
                          <m:den>
                            <m:r>
                              <a:rPr lang="en-US" sz="2200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200" dirty="0" smtClean="0"/>
                          <m:t>R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’    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for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sz="2200" b="0" i="0" dirty="0" smtClean="0"/>
                          <m:t>di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atomic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gas</m:t>
                        </m:r>
                      </m:oMath>
                    </m:oMathPara>
                  </a14:m>
                  <a:endParaRPr lang="en-US" sz="2200" baseline="-25000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4464" y="2843335"/>
                  <a:ext cx="2247926" cy="73302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04062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THE FIRST LAW OF THERMODYNAMICS FOR IDEAL GASES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152400" y="1018456"/>
                <a:ext cx="8915400" cy="58008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15000"/>
                  </a:lnSpc>
                  <a:buSzPct val="150000"/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The specific heats for ideal gasses are</a:t>
                </a:r>
              </a:p>
              <a:p>
                <a:pPr algn="just">
                  <a:lnSpc>
                    <a:spcPct val="115000"/>
                  </a:lnSpc>
                  <a:buSzPct val="150000"/>
                </a:pPr>
                <a:endParaRPr lang="en-US" sz="2400" dirty="0" smtClean="0"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buSzPct val="150000"/>
                </a:pPr>
                <a:endParaRPr lang="en-US" sz="2400" dirty="0" smtClean="0"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buSzPct val="150000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From</m:t>
                    </m:r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these</m:t>
                    </m:r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we</m:t>
                    </m:r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can</m:t>
                    </m:r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write</m:t>
                    </m:r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𝑑𝑢</m:t>
                    </m:r>
                  </m:oMath>
                </a14:m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=</a:t>
                </a: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C</a:t>
                </a:r>
                <a:r>
                  <a:rPr lang="en-US" sz="2400" i="1" baseline="-25000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v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dT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  ,  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dh=</a:t>
                </a: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C</a:t>
                </a:r>
                <a:r>
                  <a:rPr lang="en-US" sz="2400" i="1" baseline="-25000" dirty="0" err="1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p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dT</a:t>
                </a:r>
                <a:endParaRPr lang="en-US" sz="2400" i="1" dirty="0" smtClean="0"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buSzPct val="150000"/>
                </a:pPr>
                <a:r>
                  <a:rPr lang="en-US" sz="2400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Using these expressions in the first law of thermodynamics results in the following two forms for the first law:</a:t>
                </a:r>
              </a:p>
              <a:p>
                <a:pPr>
                  <a:lnSpc>
                    <a:spcPct val="115000"/>
                  </a:lnSpc>
                  <a:buSzPct val="150000"/>
                </a:pP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                          </a:t>
                </a: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C</a:t>
                </a:r>
                <a:r>
                  <a:rPr lang="en-US" sz="2400" i="1" baseline="-25000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v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dT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=</a:t>
                </a: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dq-pd</a:t>
                </a:r>
                <a:r>
                  <a:rPr lang="el-GR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α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 ;  </a:t>
                </a: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C</a:t>
                </a:r>
                <a:r>
                  <a:rPr lang="en-US" sz="2400" i="1" baseline="-25000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p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dT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=</a:t>
                </a: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dq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+</a:t>
                </a:r>
                <a:r>
                  <a:rPr lang="el-GR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α</a:t>
                </a: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dp</a:t>
                </a:r>
                <a:endParaRPr lang="en-US" sz="2400" i="1" dirty="0" smtClean="0"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buSzPct val="150000"/>
                </a:pPr>
                <a:r>
                  <a:rPr lang="en-US" sz="2400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(</a:t>
                </a:r>
                <a:r>
                  <a:rPr lang="en-US" sz="2400" b="1" dirty="0" smtClean="0"/>
                  <a:t>First </a:t>
                </a:r>
                <a:r>
                  <a:rPr lang="en-US" sz="2400" b="1" dirty="0"/>
                  <a:t>Law of Thermodynamics for Ideal </a:t>
                </a:r>
                <a:r>
                  <a:rPr lang="en-US" sz="2400" b="1" dirty="0" smtClean="0"/>
                  <a:t>Gas)</a:t>
                </a:r>
                <a:endParaRPr lang="en-US" sz="2400" b="1" dirty="0"/>
              </a:p>
              <a:p>
                <a:pPr marL="342900" indent="-342900">
                  <a:lnSpc>
                    <a:spcPct val="115000"/>
                  </a:lnSpc>
                  <a:buSzPct val="150000"/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We are often most interested in how the thermodynamic variables change with time. By dividing the first law by </a:t>
                </a:r>
                <a:r>
                  <a:rPr lang="en-US" sz="2400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dt</a:t>
                </a:r>
                <a:r>
                  <a:rPr lang="en-US" sz="2400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we get:</a:t>
                </a:r>
              </a:p>
              <a:p>
                <a:pPr lvl="3">
                  <a:lnSpc>
                    <a:spcPct val="115000"/>
                  </a:lnSpc>
                  <a:buSzPct val="150000"/>
                </a:pP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C</a:t>
                </a:r>
                <a:r>
                  <a:rPr lang="en-US" sz="2400" i="1" baseline="-25000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v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𝑑𝑇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𝑑𝑞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-p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</m:t>
                        </m:r>
                        <m:r>
                          <m:rPr>
                            <m:sty m:val="p"/>
                          </m:rPr>
                          <a:rPr lang="el-GR" sz="2400" b="0" i="1" smtClean="0">
                            <a:latin typeface="Cambria Math"/>
                          </a:rPr>
                          <m:t>α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   ; C</a:t>
                </a:r>
                <a:r>
                  <a:rPr lang="en-US" sz="2400" i="1" baseline="-25000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p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𝑑𝑇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𝑑𝑞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+</a:t>
                </a:r>
                <a:r>
                  <a:rPr lang="el-GR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α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𝑑𝑝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                  </a:t>
                </a:r>
              </a:p>
              <a:p>
                <a:pPr lvl="3">
                  <a:lnSpc>
                    <a:spcPct val="115000"/>
                  </a:lnSpc>
                  <a:buSzPct val="150000"/>
                </a:pPr>
                <a:r>
                  <a:rPr lang="en-US" sz="2400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(</a:t>
                </a:r>
                <a:r>
                  <a:rPr lang="en-US" sz="2400" b="1" dirty="0"/>
                  <a:t>First Law of Thermodynamics for Ideal </a:t>
                </a:r>
                <a:r>
                  <a:rPr lang="en-US" sz="2400" b="1" dirty="0" smtClean="0"/>
                  <a:t>Gas)</a:t>
                </a:r>
                <a:endParaRPr lang="en-US" sz="2400" dirty="0"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buSzPct val="150000"/>
                </a:pPr>
                <a:endParaRPr lang="en-US" sz="2400" dirty="0"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018456"/>
                <a:ext cx="8915400" cy="5800819"/>
              </a:xfrm>
              <a:prstGeom prst="rect">
                <a:avLst/>
              </a:prstGeom>
              <a:blipFill rotWithShape="1">
                <a:blip r:embed="rId2"/>
                <a:stretch>
                  <a:fillRect l="-1846" t="-3151" r="-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2059047" y="1447800"/>
            <a:ext cx="3756734" cy="756956"/>
            <a:chOff x="609600" y="2971800"/>
            <a:chExt cx="3756734" cy="75695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609600" y="2971800"/>
                  <a:ext cx="1232710" cy="73513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2200" b="0" i="1" baseline="-25000" smtClean="0">
                            <a:latin typeface="Cambria Math"/>
                          </a:rPr>
                          <m:t>𝑣</m:t>
                        </m:r>
                        <m:r>
                          <a:rPr lang="en-US" sz="2200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200" b="0" i="1" smtClean="0">
                                <a:latin typeface="Cambria Math"/>
                              </a:rPr>
                              <m:t>𝑑𝑢</m:t>
                            </m:r>
                          </m:num>
                          <m:den>
                            <m:r>
                              <a:rPr lang="en-US" sz="2200" b="0" i="1" smtClean="0">
                                <a:latin typeface="Cambria Math"/>
                              </a:rPr>
                              <m:t>𝑑𝑇</m:t>
                            </m:r>
                          </m:den>
                        </m:f>
                      </m:oMath>
                    </m:oMathPara>
                  </a14:m>
                  <a:endParaRPr lang="en-US" sz="22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" y="2971800"/>
                  <a:ext cx="1232710" cy="735138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3154464" y="2993618"/>
                  <a:ext cx="1211870" cy="73513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2200" b="0" i="1" baseline="-25000" smtClean="0">
                            <a:latin typeface="Cambria Math"/>
                          </a:rPr>
                          <m:t>𝑝</m:t>
                        </m:r>
                        <m:r>
                          <a:rPr lang="en-US" sz="2200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200" b="0" i="1" smtClean="0">
                                <a:latin typeface="Cambria Math"/>
                              </a:rPr>
                              <m:t>𝑑</m:t>
                            </m:r>
                            <m:r>
                              <a:rPr lang="en-US" sz="2200" b="0" i="1" smtClean="0">
                                <a:latin typeface="Cambria Math"/>
                              </a:rPr>
                              <m:t>h</m:t>
                            </m:r>
                          </m:num>
                          <m:den>
                            <m:r>
                              <a:rPr lang="en-US" sz="2200" b="0" i="1" smtClean="0">
                                <a:latin typeface="Cambria Math"/>
                              </a:rPr>
                              <m:t>𝑑𝑇</m:t>
                            </m:r>
                          </m:den>
                        </m:f>
                      </m:oMath>
                    </m:oMathPara>
                  </a14:m>
                  <a:endParaRPr lang="en-US" sz="2200" baseline="-25000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4464" y="2993618"/>
                  <a:ext cx="1211870" cy="735138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" name="Rectangle 3"/>
          <p:cNvSpPr/>
          <p:nvPr/>
        </p:nvSpPr>
        <p:spPr>
          <a:xfrm>
            <a:off x="685800" y="3581400"/>
            <a:ext cx="74676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8200" y="5334000"/>
            <a:ext cx="74676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55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THE FIRST LAW OF THERMODYNAMICS FOR IDEAL GASES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52400" y="762000"/>
                <a:ext cx="8915400" cy="5741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15000"/>
                  </a:lnSpc>
                  <a:buSzPct val="150000"/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latin typeface="Times New Roman"/>
                    <a:ea typeface="Calibri"/>
                    <a:cs typeface="Arial"/>
                  </a:rPr>
                  <a:t>In meteorology, the most common form of the first law used the last equation. </a:t>
                </a:r>
              </a:p>
              <a:p>
                <a:pPr marL="342900" indent="-342900" algn="just">
                  <a:lnSpc>
                    <a:spcPct val="115000"/>
                  </a:lnSpc>
                  <a:buSzPct val="150000"/>
                  <a:buFont typeface="Arial" panose="020B0604020202020204" pitchFamily="34" charset="0"/>
                  <a:buChar char="•"/>
                </a:pPr>
                <a:endParaRPr lang="en-US" sz="2400" dirty="0" smtClean="0">
                  <a:latin typeface="Times New Roman"/>
                  <a:ea typeface="Calibri"/>
                  <a:cs typeface="Arial"/>
                </a:endParaRPr>
              </a:p>
              <a:p>
                <a:pPr marL="342900" indent="-342900" algn="just">
                  <a:lnSpc>
                    <a:spcPct val="115000"/>
                  </a:lnSpc>
                  <a:buSzPct val="150000"/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latin typeface="Times New Roman"/>
                    <a:ea typeface="Calibri"/>
                    <a:cs typeface="Arial"/>
                  </a:rPr>
                  <a:t>There are many different symbols used for the heating term. Some common ways that you will see the first law written in other textbooks are</a:t>
                </a:r>
              </a:p>
              <a:p>
                <a:pPr lvl="4" algn="just">
                  <a:lnSpc>
                    <a:spcPct val="115000"/>
                  </a:lnSpc>
                  <a:buSzPct val="150000"/>
                </a:pP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C</a:t>
                </a:r>
                <a:r>
                  <a:rPr lang="en-US" sz="2400" i="1" baseline="-25000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p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𝐷𝑇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𝐷𝑡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 − </m:t>
                    </m:r>
                  </m:oMath>
                </a14:m>
                <a:r>
                  <a:rPr lang="el-GR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α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w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𝑑𝑄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b="0" i="1" dirty="0" smtClean="0">
                    <a:latin typeface="Times New Roman" panose="02020603050405020304" pitchFamily="18" charset="0"/>
                  </a:rPr>
                  <a:t>     Bluestein(1992)</a:t>
                </a:r>
              </a:p>
              <a:p>
                <a:pPr lvl="4" algn="just">
                  <a:lnSpc>
                    <a:spcPct val="115000"/>
                  </a:lnSpc>
                  <a:buSzPct val="150000"/>
                </a:pP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C</a:t>
                </a:r>
                <a:r>
                  <a:rPr lang="en-US" sz="2400" i="1" baseline="-25000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V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𝐷𝑇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𝐷𝑡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</a:rPr>
                      <m:t>𝑃</m:t>
                    </m:r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𝐷</m:t>
                        </m:r>
                        <m:r>
                          <m:rPr>
                            <m:nor/>
                          </m:rPr>
                          <a:rPr lang="el-GR" sz="2400" i="1" dirty="0" smtClean="0"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rPr>
                          <m:t>α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𝐷𝑡</m:t>
                        </m:r>
                      </m:den>
                    </m:f>
                  </m:oMath>
                </a14:m>
                <a:r>
                  <a:rPr lang="en-US" sz="2400" b="0" i="1" dirty="0" smtClean="0">
                    <a:latin typeface="Times New Roman" panose="02020603050405020304" pitchFamily="18" charset="0"/>
                  </a:rPr>
                  <a:t>  = J     Holton(1992)</a:t>
                </a:r>
              </a:p>
              <a:p>
                <a:pPr lvl="4" algn="just">
                  <a:lnSpc>
                    <a:spcPct val="115000"/>
                  </a:lnSpc>
                  <a:buSzPct val="150000"/>
                </a:pP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C</a:t>
                </a:r>
                <a:r>
                  <a:rPr lang="en-US" sz="2400" i="1" baseline="-25000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p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𝑑𝑇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b="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− </m:t>
                    </m:r>
                  </m:oMath>
                </a14:m>
                <a:r>
                  <a:rPr lang="el-GR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α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𝐷𝑝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𝐷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= H      </a:t>
                </a: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Houze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(1993)</a:t>
                </a:r>
              </a:p>
              <a:p>
                <a:pPr marL="342900" indent="-342900" algn="just">
                  <a:lnSpc>
                    <a:spcPct val="115000"/>
                  </a:lnSpc>
                  <a:buSzPct val="150000"/>
                  <a:buFont typeface="Arial" panose="020B0604020202020204" pitchFamily="34" charset="0"/>
                  <a:buChar char="•"/>
                </a:pPr>
                <a:endParaRPr lang="en-US" sz="2400" dirty="0" smtClean="0">
                  <a:latin typeface="Times New Roman"/>
                  <a:ea typeface="Calibri"/>
                  <a:cs typeface="Arial"/>
                </a:endParaRPr>
              </a:p>
              <a:p>
                <a:pPr marL="342900" indent="-342900" algn="just">
                  <a:lnSpc>
                    <a:spcPct val="115000"/>
                  </a:lnSpc>
                  <a:buSzPct val="150000"/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latin typeface="Times New Roman"/>
                    <a:ea typeface="Calibri"/>
                    <a:cs typeface="Arial"/>
                  </a:rPr>
                  <a:t>The first law is often referred to as the thermodynamic equation or</a:t>
                </a:r>
              </a:p>
              <a:p>
                <a:pPr algn="just">
                  <a:lnSpc>
                    <a:spcPct val="115000"/>
                  </a:lnSpc>
                  <a:buSzPct val="150000"/>
                </a:pPr>
                <a:r>
                  <a:rPr lang="en-US" sz="2400" dirty="0" smtClean="0">
                    <a:latin typeface="Times New Roman"/>
                    <a:ea typeface="Calibri"/>
                    <a:cs typeface="Arial"/>
                  </a:rPr>
                  <a:t>thermodynamic energy equation.</a:t>
                </a:r>
                <a:endParaRPr lang="en-US" sz="2400" dirty="0">
                  <a:latin typeface="Times New Roman"/>
                  <a:ea typeface="Calibri"/>
                  <a:cs typeface="Arial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762000"/>
                <a:ext cx="8915400" cy="5741444"/>
              </a:xfrm>
              <a:prstGeom prst="rect">
                <a:avLst/>
              </a:prstGeom>
              <a:blipFill rotWithShape="1">
                <a:blip r:embed="rId2"/>
                <a:stretch>
                  <a:fillRect l="-1846" t="-3185" r="-957" b="-8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752600" y="1219200"/>
                <a:ext cx="6576848" cy="70403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lvl="3">
                  <a:lnSpc>
                    <a:spcPct val="115000"/>
                  </a:lnSpc>
                  <a:buSzPct val="150000"/>
                </a:pP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C</a:t>
                </a:r>
                <a:r>
                  <a:rPr lang="en-US" sz="2400" i="1" baseline="-25000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v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𝑑𝑇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𝑑𝑞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-p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</m:t>
                        </m:r>
                        <m:r>
                          <m:rPr>
                            <m:sty m:val="p"/>
                          </m:rPr>
                          <a:rPr lang="el-GR" sz="2400" b="0" i="1" smtClean="0">
                            <a:latin typeface="Cambria Math"/>
                          </a:rPr>
                          <m:t>α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   ; C</a:t>
                </a:r>
                <a:r>
                  <a:rPr lang="en-US" sz="2400" i="1" baseline="-25000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p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𝑑𝑇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𝑑𝑞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+</a:t>
                </a:r>
                <a:r>
                  <a:rPr lang="el-GR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α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𝑑𝑝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                  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1219200"/>
                <a:ext cx="6576848" cy="704039"/>
              </a:xfrm>
              <a:prstGeom prst="rect">
                <a:avLst/>
              </a:prstGeom>
              <a:blipFill rotWithShape="1"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434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0"/>
            <a:ext cx="8534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Explain why moist air is lighter than dry air (at the same pressure and temperature).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weather balloons get larger as they rise through the atmosphere to regions of lower pressure?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hot-air balloons ascend through the atmosphere?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warm air collects near the ceiling and cooler air collects at ground level?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Show that for an ideal gas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C</a:t>
            </a:r>
            <a:r>
              <a:rPr lang="en-US" sz="1600" dirty="0" err="1">
                <a:solidFill>
                  <a:srgbClr val="000000"/>
                </a:solidFill>
                <a:latin typeface="Times New Roman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–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C</a:t>
            </a:r>
            <a:r>
              <a:rPr lang="en-US" sz="1600" dirty="0" err="1">
                <a:solidFill>
                  <a:srgbClr val="000000"/>
                </a:solidFill>
                <a:latin typeface="Times New Roman"/>
              </a:rPr>
              <a:t>v</a:t>
            </a:r>
            <a:r>
              <a:rPr lang="en-US" sz="16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=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nR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If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heat capacity of water is (C</a:t>
            </a:r>
            <a:r>
              <a:rPr lang="en-US" sz="1600" dirty="0">
                <a:solidFill>
                  <a:srgbClr val="000000"/>
                </a:solidFill>
                <a:latin typeface="Times New Roman"/>
              </a:rPr>
              <a:t>P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= 4186 J/K/mole) and heat capacity of air is (C</a:t>
            </a:r>
            <a:r>
              <a:rPr lang="en-US" sz="1600" dirty="0">
                <a:solidFill>
                  <a:srgbClr val="000000"/>
                </a:solidFill>
                <a:latin typeface="Times New Roman"/>
              </a:rPr>
              <a:t>P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= 29.07J/K/mole) , which one will heats up before the other? Air or water and why? Explain?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29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2708" y="1219200"/>
            <a:ext cx="6480720" cy="397031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300000"/>
              </a:lnSpc>
            </a:pP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dalus" pitchFamily="18" charset="-78"/>
                <a:cs typeface="Andalus" pitchFamily="18" charset="-78"/>
              </a:rPr>
              <a:t>Welcome Students In The </a:t>
            </a:r>
            <a:r>
              <a:rPr lang="en-US" sz="2800" b="1" i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dalus" pitchFamily="18" charset="-78"/>
                <a:cs typeface="Andalus" pitchFamily="18" charset="-78"/>
              </a:rPr>
              <a:t>New Course </a:t>
            </a:r>
          </a:p>
          <a:p>
            <a:pPr algn="ctr">
              <a:lnSpc>
                <a:spcPct val="300000"/>
              </a:lnSpc>
            </a:pP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dalus" pitchFamily="18" charset="-78"/>
                <a:cs typeface="Andalus" pitchFamily="18" charset="-78"/>
              </a:rPr>
              <a:t>And In The </a:t>
            </a:r>
            <a:r>
              <a:rPr lang="en-US" sz="2800" b="1" i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b="1" i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dalus" pitchFamily="18" charset="-78"/>
                <a:cs typeface="Andalus" pitchFamily="18" charset="-78"/>
              </a:rPr>
              <a:t>Six Lecture </a:t>
            </a:r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dalus" pitchFamily="18" charset="-78"/>
                <a:cs typeface="Andalus" pitchFamily="18" charset="-78"/>
                <a:sym typeface="Wingdings" pitchFamily="2" charset="2"/>
              </a:rPr>
              <a:t> </a:t>
            </a:r>
          </a:p>
          <a:p>
            <a:pPr algn="ctr">
              <a:lnSpc>
                <a:spcPct val="300000"/>
              </a:lnSpc>
            </a:pP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267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752600"/>
            <a:ext cx="861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Enthalpy and why it is used.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eat capacities and specific heats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elation between c</a:t>
            </a:r>
            <a:r>
              <a:rPr lang="en-US" sz="24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400" b="1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heats for ideal gases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law of thermodynamics for ideal gases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lecture including the following items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18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38200"/>
            <a:ext cx="7772400" cy="4724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266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0" y="809625"/>
            <a:ext cx="7048500" cy="52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32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7320"/>
            <a:ext cx="91440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LAW OF THERMODYNAMICS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law of thermodynamics expresses the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conservation of energy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It is given as: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dQ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dW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first law states that the internal energy of a system can be changed either through heating or through work.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intensive properties, the first law becomes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 =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dq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dw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convention will be that heat added to the system and work done on the system will be positive.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Thus, work done by the system on its surroundings will be negative.</a:t>
            </a:r>
          </a:p>
        </p:txBody>
      </p:sp>
    </p:spTree>
    <p:extLst>
      <p:ext uri="{BB962C8B-B14F-4D97-AF65-F5344CB8AC3E}">
        <p14:creationId xmlns:p14="http://schemas.microsoft.com/office/powerpoint/2010/main" val="27599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0"/>
            <a:ext cx="4675893" cy="6858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Your Information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50" y="685800"/>
            <a:ext cx="912495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heat is added to a material at constant pressure so that the specific volume of the material increases from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the work done by a unit mass of the material is p(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we know that: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the finite quantity of heat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added to a unit mass of the material at constant pressure is given by :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u1 and u2 are, respectively, the initial and final internal energies for a unit mass of the material.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at constant pressure,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h is the enthalpy of a unit mass of the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material,which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defined by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u, p, and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functions of state, h is a function of state. Differentiating the last equation, we obtain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58243"/>
            <a:ext cx="1978126" cy="52863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777" y="2575888"/>
            <a:ext cx="3235486" cy="98735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386" y="4219575"/>
            <a:ext cx="1925814" cy="50482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239643"/>
            <a:ext cx="1752600" cy="55245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6248400"/>
            <a:ext cx="1610913" cy="5334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91405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ENTHALPY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1582341"/>
            <a:ext cx="8915400" cy="41549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one of the state variables, and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defined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≡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+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pV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differential of H is given as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Vdp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makes it possible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write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law of thermodynamics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as: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dQ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Vdp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(1)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886200" y="3736033"/>
            <a:ext cx="1371600" cy="6073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3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WHY USING ENTHALPY?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449687"/>
            <a:ext cx="891540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The reason enthalpy is convenient to use is that for </a:t>
            </a:r>
            <a:r>
              <a:rPr lang="en-US" sz="2400" u="sng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Arial"/>
              </a:rPr>
              <a:t>constant pressure processes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, </a:t>
            </a:r>
            <a:r>
              <a:rPr lang="en-US" sz="2400" i="1" dirty="0" err="1" smtClean="0">
                <a:effectLst/>
                <a:latin typeface="Times New Roman"/>
                <a:ea typeface="Calibri"/>
                <a:cs typeface="Arial"/>
              </a:rPr>
              <a:t>dp</a:t>
            </a:r>
            <a:r>
              <a:rPr lang="en-US" sz="2400" i="1" dirty="0" smtClean="0"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= 0 and so </a:t>
            </a:r>
            <a:r>
              <a:rPr lang="en-US" sz="2400" b="1" i="1" dirty="0" err="1" smtClean="0">
                <a:effectLst/>
                <a:latin typeface="Times New Roman"/>
                <a:ea typeface="Calibri"/>
                <a:cs typeface="Arial"/>
              </a:rPr>
              <a:t>dH</a:t>
            </a:r>
            <a:r>
              <a:rPr lang="en-US" sz="2400" b="1" i="1" dirty="0" smtClean="0">
                <a:effectLst/>
                <a:latin typeface="Times New Roman"/>
                <a:ea typeface="Calibri"/>
                <a:cs typeface="Arial"/>
              </a:rPr>
              <a:t> = </a:t>
            </a:r>
            <a:r>
              <a:rPr lang="en-US" sz="2400" b="1" i="1" dirty="0" err="1" smtClean="0">
                <a:effectLst/>
                <a:latin typeface="Times New Roman"/>
                <a:ea typeface="Calibri"/>
                <a:cs typeface="Arial"/>
              </a:rPr>
              <a:t>dQ</a:t>
            </a: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.</a:t>
            </a:r>
            <a:endParaRPr lang="en-US" sz="2400" b="1" dirty="0">
              <a:ea typeface="Calibri"/>
              <a:cs typeface="Arial"/>
            </a:endParaRPr>
          </a:p>
          <a:p>
            <a:pPr marL="800100" lvl="1" indent="-342900" algn="just">
              <a:lnSpc>
                <a:spcPct val="115000"/>
              </a:lnSpc>
              <a:buFont typeface="Courier New"/>
              <a:buChar char="o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Since many thermodynamic processes in the atmosphere occur at constant pressure, change in enthalpy and heat are equivalent and are used interchangeably in such processes.</a:t>
            </a:r>
            <a:endParaRPr lang="en-US" sz="2400" dirty="0">
              <a:ea typeface="Calibri"/>
              <a:cs typeface="Arial"/>
            </a:endParaRP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In an isobaric (constant pressure) process, </a:t>
            </a:r>
            <a:r>
              <a:rPr lang="en-US" sz="2400" b="1" dirty="0" err="1" smtClean="0">
                <a:latin typeface="Times New Roman"/>
                <a:ea typeface="Calibri"/>
                <a:cs typeface="Arial"/>
              </a:rPr>
              <a:t>dW</a:t>
            </a:r>
            <a:r>
              <a:rPr lang="en-US" sz="2400" b="1" dirty="0" smtClean="0">
                <a:latin typeface="Times New Roman"/>
                <a:ea typeface="Calibri"/>
                <a:cs typeface="Arial"/>
              </a:rPr>
              <a:t> = </a:t>
            </a:r>
            <a:r>
              <a:rPr lang="en-US" sz="2400" b="1" dirty="0" err="1" smtClean="0">
                <a:latin typeface="Times New Roman"/>
                <a:ea typeface="Calibri"/>
                <a:cs typeface="Arial"/>
              </a:rPr>
              <a:t>dU</a:t>
            </a:r>
            <a:r>
              <a:rPr lang="en-US" sz="2400" b="1" dirty="0" smtClean="0">
                <a:latin typeface="Times New Roman"/>
                <a:ea typeface="Calibri"/>
                <a:cs typeface="Arial"/>
              </a:rPr>
              <a:t> − </a:t>
            </a:r>
            <a:r>
              <a:rPr lang="en-US" sz="2400" b="1" dirty="0" err="1" smtClean="0">
                <a:latin typeface="Times New Roman"/>
                <a:ea typeface="Calibri"/>
                <a:cs typeface="Arial"/>
              </a:rPr>
              <a:t>dH</a:t>
            </a:r>
            <a:r>
              <a:rPr lang="en-US" sz="2400" b="1" dirty="0" smtClean="0">
                <a:latin typeface="Times New Roman"/>
                <a:ea typeface="Calibri"/>
                <a:cs typeface="Arial"/>
              </a:rPr>
              <a:t> 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, which states that the work is the difference in the changes of internal energy and enthalpy.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From the first form of the first law, </a:t>
            </a:r>
            <a:r>
              <a:rPr lang="en-US" sz="2400" i="1" dirty="0" err="1" smtClean="0">
                <a:effectLst/>
                <a:latin typeface="Times New Roman"/>
                <a:ea typeface="Calibri"/>
                <a:cs typeface="Arial"/>
              </a:rPr>
              <a:t>dU</a:t>
            </a:r>
            <a:r>
              <a:rPr lang="en-US" sz="2400" i="1" dirty="0" smtClean="0">
                <a:effectLst/>
                <a:latin typeface="Times New Roman"/>
                <a:ea typeface="Calibri"/>
                <a:cs typeface="Arial"/>
              </a:rPr>
              <a:t> = </a:t>
            </a:r>
            <a:r>
              <a:rPr lang="en-US" sz="2400" i="1" dirty="0" err="1" smtClean="0">
                <a:effectLst/>
                <a:latin typeface="Times New Roman"/>
                <a:ea typeface="Calibri"/>
                <a:cs typeface="Arial"/>
              </a:rPr>
              <a:t>dQ</a:t>
            </a:r>
            <a:r>
              <a:rPr lang="en-US" sz="2400" i="1" dirty="0" smtClean="0">
                <a:effectLst/>
                <a:latin typeface="Times New Roman"/>
                <a:ea typeface="Calibri"/>
                <a:cs typeface="Arial"/>
              </a:rPr>
              <a:t> – </a:t>
            </a:r>
            <a:r>
              <a:rPr lang="en-US" sz="2400" i="1" dirty="0" err="1" smtClean="0">
                <a:effectLst/>
                <a:latin typeface="Times New Roman"/>
                <a:ea typeface="Calibri"/>
                <a:cs typeface="Arial"/>
              </a:rPr>
              <a:t>pdV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, we see that at </a:t>
            </a:r>
            <a:r>
              <a:rPr lang="en-US" sz="2400" u="sng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Arial"/>
              </a:rPr>
              <a:t>constant volume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, </a:t>
            </a:r>
            <a:r>
              <a:rPr lang="en-US" sz="2400" b="1" i="1" dirty="0" err="1" smtClean="0">
                <a:effectLst/>
                <a:latin typeface="Times New Roman"/>
                <a:ea typeface="Calibri"/>
                <a:cs typeface="Arial"/>
              </a:rPr>
              <a:t>dU</a:t>
            </a:r>
            <a:r>
              <a:rPr lang="en-US" sz="2400" b="1" i="1" dirty="0" smtClean="0">
                <a:effectLst/>
                <a:latin typeface="Times New Roman"/>
                <a:ea typeface="Calibri"/>
                <a:cs typeface="Arial"/>
              </a:rPr>
              <a:t> = </a:t>
            </a:r>
            <a:r>
              <a:rPr lang="en-US" sz="2400" b="1" i="1" dirty="0" err="1" smtClean="0">
                <a:effectLst/>
                <a:latin typeface="Times New Roman"/>
                <a:ea typeface="Calibri"/>
                <a:cs typeface="Arial"/>
              </a:rPr>
              <a:t>dQ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.</a:t>
            </a:r>
            <a:endParaRPr lang="en-US" sz="2400" dirty="0">
              <a:ea typeface="Calibri"/>
              <a:cs typeface="Arial"/>
            </a:endParaRPr>
          </a:p>
          <a:p>
            <a:pPr marL="800100" lvl="1" indent="-342900" algn="just">
              <a:lnSpc>
                <a:spcPct val="115000"/>
              </a:lnSpc>
              <a:buFont typeface="Courier New"/>
              <a:buChar char="o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For constant volume processes, heat and change in internal energy are interchangeable.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581471"/>
            <a:ext cx="9067800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constant pressure processes, heat and enthalpy change are equivalent.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constant volume processes, heat and internal energy change are equivalent.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324600" y="2438400"/>
            <a:ext cx="2667000" cy="6073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48000" y="914401"/>
            <a:ext cx="2057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76500" y="4193233"/>
            <a:ext cx="1714500" cy="6073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4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5516</TotalTime>
  <Words>2037</Words>
  <Application>Microsoft Office PowerPoint</Application>
  <PresentationFormat>On-screen Show (4:3)</PresentationFormat>
  <Paragraphs>191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This lecture including the following items</vt:lpstr>
      <vt:lpstr>PowerPoint Presentation</vt:lpstr>
      <vt:lpstr>PowerPoint Presentation</vt:lpstr>
      <vt:lpstr>PowerPoint Presentation</vt:lpstr>
      <vt:lpstr>For Your Information</vt:lpstr>
      <vt:lpstr>ENTHALPY </vt:lpstr>
      <vt:lpstr>WHY USING ENTHALPY? </vt:lpstr>
      <vt:lpstr>HEAT CAPACITIES AND SPECIFIC HEATS</vt:lpstr>
      <vt:lpstr>HEAT CAPACITIES AND SPECIFIC HEATS</vt:lpstr>
      <vt:lpstr>RELATION BETWEEN Cv and Cp</vt:lpstr>
      <vt:lpstr>RELATION BETWEEN Cv and Cp</vt:lpstr>
      <vt:lpstr>RELATION BETWEEN Cv AND Cp</vt:lpstr>
      <vt:lpstr>SPECIFIC HEATS FOR IDEAL GASES</vt:lpstr>
      <vt:lpstr>SPECIFIC HEATS FOR IDEAL GASES</vt:lpstr>
      <vt:lpstr>THE FIRST LAW OF THERMODYNAMICS FOR IDEAL GASES</vt:lpstr>
      <vt:lpstr>THE FIRST LAW OF THERMODYNAMICS FOR IDEAL GASES</vt:lpstr>
      <vt:lpstr>Exercises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</dc:creator>
  <cp:lastModifiedBy>L</cp:lastModifiedBy>
  <cp:revision>34</cp:revision>
  <dcterms:created xsi:type="dcterms:W3CDTF">2020-03-17T15:43:11Z</dcterms:created>
  <dcterms:modified xsi:type="dcterms:W3CDTF">2021-01-24T09:31:14Z</dcterms:modified>
</cp:coreProperties>
</file>