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64" r:id="rId3"/>
    <p:sldId id="265" r:id="rId4"/>
    <p:sldId id="256" r:id="rId5"/>
    <p:sldId id="259" r:id="rId6"/>
    <p:sldId id="260" r:id="rId7"/>
    <p:sldId id="261" r:id="rId8"/>
    <p:sldId id="262" r:id="rId9"/>
    <p:sldId id="257" r:id="rId10"/>
    <p:sldId id="258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49" autoAdjust="0"/>
  </p:normalViewPr>
  <p:slideViewPr>
    <p:cSldViewPr>
      <p:cViewPr varScale="1">
        <p:scale>
          <a:sx n="64" d="100"/>
          <a:sy n="64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5349D-B4CB-491F-96A7-C6EB6675BA53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83DBF-C64A-42F8-8C11-FB435BE1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453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يوصف</a:t>
            </a:r>
            <a:r>
              <a:rPr lang="ar-SA" baseline="0" dirty="0" smtClean="0"/>
              <a:t> الشغل الصافي في عملية دورية رياضيا بالتكامل الكنتوري لكل المسار </a:t>
            </a:r>
          </a:p>
          <a:p>
            <a:r>
              <a:rPr lang="ar-SA" baseline="0" dirty="0" smtClean="0"/>
              <a:t>تتلاشى قيمة التكامل الكنتوري للمقادير التفاضلية </a:t>
            </a:r>
            <a:r>
              <a:rPr lang="ar-IQ" baseline="0" dirty="0" smtClean="0"/>
              <a:t>التامة</a:t>
            </a:r>
            <a:r>
              <a:rPr lang="ar-SA" baseline="0" dirty="0" smtClean="0"/>
              <a:t> لانها تبدا وتنتهي بنفس القيمة ولكن الامر يختلف في حالة المقادير التفاضلية غير المضبوطة مثل الشغل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83DBF-C64A-42F8-8C11-FB435BE15CF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847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6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6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3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1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5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2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1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2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67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84424-E9E7-44EF-9948-A6D5BCE2C5B3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14191-0198-4DAF-A171-7985C9BC1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442410" y="238780"/>
            <a:ext cx="78116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Course of 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Fundamentals of Thermodynamics</a:t>
            </a:r>
            <a:endParaRPr lang="en-US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31640" y="4572000"/>
            <a:ext cx="64008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MUSTANSIRIYAH UNIVERSITY </a:t>
            </a:r>
            <a:endParaRPr lang="en-GB" sz="8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SCIENCES</a:t>
            </a:r>
            <a:endParaRPr lang="en-GB" sz="8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ATMOSPHERIC </a:t>
            </a:r>
            <a:r>
              <a:rPr lang="en-US" sz="8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endParaRPr lang="en-GB" sz="8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 </a:t>
            </a:r>
            <a:endParaRPr lang="en-GB" sz="8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8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8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Khalid Mohammed</a:t>
            </a:r>
            <a:endParaRPr lang="en-GB" sz="8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8000" b="1" cap="smal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 STAGE </a:t>
            </a:r>
          </a:p>
          <a:p>
            <a:pPr marL="0" indent="0" algn="ctr">
              <a:buNone/>
            </a:pPr>
            <a:r>
              <a:rPr lang="en-US" sz="8000" b="1" cap="smal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 </a:t>
            </a:r>
            <a:r>
              <a:rPr lang="en-US" sz="8000" b="1" cap="smal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8000" b="1" cap="smal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8000" b="1" cap="sm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8000" b="1" cap="smal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867" y="970407"/>
            <a:ext cx="5189533" cy="345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84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24"/>
          <a:stretch/>
        </p:blipFill>
        <p:spPr bwMode="auto">
          <a:xfrm>
            <a:off x="95250" y="381000"/>
            <a:ext cx="8953500" cy="305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81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763000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Riddles 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ideal gas law, prove that  P,V,T are state functions  of a system .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ideal gas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prove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the work is not a state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 system .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depends on the path using partial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derivatives.</a:t>
            </a:r>
          </a:p>
          <a:p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49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763000" cy="45550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Notes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rtl="1">
              <a:buFont typeface="Arial" panose="020B0604020202020204" pitchFamily="34" charset="0"/>
              <a:buChar char="•"/>
            </a:pPr>
            <a:r>
              <a:rPr lang="ar-IQ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يسمى </a:t>
            </a:r>
            <a:r>
              <a:rPr lang="ar-IQ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التفاضل الذي يعتمد على المسار بالتفاضل الغير التام والتفاضل الذي لا يعتمد على </a:t>
            </a:r>
            <a:r>
              <a:rPr lang="ar-IQ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المسار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IQ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بالتفاضل التام</a:t>
            </a:r>
          </a:p>
          <a:p>
            <a:pPr marL="457200" indent="-457200" algn="just" rtl="1">
              <a:buFont typeface="Arial" panose="020B0604020202020204" pitchFamily="34" charset="0"/>
              <a:buChar char="•"/>
            </a:pPr>
            <a:r>
              <a:rPr lang="ar-IQ" sz="2800" dirty="0"/>
              <a:t>يمكن ايجاد شرط التفاضل التام من خلال </a:t>
            </a:r>
            <a:r>
              <a:rPr lang="ar-IQ" sz="2800" dirty="0" smtClean="0"/>
              <a:t>المشتقات الجزئية </a:t>
            </a:r>
            <a:r>
              <a:rPr lang="ar-IQ" sz="2800" dirty="0"/>
              <a:t>التي يمكن تعريفها فيزياويا بانها متغيرات بدلالة متغيرين </a:t>
            </a:r>
            <a:r>
              <a:rPr lang="ar-IQ" sz="2800" dirty="0" smtClean="0"/>
              <a:t>اخرين.</a:t>
            </a:r>
          </a:p>
          <a:p>
            <a:pPr marL="457200" indent="-457200" algn="just" rtl="1">
              <a:buFont typeface="Arial" panose="020B0604020202020204" pitchFamily="34" charset="0"/>
              <a:buChar char="•"/>
            </a:pPr>
            <a:r>
              <a:rPr lang="ar-IQ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يوصف الشغل الصافي في عملية دورية رياضيا بالتكامل الكنتوري لكل المسار </a:t>
            </a:r>
          </a:p>
          <a:p>
            <a:pPr marL="457200" indent="-457200" algn="just" rtl="1">
              <a:buFont typeface="Arial" panose="020B0604020202020204" pitchFamily="34" charset="0"/>
              <a:buChar char="•"/>
            </a:pPr>
            <a:r>
              <a:rPr lang="ar-IQ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تتلاشى قيمة التكامل الكنتوري للمقادير التفاضلية التامة لانها تبدا وتنتهي بنفس القيمة ولكن الامر يختلف في حالة المقادير التفاضلية غير </a:t>
            </a:r>
            <a:r>
              <a:rPr lang="ar-IQ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التامة مثل </a:t>
            </a:r>
            <a:r>
              <a:rPr lang="ar-IQ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الشغل</a:t>
            </a:r>
          </a:p>
          <a:p>
            <a:pPr marL="457200" indent="-457200" algn="just" rtl="1">
              <a:buFont typeface="Arial" panose="020B0604020202020204" pitchFamily="34" charset="0"/>
              <a:buChar char="•"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08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3900" y="4191000"/>
            <a:ext cx="7810500" cy="11695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300000"/>
              </a:lnSpc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Welcome Students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in the </a:t>
            </a:r>
            <a:r>
              <a:rPr lang="en-US" sz="2800" b="1" i="1" u="sng" dirty="0" smtClean="0">
                <a:latin typeface="Andalus" pitchFamily="18" charset="-78"/>
                <a:cs typeface="Andalus" pitchFamily="18" charset="-78"/>
              </a:rPr>
              <a:t>Fourth Lecture </a:t>
            </a:r>
            <a:r>
              <a:rPr lang="en-US" sz="2800" b="1" i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  <a:sym typeface="Wingdings" pitchFamily="2" charset="2"/>
              </a:rPr>
              <a:t> </a:t>
            </a:r>
          </a:p>
        </p:txBody>
      </p:sp>
      <p:sp>
        <p:nvSpPr>
          <p:cNvPr id="2" name="AutoShape 2" descr="Image result for morning quo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>
          <a:xfrm>
            <a:off x="1333500" y="660400"/>
            <a:ext cx="64770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259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752600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notes about Work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Equation of State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 the appendix of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lecture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lecture including the following items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Some Notes About Work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system (parcel of air, for example) is at equilibrium with its environment no changes take place in either of them.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the pressure of the surroundings changes, then the force associated with the pressure change will disturb the parcel thereby forcing it away from equilibrium.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order for the parcel to adjust to the pressure changes of the surroundings, the parcel will either contract or expand.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the parcel expands we say that the parcel performs work on the environment and if the parcel contracts we say that the environment performs work on the parcel.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By definition, if the volume change is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dV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then the incremental work done,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pdV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88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048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Accordingly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when the system changes from an initial state i to a final state f the total work done, either by the system or on the system,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is: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The above equation indicates that the work done is given by an area in a (p, V )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diagram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2743200" y="1066800"/>
            <a:ext cx="2124075" cy="69532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00200" y="2819400"/>
            <a:ext cx="5943600" cy="2655332"/>
            <a:chOff x="1600200" y="2907268"/>
            <a:chExt cx="5943600" cy="2426732"/>
          </a:xfrm>
        </p:grpSpPr>
        <p:pic>
          <p:nvPicPr>
            <p:cNvPr id="4" name="Picture 3"/>
            <p:cNvPicPr/>
            <p:nvPr/>
          </p:nvPicPr>
          <p:blipFill rotWithShape="1">
            <a:blip r:embed="rId3"/>
            <a:srcRect b="51098"/>
            <a:stretch/>
          </p:blipFill>
          <p:spPr bwMode="auto">
            <a:xfrm>
              <a:off x="1600200" y="3000375"/>
              <a:ext cx="5943600" cy="233362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600200" y="2907268"/>
              <a:ext cx="8382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5562600"/>
            <a:ext cx="7696200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the work represent an exact or inexact differentials ?</a:t>
            </a:r>
            <a:endParaRPr lang="en-GB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95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Now let us consider a situation where the </a:t>
            </a:r>
            <a:r>
              <a:rPr lang="en-GB" sz="2400" b="1" u="sng" dirty="0">
                <a:latin typeface="Times New Roman" pitchFamily="18" charset="0"/>
                <a:cs typeface="Times New Roman" pitchFamily="18" charset="0"/>
              </a:rPr>
              <a:t>system expands through a reversible transformation from i to f and then contracts from f to i along exactly the same path in the (p, V ) diagram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 Then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the total work done will be 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n-GB" sz="2400" b="1" u="sng" dirty="0" smtClean="0">
                <a:latin typeface="Times New Roman" pitchFamily="18" charset="0"/>
                <a:cs typeface="Times New Roman" pitchFamily="18" charset="0"/>
              </a:rPr>
              <a:t>If the </a:t>
            </a:r>
            <a:r>
              <a:rPr lang="en-GB" sz="2400" b="1" u="sng" dirty="0">
                <a:latin typeface="Times New Roman" pitchFamily="18" charset="0"/>
                <a:cs typeface="Times New Roman" pitchFamily="18" charset="0"/>
              </a:rPr>
              <a:t>system expands from i to f and then contracts from f to i but along a different reversible transformation (different path),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then the total work done would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be: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where Ai1f2i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is the area enclosed by the two paths. It follows that 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and thus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dW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not an exact differential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which means that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work is not a state function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As such it depends on the particular way the system goes from i to f. Because of this from now on we will denote the incremental change in work as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δW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not as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dW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2886075" y="1152525"/>
            <a:ext cx="4581525" cy="676275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/>
          <a:stretch>
            <a:fillRect/>
          </a:stretch>
        </p:blipFill>
        <p:spPr>
          <a:xfrm>
            <a:off x="381000" y="3048000"/>
            <a:ext cx="3876675" cy="1238250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 rotWithShape="1">
          <a:blip r:embed="rId5"/>
          <a:srcRect t="53121"/>
          <a:stretch/>
        </p:blipFill>
        <p:spPr>
          <a:xfrm>
            <a:off x="4468858" y="2667000"/>
            <a:ext cx="4675142" cy="1765663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6"/>
          <a:stretch>
            <a:fillRect/>
          </a:stretch>
        </p:blipFill>
        <p:spPr>
          <a:xfrm>
            <a:off x="7562850" y="4495800"/>
            <a:ext cx="15811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76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0"/>
            <a:ext cx="8686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>
                <a:latin typeface="Times New Roman"/>
                <a:ea typeface="Calibri"/>
                <a:cs typeface="Arial"/>
              </a:rPr>
              <a:t>If we write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dV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=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dAds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(where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dA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is an area element and 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ds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a distance element) we have that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δW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=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pdAds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=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Fds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= </a:t>
            </a:r>
            <a:r>
              <a:rPr lang="en-US" sz="2400" i="1" dirty="0" err="1">
                <a:latin typeface="Times New Roman"/>
                <a:ea typeface="Calibri"/>
                <a:cs typeface="Arial"/>
              </a:rPr>
              <a:t>Fvdt</a:t>
            </a:r>
            <a:r>
              <a:rPr lang="en-US" sz="24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or </a:t>
            </a:r>
            <a:r>
              <a:rPr lang="en-US" sz="2400" dirty="0" smtClean="0">
                <a:latin typeface="Times New Roman"/>
                <a:ea typeface="Calibri"/>
                <a:cs typeface="Arial"/>
              </a:rPr>
              <a:t>that</a:t>
            </a:r>
          </a:p>
          <a:p>
            <a:pPr>
              <a:lnSpc>
                <a:spcPct val="115000"/>
              </a:lnSpc>
            </a:pPr>
            <a:endParaRPr lang="en-US" sz="2400" dirty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400" dirty="0" smtClean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400" dirty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400" dirty="0" smtClean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400" dirty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400" dirty="0" smtClean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400" dirty="0"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where </a:t>
            </a:r>
            <a:r>
              <a:rPr lang="en-US" sz="2400" i="1" dirty="0">
                <a:latin typeface="Times New Roman" pitchFamily="18" charset="0"/>
                <a:ea typeface="Calibri"/>
                <a:cs typeface="Times New Roman" pitchFamily="18" charset="0"/>
              </a:rPr>
              <a:t>v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denotes the velocity of the parcel and </a:t>
            </a:r>
            <a:r>
              <a:rPr lang="en-US" sz="2400" i="1" dirty="0">
                <a:latin typeface="Times New Roman" pitchFamily="18" charset="0"/>
                <a:ea typeface="Calibri"/>
                <a:cs typeface="Times New Roman" pitchFamily="18" charset="0"/>
              </a:rPr>
              <a:t>K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is the kinetic energy of the parcel. </a:t>
            </a:r>
            <a:r>
              <a:rPr lang="en-US" sz="2400" b="1" u="sng" dirty="0">
                <a:latin typeface="Times New Roman" pitchFamily="18" charset="0"/>
                <a:ea typeface="Calibri"/>
                <a:cs typeface="Times New Roman" pitchFamily="18" charset="0"/>
              </a:rPr>
              <a:t>It follows that the work done and the kinetic energy are related. </a:t>
            </a:r>
            <a:endParaRPr lang="en-GB" sz="2400" b="1" u="sng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The last equation indicates that one way by which a thermodynamic system can exchange energy with its environment is by performing work. The other is through transfer of heat. </a:t>
            </a:r>
            <a:endParaRPr lang="en-GB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57462" y="941796"/>
            <a:ext cx="4300538" cy="283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5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9916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According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to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the last equation, the 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units for work are those of energy. Thus, the unit for work in the MKS system is the joule which is defined as J = Nm where the newton N = kgms</a:t>
            </a:r>
            <a:r>
              <a:rPr lang="en-US" sz="2400" i="1" baseline="30000" dirty="0">
                <a:latin typeface="Times New Roman" pitchFamily="18" charset="0"/>
                <a:ea typeface="Calibri"/>
                <a:cs typeface="Times New Roman" pitchFamily="18" charset="0"/>
              </a:rPr>
              <a:t>−</a:t>
            </a:r>
            <a:r>
              <a:rPr lang="en-US" sz="2400" baseline="30000" dirty="0"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. In the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CGS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system, the unit is the erg which is defined as erg =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dyn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cm where 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dyn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= g cm s</a:t>
            </a:r>
            <a:r>
              <a:rPr lang="en-US" sz="2400" i="1" dirty="0">
                <a:latin typeface="Times New Roman" pitchFamily="18" charset="0"/>
                <a:ea typeface="Calibri"/>
                <a:cs typeface="Times New Roman" pitchFamily="18" charset="0"/>
              </a:rPr>
              <a:t>−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2. It follows that 1 joule 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= 107 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erg.</a:t>
            </a:r>
            <a:endParaRPr lang="en-GB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9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2400" y="1710813"/>
            <a:ext cx="8839200" cy="4994787"/>
            <a:chOff x="152400" y="1349554"/>
            <a:chExt cx="8839200" cy="4994787"/>
          </a:xfrm>
        </p:grpSpPr>
        <p:pic>
          <p:nvPicPr>
            <p:cNvPr id="7172" name="Picture 4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521" b="-1"/>
            <a:stretch/>
          </p:blipFill>
          <p:spPr bwMode="auto">
            <a:xfrm>
              <a:off x="152400" y="1349554"/>
              <a:ext cx="8839200" cy="1619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3105150"/>
              <a:ext cx="8763000" cy="2305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990" r="23038" b="76811"/>
            <a:stretch/>
          </p:blipFill>
          <p:spPr bwMode="auto">
            <a:xfrm>
              <a:off x="685800" y="5410200"/>
              <a:ext cx="6626942" cy="934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3022080" y="102305"/>
            <a:ext cx="274145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Equations of state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64" y="594748"/>
            <a:ext cx="91323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an experimental fact that two properties are needed to define the state of any pure substance in equilibrium or undergoing a steady or quasi-steady process. Thus for a simple compressible gas like air,</a:t>
            </a:r>
          </a:p>
        </p:txBody>
      </p:sp>
    </p:spTree>
    <p:extLst>
      <p:ext uri="{BB962C8B-B14F-4D97-AF65-F5344CB8AC3E}">
        <p14:creationId xmlns:p14="http://schemas.microsoft.com/office/powerpoint/2010/main" val="247119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753</Words>
  <Application>Microsoft Office PowerPoint</Application>
  <PresentationFormat>On-screen Show (4:3)</PresentationFormat>
  <Paragraphs>67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This lecture including the following items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</dc:creator>
  <cp:lastModifiedBy>L</cp:lastModifiedBy>
  <cp:revision>21</cp:revision>
  <dcterms:created xsi:type="dcterms:W3CDTF">2020-02-11T20:05:07Z</dcterms:created>
  <dcterms:modified xsi:type="dcterms:W3CDTF">2021-01-10T09:29:22Z</dcterms:modified>
</cp:coreProperties>
</file>