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1" r:id="rId3"/>
    <p:sldId id="262" r:id="rId4"/>
    <p:sldId id="263" r:id="rId5"/>
    <p:sldId id="264" r:id="rId6"/>
    <p:sldId id="265" r:id="rId7"/>
    <p:sldId id="266" r:id="rId8"/>
    <p:sldId id="267" r:id="rId9"/>
    <p:sldId id="268" r:id="rId10"/>
    <p:sldId id="269" r:id="rId11"/>
    <p:sldId id="270" r:id="rId12"/>
    <p:sldId id="271" r:id="rId13"/>
    <p:sldId id="272" r:id="rId14"/>
    <p:sldId id="274"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1A47C6-5E05-4578-9FD7-DF87542D9A42}"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A47C6-5E05-4578-9FD7-DF87542D9A42}"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1A47C6-5E05-4578-9FD7-DF87542D9A42}"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1A47C6-5E05-4578-9FD7-DF87542D9A42}"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351A47C6-5E05-4578-9FD7-DF87542D9A42}" type="datetimeFigureOut">
              <a:rPr lang="en-US" smtClean="0"/>
              <a:t>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1A47C6-5E05-4578-9FD7-DF87542D9A42}"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1B414-F14E-4A05-9EF3-87737CA620B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1A47C6-5E05-4578-9FD7-DF87542D9A42}" type="datetimeFigureOut">
              <a:rPr lang="en-US" smtClean="0"/>
              <a:t>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1A47C6-5E05-4578-9FD7-DF87542D9A42}" type="datetimeFigureOut">
              <a:rPr lang="en-US" smtClean="0"/>
              <a:t>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1A47C6-5E05-4578-9FD7-DF87542D9A42}" type="datetimeFigureOut">
              <a:rPr lang="en-US" smtClean="0"/>
              <a:t>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351A47C6-5E05-4578-9FD7-DF87542D9A42}" type="datetimeFigureOut">
              <a:rPr lang="en-US" smtClean="0"/>
              <a:t>12/6/2020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FC51B414-F14E-4A05-9EF3-87737CA620B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1A47C6-5E05-4578-9FD7-DF87542D9A42}" type="datetimeFigureOut">
              <a:rPr lang="en-US" smtClean="0"/>
              <a:t>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51B414-F14E-4A05-9EF3-87737CA620B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51A47C6-5E05-4578-9FD7-DF87542D9A42}" type="datetimeFigureOut">
              <a:rPr lang="en-US" smtClean="0"/>
              <a:t>12/6/2020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FC51B414-F14E-4A05-9EF3-87737CA620B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rtl="1">
              <a:lnSpc>
                <a:spcPct val="150000"/>
              </a:lnSpc>
              <a:buNone/>
            </a:pPr>
            <a:r>
              <a:rPr lang="ar-IQ" sz="2400" dirty="0" smtClean="0">
                <a:latin typeface="Times New Roman" pitchFamily="18" charset="0"/>
                <a:cs typeface="Times New Roman" pitchFamily="18" charset="0"/>
              </a:rPr>
              <a:t>بدأ إصدار نظام أندرويد 1.6 </a:t>
            </a:r>
            <a:r>
              <a:rPr lang="en-US" sz="2400" dirty="0" smtClean="0">
                <a:latin typeface="Times New Roman" pitchFamily="18" charset="0"/>
                <a:cs typeface="Times New Roman" pitchFamily="18" charset="0"/>
              </a:rPr>
              <a:t>Donut </a:t>
            </a:r>
            <a:r>
              <a:rPr lang="ar-IQ" sz="2400" dirty="0" smtClean="0">
                <a:latin typeface="Times New Roman" pitchFamily="18" charset="0"/>
                <a:cs typeface="Times New Roman" pitchFamily="18" charset="0"/>
              </a:rPr>
              <a:t>في شهر سبتمبر عام 2009، وملأ إصدار </a:t>
            </a:r>
            <a:r>
              <a:rPr lang="en-US" sz="2400" dirty="0" smtClean="0">
                <a:latin typeface="Times New Roman" pitchFamily="18" charset="0"/>
                <a:cs typeface="Times New Roman" pitchFamily="18" charset="0"/>
              </a:rPr>
              <a:t>Donut </a:t>
            </a:r>
            <a:r>
              <a:rPr lang="ar-IQ" sz="2400" dirty="0" smtClean="0">
                <a:latin typeface="Times New Roman" pitchFamily="18" charset="0"/>
                <a:cs typeface="Times New Roman" pitchFamily="18" charset="0"/>
              </a:rPr>
              <a:t>بعض الثغرات المهمة في نظام التشغيل أندرويد، بما في ذلك قدرة النظام على العمل عبر مجموعة متنوعة من أحجام الشاشة ودرجات الدقة المختلفة، وهو عامل سيكون بالغ الأهمية في السنوات القادمة. كما أضاف دعمًا لجيل شبكات </a:t>
            </a:r>
            <a:r>
              <a:rPr lang="en-US" sz="2400" dirty="0" smtClean="0">
                <a:latin typeface="Times New Roman" pitchFamily="18" charset="0"/>
                <a:cs typeface="Times New Roman" pitchFamily="18" charset="0"/>
              </a:rPr>
              <a:t>CDMA </a:t>
            </a:r>
            <a:r>
              <a:rPr lang="ar-IQ" sz="2400" dirty="0" smtClean="0">
                <a:latin typeface="Times New Roman" pitchFamily="18" charset="0"/>
                <a:cs typeface="Times New Roman" pitchFamily="18" charset="0"/>
              </a:rPr>
              <a:t>مثل شبكات </a:t>
            </a:r>
            <a:r>
              <a:rPr lang="en-US" sz="2400" dirty="0" smtClean="0">
                <a:latin typeface="Times New Roman" pitchFamily="18" charset="0"/>
                <a:cs typeface="Times New Roman" pitchFamily="18" charset="0"/>
              </a:rPr>
              <a:t>Verizon، </a:t>
            </a:r>
            <a:r>
              <a:rPr lang="ar-IQ" sz="2400" dirty="0" smtClean="0">
                <a:latin typeface="Times New Roman" pitchFamily="18" charset="0"/>
                <a:cs typeface="Times New Roman" pitchFamily="18" charset="0"/>
              </a:rPr>
              <a:t>وهو ما سيلعب دورًا رئيسيًا في انفجار نظام أندرويد الوشيك في ذلك الوقت.</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517766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3579849"/>
          </a:xfrm>
        </p:spPr>
        <p:txBody>
          <a:bodyPr>
            <a:noAutofit/>
          </a:bodyPr>
          <a:lstStyle/>
          <a:p>
            <a:pPr marL="0" indent="0" algn="r">
              <a:lnSpc>
                <a:spcPct val="150000"/>
              </a:lnSpc>
              <a:buNone/>
            </a:pPr>
            <a:r>
              <a:rPr lang="ar-IQ" sz="2000" dirty="0" smtClean="0">
                <a:latin typeface="Times New Roman" pitchFamily="18" charset="0"/>
                <a:cs typeface="Times New Roman" pitchFamily="18" charset="0"/>
              </a:rPr>
              <a:t>كان إصدار أندرويد </a:t>
            </a:r>
            <a:r>
              <a:rPr lang="en-US" sz="2000" dirty="0" smtClean="0">
                <a:latin typeface="Times New Roman" pitchFamily="18" charset="0"/>
                <a:cs typeface="Times New Roman" pitchFamily="18" charset="0"/>
              </a:rPr>
              <a:t>Marshmallow </a:t>
            </a:r>
            <a:r>
              <a:rPr lang="ar-IQ" sz="2000" dirty="0" smtClean="0">
                <a:latin typeface="Times New Roman" pitchFamily="18" charset="0"/>
                <a:cs typeface="Times New Roman" pitchFamily="18" charset="0"/>
              </a:rPr>
              <a:t>في شهر أكتوبر عام 2015 إصدارًا بسيطًا إلى حد ما، بدا وكأنه تحديث على مستوى 0.1 أكثر من أن يحمل رقمًا صحيحًا لإصدار كامل. لكنه بدأ اتجاه جوجل لإطلاق إصدارًا رئيسيًا واحدًا من النظام سنويًا، حيث تلقي هذه النسخة دائمًا رقمًا صحيحًا.</a:t>
            </a:r>
          </a:p>
          <a:p>
            <a:pPr marL="0" indent="0" algn="r">
              <a:lnSpc>
                <a:spcPct val="150000"/>
              </a:lnSpc>
            </a:pPr>
            <a:r>
              <a:rPr lang="ar-IQ" sz="2000" dirty="0" smtClean="0">
                <a:latin typeface="Times New Roman" pitchFamily="18" charset="0"/>
                <a:cs typeface="Times New Roman" pitchFamily="18" charset="0"/>
              </a:rPr>
              <a:t>ربما كان العنصر الأكثر جذبًا للانتباه في إصدار </a:t>
            </a:r>
            <a:r>
              <a:rPr lang="en-US" sz="2000" dirty="0" smtClean="0">
                <a:latin typeface="Times New Roman" pitchFamily="18" charset="0"/>
                <a:cs typeface="Times New Roman" pitchFamily="18" charset="0"/>
              </a:rPr>
              <a:t>Marshmallow </a:t>
            </a:r>
            <a:r>
              <a:rPr lang="ar-IQ" sz="2000" dirty="0" smtClean="0">
                <a:latin typeface="Times New Roman" pitchFamily="18" charset="0"/>
                <a:cs typeface="Times New Roman" pitchFamily="18" charset="0"/>
              </a:rPr>
              <a:t>هو ميزة البحث في الشاشة التي </a:t>
            </a:r>
            <a:r>
              <a:rPr lang="ar-IQ" sz="2000" dirty="0">
                <a:latin typeface="Times New Roman" pitchFamily="18" charset="0"/>
                <a:cs typeface="Times New Roman" pitchFamily="18" charset="0"/>
              </a:rPr>
              <a:t>ودعم قارئ بصمات الأصابع، ودعم </a:t>
            </a:r>
            <a:r>
              <a:rPr lang="ar-IQ" sz="2000" dirty="0" smtClean="0">
                <a:latin typeface="Times New Roman" pitchFamily="18" charset="0"/>
                <a:cs typeface="Times New Roman" pitchFamily="18" charset="0"/>
              </a:rPr>
              <a:t>مخارج بعض </a:t>
            </a:r>
            <a:r>
              <a:rPr lang="ar-IQ" sz="2000" dirty="0">
                <a:latin typeface="Times New Roman" pitchFamily="18" charset="0"/>
                <a:cs typeface="Times New Roman" pitchFamily="18" charset="0"/>
              </a:rPr>
              <a:t>الأشياء ذات التأثير الدائم، بما في ذلك المزيد </a:t>
            </a:r>
            <a:r>
              <a:rPr lang="en-US" sz="2000" dirty="0" smtClean="0">
                <a:latin typeface="Times New Roman" pitchFamily="18" charset="0"/>
                <a:cs typeface="Times New Roman" pitchFamily="18" charset="0"/>
              </a:rPr>
              <a:t>USB</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22707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IQ" dirty="0" smtClean="0"/>
              <a:t>اصدارات الاندرويد</a:t>
            </a:r>
            <a:endParaRPr lang="en-US" dirty="0"/>
          </a:p>
        </p:txBody>
      </p:sp>
      <p:sp>
        <p:nvSpPr>
          <p:cNvPr id="3" name="Content Placeholder 2"/>
          <p:cNvSpPr>
            <a:spLocks noGrp="1"/>
          </p:cNvSpPr>
          <p:nvPr>
            <p:ph idx="1"/>
          </p:nvPr>
        </p:nvSpPr>
        <p:spPr>
          <a:xfrm>
            <a:off x="822960" y="1100628"/>
            <a:ext cx="7520940" cy="5452572"/>
          </a:xfrm>
        </p:spPr>
        <p:txBody>
          <a:bodyPr>
            <a:normAutofit/>
          </a:bodyPr>
          <a:lstStyle/>
          <a:p>
            <a:pPr marL="0" indent="0" algn="just" rtl="1">
              <a:buNone/>
            </a:pPr>
            <a:r>
              <a:rPr lang="ar-IQ" sz="2400" dirty="0" smtClean="0">
                <a:latin typeface="Times New Roman" pitchFamily="18" charset="0"/>
                <a:cs typeface="Times New Roman" pitchFamily="18" charset="0"/>
              </a:rPr>
              <a:t>قدم إصدار أندرويد </a:t>
            </a:r>
            <a:r>
              <a:rPr lang="en-US" sz="2400" dirty="0" smtClean="0">
                <a:latin typeface="Times New Roman" pitchFamily="18" charset="0"/>
                <a:cs typeface="Times New Roman" pitchFamily="18" charset="0"/>
              </a:rPr>
              <a:t>Nougat</a:t>
            </a:r>
            <a:r>
              <a:rPr lang="ar-IQ" sz="2400" dirty="0" smtClean="0">
                <a:latin typeface="Times New Roman" pitchFamily="18" charset="0"/>
                <a:cs typeface="Times New Roman" pitchFamily="18" charset="0"/>
              </a:rPr>
              <a:t>في شهر أغسطس عام 2016، لنظام التشغيل أندرويد وضع تقسيم الشاشة الأصلي، ونظامًا جديدًا مجمعًا لكل تطبيق لتنظيم الإشعارات، وميزة توفير بيانات الهاتف. كما أضاف إصدار </a:t>
            </a:r>
            <a:r>
              <a:rPr lang="en-US" sz="2400" dirty="0" smtClean="0">
                <a:latin typeface="Times New Roman" pitchFamily="18" charset="0"/>
                <a:cs typeface="Times New Roman" pitchFamily="18" charset="0"/>
              </a:rPr>
              <a:t>Nougat </a:t>
            </a:r>
            <a:r>
              <a:rPr lang="ar-IQ" sz="2400" dirty="0" smtClean="0">
                <a:latin typeface="Times New Roman" pitchFamily="18" charset="0"/>
                <a:cs typeface="Times New Roman" pitchFamily="18" charset="0"/>
              </a:rPr>
              <a:t>بعض الميزات الصغيرة ولكنها لا تزال مهمة أيضًا، مثل اختصار يشبه ميزة </a:t>
            </a:r>
            <a:r>
              <a:rPr lang="en-US" sz="2400" dirty="0" smtClean="0">
                <a:latin typeface="Times New Roman" pitchFamily="18" charset="0"/>
                <a:cs typeface="Times New Roman" pitchFamily="18" charset="0"/>
              </a:rPr>
              <a:t>Alt-Tab </a:t>
            </a:r>
            <a:r>
              <a:rPr lang="ar-IQ" sz="2400" dirty="0" smtClean="0">
                <a:latin typeface="Times New Roman" pitchFamily="18" charset="0"/>
                <a:cs typeface="Times New Roman" pitchFamily="18" charset="0"/>
              </a:rPr>
              <a:t>في الكمبيوتر الشخصي للتنقل بسهولة بين التطبيقات.</a:t>
            </a:r>
          </a:p>
          <a:p>
            <a:pPr marL="0" indent="0" algn="just" rtl="1">
              <a:buNone/>
            </a:pPr>
            <a:r>
              <a:rPr lang="ar-IQ" sz="2400" dirty="0" smtClean="0">
                <a:latin typeface="Times New Roman" pitchFamily="18" charset="0"/>
                <a:cs typeface="Times New Roman" pitchFamily="18" charset="0"/>
              </a:rPr>
              <a:t>ربما كان الأمر الأكثر أهمية في تحسينات إصدار </a:t>
            </a:r>
            <a:r>
              <a:rPr lang="en-US" sz="2400" dirty="0" smtClean="0">
                <a:latin typeface="Times New Roman" pitchFamily="18" charset="0"/>
                <a:cs typeface="Times New Roman" pitchFamily="18" charset="0"/>
              </a:rPr>
              <a:t>Nougat </a:t>
            </a:r>
            <a:r>
              <a:rPr lang="ar-IQ" sz="2400" dirty="0" smtClean="0">
                <a:latin typeface="Times New Roman" pitchFamily="18" charset="0"/>
                <a:cs typeface="Times New Roman" pitchFamily="18" charset="0"/>
              </a:rPr>
              <a:t>هو إطلاق مساعد جوجل </a:t>
            </a:r>
            <a:r>
              <a:rPr lang="en-US" sz="2400" dirty="0" smtClean="0">
                <a:latin typeface="Times New Roman" pitchFamily="18" charset="0"/>
                <a:cs typeface="Times New Roman" pitchFamily="18" charset="0"/>
              </a:rPr>
              <a:t>Google Assistant، </a:t>
            </a:r>
            <a:r>
              <a:rPr lang="ar-IQ" sz="2400" dirty="0" smtClean="0">
                <a:latin typeface="Times New Roman" pitchFamily="18" charset="0"/>
                <a:cs typeface="Times New Roman" pitchFamily="18" charset="0"/>
              </a:rPr>
              <a:t>الذي جاء بجانب الإعلان عن أول هاتف من صنع جوجل بالكامل، وهو هاتف </a:t>
            </a:r>
            <a:r>
              <a:rPr lang="en-US" sz="2400" dirty="0" smtClean="0">
                <a:latin typeface="Times New Roman" pitchFamily="18" charset="0"/>
                <a:cs typeface="Times New Roman" pitchFamily="18" charset="0"/>
              </a:rPr>
              <a:t>Pixel، </a:t>
            </a:r>
            <a:r>
              <a:rPr lang="ar-IQ" sz="2400" dirty="0" smtClean="0">
                <a:latin typeface="Times New Roman" pitchFamily="18" charset="0"/>
                <a:cs typeface="Times New Roman" pitchFamily="18" charset="0"/>
              </a:rPr>
              <a:t>بعد حوالي شهرين من ظهور إصدار </a:t>
            </a:r>
            <a:r>
              <a:rPr lang="en-US" sz="2400" dirty="0" smtClean="0">
                <a:latin typeface="Times New Roman" pitchFamily="18" charset="0"/>
                <a:cs typeface="Times New Roman" pitchFamily="18" charset="0"/>
              </a:rPr>
              <a:t>Nougat </a:t>
            </a:r>
            <a:r>
              <a:rPr lang="ar-IQ" sz="2400" dirty="0" smtClean="0">
                <a:latin typeface="Times New Roman" pitchFamily="18" charset="0"/>
                <a:cs typeface="Times New Roman" pitchFamily="18" charset="0"/>
              </a:rPr>
              <a:t>لأول مرة. سوف يستمر مساعد جوجل ليصبح مكونًا مهمًا لنظام التشغيل أندرويد ومعظم منتجات جوجل الأخرى.</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159934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1100628"/>
            <a:ext cx="7520940" cy="4461972"/>
          </a:xfrm>
        </p:spPr>
        <p:txBody>
          <a:bodyPr>
            <a:normAutofit/>
          </a:bodyPr>
          <a:lstStyle/>
          <a:p>
            <a:pPr algn="just" rtl="1"/>
            <a:r>
              <a:rPr lang="ar-IQ" sz="2400" dirty="0" smtClean="0">
                <a:latin typeface="Times New Roman" pitchFamily="18" charset="0"/>
                <a:cs typeface="Times New Roman" pitchFamily="18" charset="0"/>
              </a:rPr>
              <a:t>وصل إصدار </a:t>
            </a:r>
            <a:r>
              <a:rPr lang="en-US" sz="2400" dirty="0" smtClean="0">
                <a:latin typeface="Times New Roman" pitchFamily="18" charset="0"/>
                <a:cs typeface="Times New Roman" pitchFamily="18" charset="0"/>
              </a:rPr>
              <a:t>Oreo </a:t>
            </a:r>
            <a:r>
              <a:rPr lang="ar-IQ" sz="2400" dirty="0" smtClean="0">
                <a:latin typeface="Times New Roman" pitchFamily="18" charset="0"/>
                <a:cs typeface="Times New Roman" pitchFamily="18" charset="0"/>
              </a:rPr>
              <a:t>في شهر أغسطس عام 2017، وأضاف مجموعة</a:t>
            </a:r>
            <a:endParaRPr lang="en-US" sz="2400" dirty="0" smtClean="0">
              <a:latin typeface="Times New Roman" pitchFamily="18" charset="0"/>
              <a:cs typeface="Times New Roman" pitchFamily="18" charset="0"/>
            </a:endParaRPr>
          </a:p>
          <a:p>
            <a:pPr algn="just" rtl="1"/>
            <a:r>
              <a:rPr lang="ar-IQ" sz="2400" dirty="0" smtClean="0">
                <a:latin typeface="Times New Roman" pitchFamily="18" charset="0"/>
                <a:cs typeface="Times New Roman" pitchFamily="18" charset="0"/>
              </a:rPr>
              <a:t>متنوعة من الميزات الرائعة إلى النظام الأساسي، بما في ذلك وضع صورة</a:t>
            </a:r>
            <a:endParaRPr lang="en-US" sz="2400" dirty="0" smtClean="0">
              <a:latin typeface="Times New Roman" pitchFamily="18" charset="0"/>
              <a:cs typeface="Times New Roman" pitchFamily="18" charset="0"/>
            </a:endParaRPr>
          </a:p>
          <a:p>
            <a:pPr algn="just" rtl="1"/>
            <a:r>
              <a:rPr lang="ar-IQ" sz="2400" dirty="0" smtClean="0">
                <a:latin typeface="Times New Roman" pitchFamily="18" charset="0"/>
                <a:cs typeface="Times New Roman" pitchFamily="18" charset="0"/>
              </a:rPr>
              <a:t>داخل الصورة، وخيار الإيقاف المؤقت للإشعارات، ومزيدًا من التحكم في</a:t>
            </a:r>
            <a:endParaRPr lang="en-US" sz="2400" dirty="0" smtClean="0">
              <a:latin typeface="Times New Roman" pitchFamily="18" charset="0"/>
              <a:cs typeface="Times New Roman" pitchFamily="18" charset="0"/>
            </a:endParaRPr>
          </a:p>
          <a:p>
            <a:pPr algn="just" rtl="1"/>
            <a:r>
              <a:rPr lang="ar-IQ" sz="2400" dirty="0" smtClean="0">
                <a:latin typeface="Times New Roman" pitchFamily="18" charset="0"/>
                <a:cs typeface="Times New Roman" pitchFamily="18" charset="0"/>
              </a:rPr>
              <a:t>كيفية تنبيه التطبيقات للمستخدم.</a:t>
            </a:r>
          </a:p>
          <a:p>
            <a:pPr marL="0" indent="0" algn="just" rtl="1">
              <a:buNone/>
            </a:pPr>
            <a:r>
              <a:rPr lang="ar-IQ" sz="2400" dirty="0" smtClean="0">
                <a:latin typeface="Times New Roman" pitchFamily="18" charset="0"/>
                <a:cs typeface="Times New Roman" pitchFamily="18" charset="0"/>
              </a:rPr>
              <a:t>تضمن الإصدار أيضًا بعض العناصر الجديرة بالملاحظة والتي عززت هدف جوجل المتمثل في الربط بين نظام التشغيل أندرويد ونظام </a:t>
            </a:r>
            <a:r>
              <a:rPr lang="en-US" sz="2400" dirty="0" smtClean="0">
                <a:latin typeface="Times New Roman" pitchFamily="18" charset="0"/>
                <a:cs typeface="Times New Roman" pitchFamily="18" charset="0"/>
              </a:rPr>
              <a:t>Chrome OS، </a:t>
            </a:r>
            <a:r>
              <a:rPr lang="ar-IQ" sz="2400" dirty="0" smtClean="0">
                <a:latin typeface="Times New Roman" pitchFamily="18" charset="0"/>
                <a:cs typeface="Times New Roman" pitchFamily="18" charset="0"/>
              </a:rPr>
              <a:t>وتحسين تجربة استخدام تطبيقات الأندرويد على أجهزة </a:t>
            </a:r>
            <a:r>
              <a:rPr lang="en-US" sz="2400" dirty="0" err="1" smtClean="0">
                <a:latin typeface="Times New Roman" pitchFamily="18" charset="0"/>
                <a:cs typeface="Times New Roman" pitchFamily="18" charset="0"/>
              </a:rPr>
              <a:t>Chromebook</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23703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82000" cy="5223972"/>
          </a:xfrm>
        </p:spPr>
        <p:txBody>
          <a:bodyPr>
            <a:normAutofit/>
          </a:bodyPr>
          <a:lstStyle/>
          <a:p>
            <a:pPr marL="0" indent="0" algn="r">
              <a:buNone/>
            </a:pPr>
            <a:r>
              <a:rPr lang="ar-IQ" sz="2000" dirty="0" smtClean="0">
                <a:latin typeface="Times New Roman" pitchFamily="18" charset="0"/>
                <a:cs typeface="Times New Roman" pitchFamily="18" charset="0"/>
              </a:rPr>
              <a:t>وصل إصدار أندرويد 10 في شهر سبتمبر عام 2019، وهنا عادت جوجل للبداية، وتوقفت عن استخدام أسماء الحلوى، واكتفت فقط بالإشارة إلى رقم الإصدار 10. وهو الإصدار الذي يحتل معظم الأجهزة التي تعمل بنظام أندرويد الآن.</a:t>
            </a:r>
          </a:p>
          <a:p>
            <a:pPr marL="0" indent="0" algn="r">
              <a:buNone/>
            </a:pPr>
            <a:r>
              <a:rPr lang="ar-IQ" sz="2000" dirty="0" smtClean="0">
                <a:latin typeface="Times New Roman" pitchFamily="18" charset="0"/>
                <a:cs typeface="Times New Roman" pitchFamily="18" charset="0"/>
              </a:rPr>
              <a:t>يوفر هذا الإصدار واجهة مستخدم تم إعادة تصميمها تمامًا لإشارات النظام، وهذه المرة التخلص من زر العودة القابل للنقر تمامًا والاعتماد على نهج يعتمد على التمرير السريع للتنقل داخل النظام.</a:t>
            </a:r>
          </a:p>
          <a:p>
            <a:pPr marL="0" indent="0" algn="r">
              <a:buNone/>
            </a:pPr>
            <a:r>
              <a:rPr lang="ar-IQ" sz="2000" dirty="0" smtClean="0">
                <a:latin typeface="Times New Roman" pitchFamily="18" charset="0"/>
                <a:cs typeface="Times New Roman" pitchFamily="18" charset="0"/>
              </a:rPr>
              <a:t>كما يقدم 10 إعدادات جديدة للتحديثات بأسلوب الإصلاح السريع، وتقديم نظام أذونات محدث يمنح المستخدم مزيدًا من التحكم في كيفية ووقت قدرة التطبيقات على الوصول إلى بيانات الموقع.</a:t>
            </a:r>
          </a:p>
          <a:p>
            <a:pPr marL="0" indent="0" algn="r">
              <a:buNone/>
            </a:pPr>
            <a:r>
              <a:rPr lang="ar-IQ" sz="2000" dirty="0" smtClean="0">
                <a:latin typeface="Times New Roman" pitchFamily="18" charset="0"/>
                <a:cs typeface="Times New Roman" pitchFamily="18" charset="0"/>
              </a:rPr>
              <a:t>بالإضافة إلى دعمه الوضع المظلم </a:t>
            </a:r>
            <a:r>
              <a:rPr lang="en-US" sz="2000" dirty="0" smtClean="0">
                <a:latin typeface="Times New Roman" pitchFamily="18" charset="0"/>
                <a:cs typeface="Times New Roman" pitchFamily="18" charset="0"/>
              </a:rPr>
              <a:t>Dark Mode </a:t>
            </a:r>
            <a:r>
              <a:rPr lang="ar-IQ" sz="2000" dirty="0" smtClean="0">
                <a:latin typeface="Times New Roman" pitchFamily="18" charset="0"/>
                <a:cs typeface="Times New Roman" pitchFamily="18" charset="0"/>
              </a:rPr>
              <a:t>على مستوى نظام التشغيل، وتقديم وضع تركيز جديد </a:t>
            </a:r>
            <a:r>
              <a:rPr lang="en-US" sz="2000" dirty="0" smtClean="0">
                <a:latin typeface="Times New Roman" pitchFamily="18" charset="0"/>
                <a:cs typeface="Times New Roman" pitchFamily="18" charset="0"/>
              </a:rPr>
              <a:t>Focus Mode </a:t>
            </a:r>
            <a:r>
              <a:rPr lang="ar-IQ" sz="2000" dirty="0" smtClean="0">
                <a:latin typeface="Times New Roman" pitchFamily="18" charset="0"/>
                <a:cs typeface="Times New Roman" pitchFamily="18" charset="0"/>
              </a:rPr>
              <a:t>يتيح للمستخدم مزيدًا من التركيز على تطبيقات معينة</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697306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1700" y="381000"/>
            <a:ext cx="4610100" cy="586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85478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0" indent="0" algn="ctr" rtl="1">
              <a:buNone/>
            </a:pPr>
            <a:r>
              <a:rPr lang="ar-IQ" sz="2000" dirty="0" smtClean="0">
                <a:latin typeface="Times New Roman" pitchFamily="18" charset="0"/>
                <a:cs typeface="Times New Roman" pitchFamily="18" charset="0"/>
              </a:rPr>
              <a:t>لغات أندرويد (</a:t>
            </a:r>
            <a:r>
              <a:rPr lang="en-US" sz="2000" dirty="0" smtClean="0">
                <a:latin typeface="Times New Roman" pitchFamily="18" charset="0"/>
                <a:cs typeface="Times New Roman" pitchFamily="18" charset="0"/>
              </a:rPr>
              <a:t>Android)</a:t>
            </a:r>
          </a:p>
          <a:p>
            <a:pPr algn="r" rtl="1"/>
            <a:r>
              <a:rPr lang="en-US" sz="2000" dirty="0" err="1" smtClean="0">
                <a:latin typeface="Times New Roman" pitchFamily="18" charset="0"/>
                <a:cs typeface="Times New Roman" pitchFamily="18" charset="0"/>
              </a:rPr>
              <a:t>Kotlin</a:t>
            </a:r>
            <a:r>
              <a:rPr lang="ar-IQ" sz="2000" dirty="0" smtClean="0">
                <a:latin typeface="Times New Roman" pitchFamily="18" charset="0"/>
                <a:cs typeface="Times New Roman" pitchFamily="18" charset="0"/>
              </a:rPr>
              <a:t> </a:t>
            </a:r>
          </a:p>
          <a:p>
            <a:pPr algn="r" rtl="1"/>
            <a:r>
              <a:rPr lang="en-US" sz="2000" dirty="0" smtClean="0">
                <a:latin typeface="Times New Roman" pitchFamily="18" charset="0"/>
                <a:cs typeface="Times New Roman" pitchFamily="18" charset="0"/>
              </a:rPr>
              <a:t>Swift</a:t>
            </a:r>
          </a:p>
          <a:p>
            <a:pPr algn="r" rtl="1"/>
            <a:r>
              <a:rPr lang="en-US" sz="2000" dirty="0" smtClean="0">
                <a:latin typeface="Times New Roman" pitchFamily="18" charset="0"/>
                <a:cs typeface="Times New Roman" pitchFamily="18" charset="0"/>
              </a:rPr>
              <a:t>Objective-C</a:t>
            </a:r>
          </a:p>
          <a:p>
            <a:pPr algn="r" rtl="1"/>
            <a:r>
              <a:rPr lang="en-US" sz="2000" dirty="0" smtClean="0">
                <a:latin typeface="Times New Roman" pitchFamily="18" charset="0"/>
                <a:cs typeface="Times New Roman" pitchFamily="18" charset="0"/>
              </a:rPr>
              <a:t>JavaScript</a:t>
            </a:r>
            <a:endParaRPr lang="ar-IQ" sz="2000" dirty="0" smtClean="0">
              <a:latin typeface="Times New Roman" pitchFamily="18" charset="0"/>
              <a:cs typeface="Times New Roman" pitchFamily="18" charset="0"/>
            </a:endParaRPr>
          </a:p>
          <a:p>
            <a:pPr algn="r" rtl="1"/>
            <a:r>
              <a:rPr lang="en-US" sz="2000" dirty="0" err="1" smtClean="0">
                <a:latin typeface="Times New Roman" pitchFamily="18" charset="0"/>
                <a:cs typeface="Times New Roman" pitchFamily="18" charset="0"/>
              </a:rPr>
              <a:t>TypeScript</a:t>
            </a:r>
            <a:r>
              <a:rPr lang="ar-IQ" sz="2000" dirty="0" smtClean="0">
                <a:latin typeface="Times New Roman" pitchFamily="18" charset="0"/>
                <a:cs typeface="Times New Roman" pitchFamily="18" charset="0"/>
              </a:rPr>
              <a:t> </a:t>
            </a:r>
          </a:p>
          <a:p>
            <a:pPr algn="r" rtl="1"/>
            <a:r>
              <a:rPr lang="en-US" sz="2000" dirty="0" smtClean="0">
                <a:latin typeface="Times New Roman" pitchFamily="18" charset="0"/>
                <a:cs typeface="Times New Roman" pitchFamily="18" charset="0"/>
              </a:rPr>
              <a:t>C#</a:t>
            </a:r>
          </a:p>
          <a:p>
            <a:pPr algn="r" rtl="1"/>
            <a:r>
              <a:rPr lang="en-US" sz="2000" dirty="0" smtClean="0">
                <a:latin typeface="Times New Roman" pitchFamily="18" charset="0"/>
                <a:cs typeface="Times New Roman" pitchFamily="18" charset="0"/>
              </a:rPr>
              <a:t>C</a:t>
            </a:r>
          </a:p>
          <a:p>
            <a:pPr algn="r" rtl="1"/>
            <a:r>
              <a:rPr lang="en-US" sz="2000" dirty="0" smtClean="0">
                <a:latin typeface="Times New Roman" pitchFamily="18" charset="0"/>
                <a:cs typeface="Times New Roman" pitchFamily="18" charset="0"/>
              </a:rPr>
              <a:t>Java</a:t>
            </a:r>
          </a:p>
          <a:p>
            <a:pPr marL="0" indent="0" algn="r" rtl="1">
              <a:buNone/>
            </a:pPr>
            <a:r>
              <a:rPr lang="ar-IQ" sz="2000" dirty="0" smtClean="0">
                <a:latin typeface="Times New Roman" pitchFamily="18" charset="0"/>
                <a:cs typeface="Times New Roman" pitchFamily="18" charset="0"/>
              </a:rPr>
              <a:t>وفقاً لفهرس </a:t>
            </a:r>
            <a:r>
              <a:rPr lang="en-US" sz="2000" dirty="0" smtClean="0">
                <a:latin typeface="Times New Roman" pitchFamily="18" charset="0"/>
                <a:cs typeface="Times New Roman" pitchFamily="18" charset="0"/>
              </a:rPr>
              <a:t>TIOBE Index، </a:t>
            </a:r>
            <a:r>
              <a:rPr lang="ar-IQ" sz="2000" dirty="0" smtClean="0">
                <a:latin typeface="Times New Roman" pitchFamily="18" charset="0"/>
                <a:cs typeface="Times New Roman" pitchFamily="18" charset="0"/>
              </a:rPr>
              <a:t>تعتبر جافا أكثر لغات البرمجة شهرةً في يونيو (حزيران) من عام 2017.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4020578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4648200"/>
          </a:xfrm>
        </p:spPr>
        <p:txBody>
          <a:bodyPr>
            <a:noAutofit/>
          </a:bodyPr>
          <a:lstStyle/>
          <a:p>
            <a:pPr marL="0" indent="0" algn="r" rtl="1">
              <a:lnSpc>
                <a:spcPct val="150000"/>
              </a:lnSpc>
              <a:buNone/>
            </a:pPr>
            <a:r>
              <a:rPr lang="ar-IQ" sz="2000" dirty="0" smtClean="0">
                <a:latin typeface="Times New Roman" pitchFamily="18" charset="0"/>
                <a:cs typeface="Times New Roman" pitchFamily="18" charset="0"/>
              </a:rPr>
              <a:t>لمواكبة وتيرة الإصدارات السريعة للسنوات الأولى من نظام أندرويد، ظهر إصدار أندرويد 2.0 </a:t>
            </a:r>
            <a:r>
              <a:rPr lang="en-US" sz="2000" dirty="0" err="1" smtClean="0">
                <a:latin typeface="Times New Roman" pitchFamily="18" charset="0"/>
                <a:cs typeface="Times New Roman" pitchFamily="18" charset="0"/>
              </a:rPr>
              <a:t>Eclair</a:t>
            </a:r>
            <a:r>
              <a:rPr lang="en-US" sz="2000" dirty="0" smtClean="0">
                <a:latin typeface="Times New Roman" pitchFamily="18" charset="0"/>
                <a:cs typeface="Times New Roman" pitchFamily="18" charset="0"/>
              </a:rPr>
              <a:t> </a:t>
            </a:r>
            <a:r>
              <a:rPr lang="ar-IQ" sz="2000" dirty="0" smtClean="0">
                <a:latin typeface="Times New Roman" pitchFamily="18" charset="0"/>
                <a:cs typeface="Times New Roman" pitchFamily="18" charset="0"/>
              </a:rPr>
              <a:t>في أواخر شهر أكتوبر، بعد ستة أسابيع فقط من إصدار </a:t>
            </a:r>
            <a:r>
              <a:rPr lang="en-US" sz="2000" dirty="0" smtClean="0">
                <a:latin typeface="Times New Roman" pitchFamily="18" charset="0"/>
                <a:cs typeface="Times New Roman" pitchFamily="18" charset="0"/>
              </a:rPr>
              <a:t>Donut، </a:t>
            </a:r>
            <a:r>
              <a:rPr lang="ar-IQ" sz="2000" dirty="0" smtClean="0">
                <a:latin typeface="Times New Roman" pitchFamily="18" charset="0"/>
                <a:cs typeface="Times New Roman" pitchFamily="18" charset="0"/>
              </a:rPr>
              <a:t>وصدر تحديث 2.1، الذي يُطلق عليه أيضًا </a:t>
            </a:r>
            <a:r>
              <a:rPr lang="en-US" sz="2000" dirty="0" err="1" smtClean="0">
                <a:latin typeface="Times New Roman" pitchFamily="18" charset="0"/>
                <a:cs typeface="Times New Roman" pitchFamily="18" charset="0"/>
              </a:rPr>
              <a:t>Eclair</a:t>
            </a:r>
            <a:r>
              <a:rPr lang="en-US" sz="2000" dirty="0" smtClean="0">
                <a:latin typeface="Times New Roman" pitchFamily="18" charset="0"/>
                <a:cs typeface="Times New Roman" pitchFamily="18" charset="0"/>
              </a:rPr>
              <a:t>، </a:t>
            </a:r>
            <a:r>
              <a:rPr lang="ar-IQ" sz="2000" dirty="0" smtClean="0">
                <a:latin typeface="Times New Roman" pitchFamily="18" charset="0"/>
                <a:cs typeface="Times New Roman" pitchFamily="18" charset="0"/>
              </a:rPr>
              <a:t>بعد ثلاث شهور تقريبًا. كان إصدار </a:t>
            </a:r>
            <a:r>
              <a:rPr lang="en-US" sz="2000" dirty="0" err="1" smtClean="0">
                <a:latin typeface="Times New Roman" pitchFamily="18" charset="0"/>
                <a:cs typeface="Times New Roman" pitchFamily="18" charset="0"/>
              </a:rPr>
              <a:t>Eclair</a:t>
            </a:r>
            <a:r>
              <a:rPr lang="en-US" sz="2000" dirty="0" smtClean="0">
                <a:latin typeface="Times New Roman" pitchFamily="18" charset="0"/>
                <a:cs typeface="Times New Roman" pitchFamily="18" charset="0"/>
              </a:rPr>
              <a:t> </a:t>
            </a:r>
            <a:r>
              <a:rPr lang="ar-IQ" sz="2000" dirty="0" smtClean="0">
                <a:latin typeface="Times New Roman" pitchFamily="18" charset="0"/>
                <a:cs typeface="Times New Roman" pitchFamily="18" charset="0"/>
              </a:rPr>
              <a:t>هو أول إصدار من أندرويد يشتهر إلى حد ما بفضل هاتف </a:t>
            </a:r>
            <a:r>
              <a:rPr lang="en-US" sz="2000" dirty="0" smtClean="0">
                <a:latin typeface="Times New Roman" pitchFamily="18" charset="0"/>
                <a:cs typeface="Times New Roman" pitchFamily="18" charset="0"/>
              </a:rPr>
              <a:t>Motorola Droid، </a:t>
            </a:r>
            <a:r>
              <a:rPr lang="ar-IQ" sz="2000" dirty="0" smtClean="0">
                <a:latin typeface="Times New Roman" pitchFamily="18" charset="0"/>
                <a:cs typeface="Times New Roman" pitchFamily="18" charset="0"/>
              </a:rPr>
              <a:t>وحملة التسويق الضخمة التي أحاطت به بقيادة شركة </a:t>
            </a:r>
            <a:r>
              <a:rPr lang="en-US" sz="2000" dirty="0" smtClean="0">
                <a:latin typeface="Times New Roman" pitchFamily="18" charset="0"/>
                <a:cs typeface="Times New Roman" pitchFamily="18" charset="0"/>
              </a:rPr>
              <a:t>Verizon</a:t>
            </a:r>
            <a:r>
              <a:rPr lang="ar-IQ" sz="2000" dirty="0" smtClean="0">
                <a:latin typeface="Times New Roman" pitchFamily="18" charset="0"/>
                <a:cs typeface="Times New Roman" pitchFamily="18" charset="0"/>
              </a:rPr>
              <a:t> كان العنصر الأكثر تحولًا في هذا الإصدار هو إضافة التوجيه الصوتي في الخرائط ومعلومات المرور في الوقت الفعلي، وهو أمر لم يعرفه أحد من قبل، ولا تزال جوجل متفوقة فيه حتى الآن، في عالم الهواتف الذكية. كما جلب إصدار </a:t>
            </a:r>
            <a:r>
              <a:rPr lang="en-US" sz="2000" dirty="0" err="1" smtClean="0">
                <a:latin typeface="Times New Roman" pitchFamily="18" charset="0"/>
                <a:cs typeface="Times New Roman" pitchFamily="18" charset="0"/>
              </a:rPr>
              <a:t>Eclair</a:t>
            </a:r>
            <a:r>
              <a:rPr lang="en-US" sz="2000" dirty="0" smtClean="0">
                <a:latin typeface="Times New Roman" pitchFamily="18" charset="0"/>
                <a:cs typeface="Times New Roman" pitchFamily="18" charset="0"/>
              </a:rPr>
              <a:t> </a:t>
            </a:r>
            <a:r>
              <a:rPr lang="ar-IQ" sz="2000" dirty="0" smtClean="0">
                <a:latin typeface="Times New Roman" pitchFamily="18" charset="0"/>
                <a:cs typeface="Times New Roman" pitchFamily="18" charset="0"/>
              </a:rPr>
              <a:t>الخلفيات الحية إلى نظام أندرويد، بالإضافة إلى خاصية تحويل الكلام إلى نص في النظام</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925744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4766772"/>
          </a:xfrm>
        </p:spPr>
        <p:txBody>
          <a:bodyPr>
            <a:noAutofit/>
          </a:bodyPr>
          <a:lstStyle/>
          <a:p>
            <a:pPr marL="0" indent="0" algn="r">
              <a:lnSpc>
                <a:spcPct val="150000"/>
              </a:lnSpc>
              <a:buNone/>
            </a:pPr>
            <a:r>
              <a:rPr lang="ar-IQ" sz="2400" dirty="0" smtClean="0">
                <a:latin typeface="Times New Roman" pitchFamily="18" charset="0"/>
                <a:cs typeface="Times New Roman" pitchFamily="18" charset="0"/>
              </a:rPr>
              <a:t>بعد أربعة أشهر فقط من وصول تحديث أندرويد 2.1، قدمت جوجل تحديث أندرويد 2.2 </a:t>
            </a:r>
            <a:r>
              <a:rPr lang="en-US" sz="2400" dirty="0" err="1" smtClean="0">
                <a:latin typeface="Times New Roman" pitchFamily="18" charset="0"/>
                <a:cs typeface="Times New Roman" pitchFamily="18" charset="0"/>
              </a:rPr>
              <a:t>Froyo</a:t>
            </a:r>
            <a:r>
              <a:rPr lang="en-US" sz="2400" dirty="0" smtClean="0">
                <a:latin typeface="Times New Roman" pitchFamily="18" charset="0"/>
                <a:cs typeface="Times New Roman" pitchFamily="18" charset="0"/>
              </a:rPr>
              <a:t> </a:t>
            </a:r>
            <a:r>
              <a:rPr lang="ar-IQ" sz="2400" dirty="0" smtClean="0">
                <a:latin typeface="Times New Roman" pitchFamily="18" charset="0"/>
                <a:cs typeface="Times New Roman" pitchFamily="18" charset="0"/>
              </a:rPr>
              <a:t>في شهر مايو 2010، والذي تضمن إلى حد كبير تحسينات الأداء داخل النظام.</a:t>
            </a:r>
          </a:p>
          <a:p>
            <a:pPr marL="0" indent="0" algn="r">
              <a:lnSpc>
                <a:spcPct val="150000"/>
              </a:lnSpc>
            </a:pPr>
            <a:r>
              <a:rPr lang="ar-IQ" sz="2400" dirty="0" smtClean="0">
                <a:latin typeface="Times New Roman" pitchFamily="18" charset="0"/>
                <a:cs typeface="Times New Roman" pitchFamily="18" charset="0"/>
              </a:rPr>
              <a:t>قدم </a:t>
            </a:r>
            <a:r>
              <a:rPr lang="ar-IQ" sz="2400" dirty="0" smtClean="0">
                <a:latin typeface="Times New Roman" pitchFamily="18" charset="0"/>
                <a:cs typeface="Times New Roman" pitchFamily="18" charset="0"/>
              </a:rPr>
              <a:t>ال</a:t>
            </a:r>
            <a:r>
              <a:rPr lang="ar-IQ" sz="2400" dirty="0" smtClean="0">
                <a:latin typeface="Times New Roman" pitchFamily="18" charset="0"/>
                <a:cs typeface="Times New Roman" pitchFamily="18" charset="0"/>
              </a:rPr>
              <a:t>تحديث بعض </a:t>
            </a:r>
            <a:r>
              <a:rPr lang="ar-IQ" sz="2400" dirty="0" smtClean="0">
                <a:latin typeface="Times New Roman" pitchFamily="18" charset="0"/>
                <a:cs typeface="Times New Roman" pitchFamily="18" charset="0"/>
              </a:rPr>
              <a:t>الميزات المهمة للواجهة، بما في ذلك إضافة الشريط القياسي في أسفل الشاشة الرئيسية، بالإضافة إلى التجسيد الأول للأوامر الصوتية، مما سمح للمستخدم بأداء الوظائف الأساسية مثل الحصول على الاتجاهات وتدوين الملاحظات عن طريق النقر على أيقونة ثم التحدث بأحد الأوامر.</a:t>
            </a:r>
          </a:p>
          <a:p>
            <a:pPr marL="0" indent="0" algn="r">
              <a:lnSpc>
                <a:spcPct val="150000"/>
              </a:lnSpc>
              <a:buNone/>
            </a:pPr>
            <a:endParaRPr lang="ar-IQ"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251821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520940" cy="4572000"/>
          </a:xfrm>
        </p:spPr>
        <p:txBody>
          <a:bodyPr>
            <a:normAutofit/>
          </a:bodyPr>
          <a:lstStyle/>
          <a:p>
            <a:pPr marL="0" indent="0" algn="just" rtl="1">
              <a:lnSpc>
                <a:spcPct val="150000"/>
              </a:lnSpc>
              <a:buNone/>
            </a:pPr>
            <a:r>
              <a:rPr lang="ar-IQ" sz="2800" dirty="0" smtClean="0">
                <a:latin typeface="Times New Roman" pitchFamily="18" charset="0"/>
                <a:cs typeface="Times New Roman" pitchFamily="18" charset="0"/>
              </a:rPr>
              <a:t>بدأت تظهر أول هوية مرئية حقيقية لنظام أندرويد في إصدار أندرويد 2.3 </a:t>
            </a:r>
            <a:r>
              <a:rPr lang="en-US" sz="2800" dirty="0" smtClean="0">
                <a:latin typeface="Times New Roman" pitchFamily="18" charset="0"/>
                <a:cs typeface="Times New Roman" pitchFamily="18" charset="0"/>
              </a:rPr>
              <a:t>Gingerbread </a:t>
            </a:r>
            <a:r>
              <a:rPr lang="ar-IQ" sz="2800" dirty="0" smtClean="0">
                <a:latin typeface="Times New Roman" pitchFamily="18" charset="0"/>
                <a:cs typeface="Times New Roman" pitchFamily="18" charset="0"/>
              </a:rPr>
              <a:t>في شهر ديسمبر عام 2010. كان اللون الأخضر الساطع لفترة طويلة هو لون تميمة الروبوت الخاص بالنظام، ومع إصدار </a:t>
            </a:r>
            <a:r>
              <a:rPr lang="en-US" sz="2800" dirty="0" smtClean="0">
                <a:latin typeface="Times New Roman" pitchFamily="18" charset="0"/>
                <a:cs typeface="Times New Roman" pitchFamily="18" charset="0"/>
              </a:rPr>
              <a:t>Gingerbread </a:t>
            </a:r>
            <a:r>
              <a:rPr lang="ar-IQ" sz="2800" dirty="0" smtClean="0">
                <a:latin typeface="Times New Roman" pitchFamily="18" charset="0"/>
                <a:cs typeface="Times New Roman" pitchFamily="18" charset="0"/>
              </a:rPr>
              <a:t>أصبح اللون الأخضر جزءًا أساسيًا من مظهر نظام تشغيل جوجل. حيث ظهرت الألوان الأسود والأخضر حول كل أنحاء واجهة المستخدم، وبدأ نظام أندرويد مسيرته البطيئة نحو التصميم المميز</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48506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10600" cy="5791200"/>
          </a:xfrm>
        </p:spPr>
        <p:txBody>
          <a:bodyPr>
            <a:noAutofit/>
          </a:bodyPr>
          <a:lstStyle/>
          <a:p>
            <a:pPr marL="0" indent="0" algn="just" rtl="1">
              <a:lnSpc>
                <a:spcPct val="150000"/>
              </a:lnSpc>
              <a:buNone/>
            </a:pPr>
            <a:r>
              <a:rPr lang="ar-IQ" sz="2000" dirty="0" smtClean="0">
                <a:latin typeface="Times New Roman" pitchFamily="18" charset="0"/>
                <a:cs typeface="Times New Roman" pitchFamily="18" charset="0"/>
              </a:rPr>
              <a:t>وصل إصدار أندرويد 3 </a:t>
            </a:r>
            <a:r>
              <a:rPr lang="en-US" sz="2000" dirty="0" smtClean="0">
                <a:latin typeface="Times New Roman" pitchFamily="18" charset="0"/>
                <a:cs typeface="Times New Roman" pitchFamily="18" charset="0"/>
              </a:rPr>
              <a:t>Honeycomb </a:t>
            </a:r>
            <a:r>
              <a:rPr lang="ar-IQ" sz="2000" dirty="0" smtClean="0">
                <a:latin typeface="Times New Roman" pitchFamily="18" charset="0"/>
                <a:cs typeface="Times New Roman" pitchFamily="18" charset="0"/>
              </a:rPr>
              <a:t>في شهر فبراير عام 2011، كان هذا وقتًا غريبًا بالنسبة إلى نظام التشغيل أندرويد، حيث جاء هذا كإصدار للجهاز اللوحي فقط ليصاحب إطلاق الجهاز اللوحي </a:t>
            </a:r>
            <a:r>
              <a:rPr lang="en-US" sz="2000" dirty="0" smtClean="0">
                <a:latin typeface="Times New Roman" pitchFamily="18" charset="0"/>
                <a:cs typeface="Times New Roman" pitchFamily="18" charset="0"/>
              </a:rPr>
              <a:t>Motorola </a:t>
            </a:r>
            <a:r>
              <a:rPr lang="en-US" sz="2000" dirty="0" err="1" smtClean="0">
                <a:latin typeface="Times New Roman" pitchFamily="18" charset="0"/>
                <a:cs typeface="Times New Roman" pitchFamily="18" charset="0"/>
              </a:rPr>
              <a:t>Xoom</a:t>
            </a:r>
            <a:r>
              <a:rPr lang="en-US" sz="2000" dirty="0" smtClean="0">
                <a:latin typeface="Times New Roman" pitchFamily="18" charset="0"/>
                <a:cs typeface="Times New Roman" pitchFamily="18" charset="0"/>
              </a:rPr>
              <a:t>، </a:t>
            </a:r>
            <a:r>
              <a:rPr lang="ar-IQ" sz="2000" dirty="0" smtClean="0">
                <a:latin typeface="Times New Roman" pitchFamily="18" charset="0"/>
                <a:cs typeface="Times New Roman" pitchFamily="18" charset="0"/>
              </a:rPr>
              <a:t>ومن خلال التحديثات اللاحقة للنظام 3.1 وكذلك 3.2، بقي الإصدار حصريًا للجهاز وبتوجيه من الرئيس الجديد لقطاع التصميم </a:t>
            </a:r>
            <a:r>
              <a:rPr lang="en-US" sz="2000" dirty="0" err="1" smtClean="0">
                <a:latin typeface="Times New Roman" pitchFamily="18" charset="0"/>
                <a:cs typeface="Times New Roman" pitchFamily="18" charset="0"/>
              </a:rPr>
              <a:t>Matias</a:t>
            </a:r>
            <a:r>
              <a:rPr lang="en-US" sz="2000" dirty="0" smtClean="0">
                <a:latin typeface="Times New Roman" pitchFamily="18" charset="0"/>
                <a:cs typeface="Times New Roman" pitchFamily="18" charset="0"/>
              </a:rPr>
              <a:t> Duarte، </a:t>
            </a:r>
            <a:r>
              <a:rPr lang="ar-IQ" sz="2000" dirty="0" smtClean="0">
                <a:latin typeface="Times New Roman" pitchFamily="18" charset="0"/>
                <a:cs typeface="Times New Roman" pitchFamily="18" charset="0"/>
              </a:rPr>
              <a:t>قدم إصدار </a:t>
            </a:r>
            <a:r>
              <a:rPr lang="en-US" sz="2000" dirty="0" smtClean="0">
                <a:latin typeface="Times New Roman" pitchFamily="18" charset="0"/>
                <a:cs typeface="Times New Roman" pitchFamily="18" charset="0"/>
              </a:rPr>
              <a:t>Honeycomb </a:t>
            </a:r>
            <a:r>
              <a:rPr lang="ar-IQ" sz="2000" dirty="0" smtClean="0">
                <a:latin typeface="Times New Roman" pitchFamily="18" charset="0"/>
                <a:cs typeface="Times New Roman" pitchFamily="18" charset="0"/>
              </a:rPr>
              <a:t>واجهة مستخدم تم إعادة تصميمها بشكل كبير لنظام التشغيل أندرويد. حيث امتلك تصميمًا يشبه الفضاء، والذي استبدل العلامة التجارية للنظام باللون الأخضر إلى الأزرق، وركز على الاستفادة القصوى من مساحة شاشة الجهاز اللوحي.</a:t>
            </a:r>
          </a:p>
          <a:p>
            <a:pPr marL="0" indent="0" algn="just" rtl="1">
              <a:lnSpc>
                <a:spcPct val="150000"/>
              </a:lnSpc>
              <a:buNone/>
            </a:pPr>
            <a:r>
              <a:rPr lang="ar-IQ" sz="2000" dirty="0" smtClean="0">
                <a:latin typeface="Times New Roman" pitchFamily="18" charset="0"/>
                <a:cs typeface="Times New Roman" pitchFamily="18" charset="0"/>
              </a:rPr>
              <a:t>بالرغم من أن مفهوم الواجهة الخاصة بالجهاز اللوحي لم يدم لوقت طويل، إلا أن العديد من أفكار إصدار </a:t>
            </a:r>
            <a:r>
              <a:rPr lang="en-US" sz="2000" dirty="0" smtClean="0">
                <a:latin typeface="Times New Roman" pitchFamily="18" charset="0"/>
                <a:cs typeface="Times New Roman" pitchFamily="18" charset="0"/>
              </a:rPr>
              <a:t>Honeycomb </a:t>
            </a:r>
            <a:r>
              <a:rPr lang="ar-IQ" sz="2000" dirty="0" smtClean="0">
                <a:latin typeface="Times New Roman" pitchFamily="18" charset="0"/>
                <a:cs typeface="Times New Roman" pitchFamily="18" charset="0"/>
              </a:rPr>
              <a:t>وضعت الأساس لنظام أندرويد الذي نعرفه اليوم بالجهاز</a:t>
            </a:r>
            <a:r>
              <a:rPr lang="en-US" sz="2000" dirty="0" smtClean="0">
                <a:latin typeface="Times New Roman" pitchFamily="18" charset="0"/>
                <a:cs typeface="Times New Roman" pitchFamily="18" charset="0"/>
              </a:rPr>
              <a:t> </a:t>
            </a:r>
            <a:r>
              <a:rPr lang="ar-IQ" sz="2000" dirty="0" smtClean="0">
                <a:latin typeface="Times New Roman" pitchFamily="18" charset="0"/>
                <a:cs typeface="Times New Roman" pitchFamily="18" charset="0"/>
              </a:rPr>
              <a:t>اللوحي، وكان مغلق المصدر.</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017077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233372"/>
          </a:xfrm>
        </p:spPr>
        <p:txBody>
          <a:bodyPr>
            <a:noAutofit/>
          </a:bodyPr>
          <a:lstStyle/>
          <a:p>
            <a:pPr marL="0" indent="0" algn="r">
              <a:lnSpc>
                <a:spcPct val="160000"/>
              </a:lnSpc>
              <a:buNone/>
            </a:pPr>
            <a:r>
              <a:rPr lang="ar-IQ" sz="2400" dirty="0" smtClean="0">
                <a:latin typeface="Times New Roman" pitchFamily="18" charset="0"/>
                <a:cs typeface="Times New Roman" pitchFamily="18" charset="0"/>
              </a:rPr>
              <a:t>وصل إصدار </a:t>
            </a:r>
            <a:r>
              <a:rPr lang="en-US" sz="2400" dirty="0" smtClean="0">
                <a:latin typeface="Times New Roman" pitchFamily="18" charset="0"/>
                <a:cs typeface="Times New Roman" pitchFamily="18" charset="0"/>
              </a:rPr>
              <a:t>Ice Cream Sandwich </a:t>
            </a:r>
            <a:r>
              <a:rPr lang="ar-IQ" sz="2400" dirty="0" smtClean="0">
                <a:latin typeface="Times New Roman" pitchFamily="18" charset="0"/>
                <a:cs typeface="Times New Roman" pitchFamily="18" charset="0"/>
              </a:rPr>
              <a:t>في شهر أكتوبر عام 2011، وكان بمثابة المدخل الرسمي إلى عصر التصميم الحديث بالنسبة لنظام التشغيل أندرويد. حيث قام هذا الإصدار بتحسين المفاهيم المرئية التي تم تقديمها مع إصدار </a:t>
            </a:r>
            <a:r>
              <a:rPr lang="en-US" sz="2400" dirty="0" smtClean="0">
                <a:latin typeface="Times New Roman" pitchFamily="18" charset="0"/>
                <a:cs typeface="Times New Roman" pitchFamily="18" charset="0"/>
              </a:rPr>
              <a:t>Honeycomb، </a:t>
            </a:r>
            <a:r>
              <a:rPr lang="ar-IQ" sz="2400" dirty="0" smtClean="0">
                <a:latin typeface="Times New Roman" pitchFamily="18" charset="0"/>
                <a:cs typeface="Times New Roman" pitchFamily="18" charset="0"/>
              </a:rPr>
              <a:t>وقام بتوحيد الهواتف والأجهزة اللوحية برؤية واحدة لواجهة المستخدم. ولكنه حافظ على استخدام اللون الأزرق بشكل واضح على مستوى النظام. وحمل عناصر النظام الأساسية مثل الأزرار التي تظهر على الشاشة ومظهر يشبه البطاقة للتبديل بين التطبيقات كما كان الأمر في الإصدار السابق.</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012236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a:lnSpc>
                <a:spcPct val="150000"/>
              </a:lnSpc>
              <a:buNone/>
            </a:pPr>
            <a:r>
              <a:rPr lang="ar-IQ" sz="2400" dirty="0" smtClean="0">
                <a:latin typeface="Times New Roman" pitchFamily="18" charset="0"/>
                <a:cs typeface="Times New Roman" pitchFamily="18" charset="0"/>
              </a:rPr>
              <a:t>ظهرت تحديثات إصدار 4.1 و4.2 و4.3، والتي جاءت باسم </a:t>
            </a:r>
            <a:r>
              <a:rPr lang="en-US" sz="2400" dirty="0" smtClean="0">
                <a:latin typeface="Times New Roman" pitchFamily="18" charset="0"/>
                <a:cs typeface="Times New Roman" pitchFamily="18" charset="0"/>
              </a:rPr>
              <a:t>Jelly Bean، </a:t>
            </a:r>
            <a:r>
              <a:rPr lang="ar-IQ" sz="2400" dirty="0" smtClean="0">
                <a:latin typeface="Times New Roman" pitchFamily="18" charset="0"/>
                <a:cs typeface="Times New Roman" pitchFamily="18" charset="0"/>
              </a:rPr>
              <a:t>منذ يوليو عام 2012 وحتى يوليو عام 2013 في ثلاث إصدارات مؤثرة، وقد اتخذت نفس الأساس الجديد الخاص بالإصدار 4.0، وخطت خطوات ذات مغزى في التحسين والبناء عليها. وأضافت الإصدارات الكثير من التوازن في نظام التشغيل أندرويد، وقطعت شوطًا طويلاً في جعل النظام أكثر جاذبية للمستخدم العادي.</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25664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rtl="1">
              <a:lnSpc>
                <a:spcPct val="150000"/>
              </a:lnSpc>
              <a:buNone/>
            </a:pPr>
            <a:r>
              <a:rPr lang="ar-IQ" sz="2400" dirty="0" smtClean="0">
                <a:latin typeface="Times New Roman" pitchFamily="18" charset="0"/>
                <a:cs typeface="Times New Roman" pitchFamily="18" charset="0"/>
              </a:rPr>
              <a:t>ظهر تحديث </a:t>
            </a:r>
            <a:r>
              <a:rPr lang="en-US" sz="2400" dirty="0" err="1" smtClean="0">
                <a:latin typeface="Times New Roman" pitchFamily="18" charset="0"/>
                <a:cs typeface="Times New Roman" pitchFamily="18" charset="0"/>
              </a:rPr>
              <a:t>KitKat</a:t>
            </a:r>
            <a:r>
              <a:rPr lang="en-US" sz="2400" dirty="0" smtClean="0">
                <a:latin typeface="Times New Roman" pitchFamily="18" charset="0"/>
                <a:cs typeface="Times New Roman" pitchFamily="18" charset="0"/>
              </a:rPr>
              <a:t> </a:t>
            </a:r>
            <a:r>
              <a:rPr lang="ar-IQ" sz="2400" dirty="0" smtClean="0">
                <a:latin typeface="Times New Roman" pitchFamily="18" charset="0"/>
                <a:cs typeface="Times New Roman" pitchFamily="18" charset="0"/>
              </a:rPr>
              <a:t>في أكتوبر عام 2013، وشكّل نهاية العصر المظلم لنظام التشغيل أندرويد، حيث انتهى اللون الأسود الخاص بإصدار </a:t>
            </a:r>
            <a:r>
              <a:rPr lang="en-US" sz="2400" dirty="0" smtClean="0">
                <a:latin typeface="Times New Roman" pitchFamily="18" charset="0"/>
                <a:cs typeface="Times New Roman" pitchFamily="18" charset="0"/>
              </a:rPr>
              <a:t>Gingerbread </a:t>
            </a:r>
            <a:r>
              <a:rPr lang="ar-IQ" sz="2400" dirty="0" smtClean="0">
                <a:latin typeface="Times New Roman" pitchFamily="18" charset="0"/>
                <a:cs typeface="Times New Roman" pitchFamily="18" charset="0"/>
              </a:rPr>
              <a:t>والأزرق الخاص بإصدار </a:t>
            </a:r>
            <a:r>
              <a:rPr lang="en-US" sz="2400" smtClean="0">
                <a:latin typeface="Times New Roman" pitchFamily="18" charset="0"/>
                <a:cs typeface="Times New Roman" pitchFamily="18" charset="0"/>
              </a:rPr>
              <a:t>Honeycomb</a:t>
            </a:r>
            <a:r>
              <a:rPr lang="ar-IQ" sz="2400" smtClean="0">
                <a:latin typeface="Times New Roman" pitchFamily="18" charset="0"/>
                <a:cs typeface="Times New Roman" pitchFamily="18" charset="0"/>
              </a:rPr>
              <a:t>. </a:t>
            </a:r>
            <a:r>
              <a:rPr lang="ar-IQ" sz="2400" dirty="0" smtClean="0">
                <a:latin typeface="Times New Roman" pitchFamily="18" charset="0"/>
                <a:cs typeface="Times New Roman" pitchFamily="18" charset="0"/>
              </a:rPr>
              <a:t>وأخذت الخلفيات الفاتحة والألوان الأكثر حيادية أماكنها، مع شريط حالة شفاف، وأيقونات بيضاء تمنح نظام التشغيل مظهرًا أكثر عصرية.</a:t>
            </a:r>
          </a:p>
        </p:txBody>
      </p:sp>
    </p:spTree>
    <p:extLst>
      <p:ext uri="{BB962C8B-B14F-4D97-AF65-F5344CB8AC3E}">
        <p14:creationId xmlns:p14="http://schemas.microsoft.com/office/powerpoint/2010/main" val="3948292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534400" cy="4995372"/>
          </a:xfrm>
        </p:spPr>
        <p:txBody>
          <a:bodyPr>
            <a:noAutofit/>
          </a:bodyPr>
          <a:lstStyle/>
          <a:p>
            <a:pPr marL="0" indent="0" algn="r">
              <a:lnSpc>
                <a:spcPct val="150000"/>
              </a:lnSpc>
              <a:buNone/>
            </a:pPr>
            <a:r>
              <a:rPr lang="ar-IQ" sz="2000" dirty="0" smtClean="0">
                <a:latin typeface="Times New Roman" pitchFamily="18" charset="0"/>
                <a:cs typeface="Times New Roman" pitchFamily="18" charset="0"/>
              </a:rPr>
              <a:t>قامت شركة جوجل بشكل أساسي بإعادة ابتكار نظام التشغيل أندرويد مرة أخرى من خلال إصدار أندرويد 5.0 </a:t>
            </a:r>
            <a:r>
              <a:rPr lang="en-US" sz="2000" dirty="0" smtClean="0">
                <a:latin typeface="Times New Roman" pitchFamily="18" charset="0"/>
                <a:cs typeface="Times New Roman" pitchFamily="18" charset="0"/>
              </a:rPr>
              <a:t>Lollipop </a:t>
            </a:r>
            <a:r>
              <a:rPr lang="ar-IQ" sz="2000" dirty="0" smtClean="0">
                <a:latin typeface="Times New Roman" pitchFamily="18" charset="0"/>
                <a:cs typeface="Times New Roman" pitchFamily="18" charset="0"/>
              </a:rPr>
              <a:t>في نوفمبر عام 2014. أطلق إصدار </a:t>
            </a:r>
            <a:r>
              <a:rPr lang="en-US" sz="2000" dirty="0" smtClean="0">
                <a:latin typeface="Times New Roman" pitchFamily="18" charset="0"/>
                <a:cs typeface="Times New Roman" pitchFamily="18" charset="0"/>
              </a:rPr>
              <a:t>Lollipop </a:t>
            </a:r>
            <a:r>
              <a:rPr lang="ar-IQ" sz="2000" dirty="0" smtClean="0">
                <a:latin typeface="Times New Roman" pitchFamily="18" charset="0"/>
                <a:cs typeface="Times New Roman" pitchFamily="18" charset="0"/>
              </a:rPr>
              <a:t>معيارًا للتصميم لا يزال موجودًا حتى اليوم داخل النظام، والذي جلب مظهرًا جديدًا بالكامل امتد عبر جميع تطبيقات أندرويد وحتى منتجات جوجل الأخرى.</a:t>
            </a:r>
          </a:p>
          <a:p>
            <a:pPr marL="0" indent="0" algn="r">
              <a:lnSpc>
                <a:spcPct val="150000"/>
              </a:lnSpc>
              <a:buNone/>
            </a:pPr>
            <a:r>
              <a:rPr lang="ar-IQ" sz="2000" dirty="0" smtClean="0">
                <a:latin typeface="Times New Roman" pitchFamily="18" charset="0"/>
                <a:cs typeface="Times New Roman" pitchFamily="18" charset="0"/>
              </a:rPr>
              <a:t>أصبح المفهوم القائم على شكل البطاقات نمطًا أساسيًا لواجهة المستخدم، وهو مفهوم من شأنه توجيه مظهر كل شيء بدءًا من الإشعارات، والتي ظهرت على شاشة القفل للوصول السريع، إلى قائمة التطبيقات والتي أخذت مظهرًا مستوحى من البطاقات أيضًا.</a:t>
            </a:r>
          </a:p>
          <a:p>
            <a:pPr marL="0" indent="0" algn="r">
              <a:lnSpc>
                <a:spcPct val="150000"/>
              </a:lnSpc>
              <a:buNone/>
            </a:pPr>
            <a:r>
              <a:rPr lang="ar-IQ" sz="2000" dirty="0" smtClean="0">
                <a:latin typeface="Times New Roman" pitchFamily="18" charset="0"/>
                <a:cs typeface="Times New Roman" pitchFamily="18" charset="0"/>
              </a:rPr>
              <a:t>قدم إصدار </a:t>
            </a:r>
            <a:r>
              <a:rPr lang="en-US" sz="2000" dirty="0" smtClean="0">
                <a:latin typeface="Times New Roman" pitchFamily="18" charset="0"/>
                <a:cs typeface="Times New Roman" pitchFamily="18" charset="0"/>
              </a:rPr>
              <a:t>Lollipop </a:t>
            </a:r>
            <a:r>
              <a:rPr lang="ar-IQ" sz="2000" dirty="0" smtClean="0">
                <a:latin typeface="Times New Roman" pitchFamily="18" charset="0"/>
                <a:cs typeface="Times New Roman" pitchFamily="18" charset="0"/>
              </a:rPr>
              <a:t>عددًا كبيرًا من الميزات الجديدة في نظام التشغيل أندرويد، بما في ذلك التحكم الصوتي بدون استخدام اليدين عبر أمر “</a:t>
            </a:r>
            <a:r>
              <a:rPr lang="en-US" sz="2000" dirty="0" smtClean="0">
                <a:latin typeface="Times New Roman" pitchFamily="18" charset="0"/>
                <a:cs typeface="Times New Roman" pitchFamily="18" charset="0"/>
              </a:rPr>
              <a:t>OK, Google”، </a:t>
            </a:r>
            <a:r>
              <a:rPr lang="ar-IQ" sz="2000" dirty="0" smtClean="0">
                <a:latin typeface="Times New Roman" pitchFamily="18" charset="0"/>
                <a:cs typeface="Times New Roman" pitchFamily="18" charset="0"/>
              </a:rPr>
              <a:t>ووضع الأولوية لإدارة الإشعارات بشكل أفضل.</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0629453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148</TotalTime>
  <Words>1236</Words>
  <Application>Microsoft Office PowerPoint</Application>
  <PresentationFormat>On-screen Show (4:3)</PresentationFormat>
  <Paragraphs>37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اصدارات الاندرويد</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mohanad</dc:creator>
  <cp:lastModifiedBy>mohanad</cp:lastModifiedBy>
  <cp:revision>16</cp:revision>
  <dcterms:created xsi:type="dcterms:W3CDTF">2020-12-05T07:14:46Z</dcterms:created>
  <dcterms:modified xsi:type="dcterms:W3CDTF">2020-12-07T06:06:03Z</dcterms:modified>
</cp:coreProperties>
</file>