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7" r:id="rId2"/>
    <p:sldId id="268" r:id="rId3"/>
    <p:sldId id="258" r:id="rId4"/>
    <p:sldId id="265" r:id="rId5"/>
    <p:sldId id="333" r:id="rId6"/>
    <p:sldId id="334" r:id="rId7"/>
    <p:sldId id="320" r:id="rId8"/>
    <p:sldId id="335" r:id="rId9"/>
    <p:sldId id="322" r:id="rId10"/>
    <p:sldId id="321" r:id="rId11"/>
    <p:sldId id="336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8099" autoAdjust="0"/>
  </p:normalViewPr>
  <p:slideViewPr>
    <p:cSldViewPr>
      <p:cViewPr>
        <p:scale>
          <a:sx n="60" d="100"/>
          <a:sy n="60" d="100"/>
        </p:scale>
        <p:origin x="-15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2B637-146A-4BE4-927E-17EE9C6C26C6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D59D7-80D2-4319-B67A-58C1B0AB5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82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nowball.millersville.edu/~adecaria/ESCI341/esci341_answers_exercises_lesson03.pdf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59D7-80D2-4319-B67A-58C1B0AB54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94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59D7-80D2-4319-B67A-58C1B0AB54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94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http://snowball.millersville.edu/~adecaria/ESCI341/esci341_answers_exercises_lesson03.pdf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23F2-E8C4-43CF-8756-D6C8482B434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07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59D7-80D2-4319-B67A-58C1B0AB544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74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1AC3-1EA2-42D0-9A8D-6233D9637CA1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94F3-0484-40B8-8B00-40855E9C0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64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1AC3-1EA2-42D0-9A8D-6233D9637CA1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94F3-0484-40B8-8B00-40855E9C0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9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1AC3-1EA2-42D0-9A8D-6233D9637CA1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94F3-0484-40B8-8B00-40855E9C0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0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1AC3-1EA2-42D0-9A8D-6233D9637CA1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94F3-0484-40B8-8B00-40855E9C0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6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1AC3-1EA2-42D0-9A8D-6233D9637CA1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94F3-0484-40B8-8B00-40855E9C0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51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1AC3-1EA2-42D0-9A8D-6233D9637CA1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94F3-0484-40B8-8B00-40855E9C0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9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1AC3-1EA2-42D0-9A8D-6233D9637CA1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94F3-0484-40B8-8B00-40855E9C0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3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1AC3-1EA2-42D0-9A8D-6233D9637CA1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94F3-0484-40B8-8B00-40855E9C0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5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1AC3-1EA2-42D0-9A8D-6233D9637CA1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94F3-0484-40B8-8B00-40855E9C0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1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1AC3-1EA2-42D0-9A8D-6233D9637CA1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94F3-0484-40B8-8B00-40855E9C0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3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1AC3-1EA2-42D0-9A8D-6233D9637CA1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94F3-0484-40B8-8B00-40855E9C0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4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11AC3-1EA2-42D0-9A8D-6233D9637CA1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894F3-0484-40B8-8B00-40855E9C0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24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42410" y="238780"/>
            <a:ext cx="78116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Course of 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Fundamentals of Thermodynamics</a:t>
            </a:r>
            <a:endParaRPr lang="en-US" alt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31640" y="4572000"/>
            <a:ext cx="64008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MUSTANSIRIYAH UNIVERSITY </a:t>
            </a:r>
            <a:endParaRPr lang="en-GB" sz="8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SCIENCES</a:t>
            </a:r>
            <a:endParaRPr lang="en-GB" sz="8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ATMOSPHERIC </a:t>
            </a:r>
            <a:r>
              <a:rPr lang="en-US" sz="8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endParaRPr lang="en-GB" sz="8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2020-2021 </a:t>
            </a:r>
            <a:endParaRPr lang="en-GB" sz="8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80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8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Khalid Mohammed</a:t>
            </a:r>
            <a:endParaRPr lang="en-GB" sz="8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cap="small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STAGE </a:t>
            </a:r>
          </a:p>
          <a:p>
            <a:pPr marL="0" indent="0" algn="ctr">
              <a:buNone/>
            </a:pPr>
            <a:r>
              <a:rPr lang="en-US" sz="8000" b="1" cap="small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3</a:t>
            </a:r>
          </a:p>
          <a:p>
            <a:pPr marL="0" indent="0" algn="ctr">
              <a:buNone/>
            </a:pPr>
            <a:endParaRPr lang="en-US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867" y="970407"/>
            <a:ext cx="5189533" cy="3458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02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563562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&amp; Heat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2400" y="667079"/>
            <a:ext cx="8839200" cy="54291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1440" bIns="91440">
            <a:spAutoFit/>
          </a:bodyPr>
          <a:lstStyle>
            <a:lvl1pPr marL="344488" indent="-344488">
              <a:defRPr>
                <a:solidFill>
                  <a:schemeClr val="tx1"/>
                </a:solidFill>
                <a:latin typeface="Arial" charset="0"/>
              </a:defRPr>
            </a:lvl1pPr>
            <a:lvl2pPr marL="458788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Work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(W) in mechanics is displacement (d) against a resisting force (F).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or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Energy transfer associated with a Force acting through a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distance )                   </a:t>
            </a:r>
          </a:p>
          <a:p>
            <a:pPr marL="0" indent="0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W =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 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     (in units of Joule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 (units of energy)) </a:t>
            </a:r>
            <a:endParaRPr lang="en-US" alt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42900" indent="-342900" algn="just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Work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can be expansion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work (P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V), electrical work, magnetic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work etc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endParaRPr lang="en-US" altLang="en-US" sz="24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42900" indent="-342900" algn="just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Maximum work will be done if the compression (or expansion) is carried out in a reversible manner.</a:t>
            </a:r>
          </a:p>
          <a:p>
            <a:pPr marL="342900" indent="-342900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alt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Work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 coordinated flow of matter. </a:t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 Lowering of a weight can do work</a:t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 Motion of piston can do work</a:t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 Flow of electrons in conductor can do work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altLang="en-US" sz="24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521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563562"/>
          </a:xfrm>
        </p:spPr>
        <p:txBody>
          <a:bodyPr>
            <a:normAutofit/>
          </a:bodyPr>
          <a:lstStyle/>
          <a:p>
            <a:pPr marL="0">
              <a:lnSpc>
                <a:spcPct val="115000"/>
              </a:lnSpc>
              <a:spcAft>
                <a:spcPct val="10000"/>
              </a:spcAft>
            </a:pP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Similarities between HEAT &amp; WORK :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2400" y="667079"/>
            <a:ext cx="8839200" cy="50044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1440" bIns="91440">
            <a:spAutoFit/>
          </a:bodyPr>
          <a:lstStyle>
            <a:lvl1pPr marL="344488" indent="-344488">
              <a:defRPr>
                <a:solidFill>
                  <a:schemeClr val="tx1"/>
                </a:solidFill>
                <a:latin typeface="Arial" charset="0"/>
              </a:defRPr>
            </a:lvl1pPr>
            <a:lvl2pPr marL="458788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•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Both are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recognized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at the Boundary of the System, as they cross the Boundary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Hence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both are Boundary Phenomena.</a:t>
            </a:r>
          </a:p>
          <a:p>
            <a:pPr marL="0" indent="0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• System possesses Energy, but neither Heat nor Work.</a:t>
            </a:r>
          </a:p>
          <a:p>
            <a:pPr marL="0" indent="0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• Both are associated with Process, not State. Heat and Work have NO meaning at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 State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0" indent="0" algn="just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• Both are Path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Functions.</a:t>
            </a:r>
          </a:p>
          <a:p>
            <a:pPr marL="0" indent="0" algn="just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</a:pPr>
            <a:r>
              <a:rPr lang="en-US" altLang="en-US" sz="2400" i="1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Path Function is the Magnitude </a:t>
            </a:r>
            <a:r>
              <a:rPr lang="en-US" altLang="en-US" sz="2400" i="1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depends on the Path followed during the Process, </a:t>
            </a:r>
            <a:r>
              <a:rPr lang="en-US" altLang="en-US" sz="2400" i="1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as well </a:t>
            </a:r>
            <a:r>
              <a:rPr lang="en-US" altLang="en-US" sz="2400" i="1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as the End </a:t>
            </a:r>
            <a:r>
              <a:rPr lang="en-US" altLang="en-US" sz="2400" i="1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States, </a:t>
            </a:r>
            <a:r>
              <a:rPr lang="en-US" altLang="en-US" sz="2400" i="1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and have Inexact </a:t>
            </a:r>
            <a:r>
              <a:rPr lang="en-US" altLang="en-US" sz="2400" i="1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Differentials denoted by </a:t>
            </a:r>
            <a:r>
              <a:rPr lang="el-GR" altLang="en-US" sz="2400" i="1" u="sng" dirty="0" smtClean="0">
                <a:latin typeface="Cambria Math"/>
                <a:ea typeface="Cambria Math"/>
                <a:cs typeface="Times New Roman" pitchFamily="18" charset="0"/>
                <a:sym typeface="Symbol" pitchFamily="18" charset="2"/>
              </a:rPr>
              <a:t>δ</a:t>
            </a:r>
            <a:r>
              <a:rPr lang="en-US" altLang="en-US" sz="2400" i="1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). While Point </a:t>
            </a:r>
            <a:r>
              <a:rPr lang="en-US" altLang="en-US" sz="2400" i="1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Function </a:t>
            </a:r>
            <a:r>
              <a:rPr lang="en-US" altLang="en-US" sz="2400" i="1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the </a:t>
            </a:r>
            <a:r>
              <a:rPr lang="en-US" altLang="en-US" sz="2400" i="1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Magnitude depends on State only, and not on how the </a:t>
            </a:r>
            <a:r>
              <a:rPr lang="en-US" altLang="en-US" sz="2400" i="1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System approaches </a:t>
            </a:r>
            <a:r>
              <a:rPr lang="en-US" altLang="en-US" sz="2400" i="1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that State, and have </a:t>
            </a:r>
            <a:r>
              <a:rPr lang="en-US" altLang="en-US" sz="2400" i="1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exact Differentials denoted by d).</a:t>
            </a:r>
          </a:p>
        </p:txBody>
      </p:sp>
    </p:spTree>
    <p:extLst>
      <p:ext uri="{BB962C8B-B14F-4D97-AF65-F5344CB8AC3E}">
        <p14:creationId xmlns:p14="http://schemas.microsoft.com/office/powerpoint/2010/main" val="5005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835208"/>
              </p:ext>
            </p:extLst>
          </p:nvPr>
        </p:nvGraphicFramePr>
        <p:xfrm>
          <a:off x="1233175" y="1644708"/>
          <a:ext cx="6677649" cy="4908492"/>
        </p:xfrm>
        <a:graphic>
          <a:graphicData uri="http://schemas.openxmlformats.org/drawingml/2006/table">
            <a:tbl>
              <a:tblPr/>
              <a:tblGrid>
                <a:gridCol w="2225883"/>
                <a:gridCol w="2225883"/>
                <a:gridCol w="2225883"/>
              </a:tblGrid>
              <a:tr h="296784"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 (W)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Heat (Q)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6784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Interaction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Mechanical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Thermal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296784"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Requires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Force and Displacement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Temperature difference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519373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Macroscopic pushes and pulls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Microscopic collisions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1187138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Positive value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&gt; 0 when a gas is compressed. Energy is transferred into system.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 &gt; 0 when the environment is at a higher temperature than the system. Energy is transferred into system.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964549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Negative value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&lt; 0 when a gas expands. Energy is transferred out of system.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 &lt; 0 when the system is at a higher temperature than the environment. Energy is transferred out of system.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964549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Equilibrium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system is in mechanical equilibrium when there is no net force or torque on it.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system is in thermal equilibrium when it is at the same temperature as the environment.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3048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and work each have their own distinct properties, and they differ in how they affect a system. These are listed and compared below</a:t>
            </a:r>
          </a:p>
        </p:txBody>
      </p:sp>
    </p:spTree>
    <p:extLst>
      <p:ext uri="{BB962C8B-B14F-4D97-AF65-F5344CB8AC3E}">
        <p14:creationId xmlns:p14="http://schemas.microsoft.com/office/powerpoint/2010/main" val="428928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7320"/>
            <a:ext cx="9144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LAWS OF THERMODYNAMICS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four ‘laws’ of thermodynamics are essentially postulates that are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assumed to be true, and have never (so far) been seen to fail.</a:t>
            </a:r>
          </a:p>
        </p:txBody>
      </p:sp>
      <p:sp>
        <p:nvSpPr>
          <p:cNvPr id="6" name="Rectangle 5"/>
          <p:cNvSpPr/>
          <p:nvPr/>
        </p:nvSpPr>
        <p:spPr>
          <a:xfrm>
            <a:off x="-19666" y="1413808"/>
            <a:ext cx="91636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ZEROTH LAW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Zeroth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Law of Thermodynamics states that if two systems are each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separately 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equilibrium with a third system, then the first two systems are also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equilibrium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each other</a:t>
            </a:r>
          </a:p>
        </p:txBody>
      </p:sp>
      <p:pic>
        <p:nvPicPr>
          <p:cNvPr id="1028" name="Picture 4" descr="http://hyperphysics.phy-astr.gsu.edu/hbase/thermo/imgheat/theq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08" y="3214726"/>
            <a:ext cx="7069192" cy="272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18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7320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LAWS OF THERMODYNAMICS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-19666" y="685800"/>
            <a:ext cx="916366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LAW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 can be summarized in a statement that energy is conserved,  and it will be explained in details later on.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LAW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Law of Thermodynamics has several possible equivalent statements, two of them are: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entropy of an isolated system can never decrease.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impossible for an engine operating in a cyclic process to convert energy into work with 100% efficiency.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12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7320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LAWS OF THERMODYNAMICS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-19666" y="685800"/>
            <a:ext cx="916366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THIRD LAW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several different statements of the Third Law, among them are: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entropy change of a substance goes to zero as temperature approaches absolute zero.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entropy of a pure substance is zero at absolute zero.</a:t>
            </a: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consequence or result of the First, Second, and Third Laws is that: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impossible to reduce the temperature of a substance to absolute zero (0 K) in a finite number of steps, in other words, it would take an infinite number of steps to reach absolute zero, so therefore, it is unattainable.</a:t>
            </a:r>
          </a:p>
        </p:txBody>
      </p:sp>
    </p:spTree>
    <p:extLst>
      <p:ext uri="{BB962C8B-B14F-4D97-AF65-F5344CB8AC3E}">
        <p14:creationId xmlns:p14="http://schemas.microsoft.com/office/powerpoint/2010/main" val="258711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7320"/>
            <a:ext cx="9144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 expresses the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conservation of energy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It is given as: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dW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states that the internal energy of a system can be changed either through heating or through work.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intensive properties, the first law becomes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 =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dw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convention will be that heat added to the system and work done on the system will be positive.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Thus, work done by the system on its surroundings will be negative.</a:t>
            </a:r>
          </a:p>
        </p:txBody>
      </p:sp>
    </p:spTree>
    <p:extLst>
      <p:ext uri="{BB962C8B-B14F-4D97-AF65-F5344CB8AC3E}">
        <p14:creationId xmlns:p14="http://schemas.microsoft.com/office/powerpoint/2010/main" val="255227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732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P-V WORK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is defined as force acting over a distance,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 gas expands quasi-statically against a pressure, p, the work done by the gas is given by the pressure multiplied by the change in volume, V, or 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Equation (1) is only valid if the process is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quasi-static with respect to</a:t>
            </a:r>
          </a:p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 equilibrium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system does not have to be near thermal equilibrium in order to use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Eqn. (1), as long as it is close to being in mechanical equilibrium.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negative sign is included because work is being done by the system.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is then written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07676"/>
            <a:ext cx="1905000" cy="61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213" y="2609309"/>
            <a:ext cx="5976587" cy="591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707316"/>
            <a:ext cx="6400800" cy="514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34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732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terms of specific quantities, the first law is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213" y="609600"/>
            <a:ext cx="5443187" cy="513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4800600" cy="457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2057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in this form tells us that 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 gas expands then its internal energy must either decrease, or heat must be added to it in order to keep the internal energy from decreasing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an adiabatic process, no heat is added or subtracted. Therefore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that if a gas expands adiabatically its internal energy (and hence, its temperature) will decrease. </a:t>
            </a:r>
          </a:p>
        </p:txBody>
      </p:sp>
    </p:spTree>
    <p:extLst>
      <p:ext uri="{BB962C8B-B14F-4D97-AF65-F5344CB8AC3E}">
        <p14:creationId xmlns:p14="http://schemas.microsoft.com/office/powerpoint/2010/main" val="292717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Text Box 15"/>
          <p:cNvSpPr txBox="1">
            <a:spLocks noChangeArrowheads="1"/>
          </p:cNvSpPr>
          <p:nvPr/>
        </p:nvSpPr>
        <p:spPr bwMode="auto">
          <a:xfrm>
            <a:off x="0" y="517525"/>
            <a:ext cx="9144000" cy="40626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 tIns="91440" bIns="91440">
            <a:spAutoFit/>
          </a:bodyPr>
          <a:lstStyle>
            <a:lvl1pPr marL="344488" indent="-34448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Aft>
                <a:spcPct val="2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In a </a:t>
            </a:r>
            <a:r>
              <a:rPr lang="en-US" alt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closed system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(piston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for example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figure below), if infinitesimal pressure increase causes the volume to decrease by V, then the work done 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on the system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is:</a:t>
            </a:r>
          </a:p>
          <a:p>
            <a:pPr>
              <a:lnSpc>
                <a:spcPct val="110000"/>
              </a:lnSpc>
              <a:spcAft>
                <a:spcPct val="2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system is close to equilibrium during the whole process</a:t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thus making the process </a:t>
            </a:r>
            <a:r>
              <a:rPr lang="en-US" alt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reversible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0" indent="0" algn="ctr">
              <a:lnSpc>
                <a:spcPct val="110000"/>
              </a:lnSpc>
              <a:spcAft>
                <a:spcPct val="20000"/>
              </a:spcAft>
              <a:buClr>
                <a:srgbClr val="FF0000"/>
              </a:buClr>
            </a:pPr>
            <a:r>
              <a:rPr lang="en-US" altLang="en-US" sz="2200" b="1" i="1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work </a:t>
            </a:r>
            <a:r>
              <a:rPr lang="en-US" altLang="en-US" sz="2200" b="1" i="1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done on the system is positive, work done by the system is </a:t>
            </a:r>
            <a:r>
              <a:rPr lang="en-US" altLang="en-US" sz="2200" b="1" i="1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negative</a:t>
            </a:r>
          </a:p>
          <a:p>
            <a:pPr>
              <a:lnSpc>
                <a:spcPct val="110000"/>
              </a:lnSpc>
              <a:spcAft>
                <a:spcPct val="2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As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V is negative,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work done is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positive.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/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If the piston moves outward under influence of P (i.e. ‘P’ and V are in opposite directions, then work done is negative.</a:t>
            </a:r>
          </a:p>
        </p:txBody>
      </p:sp>
      <p:sp>
        <p:nvSpPr>
          <p:cNvPr id="12301" name="Text Box 16"/>
          <p:cNvSpPr txBox="1">
            <a:spLocks noChangeArrowheads="1"/>
          </p:cNvSpPr>
          <p:nvPr/>
        </p:nvSpPr>
        <p:spPr bwMode="auto">
          <a:xfrm>
            <a:off x="1447800" y="57150"/>
            <a:ext cx="5824415" cy="492443"/>
          </a:xfrm>
          <a:prstGeom prst="rect">
            <a:avLst/>
          </a:prstGeom>
          <a:noFill/>
          <a:ln w="1270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Reversible P-V work on a closed system</a:t>
            </a:r>
          </a:p>
        </p:txBody>
      </p:sp>
      <p:graphicFrame>
        <p:nvGraphicFramePr>
          <p:cNvPr id="1230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482451"/>
              </p:ext>
            </p:extLst>
          </p:nvPr>
        </p:nvGraphicFramePr>
        <p:xfrm>
          <a:off x="6537325" y="1438275"/>
          <a:ext cx="22875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3" imgW="1117440" imgH="228600" progId="Equation.DSMT4">
                  <p:embed/>
                </p:oleObj>
              </mc:Choice>
              <mc:Fallback>
                <p:oleObj name="Equation" r:id="rId3" imgW="1117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7325" y="1438275"/>
                        <a:ext cx="2287588" cy="466725"/>
                      </a:xfrm>
                      <a:prstGeom prst="rect">
                        <a:avLst/>
                      </a:prstGeom>
                      <a:solidFill>
                        <a:srgbClr val="CCFFFF">
                          <a:alpha val="50000"/>
                        </a:srgbClr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5" name="Rectangle 99"/>
          <p:cNvSpPr>
            <a:spLocks noChangeArrowheads="1"/>
          </p:cNvSpPr>
          <p:nvPr/>
        </p:nvSpPr>
        <p:spPr bwMode="auto">
          <a:xfrm>
            <a:off x="76200" y="4997450"/>
            <a:ext cx="6831012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8000" rIns="18000" bIns="180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5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i="1" dirty="0">
                <a:latin typeface="Times New Roman" pitchFamily="18" charset="0"/>
                <a:sym typeface="Wingdings" pitchFamily="2" charset="2"/>
              </a:rPr>
              <a:t>Note that the ‘P’ is the pressure inside the container. For the work to be done reversibly the pressure outside has to be P+</a:t>
            </a:r>
            <a:r>
              <a:rPr lang="en-US" altLang="en-US" i="1" dirty="0">
                <a:latin typeface="Times New Roman" pitchFamily="18" charset="0"/>
                <a:sym typeface="Symbol" pitchFamily="18" charset="2"/>
              </a:rPr>
              <a:t>P (~P for now). Since the piston is moving in a direction opposite to the action of P, the work done by the surrounding is PV (or the work done by the system is PV, i.e. negative work is done by the system).</a:t>
            </a:r>
            <a:endParaRPr lang="en-US" altLang="en-US" dirty="0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935788" y="4627563"/>
            <a:ext cx="2195512" cy="1239837"/>
            <a:chOff x="6935788" y="4238625"/>
            <a:chExt cx="2195512" cy="1239837"/>
          </a:xfrm>
        </p:grpSpPr>
        <p:sp>
          <p:nvSpPr>
            <p:cNvPr id="12291" name="Freeform 3"/>
            <p:cNvSpPr>
              <a:spLocks/>
            </p:cNvSpPr>
            <p:nvPr/>
          </p:nvSpPr>
          <p:spPr bwMode="auto">
            <a:xfrm>
              <a:off x="6935788" y="4556125"/>
              <a:ext cx="1035050" cy="649287"/>
            </a:xfrm>
            <a:custGeom>
              <a:avLst/>
              <a:gdLst>
                <a:gd name="T0" fmla="*/ 647 w 647"/>
                <a:gd name="T1" fmla="*/ 0 h 409"/>
                <a:gd name="T2" fmla="*/ 0 w 647"/>
                <a:gd name="T3" fmla="*/ 0 h 409"/>
                <a:gd name="T4" fmla="*/ 0 w 647"/>
                <a:gd name="T5" fmla="*/ 409 h 409"/>
                <a:gd name="T6" fmla="*/ 642 w 647"/>
                <a:gd name="T7" fmla="*/ 409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7" h="409">
                  <a:moveTo>
                    <a:pt x="647" y="0"/>
                  </a:moveTo>
                  <a:lnTo>
                    <a:pt x="0" y="0"/>
                  </a:lnTo>
                  <a:lnTo>
                    <a:pt x="0" y="409"/>
                  </a:lnTo>
                  <a:lnTo>
                    <a:pt x="642" y="409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292" name="Group 4"/>
            <p:cNvGrpSpPr>
              <a:grpSpLocks/>
            </p:cNvGrpSpPr>
            <p:nvPr/>
          </p:nvGrpSpPr>
          <p:grpSpPr bwMode="auto">
            <a:xfrm>
              <a:off x="7770813" y="4556125"/>
              <a:ext cx="641350" cy="649287"/>
              <a:chOff x="4462" y="3360"/>
              <a:chExt cx="404" cy="409"/>
            </a:xfrm>
          </p:grpSpPr>
          <p:sp>
            <p:nvSpPr>
              <p:cNvPr id="12293" name="Line 5"/>
              <p:cNvSpPr>
                <a:spLocks noChangeShapeType="1"/>
              </p:cNvSpPr>
              <p:nvPr/>
            </p:nvSpPr>
            <p:spPr bwMode="auto">
              <a:xfrm>
                <a:off x="4462" y="3360"/>
                <a:ext cx="0" cy="40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4" name="Line 6"/>
              <p:cNvSpPr>
                <a:spLocks noChangeShapeType="1"/>
              </p:cNvSpPr>
              <p:nvPr/>
            </p:nvSpPr>
            <p:spPr bwMode="auto">
              <a:xfrm>
                <a:off x="4462" y="3562"/>
                <a:ext cx="40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295" name="Group 7"/>
            <p:cNvGrpSpPr>
              <a:grpSpLocks/>
            </p:cNvGrpSpPr>
            <p:nvPr/>
          </p:nvGrpSpPr>
          <p:grpSpPr bwMode="auto">
            <a:xfrm>
              <a:off x="7643813" y="4556125"/>
              <a:ext cx="641350" cy="649287"/>
              <a:chOff x="4462" y="3360"/>
              <a:chExt cx="404" cy="409"/>
            </a:xfrm>
          </p:grpSpPr>
          <p:sp>
            <p:nvSpPr>
              <p:cNvPr id="12296" name="Line 8"/>
              <p:cNvSpPr>
                <a:spLocks noChangeShapeType="1"/>
              </p:cNvSpPr>
              <p:nvPr/>
            </p:nvSpPr>
            <p:spPr bwMode="auto">
              <a:xfrm>
                <a:off x="4462" y="3360"/>
                <a:ext cx="0" cy="409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7" name="Line 9"/>
              <p:cNvSpPr>
                <a:spLocks noChangeShapeType="1"/>
              </p:cNvSpPr>
              <p:nvPr/>
            </p:nvSpPr>
            <p:spPr bwMode="auto">
              <a:xfrm>
                <a:off x="4462" y="3562"/>
                <a:ext cx="404" cy="0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298" name="AutoShape 10"/>
            <p:cNvSpPr>
              <a:spLocks noChangeArrowheads="1"/>
            </p:cNvSpPr>
            <p:nvPr/>
          </p:nvSpPr>
          <p:spPr bwMode="auto">
            <a:xfrm>
              <a:off x="8461375" y="4772025"/>
              <a:ext cx="384175" cy="217487"/>
            </a:xfrm>
            <a:prstGeom prst="leftArrow">
              <a:avLst>
                <a:gd name="adj1" fmla="val 50000"/>
                <a:gd name="adj2" fmla="val 4416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Text Box 56"/>
            <p:cNvSpPr txBox="1">
              <a:spLocks noChangeArrowheads="1"/>
            </p:cNvSpPr>
            <p:nvPr/>
          </p:nvSpPr>
          <p:spPr bwMode="auto">
            <a:xfrm>
              <a:off x="8332788" y="4906962"/>
              <a:ext cx="798512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36000" rIns="36000" bIns="360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i="1">
                  <a:latin typeface="Times New Roman" pitchFamily="18" charset="0"/>
                </a:rPr>
                <a:t>(P+</a:t>
              </a:r>
              <a:r>
                <a:rPr lang="en-US" altLang="en-US" i="1">
                  <a:latin typeface="Times New Roman" pitchFamily="18" charset="0"/>
                  <a:sym typeface="Symbol" pitchFamily="18" charset="2"/>
                </a:rPr>
                <a:t>P)</a:t>
              </a:r>
            </a:p>
          </p:txBody>
        </p:sp>
        <p:sp>
          <p:nvSpPr>
            <p:cNvPr id="12303" name="Text Box 123"/>
            <p:cNvSpPr txBox="1">
              <a:spLocks noChangeArrowheads="1"/>
            </p:cNvSpPr>
            <p:nvPr/>
          </p:nvSpPr>
          <p:spPr bwMode="auto">
            <a:xfrm>
              <a:off x="7693025" y="4238625"/>
              <a:ext cx="174625" cy="31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36000" rIns="36000" bIns="360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latin typeface="Times New Roman" pitchFamily="18" charset="0"/>
                </a:rPr>
                <a:t>1</a:t>
              </a:r>
              <a:endParaRPr lang="en-US" altLang="en-US" sz="1600"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304" name="Text Box 123"/>
            <p:cNvSpPr txBox="1">
              <a:spLocks noChangeArrowheads="1"/>
            </p:cNvSpPr>
            <p:nvPr/>
          </p:nvSpPr>
          <p:spPr bwMode="auto">
            <a:xfrm>
              <a:off x="7559675" y="5160962"/>
              <a:ext cx="174625" cy="31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36000" rIns="36000" bIns="360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latin typeface="Times New Roman" pitchFamily="18" charset="0"/>
                </a:rPr>
                <a:t>2</a:t>
              </a:r>
              <a:endParaRPr lang="en-US" altLang="en-US" sz="1600"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306" name="Text Box 56"/>
            <p:cNvSpPr txBox="1">
              <a:spLocks noChangeArrowheads="1"/>
            </p:cNvSpPr>
            <p:nvPr/>
          </p:nvSpPr>
          <p:spPr bwMode="auto">
            <a:xfrm>
              <a:off x="7181850" y="4711700"/>
              <a:ext cx="212725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36000" rIns="36000" bIns="360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i="1">
                  <a:latin typeface="Times New Roman" pitchFamily="18" charset="0"/>
                </a:rPr>
                <a:t>P</a:t>
              </a:r>
              <a:endParaRPr lang="en-US" altLang="en-US" i="1">
                <a:latin typeface="Times New Roman" pitchFamily="18" charset="0"/>
                <a:sym typeface="Symbol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529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2708" y="1219200"/>
            <a:ext cx="6480720" cy="397031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300000"/>
              </a:lnSpc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Welcome Students In The </a:t>
            </a:r>
            <a:r>
              <a:rPr lang="en-US" sz="2800" b="1" i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New Course </a:t>
            </a:r>
          </a:p>
          <a:p>
            <a:pPr algn="ctr">
              <a:lnSpc>
                <a:spcPct val="300000"/>
              </a:lnSpc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And In </a:t>
            </a:r>
            <a:r>
              <a:rPr lang="en-US" sz="28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The </a:t>
            </a:r>
            <a:r>
              <a:rPr lang="en-US" sz="2800" b="1" i="1" u="sng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i="1" u="sng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Third Lecture </a:t>
            </a:r>
            <a:r>
              <a:rPr lang="en-US" sz="2800" b="1" i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ndalus" pitchFamily="18" charset="-78"/>
                <a:cs typeface="Andalus" pitchFamily="18" charset="-78"/>
                <a:sym typeface="Wingdings" pitchFamily="2" charset="2"/>
              </a:rPr>
              <a:t> </a:t>
            </a:r>
          </a:p>
          <a:p>
            <a:pPr algn="ctr">
              <a:lnSpc>
                <a:spcPct val="300000"/>
              </a:lnSpc>
            </a:pP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329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7" y="0"/>
            <a:ext cx="858996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5" y="3581400"/>
            <a:ext cx="296227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288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LECTURE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67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61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Thermodynamic variables ( continue 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and Work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laws of thermodynamics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p-v work.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lecture including the following items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0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924800" cy="4445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762000"/>
            <a:ext cx="9144000" cy="838200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fluids (gases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liquids) 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at a given point is the same in all directions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2290763"/>
            <a:ext cx="627697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09600" y="463927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of a fluid at rest increases with depth (due to added weight), but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horizontal planes.</a:t>
            </a:r>
          </a:p>
        </p:txBody>
      </p:sp>
    </p:spTree>
    <p:extLst>
      <p:ext uri="{BB962C8B-B14F-4D97-AF65-F5344CB8AC3E}">
        <p14:creationId xmlns:p14="http://schemas.microsoft.com/office/powerpoint/2010/main" val="391542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924800" cy="4445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762000"/>
            <a:ext cx="9144000" cy="5943600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actual pressure at a given position is called the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absolute pressure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it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relative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absolute vacuum. i.e. absolute zero pressure.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Gauges are generally designed to indicate ZERO at local atmospheric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pressure,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is known as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Gauge Pressure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(gauge) = P (abs) – P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than local atmospheric pressure is known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Vacuum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(vacuum) = P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P (abs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thermodynamics calculations, always use absolute pressure. Most pressure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measuring devices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calibrated to read zero in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(they measure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gauge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673349"/>
            <a:ext cx="1976438" cy="158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732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924800" cy="4445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33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Scales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33400"/>
            <a:ext cx="9144000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ct val="10000"/>
              </a:spcAft>
              <a:buClr>
                <a:srgbClr val="FF0000"/>
              </a:buClr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Experimentally obtained Temperature Scales: the Celsius and Fahrenheit scales, are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based on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 melting and boiling points of water. They are also called two‐point scales.</a:t>
            </a:r>
          </a:p>
          <a:p>
            <a:pPr marL="342900" indent="-342900" algn="just">
              <a:spcAft>
                <a:spcPct val="10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Conventional thermometry depends on material properties e.g. mercury expands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with temperature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 a repeatable and predictable way</a:t>
            </a:r>
          </a:p>
          <a:p>
            <a:pPr marL="342900" indent="-342900" algn="just">
              <a:spcAft>
                <a:spcPct val="10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Thermodynamic Temperature Scales (independent of the material), the Kelvin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 Rankine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scales, are determined using a constant volume gas thermometer.</a:t>
            </a:r>
            <a:endParaRPr lang="en-US" altLang="en-US" sz="2400" u="sng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3758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Heat and Work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334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can cross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Boundary of the System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altLang="en-US" sz="24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from one system to </a:t>
            </a:r>
            <a:r>
              <a:rPr lang="en-US" altLang="en-US" sz="24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another</a:t>
            </a: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forms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Heat    ,     2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</a:p>
          <a:p>
            <a:r>
              <a:rPr lang="en-US" sz="2400" dirty="0" smtClean="0"/>
              <a:t> </a:t>
            </a:r>
            <a:r>
              <a:rPr lang="en-US" altLang="en-US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Heat </a:t>
            </a:r>
            <a:r>
              <a:rPr lang="en-US" altLang="en-US" sz="24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 work are modes of transfer of energy and not ‘energy’ </a:t>
            </a:r>
            <a:r>
              <a:rPr lang="en-US" altLang="en-US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itself </a:t>
            </a:r>
            <a:r>
              <a:rPr lang="en-US" altLang="en-US" sz="24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/>
            </a:r>
            <a:br>
              <a:rPr lang="en-US" altLang="en-US" sz="24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Heat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 is the transfer of thermal energy </a:t>
            </a: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while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 work is the transfer of mechanical energy </a:t>
            </a:r>
            <a:endParaRPr lang="en-US" alt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0">
              <a:lnSpc>
                <a:spcPct val="105000"/>
              </a:lnSpc>
              <a:spcAft>
                <a:spcPct val="10000"/>
              </a:spcAft>
              <a:buClr>
                <a:srgbClr val="FF0000"/>
              </a:buClr>
            </a:pP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Energy Transfer in from of Heat by 3 ways </a:t>
            </a: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( conduction, convection and radiation )</a:t>
            </a:r>
          </a:p>
          <a:p>
            <a:pPr marL="800100" lvl="1" indent="-342900" algn="just">
              <a:lnSpc>
                <a:spcPct val="105000"/>
              </a:lnSpc>
              <a:spcAft>
                <a:spcPct val="100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CONDUCTION: 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Transfer of Energy from a more energetic particle of a </a:t>
            </a: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substance to 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 adjacent less energetic one, as a result of </a:t>
            </a: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interaction between 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them.</a:t>
            </a:r>
          </a:p>
          <a:p>
            <a:pPr marL="800100" lvl="1" indent="-342900" algn="just">
              <a:lnSpc>
                <a:spcPct val="105000"/>
              </a:lnSpc>
              <a:spcAft>
                <a:spcPct val="100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CONVECTION: 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Transfer of Energy between a solid surface and the adjacent </a:t>
            </a: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fluid that 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 in motion. It involved both, the combined effect </a:t>
            </a: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of conduction 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 fluid motion.</a:t>
            </a:r>
          </a:p>
          <a:p>
            <a:pPr marL="800100" lvl="1" indent="-342900" algn="just">
              <a:lnSpc>
                <a:spcPct val="105000"/>
              </a:lnSpc>
              <a:spcAft>
                <a:spcPct val="100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RADIATION: Transfer 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of Energy due to the emission of electromagnetic waves</a:t>
            </a: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endParaRPr lang="en-US" altLang="en-US" sz="2400" b="1" i="1" u="sng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7668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563562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&amp; Heat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2400" y="667079"/>
            <a:ext cx="8839200" cy="34901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1440" bIns="91440">
            <a:spAutoFit/>
          </a:bodyPr>
          <a:lstStyle>
            <a:lvl1pPr marL="344488" indent="-344488">
              <a:defRPr>
                <a:solidFill>
                  <a:schemeClr val="tx1"/>
                </a:solidFill>
                <a:latin typeface="Arial" charset="0"/>
              </a:defRPr>
            </a:lvl1pPr>
            <a:lvl2pPr marL="458788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spcAft>
                <a:spcPct val="10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Heat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 NOT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form of energy;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it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 a mode of transfer of energy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”. The transfer is done due to temperature difference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/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Bodies contain </a:t>
            </a:r>
            <a:r>
              <a:rPr lang="en-US" altLang="en-US" sz="2400" b="1" i="1" u="sng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internal energy 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 </a:t>
            </a:r>
            <a:r>
              <a:rPr lang="en-US" altLang="en-US" sz="2400" b="1" i="1" u="sng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not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i="1" u="sng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heat (nor work!).</a:t>
            </a:r>
          </a:p>
          <a:p>
            <a:pPr marL="0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Heat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involves random motion of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matter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/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 Like gas molecules in a gas cylinder</a:t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 Water molecules in a cup of water</a:t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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Atoms vibrating in a block of Cu.</a:t>
            </a:r>
          </a:p>
          <a:p>
            <a:pPr marL="0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  <a:buFont typeface="Wingdings" pitchFamily="2" charset="2"/>
              <a:buChar char="q"/>
            </a:pPr>
            <a:endParaRPr lang="en-US" altLang="en-US" sz="2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5241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9084</TotalTime>
  <Words>1460</Words>
  <Application>Microsoft Office PowerPoint</Application>
  <PresentationFormat>On-screen Show (4:3)</PresentationFormat>
  <Paragraphs>142</Paragraphs>
  <Slides>21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PowerPoint Presentation</vt:lpstr>
      <vt:lpstr>PowerPoint Presentation</vt:lpstr>
      <vt:lpstr>This lecture including the following items</vt:lpstr>
      <vt:lpstr>Pressure</vt:lpstr>
      <vt:lpstr>Pressure</vt:lpstr>
      <vt:lpstr>Pressure</vt:lpstr>
      <vt:lpstr>Temperature Scales</vt:lpstr>
      <vt:lpstr>Heat and Work</vt:lpstr>
      <vt:lpstr>Work &amp; Heat</vt:lpstr>
      <vt:lpstr>Work &amp; Heat</vt:lpstr>
      <vt:lpstr>Similarities between HEAT &amp; WORK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 OF LECTURE THREE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Atmospheric  Thermodynamics</dc:title>
  <dc:creator>L</dc:creator>
  <cp:lastModifiedBy>L</cp:lastModifiedBy>
  <cp:revision>59</cp:revision>
  <dcterms:created xsi:type="dcterms:W3CDTF">2019-10-20T07:48:39Z</dcterms:created>
  <dcterms:modified xsi:type="dcterms:W3CDTF">2020-12-27T16:05:42Z</dcterms:modified>
</cp:coreProperties>
</file>