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9" r:id="rId1"/>
    <p:sldMasterId id="2147483701" r:id="rId2"/>
  </p:sldMasterIdLst>
  <p:notesMasterIdLst>
    <p:notesMasterId r:id="rId31"/>
  </p:notesMasterIdLst>
  <p:sldIdLst>
    <p:sldId id="257" r:id="rId3"/>
    <p:sldId id="256" r:id="rId4"/>
    <p:sldId id="258" r:id="rId5"/>
    <p:sldId id="259" r:id="rId6"/>
    <p:sldId id="261" r:id="rId7"/>
    <p:sldId id="260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4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18" autoAdjust="0"/>
    <p:restoredTop sz="73162" autoAdjust="0"/>
  </p:normalViewPr>
  <p:slideViewPr>
    <p:cSldViewPr snapToGrid="0">
      <p:cViewPr varScale="1">
        <p:scale>
          <a:sx n="66" d="100"/>
          <a:sy n="66" d="100"/>
        </p:scale>
        <p:origin x="16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DDF79840-5388-4E10-84B1-3095C6A2C26B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CE63CCE8-47B0-40C5-A400-BCACF970C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7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CCE8-47B0-40C5-A400-BCACF970C0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73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CCE8-47B0-40C5-A400-BCACF970C0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25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CCE8-47B0-40C5-A400-BCACF970C0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60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CCE8-47B0-40C5-A400-BCACF970C0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14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endParaRPr lang="ar-IQ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CCE8-47B0-40C5-A400-BCACF970C0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63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endParaRPr lang="ar-IQ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CCE8-47B0-40C5-A400-BCACF970C0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70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endParaRPr lang="ar-IQ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CCE8-47B0-40C5-A400-BCACF970C0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2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1">
              <a:buNone/>
            </a:pPr>
            <a:endParaRPr lang="en-US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CCE8-47B0-40C5-A400-BCACF970C0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30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1">
              <a:buNone/>
            </a:pPr>
            <a:endParaRPr lang="en-US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CCE8-47B0-40C5-A400-BCACF970C0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8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1">
              <a:buNone/>
            </a:pPr>
            <a:endParaRPr lang="en-US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CCE8-47B0-40C5-A400-BCACF970C0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70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1">
              <a:buNone/>
            </a:pPr>
            <a:endParaRPr lang="en-US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CCE8-47B0-40C5-A400-BCACF970C0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95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CCE8-47B0-40C5-A400-BCACF970C0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93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endParaRPr lang="en-US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CCE8-47B0-40C5-A400-BCACF970C0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38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endParaRPr lang="en-US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CCE8-47B0-40C5-A400-BCACF970C0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32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endParaRPr lang="en-US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CCE8-47B0-40C5-A400-BCACF970C0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56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CCE8-47B0-40C5-A400-BCACF970C0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24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IQ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CCE8-47B0-40C5-A400-BCACF970C0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21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IQ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CCE8-47B0-40C5-A400-BCACF970C0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10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IQ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CCE8-47B0-40C5-A400-BCACF970C0F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1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CCE8-47B0-40C5-A400-BCACF970C0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88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CCE8-47B0-40C5-A400-BCACF970C0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06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CCE8-47B0-40C5-A400-BCACF970C0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0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CCE8-47B0-40C5-A400-BCACF970C0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8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CCE8-47B0-40C5-A400-BCACF970C0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04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CCE8-47B0-40C5-A400-BCACF970C0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04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CCE8-47B0-40C5-A400-BCACF970C0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4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E82D-C919-41DC-A6C9-5C0D6FA2A84C}" type="datetime1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5C8B-8346-4236-A457-3E3ABB9D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094B-E827-4D3C-B65A-C0B508B82380}" type="datetime1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5C8B-8346-4236-A457-3E3ABB9D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4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CF13-DEBD-4247-9B18-475C56DB2296}" type="datetime1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5C8B-8346-4236-A457-3E3ABB9D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7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40AA-2390-48C8-91ED-8B0C903BC0CA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4080-E594-459B-8161-5CFB23676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5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40AA-2390-48C8-91ED-8B0C903BC0CA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4080-E594-459B-8161-5CFB23676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8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40AA-2390-48C8-91ED-8B0C903BC0CA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4080-E594-459B-8161-5CFB23676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5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40AA-2390-48C8-91ED-8B0C903BC0CA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4080-E594-459B-8161-5CFB23676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81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40AA-2390-48C8-91ED-8B0C903BC0CA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4080-E594-459B-8161-5CFB23676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75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40AA-2390-48C8-91ED-8B0C903BC0CA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4080-E594-459B-8161-5CFB23676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7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40AA-2390-48C8-91ED-8B0C903BC0CA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4080-E594-459B-8161-5CFB23676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9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40AA-2390-48C8-91ED-8B0C903BC0CA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4080-E594-459B-8161-5CFB23676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7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EEC1-4CC8-4FD7-951B-07494FAF851B}" type="datetime1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5C8B-8346-4236-A457-3E3ABB9D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8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40AA-2390-48C8-91ED-8B0C903BC0CA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4080-E594-459B-8161-5CFB23676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26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40AA-2390-48C8-91ED-8B0C903BC0CA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4080-E594-459B-8161-5CFB23676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8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40AA-2390-48C8-91ED-8B0C903BC0CA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4080-E594-459B-8161-5CFB236765A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1227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40AA-2390-48C8-91ED-8B0C903BC0CA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4080-E594-459B-8161-5CFB23676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18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40AA-2390-48C8-91ED-8B0C903BC0CA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4080-E594-459B-8161-5CFB236765A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5339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40AA-2390-48C8-91ED-8B0C903BC0CA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4080-E594-459B-8161-5CFB23676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73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40AA-2390-48C8-91ED-8B0C903BC0CA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4080-E594-459B-8161-5CFB23676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45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40AA-2390-48C8-91ED-8B0C903BC0CA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4080-E594-459B-8161-5CFB23676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2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AFDD-C7F9-43CE-9AAC-ABD13ABF65E1}" type="datetime1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5C8B-8346-4236-A457-3E3ABB9D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1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5034-C332-48C7-9891-FC23511D6374}" type="datetime1">
              <a:rPr lang="en-US" smtClean="0"/>
              <a:t>13-Dec-20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5C8B-8346-4236-A457-3E3ABB9D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7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610D-80FB-4896-A2EE-971E95C518CA}" type="datetime1">
              <a:rPr lang="en-US" smtClean="0"/>
              <a:t>13-Dec-20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5C8B-8346-4236-A457-3E3ABB9D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A6BF-D662-406F-A472-CC3C3416FCCC}" type="datetime1">
              <a:rPr lang="en-US" smtClean="0"/>
              <a:t>13-Dec-20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5C8B-8346-4236-A457-3E3ABB9D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3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8567-C447-498C-AE4E-011A27475C51}" type="datetime1">
              <a:rPr lang="en-US" smtClean="0"/>
              <a:t>13-Dec-20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5C8B-8346-4236-A457-3E3ABB9D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1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4B26-60D2-42AA-869F-80F13783C59E}" type="datetime1">
              <a:rPr lang="en-US" smtClean="0"/>
              <a:t>13-Dec-20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5C8B-8346-4236-A457-3E3ABB9D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9508-FE8F-4CBA-988C-A4D8490FA986}" type="datetime1">
              <a:rPr lang="en-US" smtClean="0"/>
              <a:t>13-Dec-20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5C8B-8346-4236-A457-3E3ABB9D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2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740AA-2390-48C8-91ED-8B0C903BC0CA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D4080-E594-459B-8161-5CFB23676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5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740AA-2390-48C8-91ED-8B0C903BC0CA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BD4080-E594-459B-8161-5CFB23676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7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02DD9278-09A2-4463-87D3-3B1B3E16D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F2A4146C-665C-4103-BCA7-7F1478E34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509" y="5156644"/>
            <a:ext cx="4730981" cy="91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400">
                <a:solidFill>
                  <a:schemeClr val="bg2"/>
                </a:solidFill>
                <a:latin typeface="Gill Sans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ill Sans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Gill Sans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Gill Sans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Gill Sans" pitchFamily="34" charset="0"/>
                <a:cs typeface="Arial" panose="020B0604020202020204" pitchFamily="34" charset="0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Gill Sans" pitchFamily="34" charset="0"/>
                <a:cs typeface="Arial" panose="020B0604020202020204" pitchFamily="34" charset="0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Gill Sans" pitchFamily="34" charset="0"/>
                <a:cs typeface="Arial" panose="020B0604020202020204" pitchFamily="34" charset="0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Gill Sans" pitchFamily="34" charset="0"/>
                <a:cs typeface="Arial" panose="020B0604020202020204" pitchFamily="34" charset="0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Gill Sans" pitchFamily="34" charset="0"/>
                <a:cs typeface="Arial" panose="020B0604020202020204" pitchFamily="34" charset="0"/>
              </a:defRPr>
            </a:lvl9pPr>
          </a:lstStyle>
          <a:p>
            <a:pPr algn="ctr" defTabSz="685576">
              <a:lnSpc>
                <a:spcPct val="80000"/>
              </a:lnSpc>
              <a:buClr>
                <a:srgbClr val="E7E6E6"/>
              </a:buClr>
              <a:defRPr/>
            </a:pPr>
            <a:r>
              <a:rPr lang="en-US" altLang="zh-CN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ea typeface="宋体" panose="02010600030101010101" pitchFamily="2" charset="-122"/>
                <a:cs typeface="Times" panose="02020603050405020304" pitchFamily="18" charset="0"/>
              </a:rPr>
              <a:t>By</a:t>
            </a:r>
          </a:p>
          <a:p>
            <a:pPr algn="ctr" defTabSz="685576">
              <a:lnSpc>
                <a:spcPct val="80000"/>
              </a:lnSpc>
              <a:buClr>
                <a:srgbClr val="E7E6E6"/>
              </a:buClr>
              <a:defRPr/>
            </a:pPr>
            <a:r>
              <a:rPr lang="en-US" altLang="zh-C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ea typeface="宋体" panose="02010600030101010101" pitchFamily="2" charset="-122"/>
                <a:cs typeface="Times" panose="02020603050405020304" pitchFamily="18" charset="0"/>
              </a:rPr>
              <a:t>Dr. Zaid Shaker Naji</a:t>
            </a:r>
          </a:p>
          <a:p>
            <a:pPr algn="ctr" defTabSz="685576">
              <a:lnSpc>
                <a:spcPct val="80000"/>
              </a:lnSpc>
              <a:buClr>
                <a:srgbClr val="E7E6E6"/>
              </a:buClr>
              <a:defRPr/>
            </a:pPr>
            <a:endParaRPr lang="en-US" altLang="zh-CN" sz="105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ea typeface="宋体" panose="02010600030101010101" pitchFamily="2" charset="-122"/>
              <a:cs typeface="Times" panose="02020603050405020304" pitchFamily="18" charset="0"/>
            </a:endParaRPr>
          </a:p>
          <a:p>
            <a:pPr algn="ctr" defTabSz="685576">
              <a:lnSpc>
                <a:spcPct val="80000"/>
              </a:lnSpc>
              <a:buClr>
                <a:srgbClr val="E7E6E6"/>
              </a:buClr>
              <a:defRPr/>
            </a:pPr>
            <a:endParaRPr lang="en-US" altLang="zh-CN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ea typeface="宋体" panose="02010600030101010101" pitchFamily="2" charset="-122"/>
              <a:cs typeface="Times" panose="02020603050405020304" pitchFamily="18" charset="0"/>
            </a:endParaRPr>
          </a:p>
        </p:txBody>
      </p:sp>
      <p:pic>
        <p:nvPicPr>
          <p:cNvPr id="1026" name="Picture 2" descr="Image result for â«Ø´Ø¹Ø§Ø± Ø§ÙØ¬Ø§ÙØ¹Ø© Ø§ÙÙØ³ØªÙØµØ±ÙØ©â¬â">
            <a:extLst>
              <a:ext uri="{FF2B5EF4-FFF2-40B4-BE49-F238E27FC236}">
                <a16:creationId xmlns:a16="http://schemas.microsoft.com/office/drawing/2014/main" id="{18F5B45A-7E5D-433C-91E3-54E41C1CD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" t="1874"/>
          <a:stretch/>
        </p:blipFill>
        <p:spPr bwMode="auto">
          <a:xfrm>
            <a:off x="7569200" y="92701"/>
            <a:ext cx="1492029" cy="145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â«Ø´Ø¹Ø§Ø± Ø§ÙØ¬Ø§ÙØ¹Ø© Ø§ÙÙØ³ØªÙØµØ±ÙØ©â¬â">
            <a:extLst>
              <a:ext uri="{FF2B5EF4-FFF2-40B4-BE49-F238E27FC236}">
                <a16:creationId xmlns:a16="http://schemas.microsoft.com/office/drawing/2014/main" id="{0C207A89-EC4C-47A3-872B-2B5D656F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01"/>
            <a:ext cx="1873029" cy="18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7F2290B0-6978-4F94-B8EB-52C644ECE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559" y="4275794"/>
            <a:ext cx="2797231" cy="52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400">
                <a:solidFill>
                  <a:schemeClr val="bg2"/>
                </a:solidFill>
                <a:latin typeface="Gill Sans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ill Sans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Gill Sans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Gill Sans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Gill Sans" pitchFamily="34" charset="0"/>
                <a:cs typeface="Arial" panose="020B0604020202020204" pitchFamily="34" charset="0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Gill Sans" pitchFamily="34" charset="0"/>
                <a:cs typeface="Arial" panose="020B0604020202020204" pitchFamily="34" charset="0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Gill Sans" pitchFamily="34" charset="0"/>
                <a:cs typeface="Arial" panose="020B0604020202020204" pitchFamily="34" charset="0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Gill Sans" pitchFamily="34" charset="0"/>
                <a:cs typeface="Arial" panose="020B0604020202020204" pitchFamily="34" charset="0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Gill Sans" pitchFamily="34" charset="0"/>
                <a:cs typeface="Arial" panose="020B0604020202020204" pitchFamily="34" charset="0"/>
              </a:defRPr>
            </a:lvl9pPr>
          </a:lstStyle>
          <a:p>
            <a:pPr algn="ctr" defTabSz="685576">
              <a:lnSpc>
                <a:spcPct val="80000"/>
              </a:lnSpc>
              <a:buClr>
                <a:srgbClr val="E7E6E6"/>
              </a:buClr>
              <a:defRPr/>
            </a:pPr>
            <a:r>
              <a:rPr lang="en-US" altLang="zh-C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ea typeface="宋体" panose="02010600030101010101" pitchFamily="2" charset="-122"/>
                <a:cs typeface="Times" panose="02020603050405020304" pitchFamily="18" charset="0"/>
              </a:rPr>
              <a:t>Lecture (1)</a:t>
            </a:r>
            <a:endParaRPr lang="en-US" altLang="zh-CN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ea typeface="宋体" panose="02010600030101010101" pitchFamily="2" charset="-122"/>
              <a:cs typeface="Times" panose="02020603050405020304" pitchFamily="18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21CE8EE-254B-4233-9298-D7C26A9EA7D0}"/>
              </a:ext>
            </a:extLst>
          </p:cNvPr>
          <p:cNvSpPr/>
          <p:nvPr/>
        </p:nvSpPr>
        <p:spPr>
          <a:xfrm>
            <a:off x="2602631" y="2571881"/>
            <a:ext cx="56284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ea typeface="宋体" panose="02010600030101010101" pitchFamily="2" charset="-122"/>
                <a:cs typeface="Times" panose="02020603050405020304" pitchFamily="18" charset="0"/>
              </a:rPr>
              <a:t>Medical Mycology</a:t>
            </a:r>
          </a:p>
        </p:txBody>
      </p:sp>
    </p:spTree>
    <p:extLst>
      <p:ext uri="{BB962C8B-B14F-4D97-AF65-F5344CB8AC3E}">
        <p14:creationId xmlns:p14="http://schemas.microsoft.com/office/powerpoint/2010/main" val="343248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5212A636-E250-4550-B65D-6D363B5168EF}"/>
              </a:ext>
            </a:extLst>
          </p:cNvPr>
          <p:cNvSpPr/>
          <p:nvPr/>
        </p:nvSpPr>
        <p:spPr>
          <a:xfrm>
            <a:off x="776723" y="29936"/>
            <a:ext cx="3674980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Reproductive Fungi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21DC259-EAF3-4845-84AA-9D1D1DA5FFF3}"/>
              </a:ext>
            </a:extLst>
          </p:cNvPr>
          <p:cNvSpPr/>
          <p:nvPr/>
        </p:nvSpPr>
        <p:spPr>
          <a:xfrm>
            <a:off x="635004" y="800961"/>
            <a:ext cx="4910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2. </a:t>
            </a:r>
            <a:r>
              <a:rPr lang="en-US" sz="3200" b="1" u="sng" dirty="0">
                <a:solidFill>
                  <a:srgbClr val="002060"/>
                </a:solidFill>
              </a:rPr>
              <a:t>Asexual reproduction </a:t>
            </a:r>
            <a:endParaRPr lang="en-US" sz="3600" b="1" u="sng" dirty="0">
              <a:solidFill>
                <a:srgbClr val="002060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63A0A1B-5CE5-4412-BC73-1527B618A513}"/>
              </a:ext>
            </a:extLst>
          </p:cNvPr>
          <p:cNvSpPr/>
          <p:nvPr/>
        </p:nvSpPr>
        <p:spPr>
          <a:xfrm>
            <a:off x="498930" y="2779590"/>
            <a:ext cx="74494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occurs by many of mechanisms: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Budding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Fission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Fragmentation of hyphae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Asexual spores</a:t>
            </a:r>
          </a:p>
          <a:p>
            <a:endParaRPr lang="en-US" sz="3200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2622141C-E6C7-4847-BABC-A0E17F602053}"/>
              </a:ext>
            </a:extLst>
          </p:cNvPr>
          <p:cNvSpPr/>
          <p:nvPr/>
        </p:nvSpPr>
        <p:spPr>
          <a:xfrm>
            <a:off x="498930" y="1642877"/>
            <a:ext cx="7039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(somatic or vegetative reproduction )</a:t>
            </a:r>
          </a:p>
        </p:txBody>
      </p:sp>
    </p:spTree>
    <p:extLst>
      <p:ext uri="{BB962C8B-B14F-4D97-AF65-F5344CB8AC3E}">
        <p14:creationId xmlns:p14="http://schemas.microsoft.com/office/powerpoint/2010/main" val="141699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 uiExpan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5212A636-E250-4550-B65D-6D363B5168EF}"/>
              </a:ext>
            </a:extLst>
          </p:cNvPr>
          <p:cNvSpPr/>
          <p:nvPr/>
        </p:nvSpPr>
        <p:spPr>
          <a:xfrm>
            <a:off x="765632" y="0"/>
            <a:ext cx="4126451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Classification of Fungi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63A0A1B-5CE5-4412-BC73-1527B618A513}"/>
              </a:ext>
            </a:extLst>
          </p:cNvPr>
          <p:cNvSpPr/>
          <p:nvPr/>
        </p:nvSpPr>
        <p:spPr>
          <a:xfrm>
            <a:off x="498930" y="2057701"/>
            <a:ext cx="74494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Three major phylum </a:t>
            </a:r>
            <a:endParaRPr lang="ar-IQ" sz="3200" dirty="0"/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Zygomycota, </a:t>
            </a:r>
            <a:r>
              <a:rPr lang="en-US" sz="3200" b="1" dirty="0" err="1">
                <a:solidFill>
                  <a:srgbClr val="C00000"/>
                </a:solidFill>
              </a:rPr>
              <a:t>Ascomycoa</a:t>
            </a:r>
            <a:r>
              <a:rPr lang="en-US" sz="3200" b="1" dirty="0">
                <a:solidFill>
                  <a:srgbClr val="C00000"/>
                </a:solidFill>
              </a:rPr>
              <a:t> and </a:t>
            </a:r>
            <a:r>
              <a:rPr lang="en-US" sz="3200" b="1" dirty="0" err="1">
                <a:solidFill>
                  <a:srgbClr val="C00000"/>
                </a:solidFill>
              </a:rPr>
              <a:t>Basidiomycoa</a:t>
            </a:r>
            <a:endParaRPr lang="en-US" sz="3200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2622141C-E6C7-4847-BABC-A0E17F602053}"/>
              </a:ext>
            </a:extLst>
          </p:cNvPr>
          <p:cNvSpPr/>
          <p:nvPr/>
        </p:nvSpPr>
        <p:spPr>
          <a:xfrm>
            <a:off x="101599" y="796864"/>
            <a:ext cx="784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Separation of taxa based on</a:t>
            </a:r>
            <a:endParaRPr lang="ar-IQ" sz="3200" dirty="0"/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the method of spore production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F6B440DB-CB9B-4D32-AE43-0F2557889811}"/>
              </a:ext>
            </a:extLst>
          </p:cNvPr>
          <p:cNvSpPr/>
          <p:nvPr/>
        </p:nvSpPr>
        <p:spPr>
          <a:xfrm>
            <a:off x="0" y="3810980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3600" b="1" dirty="0"/>
              <a:t>   </a:t>
            </a:r>
            <a:r>
              <a:rPr lang="en-US" sz="3600" b="1" u="sng" dirty="0"/>
              <a:t>There is a sub-phylum </a:t>
            </a:r>
            <a:endParaRPr lang="ar-IQ" sz="3600" b="1" u="sng" dirty="0"/>
          </a:p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Deuteromycotina</a:t>
            </a:r>
            <a:r>
              <a:rPr lang="en-US" sz="3200" b="1" dirty="0">
                <a:solidFill>
                  <a:srgbClr val="C00000"/>
                </a:solidFill>
              </a:rPr>
              <a:t> (imperfect fungi )</a:t>
            </a:r>
          </a:p>
          <a:p>
            <a:pPr algn="ctr"/>
            <a:r>
              <a:rPr lang="en-US" sz="3200" dirty="0"/>
              <a:t>which may represent the asexual states (anamorphs) of either Basidiomycota or Ascomycota.</a:t>
            </a:r>
          </a:p>
        </p:txBody>
      </p:sp>
    </p:spTree>
    <p:extLst>
      <p:ext uri="{BB962C8B-B14F-4D97-AF65-F5344CB8AC3E}">
        <p14:creationId xmlns:p14="http://schemas.microsoft.com/office/powerpoint/2010/main" val="128787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5212A636-E250-4550-B65D-6D363B5168EF}"/>
              </a:ext>
            </a:extLst>
          </p:cNvPr>
          <p:cNvSpPr/>
          <p:nvPr/>
        </p:nvSpPr>
        <p:spPr>
          <a:xfrm>
            <a:off x="1020253" y="463"/>
            <a:ext cx="3877985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Antifungal agent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70E3379-16E4-416C-9F0F-2A3D181A9094}"/>
              </a:ext>
            </a:extLst>
          </p:cNvPr>
          <p:cNvSpPr/>
          <p:nvPr/>
        </p:nvSpPr>
        <p:spPr>
          <a:xfrm>
            <a:off x="1283370" y="962729"/>
            <a:ext cx="5342938" cy="611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</a:pPr>
            <a:r>
              <a:rPr lang="en-US" sz="3200" b="1" u="sng" dirty="0">
                <a:solidFill>
                  <a:srgbClr val="002060"/>
                </a:solidFill>
              </a:rPr>
              <a:t>1-Polyene Antifungal Drugs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3BC8CA5-95EF-4742-BC28-51B3A0236A3D}"/>
              </a:ext>
            </a:extLst>
          </p:cNvPr>
          <p:cNvSpPr/>
          <p:nvPr/>
        </p:nvSpPr>
        <p:spPr>
          <a:xfrm>
            <a:off x="659706" y="1923534"/>
            <a:ext cx="6590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Amphotericin, nystatin, and pimaricin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7643AFD-B566-409A-8056-84BF514A8029}"/>
              </a:ext>
            </a:extLst>
          </p:cNvPr>
          <p:cNvSpPr/>
          <p:nvPr/>
        </p:nvSpPr>
        <p:spPr>
          <a:xfrm>
            <a:off x="659706" y="2884339"/>
            <a:ext cx="65902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interact with sterols in the cell membrane</a:t>
            </a:r>
            <a:r>
              <a:rPr lang="ar-IQ" sz="3200" b="1" dirty="0"/>
              <a:t> </a:t>
            </a:r>
            <a:r>
              <a:rPr lang="en-US" sz="3200" b="1" dirty="0"/>
              <a:t>to form channels through which small molecules </a:t>
            </a:r>
            <a:endParaRPr lang="ar-IQ" sz="3200" b="1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159E318-2572-4731-BA88-8948167DACE7}"/>
              </a:ext>
            </a:extLst>
          </p:cNvPr>
          <p:cNvSpPr/>
          <p:nvPr/>
        </p:nvSpPr>
        <p:spPr>
          <a:xfrm>
            <a:off x="659706" y="4941164"/>
            <a:ext cx="6590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leak</a:t>
            </a:r>
            <a:r>
              <a:rPr lang="en-US" sz="2000" b="1" dirty="0"/>
              <a:t> </a:t>
            </a:r>
            <a:r>
              <a:rPr lang="en-US" sz="3200" b="1" dirty="0"/>
              <a:t>from the inside to the outside.</a:t>
            </a:r>
          </a:p>
        </p:txBody>
      </p:sp>
    </p:spTree>
    <p:extLst>
      <p:ext uri="{BB962C8B-B14F-4D97-AF65-F5344CB8AC3E}">
        <p14:creationId xmlns:p14="http://schemas.microsoft.com/office/powerpoint/2010/main" val="161063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5" grpId="0" build="p"/>
      <p:bldP spid="9" grpId="0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5212A636-E250-4550-B65D-6D363B5168EF}"/>
              </a:ext>
            </a:extLst>
          </p:cNvPr>
          <p:cNvSpPr/>
          <p:nvPr/>
        </p:nvSpPr>
        <p:spPr>
          <a:xfrm>
            <a:off x="867853" y="0"/>
            <a:ext cx="3877985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Antifungal agent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70E3379-16E4-416C-9F0F-2A3D181A9094}"/>
              </a:ext>
            </a:extLst>
          </p:cNvPr>
          <p:cNvSpPr/>
          <p:nvPr/>
        </p:nvSpPr>
        <p:spPr>
          <a:xfrm>
            <a:off x="1673554" y="957172"/>
            <a:ext cx="4900509" cy="611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</a:pPr>
            <a:r>
              <a:rPr lang="en-US" sz="3200" b="1" u="sng" dirty="0">
                <a:solidFill>
                  <a:srgbClr val="002060"/>
                </a:solidFill>
              </a:rPr>
              <a:t>2-Azole Antifungal Drugs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3BC8CA5-95EF-4742-BC28-51B3A0236A3D}"/>
              </a:ext>
            </a:extLst>
          </p:cNvPr>
          <p:cNvSpPr/>
          <p:nvPr/>
        </p:nvSpPr>
        <p:spPr>
          <a:xfrm>
            <a:off x="395921" y="2044005"/>
            <a:ext cx="71178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Fluconazole, itraconazole, and ketoconazole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7643AFD-B566-409A-8056-84BF514A8029}"/>
              </a:ext>
            </a:extLst>
          </p:cNvPr>
          <p:cNvSpPr/>
          <p:nvPr/>
        </p:nvSpPr>
        <p:spPr>
          <a:xfrm>
            <a:off x="146357" y="3339736"/>
            <a:ext cx="79549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inhibit cytochrome P450-dependent enzymes involved in the biosynthesis of ergosterol, </a:t>
            </a:r>
            <a:endParaRPr lang="ar-IQ" sz="2800" dirty="0"/>
          </a:p>
          <a:p>
            <a:pPr algn="ctr"/>
            <a:r>
              <a:rPr lang="en-US" sz="2800" dirty="0"/>
              <a:t>which is required for fungal cell membrane structure and function</a:t>
            </a:r>
            <a:endParaRPr lang="ar-IQ" sz="28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1F122795-82C8-4115-8BAA-16A51A58B98A}"/>
              </a:ext>
            </a:extLst>
          </p:cNvPr>
          <p:cNvSpPr/>
          <p:nvPr/>
        </p:nvSpPr>
        <p:spPr>
          <a:xfrm>
            <a:off x="611580" y="5788963"/>
            <a:ext cx="641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Antifungal Azoles are synthetic drugs</a:t>
            </a:r>
          </a:p>
        </p:txBody>
      </p:sp>
    </p:spTree>
    <p:extLst>
      <p:ext uri="{BB962C8B-B14F-4D97-AF65-F5344CB8AC3E}">
        <p14:creationId xmlns:p14="http://schemas.microsoft.com/office/powerpoint/2010/main" val="232947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5" grpId="0"/>
      <p:bldP spid="9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70E3379-16E4-416C-9F0F-2A3D181A9094}"/>
              </a:ext>
            </a:extLst>
          </p:cNvPr>
          <p:cNvSpPr/>
          <p:nvPr/>
        </p:nvSpPr>
        <p:spPr>
          <a:xfrm>
            <a:off x="1205155" y="908319"/>
            <a:ext cx="5837303" cy="1177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</a:pPr>
            <a:r>
              <a:rPr lang="en-US" sz="3200" b="1" u="sng" dirty="0">
                <a:solidFill>
                  <a:srgbClr val="002060"/>
                </a:solidFill>
              </a:rPr>
              <a:t>3- Allylamine and Morpholine Antifungal Drugs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7643AFD-B566-409A-8056-84BF514A8029}"/>
              </a:ext>
            </a:extLst>
          </p:cNvPr>
          <p:cNvSpPr/>
          <p:nvPr/>
        </p:nvSpPr>
        <p:spPr>
          <a:xfrm>
            <a:off x="417095" y="2258829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inhibit ergosterol biosynthesis at the level of squalene epoxidase.</a:t>
            </a:r>
            <a:endParaRPr lang="ar-IQ" sz="2800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B06DE9C-85AB-447B-8DC4-BE03976886AF}"/>
              </a:ext>
            </a:extLst>
          </p:cNvPr>
          <p:cNvSpPr/>
          <p:nvPr/>
        </p:nvSpPr>
        <p:spPr>
          <a:xfrm>
            <a:off x="393493" y="4026653"/>
            <a:ext cx="7122694" cy="611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</a:pPr>
            <a:r>
              <a:rPr lang="ar-IQ" sz="3200" b="1" u="sng" dirty="0">
                <a:solidFill>
                  <a:srgbClr val="002060"/>
                </a:solidFill>
              </a:rPr>
              <a:t>4</a:t>
            </a:r>
            <a:r>
              <a:rPr lang="en-US" sz="3200" b="1" u="sng" dirty="0">
                <a:solidFill>
                  <a:srgbClr val="002060"/>
                </a:solidFill>
              </a:rPr>
              <a:t>- Antimetabolite Antifungal Drugs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970A27CE-0903-48CA-96FF-E34A137A18BB}"/>
              </a:ext>
            </a:extLst>
          </p:cNvPr>
          <p:cNvSpPr/>
          <p:nvPr/>
        </p:nvSpPr>
        <p:spPr>
          <a:xfrm>
            <a:off x="2497650" y="4669373"/>
            <a:ext cx="2675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Fluorocytosine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B604726-18A3-4552-B2C6-FDF43451D398}"/>
              </a:ext>
            </a:extLst>
          </p:cNvPr>
          <p:cNvSpPr/>
          <p:nvPr/>
        </p:nvSpPr>
        <p:spPr>
          <a:xfrm>
            <a:off x="297240" y="5426461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inhibitor of both DNA and RNA synthesis</a:t>
            </a:r>
            <a:endParaRPr lang="ar-IQ" sz="2800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0466D27-DE84-4042-9949-1B96FAC82541}"/>
              </a:ext>
            </a:extLst>
          </p:cNvPr>
          <p:cNvSpPr/>
          <p:nvPr/>
        </p:nvSpPr>
        <p:spPr>
          <a:xfrm>
            <a:off x="1020253" y="463"/>
            <a:ext cx="3877985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Antifungal agent</a:t>
            </a:r>
          </a:p>
        </p:txBody>
      </p:sp>
    </p:spTree>
    <p:extLst>
      <p:ext uri="{BB962C8B-B14F-4D97-AF65-F5344CB8AC3E}">
        <p14:creationId xmlns:p14="http://schemas.microsoft.com/office/powerpoint/2010/main" val="298786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5212A636-E250-4550-B65D-6D363B5168EF}"/>
              </a:ext>
            </a:extLst>
          </p:cNvPr>
          <p:cNvSpPr/>
          <p:nvPr/>
        </p:nvSpPr>
        <p:spPr>
          <a:xfrm>
            <a:off x="967843" y="-63220"/>
            <a:ext cx="5352747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Lab Diagnoses of Mycoses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B604726-18A3-4552-B2C6-FDF43451D398}"/>
              </a:ext>
            </a:extLst>
          </p:cNvPr>
          <p:cNvSpPr/>
          <p:nvPr/>
        </p:nvSpPr>
        <p:spPr>
          <a:xfrm>
            <a:off x="842671" y="822376"/>
            <a:ext cx="4226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u="sng" dirty="0">
                <a:solidFill>
                  <a:srgbClr val="C00000"/>
                </a:solidFill>
              </a:rPr>
              <a:t>1- Clinical presentation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71F48D0-6BEA-41D4-BF2F-F6BFAE3884B8}"/>
              </a:ext>
            </a:extLst>
          </p:cNvPr>
          <p:cNvSpPr/>
          <p:nvPr/>
        </p:nvSpPr>
        <p:spPr>
          <a:xfrm>
            <a:off x="256673" y="1345596"/>
            <a:ext cx="6497053" cy="117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sz="2800" dirty="0"/>
              <a:t>History </a:t>
            </a:r>
            <a:r>
              <a:rPr lang="ar-IQ" sz="2800" dirty="0"/>
              <a:t> -</a:t>
            </a:r>
            <a:r>
              <a:rPr lang="en-US" sz="2800" dirty="0"/>
              <a:t>Physical Exam </a:t>
            </a:r>
            <a:endParaRPr lang="ar-IQ" sz="2800" dirty="0"/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sz="2800" dirty="0" err="1"/>
              <a:t>Mould</a:t>
            </a:r>
            <a:r>
              <a:rPr lang="en-US" sz="2800" dirty="0"/>
              <a:t> or Yeast? -Septate hyphae?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F1E2354A-C28E-4F67-92DB-539B3E4A2FB6}"/>
              </a:ext>
            </a:extLst>
          </p:cNvPr>
          <p:cNvSpPr/>
          <p:nvPr/>
        </p:nvSpPr>
        <p:spPr>
          <a:xfrm>
            <a:off x="842671" y="2905780"/>
            <a:ext cx="7017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IQ" sz="2800" b="1" u="sng" dirty="0">
                <a:solidFill>
                  <a:srgbClr val="C00000"/>
                </a:solidFill>
              </a:rPr>
              <a:t>2</a:t>
            </a:r>
            <a:r>
              <a:rPr lang="en-US" sz="2800" b="1" u="sng" dirty="0">
                <a:solidFill>
                  <a:srgbClr val="C00000"/>
                </a:solidFill>
              </a:rPr>
              <a:t>- Culture of organism (days to weeks)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23C4400-DDE0-4B82-ADA9-87B06DB819DA}"/>
              </a:ext>
            </a:extLst>
          </p:cNvPr>
          <p:cNvSpPr/>
          <p:nvPr/>
        </p:nvSpPr>
        <p:spPr>
          <a:xfrm>
            <a:off x="256673" y="3429000"/>
            <a:ext cx="7603959" cy="54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sz="2800" dirty="0"/>
              <a:t>SDA  ,  SDA with antibiotics  ,  BHIA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56120A9C-0064-4C68-B19E-687CE6889ACD}"/>
              </a:ext>
            </a:extLst>
          </p:cNvPr>
          <p:cNvSpPr/>
          <p:nvPr/>
        </p:nvSpPr>
        <p:spPr>
          <a:xfrm>
            <a:off x="661966" y="4505515"/>
            <a:ext cx="7017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</a:rPr>
              <a:t>3- Serology-Antibody or Antigen tests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975602E7-005F-4D88-86E3-7C35BF90AED4}"/>
              </a:ext>
            </a:extLst>
          </p:cNvPr>
          <p:cNvSpPr/>
          <p:nvPr/>
        </p:nvSpPr>
        <p:spPr>
          <a:xfrm>
            <a:off x="1496156" y="5558818"/>
            <a:ext cx="4824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</a:rPr>
              <a:t>4- Molecular Biology-PCR</a:t>
            </a:r>
          </a:p>
        </p:txBody>
      </p:sp>
    </p:spTree>
    <p:extLst>
      <p:ext uri="{BB962C8B-B14F-4D97-AF65-F5344CB8AC3E}">
        <p14:creationId xmlns:p14="http://schemas.microsoft.com/office/powerpoint/2010/main" val="22391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 uiExpand="1" build="p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5212A636-E250-4550-B65D-6D363B5168EF}"/>
              </a:ext>
            </a:extLst>
          </p:cNvPr>
          <p:cNvSpPr/>
          <p:nvPr/>
        </p:nvSpPr>
        <p:spPr>
          <a:xfrm>
            <a:off x="908553" y="-2412"/>
            <a:ext cx="4288353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Medical mycology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B604726-18A3-4552-B2C6-FDF43451D398}"/>
              </a:ext>
            </a:extLst>
          </p:cNvPr>
          <p:cNvSpPr/>
          <p:nvPr/>
        </p:nvSpPr>
        <p:spPr>
          <a:xfrm>
            <a:off x="256673" y="812472"/>
            <a:ext cx="83013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C00000"/>
                </a:solidFill>
              </a:rPr>
              <a:t>Mycosis:  Any fungal disease.  Tend to be chronic because fungi grow slowly.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23C4400-DDE0-4B82-ADA9-87B06DB819DA}"/>
              </a:ext>
            </a:extLst>
          </p:cNvPr>
          <p:cNvSpPr/>
          <p:nvPr/>
        </p:nvSpPr>
        <p:spPr>
          <a:xfrm>
            <a:off x="-24525" y="2068635"/>
            <a:ext cx="8582527" cy="2211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2800" b="1" u="sng" dirty="0">
                <a:solidFill>
                  <a:srgbClr val="002060"/>
                </a:solidFill>
              </a:rPr>
              <a:t>Opportunistic mycoses:</a:t>
            </a:r>
          </a:p>
          <a:p>
            <a:pPr marL="914400" lvl="1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b="1" dirty="0"/>
              <a:t>AIDS and cancer patients</a:t>
            </a:r>
          </a:p>
          <a:p>
            <a:pPr marL="914400" lvl="1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b="1" dirty="0"/>
              <a:t>Individuals treated with antibiotics for long time</a:t>
            </a:r>
          </a:p>
          <a:p>
            <a:pPr marL="914400" lvl="1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b="1" dirty="0"/>
              <a:t>Very old or very young individuals (newborns)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CDC90B9-1D12-410E-88FF-10BB44366EDC}"/>
              </a:ext>
            </a:extLst>
          </p:cNvPr>
          <p:cNvSpPr/>
          <p:nvPr/>
        </p:nvSpPr>
        <p:spPr>
          <a:xfrm>
            <a:off x="610785" y="4641953"/>
            <a:ext cx="6964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</a:rPr>
              <a:t>Aspergillosis: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400" b="1" dirty="0"/>
              <a:t>Inhalation of Aspergillus spores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5B74F78-D4DA-4944-9A6E-BE05CF9A23E3}"/>
              </a:ext>
            </a:extLst>
          </p:cNvPr>
          <p:cNvSpPr/>
          <p:nvPr/>
        </p:nvSpPr>
        <p:spPr>
          <a:xfrm>
            <a:off x="610785" y="5607455"/>
            <a:ext cx="65612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</a:rPr>
              <a:t>Candidiasis or Yeast Infections: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400" b="1" dirty="0"/>
              <a:t>Caused mainly by Candida albicans</a:t>
            </a:r>
          </a:p>
        </p:txBody>
      </p:sp>
    </p:spTree>
    <p:extLst>
      <p:ext uri="{BB962C8B-B14F-4D97-AF65-F5344CB8AC3E}">
        <p14:creationId xmlns:p14="http://schemas.microsoft.com/office/powerpoint/2010/main" val="133893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 uiExpand="1" build="p"/>
      <p:bldP spid="2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5212A636-E250-4550-B65D-6D363B5168EF}"/>
              </a:ext>
            </a:extLst>
          </p:cNvPr>
          <p:cNvSpPr/>
          <p:nvPr/>
        </p:nvSpPr>
        <p:spPr>
          <a:xfrm>
            <a:off x="1062284" y="0"/>
            <a:ext cx="5869047" cy="1179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Mycoses are classified into the following categories: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23C4400-DDE0-4B82-ADA9-87B06DB819DA}"/>
              </a:ext>
            </a:extLst>
          </p:cNvPr>
          <p:cNvSpPr/>
          <p:nvPr/>
        </p:nvSpPr>
        <p:spPr>
          <a:xfrm>
            <a:off x="399960" y="1260968"/>
            <a:ext cx="4331368" cy="54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2800" b="1" u="sng" dirty="0">
                <a:solidFill>
                  <a:srgbClr val="002060"/>
                </a:solidFill>
              </a:rPr>
              <a:t>1. Systemic mycoses: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CDC90B9-1D12-410E-88FF-10BB44366EDC}"/>
              </a:ext>
            </a:extLst>
          </p:cNvPr>
          <p:cNvSpPr/>
          <p:nvPr/>
        </p:nvSpPr>
        <p:spPr>
          <a:xfrm>
            <a:off x="610783" y="3922257"/>
            <a:ext cx="67720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rgbClr val="C00000"/>
                </a:solidFill>
              </a:rPr>
              <a:t>Histoplasmosis</a:t>
            </a:r>
          </a:p>
          <a:p>
            <a:pPr algn="ctr"/>
            <a:r>
              <a:rPr lang="en-US" sz="2800" b="1" dirty="0"/>
              <a:t>Initial infection in lungs.  Later spreads through blood to most organs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25AD8F6-5B96-4479-9235-84DC8EA1D5A3}"/>
              </a:ext>
            </a:extLst>
          </p:cNvPr>
          <p:cNvSpPr/>
          <p:nvPr/>
        </p:nvSpPr>
        <p:spPr>
          <a:xfrm>
            <a:off x="0" y="1843655"/>
            <a:ext cx="7886790" cy="166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2800" dirty="0"/>
              <a:t>Attack the deep tissues and organ systems</a:t>
            </a:r>
          </a:p>
          <a:p>
            <a:pPr lvl="1" algn="ctr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2800" dirty="0"/>
              <a:t>Usually caused by fungi that live in the soil and are inhaled of spores .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34F49D0-7A68-48D7-A6D7-4DB310DC3FE0}"/>
              </a:ext>
            </a:extLst>
          </p:cNvPr>
          <p:cNvSpPr/>
          <p:nvPr/>
        </p:nvSpPr>
        <p:spPr>
          <a:xfrm>
            <a:off x="557371" y="5597032"/>
            <a:ext cx="67720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C00000"/>
                </a:solidFill>
              </a:rPr>
              <a:t>Coccidiomycosis</a:t>
            </a:r>
            <a:endParaRPr lang="en-US" sz="2800" b="1" u="sng" dirty="0">
              <a:solidFill>
                <a:srgbClr val="C00000"/>
              </a:solidFill>
            </a:endParaRPr>
          </a:p>
          <a:p>
            <a:pPr algn="ctr"/>
            <a:r>
              <a:rPr lang="en-US" sz="2800" b="1" dirty="0"/>
              <a:t>Like tuberculosis</a:t>
            </a:r>
          </a:p>
        </p:txBody>
      </p:sp>
    </p:spTree>
    <p:extLst>
      <p:ext uri="{BB962C8B-B14F-4D97-AF65-F5344CB8AC3E}">
        <p14:creationId xmlns:p14="http://schemas.microsoft.com/office/powerpoint/2010/main" val="35219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5212A636-E250-4550-B65D-6D363B5168EF}"/>
              </a:ext>
            </a:extLst>
          </p:cNvPr>
          <p:cNvSpPr/>
          <p:nvPr/>
        </p:nvSpPr>
        <p:spPr>
          <a:xfrm>
            <a:off x="566508" y="0"/>
            <a:ext cx="7058505" cy="675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Two categories of systemic disease</a:t>
            </a:r>
            <a:endParaRPr lang="ar-IQ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23C4400-DDE0-4B82-ADA9-87B06DB819DA}"/>
              </a:ext>
            </a:extLst>
          </p:cNvPr>
          <p:cNvSpPr/>
          <p:nvPr/>
        </p:nvSpPr>
        <p:spPr>
          <a:xfrm>
            <a:off x="417103" y="780464"/>
            <a:ext cx="7058505" cy="1177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3200" b="1" u="sng" dirty="0">
                <a:solidFill>
                  <a:srgbClr val="002060"/>
                </a:solidFill>
              </a:rPr>
              <a:t>A- Those caused by pathogenic fungi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25AD8F6-5B96-4479-9235-84DC8EA1D5A3}"/>
              </a:ext>
            </a:extLst>
          </p:cNvPr>
          <p:cNvSpPr/>
          <p:nvPr/>
        </p:nvSpPr>
        <p:spPr>
          <a:xfrm>
            <a:off x="476958" y="2127557"/>
            <a:ext cx="6772047" cy="1177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3200" b="1" dirty="0"/>
              <a:t>ability to cause disease in the normal human host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4BB1736-D994-41EB-B8D4-4EE27DAD1474}"/>
              </a:ext>
            </a:extLst>
          </p:cNvPr>
          <p:cNvSpPr/>
          <p:nvPr/>
        </p:nvSpPr>
        <p:spPr>
          <a:xfrm>
            <a:off x="1327495" y="4205179"/>
            <a:ext cx="5446273" cy="611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3200" b="1" u="sng" dirty="0">
                <a:solidFill>
                  <a:srgbClr val="002060"/>
                </a:solidFill>
              </a:rPr>
              <a:t>B- Opportunistic fungi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598AAB9-EDFD-4D36-A16C-24680F36CD7D}"/>
              </a:ext>
            </a:extLst>
          </p:cNvPr>
          <p:cNvSpPr/>
          <p:nvPr/>
        </p:nvSpPr>
        <p:spPr>
          <a:xfrm>
            <a:off x="431996" y="5037922"/>
            <a:ext cx="6772047" cy="1743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3200" b="1" dirty="0"/>
              <a:t>require the patient's defenses to be lower before the infection is established.</a:t>
            </a:r>
          </a:p>
        </p:txBody>
      </p:sp>
    </p:spTree>
    <p:extLst>
      <p:ext uri="{BB962C8B-B14F-4D97-AF65-F5344CB8AC3E}">
        <p14:creationId xmlns:p14="http://schemas.microsoft.com/office/powerpoint/2010/main" val="226118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7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>
            <a:extLst>
              <a:ext uri="{FF2B5EF4-FFF2-40B4-BE49-F238E27FC236}">
                <a16:creationId xmlns:a16="http://schemas.microsoft.com/office/drawing/2014/main" id="{D23C4400-DDE0-4B82-ADA9-87B06DB819DA}"/>
              </a:ext>
            </a:extLst>
          </p:cNvPr>
          <p:cNvSpPr/>
          <p:nvPr/>
        </p:nvSpPr>
        <p:spPr>
          <a:xfrm>
            <a:off x="704851" y="42376"/>
            <a:ext cx="5730902" cy="676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3600" b="1" u="sng" dirty="0">
                <a:solidFill>
                  <a:srgbClr val="002060"/>
                </a:solidFill>
              </a:rPr>
              <a:t>2-Cutaneous mycoses: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CDC90B9-1D12-410E-88FF-10BB44366EDC}"/>
              </a:ext>
            </a:extLst>
          </p:cNvPr>
          <p:cNvSpPr/>
          <p:nvPr/>
        </p:nvSpPr>
        <p:spPr>
          <a:xfrm>
            <a:off x="466406" y="4182568"/>
            <a:ext cx="7922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C00000"/>
                </a:solidFill>
              </a:rPr>
              <a:t>Ringworm (Tinea capitis and T. corporis)</a:t>
            </a:r>
          </a:p>
          <a:p>
            <a:pPr marL="457200" indent="-457200">
              <a:buFontTx/>
              <a:buChar char="-"/>
            </a:pPr>
            <a:endParaRPr lang="en-US" sz="2800" b="1" dirty="0">
              <a:solidFill>
                <a:srgbClr val="C0000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C00000"/>
                </a:solidFill>
              </a:rPr>
              <a:t>Athlete’s foot (Tinea pedis)</a:t>
            </a:r>
          </a:p>
          <a:p>
            <a:pPr marL="457200" indent="-457200">
              <a:buFontTx/>
              <a:buChar char="-"/>
            </a:pPr>
            <a:endParaRPr lang="en-US" sz="2800" b="1" dirty="0">
              <a:solidFill>
                <a:srgbClr val="C0000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C00000"/>
                </a:solidFill>
              </a:rPr>
              <a:t>Jock itch (Tinea cruris)</a:t>
            </a:r>
          </a:p>
          <a:p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25AD8F6-5B96-4479-9235-84DC8EA1D5A3}"/>
              </a:ext>
            </a:extLst>
          </p:cNvPr>
          <p:cNvSpPr/>
          <p:nvPr/>
        </p:nvSpPr>
        <p:spPr>
          <a:xfrm>
            <a:off x="271622" y="790011"/>
            <a:ext cx="7030996" cy="1041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2800" b="1" dirty="0">
                <a:solidFill>
                  <a:srgbClr val="C00000"/>
                </a:solidFill>
              </a:rPr>
              <a:t>Fungal infections of the skin, hair, and nails.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F7FF757-1BBE-4191-BBDC-089DF106F99E}"/>
              </a:ext>
            </a:extLst>
          </p:cNvPr>
          <p:cNvSpPr/>
          <p:nvPr/>
        </p:nvSpPr>
        <p:spPr>
          <a:xfrm>
            <a:off x="112045" y="1903452"/>
            <a:ext cx="7641305" cy="2032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2800" b="1" dirty="0"/>
              <a:t>Secrete keratinase, an enzyme that degrades keratin. Infection is transmitted by direct contact or contact with infected hair (hair salon) or cells</a:t>
            </a:r>
          </a:p>
        </p:txBody>
      </p:sp>
    </p:spTree>
    <p:extLst>
      <p:ext uri="{BB962C8B-B14F-4D97-AF65-F5344CB8AC3E}">
        <p14:creationId xmlns:p14="http://schemas.microsoft.com/office/powerpoint/2010/main" val="38091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build="p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5E3E116A-1163-4C2E-A696-19F022B38B61}"/>
              </a:ext>
            </a:extLst>
          </p:cNvPr>
          <p:cNvGrpSpPr/>
          <p:nvPr/>
        </p:nvGrpSpPr>
        <p:grpSpPr>
          <a:xfrm>
            <a:off x="1744399" y="119179"/>
            <a:ext cx="4704528" cy="6362969"/>
            <a:chOff x="3117274" y="192644"/>
            <a:chExt cx="4805796" cy="6485241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BA704C3B-B039-49BE-B8B8-C39B5D1EF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7274" y="192644"/>
              <a:ext cx="4805796" cy="6485241"/>
            </a:xfrm>
            <a:prstGeom prst="rect">
              <a:avLst/>
            </a:prstGeom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8B2172F2-F7A4-454F-BE58-9759B8511CFB}"/>
                </a:ext>
              </a:extLst>
            </p:cNvPr>
            <p:cNvSpPr txBox="1"/>
            <p:nvPr/>
          </p:nvSpPr>
          <p:spPr>
            <a:xfrm>
              <a:off x="4807527" y="5495698"/>
              <a:ext cx="1288473" cy="345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43447F"/>
                  </a:solidFill>
                </a:rPr>
                <a:t>2011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719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>
            <a:extLst>
              <a:ext uri="{FF2B5EF4-FFF2-40B4-BE49-F238E27FC236}">
                <a16:creationId xmlns:a16="http://schemas.microsoft.com/office/drawing/2014/main" id="{D23C4400-DDE0-4B82-ADA9-87B06DB819DA}"/>
              </a:ext>
            </a:extLst>
          </p:cNvPr>
          <p:cNvSpPr/>
          <p:nvPr/>
        </p:nvSpPr>
        <p:spPr>
          <a:xfrm>
            <a:off x="684361" y="144616"/>
            <a:ext cx="6205517" cy="611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3200" b="1" u="sng" dirty="0">
                <a:solidFill>
                  <a:srgbClr val="002060"/>
                </a:solidFill>
              </a:rPr>
              <a:t>3- Subcutaneous mycoses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25AD8F6-5B96-4479-9235-84DC8EA1D5A3}"/>
              </a:ext>
            </a:extLst>
          </p:cNvPr>
          <p:cNvSpPr/>
          <p:nvPr/>
        </p:nvSpPr>
        <p:spPr>
          <a:xfrm>
            <a:off x="112045" y="1441489"/>
            <a:ext cx="7030996" cy="54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2800" b="1" dirty="0">
                <a:solidFill>
                  <a:srgbClr val="C00000"/>
                </a:solidFill>
              </a:rPr>
              <a:t>Fungal infections under the skin.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F7FF757-1BBE-4191-BBDC-089DF106F99E}"/>
              </a:ext>
            </a:extLst>
          </p:cNvPr>
          <p:cNvSpPr/>
          <p:nvPr/>
        </p:nvSpPr>
        <p:spPr>
          <a:xfrm>
            <a:off x="-433584" y="2806823"/>
            <a:ext cx="8441405" cy="369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3200" b="1" dirty="0"/>
              <a:t>Caused by fungi that live in soil or on vegetation. </a:t>
            </a:r>
          </a:p>
          <a:p>
            <a:pPr lvl="1" algn="ctr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3200" b="1" dirty="0"/>
              <a:t>Infection occurs by implantation of spores or mycelial fragments into a skin wound. </a:t>
            </a:r>
          </a:p>
          <a:p>
            <a:pPr lvl="1" algn="ctr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3200" b="1" dirty="0"/>
              <a:t>Can spread to lymph vessels.</a:t>
            </a:r>
          </a:p>
        </p:txBody>
      </p:sp>
    </p:spTree>
    <p:extLst>
      <p:ext uri="{BB962C8B-B14F-4D97-AF65-F5344CB8AC3E}">
        <p14:creationId xmlns:p14="http://schemas.microsoft.com/office/powerpoint/2010/main" val="277323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>
            <a:extLst>
              <a:ext uri="{FF2B5EF4-FFF2-40B4-BE49-F238E27FC236}">
                <a16:creationId xmlns:a16="http://schemas.microsoft.com/office/drawing/2014/main" id="{D23C4400-DDE0-4B82-ADA9-87B06DB819DA}"/>
              </a:ext>
            </a:extLst>
          </p:cNvPr>
          <p:cNvSpPr/>
          <p:nvPr/>
        </p:nvSpPr>
        <p:spPr>
          <a:xfrm>
            <a:off x="1509733" y="83470"/>
            <a:ext cx="5468583" cy="54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2800" b="1" u="sng" dirty="0">
                <a:solidFill>
                  <a:srgbClr val="002060"/>
                </a:solidFill>
              </a:rPr>
              <a:t>4- Superficial mycoses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25AD8F6-5B96-4479-9235-84DC8EA1D5A3}"/>
              </a:ext>
            </a:extLst>
          </p:cNvPr>
          <p:cNvSpPr/>
          <p:nvPr/>
        </p:nvSpPr>
        <p:spPr>
          <a:xfrm>
            <a:off x="481014" y="762479"/>
            <a:ext cx="7030996" cy="54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2800" b="1" dirty="0">
                <a:solidFill>
                  <a:srgbClr val="C00000"/>
                </a:solidFill>
              </a:rPr>
              <a:t>Fungal infections under the skin.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F7FF757-1BBE-4191-BBDC-089DF106F99E}"/>
              </a:ext>
            </a:extLst>
          </p:cNvPr>
          <p:cNvSpPr/>
          <p:nvPr/>
        </p:nvSpPr>
        <p:spPr>
          <a:xfrm>
            <a:off x="481013" y="1441488"/>
            <a:ext cx="7030997" cy="117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2800" dirty="0"/>
              <a:t>infect lower layers of skin </a:t>
            </a:r>
          </a:p>
          <a:p>
            <a:pPr lvl="1" algn="ctr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2800" dirty="0"/>
              <a:t>[ nails or hair] ( Dermatophytosis)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981EE47-1101-4CAB-88EA-5C1E2D0EC612}"/>
              </a:ext>
            </a:extLst>
          </p:cNvPr>
          <p:cNvSpPr/>
          <p:nvPr/>
        </p:nvSpPr>
        <p:spPr>
          <a:xfrm>
            <a:off x="272716" y="3155784"/>
            <a:ext cx="7523747" cy="54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2800" b="1" u="sng" dirty="0">
                <a:solidFill>
                  <a:srgbClr val="002060"/>
                </a:solidFill>
              </a:rPr>
              <a:t>Epidermis is divided into 5 sublayers:</a:t>
            </a:r>
          </a:p>
        </p:txBody>
      </p:sp>
      <p:pic>
        <p:nvPicPr>
          <p:cNvPr id="6" name="صورة 5" descr="layers of the skin">
            <a:extLst>
              <a:ext uri="{FF2B5EF4-FFF2-40B4-BE49-F238E27FC236}">
                <a16:creationId xmlns:a16="http://schemas.microsoft.com/office/drawing/2014/main" id="{B27D9B01-AD7D-4FB3-A328-2B6C0E5A5F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024" y="3574906"/>
            <a:ext cx="4572000" cy="330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528062BF-A775-4AB8-AC49-4AA428846CDF}"/>
              </a:ext>
            </a:extLst>
          </p:cNvPr>
          <p:cNvSpPr/>
          <p:nvPr/>
        </p:nvSpPr>
        <p:spPr>
          <a:xfrm>
            <a:off x="272716" y="443750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Stratum corneum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Stratum lucidum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Stratum granulosum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Stratum spinosum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Stratum germinativum </a:t>
            </a:r>
          </a:p>
        </p:txBody>
      </p:sp>
    </p:spTree>
    <p:extLst>
      <p:ext uri="{BB962C8B-B14F-4D97-AF65-F5344CB8AC3E}">
        <p14:creationId xmlns:p14="http://schemas.microsoft.com/office/powerpoint/2010/main" val="4047181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>
            <a:extLst>
              <a:ext uri="{FF2B5EF4-FFF2-40B4-BE49-F238E27FC236}">
                <a16:creationId xmlns:a16="http://schemas.microsoft.com/office/drawing/2014/main" id="{D23C4400-DDE0-4B82-ADA9-87B06DB819DA}"/>
              </a:ext>
            </a:extLst>
          </p:cNvPr>
          <p:cNvSpPr/>
          <p:nvPr/>
        </p:nvSpPr>
        <p:spPr>
          <a:xfrm>
            <a:off x="1509733" y="83470"/>
            <a:ext cx="5468583" cy="54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2800" b="1" u="sng" dirty="0">
                <a:solidFill>
                  <a:srgbClr val="002060"/>
                </a:solidFill>
              </a:rPr>
              <a:t>4- Superficial mycoses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25AD8F6-5B96-4479-9235-84DC8EA1D5A3}"/>
              </a:ext>
            </a:extLst>
          </p:cNvPr>
          <p:cNvSpPr/>
          <p:nvPr/>
        </p:nvSpPr>
        <p:spPr>
          <a:xfrm>
            <a:off x="481014" y="762479"/>
            <a:ext cx="7030996" cy="54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2800" b="1" dirty="0">
                <a:solidFill>
                  <a:srgbClr val="C00000"/>
                </a:solidFill>
              </a:rPr>
              <a:t>Fungal infections under the skin.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F7FF757-1BBE-4191-BBDC-089DF106F99E}"/>
              </a:ext>
            </a:extLst>
          </p:cNvPr>
          <p:cNvSpPr/>
          <p:nvPr/>
        </p:nvSpPr>
        <p:spPr>
          <a:xfrm>
            <a:off x="481013" y="1441488"/>
            <a:ext cx="7299407" cy="1305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3200" b="1" dirty="0"/>
              <a:t>infect lower layers of skin </a:t>
            </a:r>
          </a:p>
          <a:p>
            <a:pPr lvl="1" algn="ctr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3200" b="1" dirty="0"/>
              <a:t>[ nails or hair] ( Dermatophytosis)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BBB226B-40DB-4679-8DA9-8066DEEB2C08}"/>
              </a:ext>
            </a:extLst>
          </p:cNvPr>
          <p:cNvSpPr/>
          <p:nvPr/>
        </p:nvSpPr>
        <p:spPr>
          <a:xfrm>
            <a:off x="1140764" y="3042989"/>
            <a:ext cx="6206520" cy="54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2800" b="1" u="sng" dirty="0">
                <a:solidFill>
                  <a:srgbClr val="002060"/>
                </a:solidFill>
              </a:rPr>
              <a:t>Superficial Fungal Infections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932B409-8E05-496A-ACA9-3F7EE54B9376}"/>
              </a:ext>
            </a:extLst>
          </p:cNvPr>
          <p:cNvSpPr/>
          <p:nvPr/>
        </p:nvSpPr>
        <p:spPr>
          <a:xfrm>
            <a:off x="-272967" y="3748014"/>
            <a:ext cx="8053387" cy="1537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2800" b="1" dirty="0"/>
              <a:t>Skin Infections , do not penetrate deeper tissues. No inflammation. there is no cellular response from the host.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F50C1A68-EE5B-449E-8060-764E32AA405F}"/>
              </a:ext>
            </a:extLst>
          </p:cNvPr>
          <p:cNvSpPr/>
          <p:nvPr/>
        </p:nvSpPr>
        <p:spPr>
          <a:xfrm>
            <a:off x="235952" y="5551470"/>
            <a:ext cx="4336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1-Malassisa infection</a:t>
            </a:r>
          </a:p>
          <a:p>
            <a:pPr rtl="1"/>
            <a:r>
              <a:rPr lang="en-US" sz="2800" b="1" dirty="0">
                <a:solidFill>
                  <a:srgbClr val="C00000"/>
                </a:solidFill>
              </a:rPr>
              <a:t>Black </a:t>
            </a:r>
            <a:r>
              <a:rPr lang="en-US" sz="2800" b="1" dirty="0" err="1">
                <a:solidFill>
                  <a:srgbClr val="C00000"/>
                </a:solidFill>
              </a:rPr>
              <a:t>piedra</a:t>
            </a:r>
            <a:r>
              <a:rPr lang="ar-IQ" sz="2800" b="1" dirty="0">
                <a:solidFill>
                  <a:srgbClr val="C00000"/>
                </a:solidFill>
              </a:rPr>
              <a:t>-</a:t>
            </a:r>
            <a:r>
              <a:rPr lang="en-US" sz="2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DB56EE00-A1A5-498F-8EB7-570C97E97852}"/>
              </a:ext>
            </a:extLst>
          </p:cNvPr>
          <p:cNvSpPr/>
          <p:nvPr/>
        </p:nvSpPr>
        <p:spPr>
          <a:xfrm>
            <a:off x="4244024" y="5551469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3- White  </a:t>
            </a:r>
            <a:r>
              <a:rPr lang="en-US" sz="2800" b="1" dirty="0" err="1">
                <a:solidFill>
                  <a:srgbClr val="C00000"/>
                </a:solidFill>
              </a:rPr>
              <a:t>piedra</a:t>
            </a:r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b="1" dirty="0">
                <a:solidFill>
                  <a:srgbClr val="C00000"/>
                </a:solidFill>
              </a:rPr>
              <a:t>4- Tinea </a:t>
            </a:r>
            <a:r>
              <a:rPr lang="en-US" sz="2800" b="1" dirty="0" err="1">
                <a:solidFill>
                  <a:srgbClr val="C00000"/>
                </a:solidFill>
              </a:rPr>
              <a:t>nigra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3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10" grpId="0"/>
      <p:bldP spid="8" grpId="0"/>
      <p:bldP spid="9" grpId="0"/>
      <p:bldP spid="11" grpId="0" uiExpand="1" build="p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>
            <a:extLst>
              <a:ext uri="{FF2B5EF4-FFF2-40B4-BE49-F238E27FC236}">
                <a16:creationId xmlns:a16="http://schemas.microsoft.com/office/drawing/2014/main" id="{D23C4400-DDE0-4B82-ADA9-87B06DB819DA}"/>
              </a:ext>
            </a:extLst>
          </p:cNvPr>
          <p:cNvSpPr/>
          <p:nvPr/>
        </p:nvSpPr>
        <p:spPr>
          <a:xfrm>
            <a:off x="835965" y="80666"/>
            <a:ext cx="4249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2800" b="1" u="sng" dirty="0">
                <a:solidFill>
                  <a:srgbClr val="002060"/>
                </a:solidFill>
              </a:rPr>
              <a:t>Clinical manifestations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F50C1A68-EE5B-449E-8060-764E32AA405F}"/>
              </a:ext>
            </a:extLst>
          </p:cNvPr>
          <p:cNvSpPr/>
          <p:nvPr/>
        </p:nvSpPr>
        <p:spPr>
          <a:xfrm>
            <a:off x="1741455" y="733553"/>
            <a:ext cx="4249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1- Pityriasis versicolor</a:t>
            </a:r>
            <a:r>
              <a:rPr lang="ar-IQ" sz="2800" b="1" dirty="0">
                <a:solidFill>
                  <a:srgbClr val="C00000"/>
                </a:solidFill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1326A591-F404-4A7D-A0DA-33AA9655811D}"/>
              </a:ext>
            </a:extLst>
          </p:cNvPr>
          <p:cNvSpPr/>
          <p:nvPr/>
        </p:nvSpPr>
        <p:spPr>
          <a:xfrm>
            <a:off x="270481" y="1349810"/>
            <a:ext cx="7463819" cy="166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2800" dirty="0"/>
              <a:t>This is a chronic, superficial fungal disease of the skin  </a:t>
            </a:r>
          </a:p>
          <a:p>
            <a:pPr lvl="1" algn="ctr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2800" b="1" u="sng" dirty="0">
                <a:solidFill>
                  <a:schemeClr val="tx2">
                    <a:lumMod val="50000"/>
                  </a:schemeClr>
                </a:solidFill>
              </a:rPr>
              <a:t>white, pink, beige, or brownish lesions.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2CD4F87-59AF-4BD6-92C7-C81D434BECF9}"/>
              </a:ext>
            </a:extLst>
          </p:cNvPr>
          <p:cNvSpPr/>
          <p:nvPr/>
        </p:nvSpPr>
        <p:spPr>
          <a:xfrm>
            <a:off x="1131856" y="3278318"/>
            <a:ext cx="68802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 err="1"/>
              <a:t>colour</a:t>
            </a:r>
            <a:r>
              <a:rPr lang="en-US" sz="2800" dirty="0"/>
              <a:t> varies according to the </a:t>
            </a:r>
            <a:r>
              <a:rPr lang="en-US" sz="2800" b="1" dirty="0">
                <a:solidFill>
                  <a:srgbClr val="C00000"/>
                </a:solidFill>
              </a:rPr>
              <a:t>normal pigmentation of the patient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C00000"/>
                </a:solidFill>
              </a:rPr>
              <a:t>exposure of the area to sunlight</a:t>
            </a:r>
            <a:r>
              <a:rPr lang="en-US" sz="2800" dirty="0"/>
              <a:t>, and </a:t>
            </a:r>
            <a:r>
              <a:rPr lang="en-US" sz="2800" b="1" dirty="0">
                <a:solidFill>
                  <a:srgbClr val="C00000"/>
                </a:solidFill>
              </a:rPr>
              <a:t>the severity of the disease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2259D605-4F20-41E2-A94C-5AFE4F93A508}"/>
              </a:ext>
            </a:extLst>
          </p:cNvPr>
          <p:cNvSpPr/>
          <p:nvPr/>
        </p:nvSpPr>
        <p:spPr>
          <a:xfrm>
            <a:off x="835965" y="5356996"/>
            <a:ext cx="66557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Young adults are affected most often, but the disease may occur in childhood and old age.</a:t>
            </a:r>
          </a:p>
        </p:txBody>
      </p:sp>
    </p:spTree>
    <p:extLst>
      <p:ext uri="{BB962C8B-B14F-4D97-AF65-F5344CB8AC3E}">
        <p14:creationId xmlns:p14="http://schemas.microsoft.com/office/powerpoint/2010/main" val="39037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2" grpId="0"/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>
            <a:extLst>
              <a:ext uri="{FF2B5EF4-FFF2-40B4-BE49-F238E27FC236}">
                <a16:creationId xmlns:a16="http://schemas.microsoft.com/office/drawing/2014/main" id="{D23C4400-DDE0-4B82-ADA9-87B06DB819DA}"/>
              </a:ext>
            </a:extLst>
          </p:cNvPr>
          <p:cNvSpPr/>
          <p:nvPr/>
        </p:nvSpPr>
        <p:spPr>
          <a:xfrm>
            <a:off x="835965" y="80666"/>
            <a:ext cx="4249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2800" b="1" u="sng" dirty="0">
                <a:solidFill>
                  <a:srgbClr val="002060"/>
                </a:solidFill>
              </a:rPr>
              <a:t>Clinical manifestations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F50C1A68-EE5B-449E-8060-764E32AA405F}"/>
              </a:ext>
            </a:extLst>
          </p:cNvPr>
          <p:cNvSpPr/>
          <p:nvPr/>
        </p:nvSpPr>
        <p:spPr>
          <a:xfrm>
            <a:off x="1737932" y="715238"/>
            <a:ext cx="4851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2. Pityriasis folliculitis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1326A591-F404-4A7D-A0DA-33AA9655811D}"/>
              </a:ext>
            </a:extLst>
          </p:cNvPr>
          <p:cNvSpPr/>
          <p:nvPr/>
        </p:nvSpPr>
        <p:spPr>
          <a:xfrm>
            <a:off x="460753" y="1349810"/>
            <a:ext cx="7030997" cy="2161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2800" dirty="0"/>
              <a:t>-It is a skin disease especially prevalent in young men. Itching is normal.</a:t>
            </a:r>
            <a:endParaRPr lang="ar-IQ" sz="2800" dirty="0"/>
          </a:p>
          <a:p>
            <a:pPr lvl="1" algn="ctr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2800" dirty="0"/>
              <a:t>usual seat is the back with a possible front of the chest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2259D605-4F20-41E2-A94C-5AFE4F93A508}"/>
              </a:ext>
            </a:extLst>
          </p:cNvPr>
          <p:cNvSpPr/>
          <p:nvPr/>
        </p:nvSpPr>
        <p:spPr>
          <a:xfrm>
            <a:off x="835965" y="4734020"/>
            <a:ext cx="66557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harmless, itchy, red skin and scaling rash affecting the face, scalp eyebrows, ears and upper trunk.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225D12B-E6D0-4AC4-95CA-46E0DA14517F}"/>
              </a:ext>
            </a:extLst>
          </p:cNvPr>
          <p:cNvSpPr/>
          <p:nvPr/>
        </p:nvSpPr>
        <p:spPr>
          <a:xfrm>
            <a:off x="1737932" y="3779913"/>
            <a:ext cx="4999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2800" b="1" dirty="0">
                <a:solidFill>
                  <a:srgbClr val="C00000"/>
                </a:solidFill>
              </a:rPr>
              <a:t>3</a:t>
            </a:r>
            <a:r>
              <a:rPr lang="en-US" sz="2800" b="1" dirty="0">
                <a:solidFill>
                  <a:srgbClr val="C00000"/>
                </a:solidFill>
              </a:rPr>
              <a:t>. </a:t>
            </a:r>
            <a:r>
              <a:rPr lang="en-US" sz="2800" b="1" dirty="0" err="1">
                <a:solidFill>
                  <a:srgbClr val="C00000"/>
                </a:solidFill>
              </a:rPr>
              <a:t>Seborrhoeic</a:t>
            </a:r>
            <a:r>
              <a:rPr lang="en-US" sz="2800" b="1" dirty="0">
                <a:solidFill>
                  <a:srgbClr val="C00000"/>
                </a:solidFill>
              </a:rPr>
              <a:t> dermatitis and dandruff</a:t>
            </a:r>
          </a:p>
        </p:txBody>
      </p:sp>
    </p:spTree>
    <p:extLst>
      <p:ext uri="{BB962C8B-B14F-4D97-AF65-F5344CB8AC3E}">
        <p14:creationId xmlns:p14="http://schemas.microsoft.com/office/powerpoint/2010/main" val="61563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2" grpId="0"/>
      <p:bldP spid="4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>
            <a:extLst>
              <a:ext uri="{FF2B5EF4-FFF2-40B4-BE49-F238E27FC236}">
                <a16:creationId xmlns:a16="http://schemas.microsoft.com/office/drawing/2014/main" id="{D23C4400-DDE0-4B82-ADA9-87B06DB819DA}"/>
              </a:ext>
            </a:extLst>
          </p:cNvPr>
          <p:cNvSpPr/>
          <p:nvPr/>
        </p:nvSpPr>
        <p:spPr>
          <a:xfrm>
            <a:off x="835965" y="80666"/>
            <a:ext cx="4249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2800" b="1" u="sng" dirty="0">
                <a:solidFill>
                  <a:srgbClr val="002060"/>
                </a:solidFill>
              </a:rPr>
              <a:t>Clinical manifestations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F50C1A68-EE5B-449E-8060-764E32AA405F}"/>
              </a:ext>
            </a:extLst>
          </p:cNvPr>
          <p:cNvSpPr/>
          <p:nvPr/>
        </p:nvSpPr>
        <p:spPr>
          <a:xfrm>
            <a:off x="1737932" y="715238"/>
            <a:ext cx="4851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2800" b="1" dirty="0">
                <a:solidFill>
                  <a:srgbClr val="C00000"/>
                </a:solidFill>
              </a:rPr>
              <a:t>4</a:t>
            </a:r>
            <a:r>
              <a:rPr lang="en-US" sz="2800" b="1" dirty="0">
                <a:solidFill>
                  <a:srgbClr val="C00000"/>
                </a:solidFill>
              </a:rPr>
              <a:t>. Fungaemia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1326A591-F404-4A7D-A0DA-33AA9655811D}"/>
              </a:ext>
            </a:extLst>
          </p:cNvPr>
          <p:cNvSpPr/>
          <p:nvPr/>
        </p:nvSpPr>
        <p:spPr>
          <a:xfrm>
            <a:off x="460753" y="1238458"/>
            <a:ext cx="7030997" cy="1041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2800" dirty="0"/>
              <a:t>They are rare and occur in premature infants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2259D605-4F20-41E2-A94C-5AFE4F93A508}"/>
              </a:ext>
            </a:extLst>
          </p:cNvPr>
          <p:cNvSpPr/>
          <p:nvPr/>
        </p:nvSpPr>
        <p:spPr>
          <a:xfrm>
            <a:off x="835965" y="3669650"/>
            <a:ext cx="66557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fungus exists as a free living saprophyte and probably spread from one to another by exposure to patient's scales</a:t>
            </a:r>
          </a:p>
          <a:p>
            <a:pPr algn="ctr"/>
            <a:r>
              <a:rPr lang="en-US" sz="2800" dirty="0"/>
              <a:t>Lack of personal hygiene facilitates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225D12B-E6D0-4AC4-95CA-46E0DA14517F}"/>
              </a:ext>
            </a:extLst>
          </p:cNvPr>
          <p:cNvSpPr/>
          <p:nvPr/>
        </p:nvSpPr>
        <p:spPr>
          <a:xfrm>
            <a:off x="460753" y="2905780"/>
            <a:ext cx="2751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</a:rPr>
              <a:t>Transmission</a:t>
            </a:r>
          </a:p>
        </p:txBody>
      </p:sp>
    </p:spTree>
    <p:extLst>
      <p:ext uri="{BB962C8B-B14F-4D97-AF65-F5344CB8AC3E}">
        <p14:creationId xmlns:p14="http://schemas.microsoft.com/office/powerpoint/2010/main" val="225227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2" grpId="0"/>
      <p:bldP spid="4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>
            <a:extLst>
              <a:ext uri="{FF2B5EF4-FFF2-40B4-BE49-F238E27FC236}">
                <a16:creationId xmlns:a16="http://schemas.microsoft.com/office/drawing/2014/main" id="{D23C4400-DDE0-4B82-ADA9-87B06DB819DA}"/>
              </a:ext>
            </a:extLst>
          </p:cNvPr>
          <p:cNvSpPr/>
          <p:nvPr/>
        </p:nvSpPr>
        <p:spPr>
          <a:xfrm>
            <a:off x="835965" y="80666"/>
            <a:ext cx="4249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2800" b="1" u="sng" dirty="0">
                <a:solidFill>
                  <a:srgbClr val="002060"/>
                </a:solidFill>
              </a:rPr>
              <a:t>Laboratory diagnosis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F50C1A68-EE5B-449E-8060-764E32AA405F}"/>
              </a:ext>
            </a:extLst>
          </p:cNvPr>
          <p:cNvSpPr/>
          <p:nvPr/>
        </p:nvSpPr>
        <p:spPr>
          <a:xfrm>
            <a:off x="785993" y="706036"/>
            <a:ext cx="4851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1- Clinical material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1326A591-F404-4A7D-A0DA-33AA9655811D}"/>
              </a:ext>
            </a:extLst>
          </p:cNvPr>
          <p:cNvSpPr/>
          <p:nvPr/>
        </p:nvSpPr>
        <p:spPr>
          <a:xfrm>
            <a:off x="460753" y="1238458"/>
            <a:ext cx="7030997" cy="1743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3200" b="1" dirty="0"/>
              <a:t>Skin scrapings from patients , blood from patients with suspected fungaemia.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F6D6CDA-06A6-4FBA-95AA-BDE2080AD05D}"/>
              </a:ext>
            </a:extLst>
          </p:cNvPr>
          <p:cNvSpPr/>
          <p:nvPr/>
        </p:nvSpPr>
        <p:spPr>
          <a:xfrm>
            <a:off x="785993" y="3146430"/>
            <a:ext cx="397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2. Direct Microscopy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939F5DE-B59B-4CD7-9057-3829CECF90AF}"/>
              </a:ext>
            </a:extLst>
          </p:cNvPr>
          <p:cNvSpPr/>
          <p:nvPr/>
        </p:nvSpPr>
        <p:spPr>
          <a:xfrm>
            <a:off x="785993" y="3820461"/>
            <a:ext cx="397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3. Culture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2AC711B-5658-4640-87DE-8DAD660B2B5A}"/>
              </a:ext>
            </a:extLst>
          </p:cNvPr>
          <p:cNvSpPr/>
          <p:nvPr/>
        </p:nvSpPr>
        <p:spPr>
          <a:xfrm>
            <a:off x="785993" y="4503337"/>
            <a:ext cx="397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4. Serology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A1128C9-6020-463E-B83B-C25216FA9E90}"/>
              </a:ext>
            </a:extLst>
          </p:cNvPr>
          <p:cNvSpPr/>
          <p:nvPr/>
        </p:nvSpPr>
        <p:spPr>
          <a:xfrm>
            <a:off x="0" y="5186213"/>
            <a:ext cx="7502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There are currently no commercially available serological procedures for the diagnosis infections</a:t>
            </a:r>
            <a:r>
              <a:rPr lang="ar-IQ" sz="3200" b="1" dirty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6306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2" grpId="0"/>
      <p:bldP spid="8" grpId="0" build="p"/>
      <p:bldP spid="9" grpId="0" build="p"/>
      <p:bldP spid="10" grpId="0" build="p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>
            <a:extLst>
              <a:ext uri="{FF2B5EF4-FFF2-40B4-BE49-F238E27FC236}">
                <a16:creationId xmlns:a16="http://schemas.microsoft.com/office/drawing/2014/main" id="{D23C4400-DDE0-4B82-ADA9-87B06DB819DA}"/>
              </a:ext>
            </a:extLst>
          </p:cNvPr>
          <p:cNvSpPr/>
          <p:nvPr/>
        </p:nvSpPr>
        <p:spPr>
          <a:xfrm>
            <a:off x="916176" y="305256"/>
            <a:ext cx="4249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4000" b="1" u="sng" dirty="0">
                <a:solidFill>
                  <a:srgbClr val="002060"/>
                </a:solidFill>
              </a:rPr>
              <a:t>Treatment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1326A591-F404-4A7D-A0DA-33AA9655811D}"/>
              </a:ext>
            </a:extLst>
          </p:cNvPr>
          <p:cNvSpPr/>
          <p:nvPr/>
        </p:nvSpPr>
        <p:spPr>
          <a:xfrm>
            <a:off x="508880" y="1443841"/>
            <a:ext cx="7644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use a topical imidazole in a solution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Ketoconazole shampoo has very effective 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In severe cases or in cases with lesions resistant to topical treatment</a:t>
            </a:r>
            <a:r>
              <a:rPr lang="ar-IQ" sz="3200" b="1" dirty="0"/>
              <a:t> </a:t>
            </a:r>
            <a:r>
              <a:rPr lang="en-US" sz="3200" b="1" dirty="0"/>
              <a:t>oral therapy with - or itraconazole</a:t>
            </a:r>
          </a:p>
        </p:txBody>
      </p:sp>
    </p:spTree>
    <p:extLst>
      <p:ext uri="{BB962C8B-B14F-4D97-AF65-F5344CB8AC3E}">
        <p14:creationId xmlns:p14="http://schemas.microsoft.com/office/powerpoint/2010/main" val="311445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DE883097-B010-4CB5-8B93-F86EC7FE5DE2}"/>
              </a:ext>
            </a:extLst>
          </p:cNvPr>
          <p:cNvSpPr/>
          <p:nvPr/>
        </p:nvSpPr>
        <p:spPr>
          <a:xfrm>
            <a:off x="2481463" y="1737637"/>
            <a:ext cx="4983480" cy="14058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ar-IQ" sz="6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انتهت المحاضرة</a:t>
            </a:r>
            <a:endParaRPr lang="en-US" sz="6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95637BAE-6AEE-4AC2-8139-7C9D3F5E4AAF}"/>
              </a:ext>
            </a:extLst>
          </p:cNvPr>
          <p:cNvSpPr/>
          <p:nvPr/>
        </p:nvSpPr>
        <p:spPr>
          <a:xfrm>
            <a:off x="891540" y="3143527"/>
            <a:ext cx="3680460" cy="17373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ar-IQ" sz="6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شكراً لكم</a:t>
            </a:r>
            <a:endParaRPr lang="en-US" sz="6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9F17ADE-6FFD-4C47-91C1-C3D4AFE2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7D45C8B-8346-4236-A457-3E3ABB9D1732}" type="slidenum">
              <a:rPr lang="en-US" sz="2100">
                <a:solidFill>
                  <a:srgbClr val="146194">
                    <a:lumMod val="50000"/>
                  </a:srgbClr>
                </a:solidFill>
                <a:latin typeface="Century Gothic" panose="020B0502020202020204"/>
              </a:rPr>
              <a:pPr defTabSz="342900">
                <a:defRPr/>
              </a:pPr>
              <a:t>28</a:t>
            </a:fld>
            <a:endParaRPr lang="en-US" sz="2100">
              <a:solidFill>
                <a:srgbClr val="146194">
                  <a:lumMod val="50000"/>
                </a:srgb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4956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AA2EFD91-5664-4EA3-9E1F-7D514FB392A7}"/>
              </a:ext>
            </a:extLst>
          </p:cNvPr>
          <p:cNvSpPr/>
          <p:nvPr/>
        </p:nvSpPr>
        <p:spPr>
          <a:xfrm>
            <a:off x="798925" y="0"/>
            <a:ext cx="517013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Introduction to medical mycology</a:t>
            </a:r>
            <a:endParaRPr lang="en-US" sz="27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8E957CC9-D515-433B-8857-B22FC9DB0459}"/>
              </a:ext>
            </a:extLst>
          </p:cNvPr>
          <p:cNvSpPr/>
          <p:nvPr/>
        </p:nvSpPr>
        <p:spPr>
          <a:xfrm>
            <a:off x="704182" y="428746"/>
            <a:ext cx="5527475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MYCO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LOGY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is the study of fungi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فقاعة الكلام: مستطيلة 8">
            <a:extLst>
              <a:ext uri="{FF2B5EF4-FFF2-40B4-BE49-F238E27FC236}">
                <a16:creationId xmlns:a16="http://schemas.microsoft.com/office/drawing/2014/main" id="{6BE32763-8C64-4628-ADAB-57D7B8EDE03E}"/>
              </a:ext>
            </a:extLst>
          </p:cNvPr>
          <p:cNvSpPr/>
          <p:nvPr/>
        </p:nvSpPr>
        <p:spPr>
          <a:xfrm>
            <a:off x="2004839" y="1145319"/>
            <a:ext cx="1267750" cy="476250"/>
          </a:xfrm>
          <a:prstGeom prst="wedgeRectCallout">
            <a:avLst>
              <a:gd name="adj1" fmla="val -29495"/>
              <a:gd name="adj2" fmla="val -75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/>
              <a:t>The Study Of</a:t>
            </a:r>
          </a:p>
        </p:txBody>
      </p:sp>
      <p:sp>
        <p:nvSpPr>
          <p:cNvPr id="10" name="فقاعة الكلام: مستطيلة 9">
            <a:extLst>
              <a:ext uri="{FF2B5EF4-FFF2-40B4-BE49-F238E27FC236}">
                <a16:creationId xmlns:a16="http://schemas.microsoft.com/office/drawing/2014/main" id="{3127F53A-77F0-47E7-8166-A258F556A3E0}"/>
              </a:ext>
            </a:extLst>
          </p:cNvPr>
          <p:cNvSpPr/>
          <p:nvPr/>
        </p:nvSpPr>
        <p:spPr>
          <a:xfrm>
            <a:off x="951151" y="1135794"/>
            <a:ext cx="971550" cy="476250"/>
          </a:xfrm>
          <a:prstGeom prst="wedgeRectCallout">
            <a:avLst>
              <a:gd name="adj1" fmla="val -5472"/>
              <a:gd name="adj2" fmla="val -73500"/>
            </a:avLst>
          </a:prstGeom>
          <a:solidFill>
            <a:srgbClr val="4344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/>
              <a:t>Fungi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F00F5378-5B62-43EE-BE83-CD1FCD2C3DD5}"/>
              </a:ext>
            </a:extLst>
          </p:cNvPr>
          <p:cNvSpPr/>
          <p:nvPr/>
        </p:nvSpPr>
        <p:spPr>
          <a:xfrm>
            <a:off x="362170" y="4134713"/>
            <a:ext cx="7524323" cy="2042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indent="-385763" algn="just">
              <a:lnSpc>
                <a:spcPct val="115000"/>
              </a:lnSpc>
              <a:buFont typeface="+mj-lt"/>
              <a:buAutoNum type="arabicPeriod"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medicinals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(e.g., penicillin), </a:t>
            </a:r>
          </a:p>
          <a:p>
            <a:pPr marL="257175" indent="-257175" algn="just">
              <a:lnSpc>
                <a:spcPct val="115000"/>
              </a:lnSpc>
              <a:buFont typeface="+mj-lt"/>
              <a:buAutoNum type="arabicPeriod"/>
            </a:pPr>
            <a:r>
              <a:rPr lang="ar-IQ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food (e.g., beer, wine, cheese, mushrooms …), </a:t>
            </a:r>
          </a:p>
          <a:p>
            <a:pPr marL="257175" indent="-257175" algn="just">
              <a:lnSpc>
                <a:spcPct val="115000"/>
              </a:lnSpc>
              <a:buFont typeface="+mj-lt"/>
              <a:buAutoNum type="arabicPeriod"/>
            </a:pPr>
            <a:r>
              <a:rPr lang="ar-IQ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well as their dangers, such as poisoning or infection.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3141682B-A3EB-40AF-8BC6-F03FE3351796}"/>
              </a:ext>
            </a:extLst>
          </p:cNvPr>
          <p:cNvSpPr/>
          <p:nvPr/>
        </p:nvSpPr>
        <p:spPr>
          <a:xfrm>
            <a:off x="591351" y="1701789"/>
            <a:ext cx="7065962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indent="-385763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includes their genetic and biochemical properties</a:t>
            </a:r>
            <a:r>
              <a:rPr lang="ar-IQ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85763" indent="-385763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their taxonomy</a:t>
            </a:r>
          </a:p>
          <a:p>
            <a:pPr marL="385763" indent="-385763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their use to humans as source of:</a:t>
            </a:r>
          </a:p>
        </p:txBody>
      </p:sp>
    </p:spTree>
    <p:extLst>
      <p:ext uri="{BB962C8B-B14F-4D97-AF65-F5344CB8AC3E}">
        <p14:creationId xmlns:p14="http://schemas.microsoft.com/office/powerpoint/2010/main" val="36128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10" grpId="0" animBg="1"/>
      <p:bldP spid="11" grpId="0" build="p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AA2EFD91-5664-4EA3-9E1F-7D514FB392A7}"/>
              </a:ext>
            </a:extLst>
          </p:cNvPr>
          <p:cNvSpPr/>
          <p:nvPr/>
        </p:nvSpPr>
        <p:spPr>
          <a:xfrm>
            <a:off x="890141" y="1041"/>
            <a:ext cx="289694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Definition of fungi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1FAEB62-3F93-47CB-A99E-D1B1E835F41D}"/>
              </a:ext>
            </a:extLst>
          </p:cNvPr>
          <p:cNvSpPr/>
          <p:nvPr/>
        </p:nvSpPr>
        <p:spPr>
          <a:xfrm>
            <a:off x="1420927" y="1078762"/>
            <a:ext cx="2119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living world </a:t>
            </a:r>
            <a:endParaRPr lang="en-US" sz="2800" b="1" dirty="0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208E2D3E-617D-4D60-B3E5-5DCB24CC3501}"/>
              </a:ext>
            </a:extLst>
          </p:cNvPr>
          <p:cNvGrpSpPr/>
          <p:nvPr/>
        </p:nvGrpSpPr>
        <p:grpSpPr>
          <a:xfrm>
            <a:off x="3540418" y="486606"/>
            <a:ext cx="2633650" cy="853766"/>
            <a:chOff x="3540418" y="486606"/>
            <a:chExt cx="2633650" cy="853766"/>
          </a:xfrm>
        </p:grpSpPr>
        <p:cxnSp>
          <p:nvCxnSpPr>
            <p:cNvPr id="6" name="رابط كسهم مستقيم 5">
              <a:extLst>
                <a:ext uri="{FF2B5EF4-FFF2-40B4-BE49-F238E27FC236}">
                  <a16:creationId xmlns:a16="http://schemas.microsoft.com/office/drawing/2014/main" id="{B520E76E-9636-4CBD-A114-7F47BB9EFCA7}"/>
                </a:ext>
              </a:extLst>
            </p:cNvPr>
            <p:cNvCxnSpPr>
              <a:cxnSpLocks/>
              <a:stCxn id="4" idx="3"/>
              <a:endCxn id="24" idx="1"/>
            </p:cNvCxnSpPr>
            <p:nvPr/>
          </p:nvCxnSpPr>
          <p:spPr>
            <a:xfrm flipV="1">
              <a:off x="3540418" y="686661"/>
              <a:ext cx="1721221" cy="653711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مستطيل 23">
              <a:extLst>
                <a:ext uri="{FF2B5EF4-FFF2-40B4-BE49-F238E27FC236}">
                  <a16:creationId xmlns:a16="http://schemas.microsoft.com/office/drawing/2014/main" id="{68971832-33C6-43DD-A2B9-0FA51CE25C63}"/>
                </a:ext>
              </a:extLst>
            </p:cNvPr>
            <p:cNvSpPr/>
            <p:nvPr/>
          </p:nvSpPr>
          <p:spPr>
            <a:xfrm>
              <a:off x="5261639" y="486606"/>
              <a:ext cx="9124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Planta</a:t>
              </a:r>
              <a:endParaRPr lang="en-US" sz="2800" b="1" dirty="0"/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5D494E6C-6788-4CA5-9C9D-87FD2734C4FF}"/>
              </a:ext>
            </a:extLst>
          </p:cNvPr>
          <p:cNvGrpSpPr/>
          <p:nvPr/>
        </p:nvGrpSpPr>
        <p:grpSpPr>
          <a:xfrm>
            <a:off x="3540418" y="788477"/>
            <a:ext cx="2901351" cy="551895"/>
            <a:chOff x="3540418" y="788477"/>
            <a:chExt cx="2901351" cy="551895"/>
          </a:xfrm>
        </p:grpSpPr>
        <p:cxnSp>
          <p:nvCxnSpPr>
            <p:cNvPr id="13" name="رابط كسهم مستقيم 12">
              <a:extLst>
                <a:ext uri="{FF2B5EF4-FFF2-40B4-BE49-F238E27FC236}">
                  <a16:creationId xmlns:a16="http://schemas.microsoft.com/office/drawing/2014/main" id="{84812078-5257-4465-A27D-5A9801A2466F}"/>
                </a:ext>
              </a:extLst>
            </p:cNvPr>
            <p:cNvCxnSpPr>
              <a:cxnSpLocks/>
              <a:stCxn id="4" idx="3"/>
              <a:endCxn id="25" idx="1"/>
            </p:cNvCxnSpPr>
            <p:nvPr/>
          </p:nvCxnSpPr>
          <p:spPr>
            <a:xfrm flipV="1">
              <a:off x="3540418" y="988532"/>
              <a:ext cx="1721220" cy="35184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C39CB958-E3D6-4F42-AF5B-9FBCA897C983}"/>
                </a:ext>
              </a:extLst>
            </p:cNvPr>
            <p:cNvSpPr/>
            <p:nvPr/>
          </p:nvSpPr>
          <p:spPr>
            <a:xfrm>
              <a:off x="5261638" y="788477"/>
              <a:ext cx="11801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Animalia</a:t>
              </a:r>
              <a:endParaRPr lang="en-US" sz="2800" b="1" dirty="0"/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AE3E5432-F670-4BE0-BF4B-4DD7AA528401}"/>
              </a:ext>
            </a:extLst>
          </p:cNvPr>
          <p:cNvGrpSpPr/>
          <p:nvPr/>
        </p:nvGrpSpPr>
        <p:grpSpPr>
          <a:xfrm>
            <a:off x="3540418" y="1095486"/>
            <a:ext cx="2497378" cy="400110"/>
            <a:chOff x="3540418" y="1095486"/>
            <a:chExt cx="2497378" cy="400110"/>
          </a:xfrm>
        </p:grpSpPr>
        <p:cxnSp>
          <p:nvCxnSpPr>
            <p:cNvPr id="14" name="رابط كسهم مستقيم 13">
              <a:extLst>
                <a:ext uri="{FF2B5EF4-FFF2-40B4-BE49-F238E27FC236}">
                  <a16:creationId xmlns:a16="http://schemas.microsoft.com/office/drawing/2014/main" id="{ED7D7D12-EEA6-4944-839B-74A20D2E8D7F}"/>
                </a:ext>
              </a:extLst>
            </p:cNvPr>
            <p:cNvCxnSpPr>
              <a:cxnSpLocks/>
              <a:stCxn id="4" idx="3"/>
              <a:endCxn id="26" idx="1"/>
            </p:cNvCxnSpPr>
            <p:nvPr/>
          </p:nvCxnSpPr>
          <p:spPr>
            <a:xfrm flipV="1">
              <a:off x="3540418" y="1295541"/>
              <a:ext cx="1697159" cy="44831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B338C415-AF94-499E-9147-297DEACC38D3}"/>
                </a:ext>
              </a:extLst>
            </p:cNvPr>
            <p:cNvSpPr/>
            <p:nvPr/>
          </p:nvSpPr>
          <p:spPr>
            <a:xfrm>
              <a:off x="5237577" y="1095486"/>
              <a:ext cx="80021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Fungi</a:t>
              </a:r>
              <a:endParaRPr lang="en-US" sz="2800" b="1" dirty="0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CC798797-2403-4D06-AD79-98CB86EFCB30}"/>
              </a:ext>
            </a:extLst>
          </p:cNvPr>
          <p:cNvGrpSpPr/>
          <p:nvPr/>
        </p:nvGrpSpPr>
        <p:grpSpPr>
          <a:xfrm>
            <a:off x="3540418" y="1340372"/>
            <a:ext cx="2841189" cy="457095"/>
            <a:chOff x="3540418" y="1340372"/>
            <a:chExt cx="2841189" cy="457095"/>
          </a:xfrm>
        </p:grpSpPr>
        <p:cxnSp>
          <p:nvCxnSpPr>
            <p:cNvPr id="15" name="رابط كسهم مستقيم 14">
              <a:extLst>
                <a:ext uri="{FF2B5EF4-FFF2-40B4-BE49-F238E27FC236}">
                  <a16:creationId xmlns:a16="http://schemas.microsoft.com/office/drawing/2014/main" id="{2F17049F-2D10-4CC1-8536-FEF7D595981F}"/>
                </a:ext>
              </a:extLst>
            </p:cNvPr>
            <p:cNvCxnSpPr>
              <a:cxnSpLocks/>
              <a:stCxn id="4" idx="3"/>
              <a:endCxn id="27" idx="1"/>
            </p:cNvCxnSpPr>
            <p:nvPr/>
          </p:nvCxnSpPr>
          <p:spPr>
            <a:xfrm>
              <a:off x="3540418" y="1340372"/>
              <a:ext cx="1697158" cy="25704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مستطيل 26">
              <a:extLst>
                <a:ext uri="{FF2B5EF4-FFF2-40B4-BE49-F238E27FC236}">
                  <a16:creationId xmlns:a16="http://schemas.microsoft.com/office/drawing/2014/main" id="{50905826-9EC2-4196-9207-BEA8DE216538}"/>
                </a:ext>
              </a:extLst>
            </p:cNvPr>
            <p:cNvSpPr/>
            <p:nvPr/>
          </p:nvSpPr>
          <p:spPr>
            <a:xfrm>
              <a:off x="5237576" y="1397357"/>
              <a:ext cx="11440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Protista </a:t>
              </a:r>
              <a:endParaRPr lang="en-US" sz="2800" b="1" dirty="0"/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5AA72567-75DB-4BAB-A93C-A627D452060B}"/>
              </a:ext>
            </a:extLst>
          </p:cNvPr>
          <p:cNvGrpSpPr/>
          <p:nvPr/>
        </p:nvGrpSpPr>
        <p:grpSpPr>
          <a:xfrm>
            <a:off x="3540418" y="1340372"/>
            <a:ext cx="2693206" cy="722187"/>
            <a:chOff x="3540418" y="1340372"/>
            <a:chExt cx="2693206" cy="722187"/>
          </a:xfrm>
        </p:grpSpPr>
        <p:cxnSp>
          <p:nvCxnSpPr>
            <p:cNvPr id="17" name="رابط كسهم مستقيم 16">
              <a:extLst>
                <a:ext uri="{FF2B5EF4-FFF2-40B4-BE49-F238E27FC236}">
                  <a16:creationId xmlns:a16="http://schemas.microsoft.com/office/drawing/2014/main" id="{480A8B9E-943A-4E4A-B9BF-F28FA1E6920F}"/>
                </a:ext>
              </a:extLst>
            </p:cNvPr>
            <p:cNvCxnSpPr>
              <a:cxnSpLocks/>
              <a:stCxn id="4" idx="3"/>
              <a:endCxn id="28" idx="1"/>
            </p:cNvCxnSpPr>
            <p:nvPr/>
          </p:nvCxnSpPr>
          <p:spPr>
            <a:xfrm>
              <a:off x="3540418" y="1340372"/>
              <a:ext cx="1674979" cy="522132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94037244-13F8-499C-8F0B-923113F29696}"/>
                </a:ext>
              </a:extLst>
            </p:cNvPr>
            <p:cNvSpPr/>
            <p:nvPr/>
          </p:nvSpPr>
          <p:spPr>
            <a:xfrm>
              <a:off x="5215397" y="1662449"/>
              <a:ext cx="10182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Monera</a:t>
              </a:r>
              <a:endParaRPr lang="en-US" sz="2800" b="1" dirty="0"/>
            </a:p>
          </p:txBody>
        </p:sp>
      </p:grp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49BFE310-CEB1-41A7-B4C2-86552EE0F414}"/>
              </a:ext>
            </a:extLst>
          </p:cNvPr>
          <p:cNvSpPr/>
          <p:nvPr/>
        </p:nvSpPr>
        <p:spPr>
          <a:xfrm>
            <a:off x="1073021" y="3710222"/>
            <a:ext cx="1664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Fungi are</a:t>
            </a:r>
            <a:endParaRPr lang="en-US" sz="2800" b="1" dirty="0"/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24D50915-8004-48A1-A7CD-8C2F638D1547}"/>
              </a:ext>
            </a:extLst>
          </p:cNvPr>
          <p:cNvGrpSpPr/>
          <p:nvPr/>
        </p:nvGrpSpPr>
        <p:grpSpPr>
          <a:xfrm>
            <a:off x="2737195" y="3058164"/>
            <a:ext cx="3393683" cy="913668"/>
            <a:chOff x="2737195" y="3058164"/>
            <a:chExt cx="3393683" cy="913668"/>
          </a:xfrm>
        </p:grpSpPr>
        <p:cxnSp>
          <p:nvCxnSpPr>
            <p:cNvPr id="40" name="رابط كسهم مستقيم 39">
              <a:extLst>
                <a:ext uri="{FF2B5EF4-FFF2-40B4-BE49-F238E27FC236}">
                  <a16:creationId xmlns:a16="http://schemas.microsoft.com/office/drawing/2014/main" id="{3596E0EF-B6D1-454E-9246-B548E80847C9}"/>
                </a:ext>
              </a:extLst>
            </p:cNvPr>
            <p:cNvCxnSpPr>
              <a:cxnSpLocks/>
              <a:stCxn id="39" idx="3"/>
              <a:endCxn id="45" idx="1"/>
            </p:cNvCxnSpPr>
            <p:nvPr/>
          </p:nvCxnSpPr>
          <p:spPr>
            <a:xfrm flipV="1">
              <a:off x="2737195" y="3258219"/>
              <a:ext cx="1865701" cy="713613"/>
            </a:xfrm>
            <a:prstGeom prst="straightConnector1">
              <a:avLst/>
            </a:prstGeom>
            <a:ln w="508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مستطيل 44">
              <a:extLst>
                <a:ext uri="{FF2B5EF4-FFF2-40B4-BE49-F238E27FC236}">
                  <a16:creationId xmlns:a16="http://schemas.microsoft.com/office/drawing/2014/main" id="{E4A513C9-5500-4563-836C-EEE495B745BC}"/>
                </a:ext>
              </a:extLst>
            </p:cNvPr>
            <p:cNvSpPr/>
            <p:nvPr/>
          </p:nvSpPr>
          <p:spPr>
            <a:xfrm>
              <a:off x="4602896" y="3058164"/>
              <a:ext cx="15279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/>
                <a:t>eukaryotica</a:t>
              </a:r>
              <a:endParaRPr lang="en-US" sz="3200" b="1" dirty="0"/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D7DC43EA-0955-4398-BC3A-2F7E29218A03}"/>
              </a:ext>
            </a:extLst>
          </p:cNvPr>
          <p:cNvGrpSpPr/>
          <p:nvPr/>
        </p:nvGrpSpPr>
        <p:grpSpPr>
          <a:xfrm>
            <a:off x="2737195" y="3460389"/>
            <a:ext cx="3587991" cy="511443"/>
            <a:chOff x="2737195" y="3460389"/>
            <a:chExt cx="3587991" cy="511443"/>
          </a:xfrm>
        </p:grpSpPr>
        <p:cxnSp>
          <p:nvCxnSpPr>
            <p:cNvPr id="41" name="رابط كسهم مستقيم 40">
              <a:extLst>
                <a:ext uri="{FF2B5EF4-FFF2-40B4-BE49-F238E27FC236}">
                  <a16:creationId xmlns:a16="http://schemas.microsoft.com/office/drawing/2014/main" id="{B7793BEB-872A-4A46-93CC-C7ECA4A8A7D5}"/>
                </a:ext>
              </a:extLst>
            </p:cNvPr>
            <p:cNvCxnSpPr>
              <a:cxnSpLocks/>
              <a:stCxn id="39" idx="3"/>
              <a:endCxn id="46" idx="1"/>
            </p:cNvCxnSpPr>
            <p:nvPr/>
          </p:nvCxnSpPr>
          <p:spPr>
            <a:xfrm flipV="1">
              <a:off x="2737195" y="3660444"/>
              <a:ext cx="1825970" cy="311388"/>
            </a:xfrm>
            <a:prstGeom prst="straightConnector1">
              <a:avLst/>
            </a:prstGeom>
            <a:ln w="508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مستطيل 45">
              <a:extLst>
                <a:ext uri="{FF2B5EF4-FFF2-40B4-BE49-F238E27FC236}">
                  <a16:creationId xmlns:a16="http://schemas.microsoft.com/office/drawing/2014/main" id="{32314AE9-E1E2-4B3D-9028-74C074F216CB}"/>
                </a:ext>
              </a:extLst>
            </p:cNvPr>
            <p:cNvSpPr/>
            <p:nvPr/>
          </p:nvSpPr>
          <p:spPr>
            <a:xfrm>
              <a:off x="4563165" y="3460389"/>
              <a:ext cx="17620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heterotrophic</a:t>
              </a:r>
              <a:endParaRPr lang="en-US" sz="3200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91AD1E94-A99E-437F-94FA-6F71E62017D6}"/>
              </a:ext>
            </a:extLst>
          </p:cNvPr>
          <p:cNvGrpSpPr/>
          <p:nvPr/>
        </p:nvGrpSpPr>
        <p:grpSpPr>
          <a:xfrm>
            <a:off x="2737195" y="3837404"/>
            <a:ext cx="4950527" cy="400110"/>
            <a:chOff x="2737195" y="3837404"/>
            <a:chExt cx="4950527" cy="400110"/>
          </a:xfrm>
        </p:grpSpPr>
        <p:cxnSp>
          <p:nvCxnSpPr>
            <p:cNvPr id="42" name="رابط كسهم مستقيم 41">
              <a:extLst>
                <a:ext uri="{FF2B5EF4-FFF2-40B4-BE49-F238E27FC236}">
                  <a16:creationId xmlns:a16="http://schemas.microsoft.com/office/drawing/2014/main" id="{F397ADDA-EA88-4982-94E6-8D072E76B9F8}"/>
                </a:ext>
              </a:extLst>
            </p:cNvPr>
            <p:cNvCxnSpPr>
              <a:cxnSpLocks/>
              <a:stCxn id="39" idx="3"/>
              <a:endCxn id="47" idx="1"/>
            </p:cNvCxnSpPr>
            <p:nvPr/>
          </p:nvCxnSpPr>
          <p:spPr>
            <a:xfrm>
              <a:off x="2737195" y="3971832"/>
              <a:ext cx="1801908" cy="65627"/>
            </a:xfrm>
            <a:prstGeom prst="straightConnector1">
              <a:avLst/>
            </a:prstGeom>
            <a:ln w="508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مستطيل 46">
              <a:extLst>
                <a:ext uri="{FF2B5EF4-FFF2-40B4-BE49-F238E27FC236}">
                  <a16:creationId xmlns:a16="http://schemas.microsoft.com/office/drawing/2014/main" id="{CC2F83D7-C8AE-4867-9A40-65CA8450DE57}"/>
                </a:ext>
              </a:extLst>
            </p:cNvPr>
            <p:cNvSpPr/>
            <p:nvPr/>
          </p:nvSpPr>
          <p:spPr>
            <a:xfrm>
              <a:off x="4539103" y="3837404"/>
              <a:ext cx="314861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unicellular to filamentous</a:t>
              </a:r>
              <a:endParaRPr lang="en-US" sz="3200" b="1" dirty="0"/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02F90A2F-ECE9-4F61-80B0-085F70F48AD8}"/>
              </a:ext>
            </a:extLst>
          </p:cNvPr>
          <p:cNvGrpSpPr/>
          <p:nvPr/>
        </p:nvGrpSpPr>
        <p:grpSpPr>
          <a:xfrm>
            <a:off x="2737195" y="3971832"/>
            <a:ext cx="3628049" cy="622882"/>
            <a:chOff x="2737195" y="3971832"/>
            <a:chExt cx="3628049" cy="622882"/>
          </a:xfrm>
        </p:grpSpPr>
        <p:cxnSp>
          <p:nvCxnSpPr>
            <p:cNvPr id="43" name="رابط كسهم مستقيم 42">
              <a:extLst>
                <a:ext uri="{FF2B5EF4-FFF2-40B4-BE49-F238E27FC236}">
                  <a16:creationId xmlns:a16="http://schemas.microsoft.com/office/drawing/2014/main" id="{0BE76F81-6AAC-4C3A-AD01-CD7EE9216642}"/>
                </a:ext>
              </a:extLst>
            </p:cNvPr>
            <p:cNvCxnSpPr>
              <a:cxnSpLocks/>
              <a:stCxn id="39" idx="3"/>
              <a:endCxn id="48" idx="1"/>
            </p:cNvCxnSpPr>
            <p:nvPr/>
          </p:nvCxnSpPr>
          <p:spPr>
            <a:xfrm>
              <a:off x="2737195" y="3971832"/>
              <a:ext cx="1801908" cy="422827"/>
            </a:xfrm>
            <a:prstGeom prst="straightConnector1">
              <a:avLst/>
            </a:prstGeom>
            <a:ln w="508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مستطيل 47">
              <a:extLst>
                <a:ext uri="{FF2B5EF4-FFF2-40B4-BE49-F238E27FC236}">
                  <a16:creationId xmlns:a16="http://schemas.microsoft.com/office/drawing/2014/main" id="{64703A57-E431-4C9F-BC98-E6712002B1FF}"/>
                </a:ext>
              </a:extLst>
            </p:cNvPr>
            <p:cNvSpPr/>
            <p:nvPr/>
          </p:nvSpPr>
          <p:spPr>
            <a:xfrm>
              <a:off x="4539103" y="4194604"/>
              <a:ext cx="182614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rigid cell wall </a:t>
              </a:r>
              <a:endParaRPr lang="en-US" sz="3200" b="1" dirty="0"/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57A959E2-12C3-4565-A9E0-96F27FC70BE9}"/>
              </a:ext>
            </a:extLst>
          </p:cNvPr>
          <p:cNvGrpSpPr/>
          <p:nvPr/>
        </p:nvGrpSpPr>
        <p:grpSpPr>
          <a:xfrm>
            <a:off x="2737195" y="3971832"/>
            <a:ext cx="3522513" cy="1023665"/>
            <a:chOff x="2737195" y="3971832"/>
            <a:chExt cx="3522513" cy="1023665"/>
          </a:xfrm>
        </p:grpSpPr>
        <p:cxnSp>
          <p:nvCxnSpPr>
            <p:cNvPr id="44" name="رابط كسهم مستقيم 43">
              <a:extLst>
                <a:ext uri="{FF2B5EF4-FFF2-40B4-BE49-F238E27FC236}">
                  <a16:creationId xmlns:a16="http://schemas.microsoft.com/office/drawing/2014/main" id="{C95EBA43-365A-4E3E-BCD6-075F96B9D019}"/>
                </a:ext>
              </a:extLst>
            </p:cNvPr>
            <p:cNvCxnSpPr>
              <a:cxnSpLocks/>
              <a:stCxn id="39" idx="3"/>
              <a:endCxn id="49" idx="1"/>
            </p:cNvCxnSpPr>
            <p:nvPr/>
          </p:nvCxnSpPr>
          <p:spPr>
            <a:xfrm>
              <a:off x="2737195" y="3971832"/>
              <a:ext cx="1779728" cy="823610"/>
            </a:xfrm>
            <a:prstGeom prst="straightConnector1">
              <a:avLst/>
            </a:prstGeom>
            <a:ln w="508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مستطيل 48">
              <a:extLst>
                <a:ext uri="{FF2B5EF4-FFF2-40B4-BE49-F238E27FC236}">
                  <a16:creationId xmlns:a16="http://schemas.microsoft.com/office/drawing/2014/main" id="{9479D576-863D-4838-9D1D-C2CEB7561F90}"/>
                </a:ext>
              </a:extLst>
            </p:cNvPr>
            <p:cNvSpPr/>
            <p:nvPr/>
          </p:nvSpPr>
          <p:spPr>
            <a:xfrm>
              <a:off x="4516923" y="4595387"/>
              <a:ext cx="17427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spore bearing</a:t>
              </a:r>
              <a:endParaRPr lang="en-US" sz="3200" b="1" dirty="0"/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9FFF20F-CDF3-4747-8632-549D4749BF26}"/>
              </a:ext>
            </a:extLst>
          </p:cNvPr>
          <p:cNvGrpSpPr/>
          <p:nvPr/>
        </p:nvGrpSpPr>
        <p:grpSpPr>
          <a:xfrm>
            <a:off x="6489971" y="563528"/>
            <a:ext cx="2228382" cy="1553687"/>
            <a:chOff x="6489971" y="563528"/>
            <a:chExt cx="2228382" cy="1553687"/>
          </a:xfrm>
        </p:grpSpPr>
        <p:sp>
          <p:nvSpPr>
            <p:cNvPr id="29" name="مستطيل 28">
              <a:extLst>
                <a:ext uri="{FF2B5EF4-FFF2-40B4-BE49-F238E27FC236}">
                  <a16:creationId xmlns:a16="http://schemas.microsoft.com/office/drawing/2014/main" id="{D557E50B-0B0F-4A45-9252-FC348C6D04B5}"/>
                </a:ext>
              </a:extLst>
            </p:cNvPr>
            <p:cNvSpPr/>
            <p:nvPr/>
          </p:nvSpPr>
          <p:spPr>
            <a:xfrm>
              <a:off x="6709470" y="972469"/>
              <a:ext cx="200888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Kingdoms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قوس كبير أيمن 4">
              <a:extLst>
                <a:ext uri="{FF2B5EF4-FFF2-40B4-BE49-F238E27FC236}">
                  <a16:creationId xmlns:a16="http://schemas.microsoft.com/office/drawing/2014/main" id="{048841D8-1C9E-407C-8D84-232B34FA2EB3}"/>
                </a:ext>
              </a:extLst>
            </p:cNvPr>
            <p:cNvSpPr/>
            <p:nvPr/>
          </p:nvSpPr>
          <p:spPr>
            <a:xfrm>
              <a:off x="6489971" y="563528"/>
              <a:ext cx="248179" cy="1553687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663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AA2EFD91-5664-4EA3-9E1F-7D514FB392A7}"/>
              </a:ext>
            </a:extLst>
          </p:cNvPr>
          <p:cNvSpPr/>
          <p:nvPr/>
        </p:nvSpPr>
        <p:spPr>
          <a:xfrm>
            <a:off x="890141" y="1041"/>
            <a:ext cx="3395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Definition of fungi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D23EF18B-6E0F-4D30-A45E-BFE5BC265816}"/>
              </a:ext>
            </a:extLst>
          </p:cNvPr>
          <p:cNvSpPr/>
          <p:nvPr/>
        </p:nvSpPr>
        <p:spPr>
          <a:xfrm>
            <a:off x="562707" y="662411"/>
            <a:ext cx="80185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7030A0"/>
                </a:solidFill>
              </a:rPr>
              <a:t>  A- Eukaryotic cells </a:t>
            </a:r>
          </a:p>
          <a:p>
            <a:r>
              <a:rPr lang="en-US" sz="2800" dirty="0"/>
              <a:t>contain membrane bound cell organelles including nuclei, mitochondria, Golgi apparatus, endoplasmic reticulum, lysosomes etc.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2F00A01-78C0-4D28-AD11-CC162C64F344}"/>
              </a:ext>
            </a:extLst>
          </p:cNvPr>
          <p:cNvSpPr/>
          <p:nvPr/>
        </p:nvSpPr>
        <p:spPr>
          <a:xfrm>
            <a:off x="436098" y="2708366"/>
            <a:ext cx="76668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7030A0"/>
                </a:solidFill>
              </a:rPr>
              <a:t>B- Heterotrophic </a:t>
            </a:r>
          </a:p>
          <a:p>
            <a:r>
              <a:rPr lang="en-US" sz="2800" dirty="0"/>
              <a:t>Saprophytes (living on dead organic matter) or Parasites (utilizing living tissue).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1D09003B-F4E2-4D45-8071-98A334CE7D83}"/>
              </a:ext>
            </a:extLst>
          </p:cNvPr>
          <p:cNvSpPr/>
          <p:nvPr/>
        </p:nvSpPr>
        <p:spPr>
          <a:xfrm>
            <a:off x="323555" y="4548518"/>
            <a:ext cx="7779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7030A0"/>
                </a:solidFill>
              </a:rPr>
              <a:t>C- Like plants</a:t>
            </a:r>
          </a:p>
          <a:p>
            <a:r>
              <a:rPr lang="en-US" sz="2800" dirty="0"/>
              <a:t>fungi have rigid cell walls and are therefore non-motile, a feature which separates them from animals.</a:t>
            </a:r>
          </a:p>
        </p:txBody>
      </p:sp>
    </p:spTree>
    <p:extLst>
      <p:ext uri="{BB962C8B-B14F-4D97-AF65-F5344CB8AC3E}">
        <p14:creationId xmlns:p14="http://schemas.microsoft.com/office/powerpoint/2010/main" val="313363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5212A636-E250-4550-B65D-6D363B5168EF}"/>
              </a:ext>
            </a:extLst>
          </p:cNvPr>
          <p:cNvSpPr/>
          <p:nvPr/>
        </p:nvSpPr>
        <p:spPr>
          <a:xfrm>
            <a:off x="922072" y="-37422"/>
            <a:ext cx="3959417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Structure of Fungi.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99FC86C-0DF6-438E-8A0E-CDC1057AD6E1}"/>
              </a:ext>
            </a:extLst>
          </p:cNvPr>
          <p:cNvSpPr/>
          <p:nvPr/>
        </p:nvSpPr>
        <p:spPr>
          <a:xfrm>
            <a:off x="686712" y="655878"/>
            <a:ext cx="3710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(a) A unicellular or yeast</a:t>
            </a:r>
            <a:endParaRPr lang="en-US" sz="2400" dirty="0">
              <a:solidFill>
                <a:srgbClr val="7030A0"/>
              </a:solidFill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7B2F81E-4BA5-4EE8-8BE6-0E7EFF2FD76A}"/>
              </a:ext>
            </a:extLst>
          </p:cNvPr>
          <p:cNvGrpSpPr/>
          <p:nvPr/>
        </p:nvGrpSpPr>
        <p:grpSpPr>
          <a:xfrm>
            <a:off x="1098947" y="1241544"/>
            <a:ext cx="2886482" cy="1695847"/>
            <a:chOff x="1098947" y="1241544"/>
            <a:chExt cx="2886482" cy="1695847"/>
          </a:xfrm>
        </p:grpSpPr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76BDC68C-6D49-411E-8B0E-7A597E37A032}"/>
                </a:ext>
              </a:extLst>
            </p:cNvPr>
            <p:cNvPicPr/>
            <p:nvPr/>
          </p:nvPicPr>
          <p:blipFill rotWithShape="1">
            <a:blip r:embed="rId3" cstate="print"/>
            <a:srcRect r="47388"/>
            <a:stretch/>
          </p:blipFill>
          <p:spPr bwMode="auto">
            <a:xfrm>
              <a:off x="1098947" y="1241544"/>
              <a:ext cx="2886482" cy="1326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2474877E-BE79-466D-9CDF-1558EA8DACAB}"/>
                </a:ext>
              </a:extLst>
            </p:cNvPr>
            <p:cNvSpPr/>
            <p:nvPr/>
          </p:nvSpPr>
          <p:spPr>
            <a:xfrm>
              <a:off x="1834302" y="2568059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blastoconidia</a:t>
              </a:r>
              <a:endParaRPr lang="en-US" dirty="0"/>
            </a:p>
          </p:txBody>
        </p:sp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DD49EFF8-F2A7-45DB-9B0E-05C947649539}"/>
              </a:ext>
            </a:extLst>
          </p:cNvPr>
          <p:cNvGrpSpPr/>
          <p:nvPr/>
        </p:nvGrpSpPr>
        <p:grpSpPr>
          <a:xfrm>
            <a:off x="4881489" y="1241544"/>
            <a:ext cx="2394114" cy="1695847"/>
            <a:chOff x="4881489" y="1241544"/>
            <a:chExt cx="2394114" cy="1695847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1F1B9062-5CD5-4426-8B15-27DD0448DAEC}"/>
                </a:ext>
              </a:extLst>
            </p:cNvPr>
            <p:cNvPicPr/>
            <p:nvPr/>
          </p:nvPicPr>
          <p:blipFill rotWithShape="1">
            <a:blip r:embed="rId3" cstate="print"/>
            <a:srcRect l="56363"/>
            <a:stretch/>
          </p:blipFill>
          <p:spPr bwMode="auto">
            <a:xfrm>
              <a:off x="4881489" y="1241544"/>
              <a:ext cx="2394114" cy="1326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65FAE190-F956-42D0-BD30-641D4BFF8F4D}"/>
                </a:ext>
              </a:extLst>
            </p:cNvPr>
            <p:cNvSpPr/>
            <p:nvPr/>
          </p:nvSpPr>
          <p:spPr>
            <a:xfrm>
              <a:off x="5325776" y="2568059"/>
              <a:ext cx="15055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pseudohyphae</a:t>
              </a:r>
              <a:endParaRPr lang="en-US" dirty="0"/>
            </a:p>
          </p:txBody>
        </p:sp>
      </p:grp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4E2AD7A2-CCAD-4A3E-BD75-1765A23495BA}"/>
              </a:ext>
            </a:extLst>
          </p:cNvPr>
          <p:cNvSpPr/>
          <p:nvPr/>
        </p:nvSpPr>
        <p:spPr>
          <a:xfrm>
            <a:off x="225033" y="3321182"/>
            <a:ext cx="4071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(b) A filamentous or </a:t>
            </a:r>
            <a:r>
              <a:rPr lang="en-US" sz="2400" b="1" dirty="0" err="1">
                <a:solidFill>
                  <a:srgbClr val="7030A0"/>
                </a:solidFill>
              </a:rPr>
              <a:t>mould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29AACCB-F2CB-48C0-9271-CED58BC89D6D}"/>
              </a:ext>
            </a:extLst>
          </p:cNvPr>
          <p:cNvSpPr/>
          <p:nvPr/>
        </p:nvSpPr>
        <p:spPr>
          <a:xfrm>
            <a:off x="225033" y="3812792"/>
            <a:ext cx="8108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which is a vegetative growth of filaments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D712D5F-6A70-4840-A81A-E1F489A9D8AC}"/>
              </a:ext>
            </a:extLst>
          </p:cNvPr>
          <p:cNvSpPr/>
          <p:nvPr/>
        </p:nvSpPr>
        <p:spPr>
          <a:xfrm>
            <a:off x="225033" y="4493071"/>
            <a:ext cx="77794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There are two kinds of hyphae</a:t>
            </a:r>
            <a:endParaRPr lang="ar-IQ" sz="2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b="1" dirty="0"/>
              <a:t>1- non-septate (belong to the Zygomycetes)</a:t>
            </a:r>
          </a:p>
          <a:p>
            <a:r>
              <a:rPr lang="en-US" sz="2800" dirty="0"/>
              <a:t> </a:t>
            </a:r>
          </a:p>
          <a:p>
            <a:r>
              <a:rPr lang="en-US" sz="2800" b="1" dirty="0"/>
              <a:t>2- septate (found in the Basidiomycetes    and Ascomycetes)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239064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5212A636-E250-4550-B65D-6D363B5168EF}"/>
              </a:ext>
            </a:extLst>
          </p:cNvPr>
          <p:cNvSpPr/>
          <p:nvPr/>
        </p:nvSpPr>
        <p:spPr>
          <a:xfrm>
            <a:off x="911795" y="0"/>
            <a:ext cx="3015697" cy="531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Structure of Fungi.</a:t>
            </a:r>
          </a:p>
        </p:txBody>
      </p:sp>
      <p:pic>
        <p:nvPicPr>
          <p:cNvPr id="2" name="videoplayback">
            <a:hlinkClick r:id="" action="ppaction://media"/>
            <a:extLst>
              <a:ext uri="{FF2B5EF4-FFF2-40B4-BE49-F238E27FC236}">
                <a16:creationId xmlns:a16="http://schemas.microsoft.com/office/drawing/2014/main" id="{4D6A91B3-2FE5-4E6A-83AB-2871CEF0ED1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4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5212A636-E250-4550-B65D-6D363B5168EF}"/>
              </a:ext>
            </a:extLst>
          </p:cNvPr>
          <p:cNvSpPr/>
          <p:nvPr/>
        </p:nvSpPr>
        <p:spPr>
          <a:xfrm>
            <a:off x="800365" y="0"/>
            <a:ext cx="3483646" cy="531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DIMORPHIC FUNGI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D712D5F-6A70-4840-A81A-E1F489A9D8AC}"/>
              </a:ext>
            </a:extLst>
          </p:cNvPr>
          <p:cNvSpPr/>
          <p:nvPr/>
        </p:nvSpPr>
        <p:spPr>
          <a:xfrm>
            <a:off x="1531318" y="5519956"/>
            <a:ext cx="5145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Example : Candida albicans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21DC259-EAF3-4845-84AA-9D1D1DA5FFF3}"/>
              </a:ext>
            </a:extLst>
          </p:cNvPr>
          <p:cNvSpPr/>
          <p:nvPr/>
        </p:nvSpPr>
        <p:spPr>
          <a:xfrm>
            <a:off x="794115" y="814824"/>
            <a:ext cx="66196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en-US" sz="2800" b="1" dirty="0">
                <a:solidFill>
                  <a:srgbClr val="C00000"/>
                </a:solidFill>
              </a:rPr>
              <a:t>Growth as a mold </a:t>
            </a:r>
            <a:r>
              <a:rPr lang="en-US" sz="2800" b="1" dirty="0">
                <a:solidFill>
                  <a:srgbClr val="7030A0"/>
                </a:solidFill>
              </a:rPr>
              <a:t>in Soil or media</a:t>
            </a:r>
            <a:r>
              <a:rPr lang="ar-IQ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 (SDA, PDA)</a:t>
            </a:r>
          </a:p>
          <a:p>
            <a:pPr algn="ctr"/>
            <a:r>
              <a:rPr lang="en-US" sz="2800" b="1" u="sng" dirty="0"/>
              <a:t>incubated at 25° C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C10150B-C7B7-4F6E-A0F1-4F5749D7F4D3}"/>
              </a:ext>
            </a:extLst>
          </p:cNvPr>
          <p:cNvSpPr/>
          <p:nvPr/>
        </p:nvSpPr>
        <p:spPr>
          <a:xfrm>
            <a:off x="584500" y="3020648"/>
            <a:ext cx="70388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2. Growth as a yeast </a:t>
            </a:r>
            <a:r>
              <a:rPr lang="en-US" sz="2800" b="1" dirty="0">
                <a:solidFill>
                  <a:srgbClr val="7030A0"/>
                </a:solidFill>
              </a:rPr>
              <a:t>in the tissues of an animal/human or media</a:t>
            </a:r>
            <a:r>
              <a:rPr lang="ar-IQ" sz="2800" b="1" dirty="0">
                <a:solidFill>
                  <a:srgbClr val="7030A0"/>
                </a:solidFill>
              </a:rPr>
              <a:t>    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</a:rPr>
              <a:t>(Brain heart infusion agar)</a:t>
            </a:r>
            <a:endParaRPr lang="ar-IQ" sz="2800" b="1" dirty="0">
              <a:solidFill>
                <a:srgbClr val="7030A0"/>
              </a:solidFill>
            </a:endParaRPr>
          </a:p>
          <a:p>
            <a:pPr algn="ctr"/>
            <a:r>
              <a:rPr lang="en-US" sz="2800" b="1" dirty="0">
                <a:solidFill>
                  <a:srgbClr val="7030A0"/>
                </a:solidFill>
              </a:rPr>
              <a:t>(BHI)</a:t>
            </a:r>
          </a:p>
          <a:p>
            <a:pPr algn="ctr"/>
            <a:r>
              <a:rPr lang="en-US" sz="2800" b="1" u="sng" dirty="0"/>
              <a:t>incubated at 37° C</a:t>
            </a:r>
          </a:p>
        </p:txBody>
      </p:sp>
    </p:spTree>
    <p:extLst>
      <p:ext uri="{BB962C8B-B14F-4D97-AF65-F5344CB8AC3E}">
        <p14:creationId xmlns:p14="http://schemas.microsoft.com/office/powerpoint/2010/main" val="360460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5212A636-E250-4550-B65D-6D363B5168EF}"/>
              </a:ext>
            </a:extLst>
          </p:cNvPr>
          <p:cNvSpPr/>
          <p:nvPr/>
        </p:nvSpPr>
        <p:spPr>
          <a:xfrm>
            <a:off x="992464" y="-117861"/>
            <a:ext cx="4113306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Reproductive Fungi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21DC259-EAF3-4845-84AA-9D1D1DA5FFF3}"/>
              </a:ext>
            </a:extLst>
          </p:cNvPr>
          <p:cNvSpPr/>
          <p:nvPr/>
        </p:nvSpPr>
        <p:spPr>
          <a:xfrm>
            <a:off x="695044" y="664991"/>
            <a:ext cx="4039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u="sng" dirty="0">
                <a:solidFill>
                  <a:srgbClr val="002060"/>
                </a:solidFill>
              </a:rPr>
              <a:t>Sexual reproduction 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63A0A1B-5CE5-4412-BC73-1527B618A513}"/>
              </a:ext>
            </a:extLst>
          </p:cNvPr>
          <p:cNvSpPr/>
          <p:nvPr/>
        </p:nvSpPr>
        <p:spPr>
          <a:xfrm>
            <a:off x="581087" y="1770204"/>
            <a:ext cx="798182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produced by the fusion of two nuclei that then generally undergo meiosis.</a:t>
            </a:r>
          </a:p>
          <a:p>
            <a:endParaRPr lang="en-US" sz="2800" dirty="0"/>
          </a:p>
          <a:p>
            <a:pPr marL="385763" indent="-385763"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</a:rPr>
              <a:t>plasmogamy</a:t>
            </a:r>
            <a:r>
              <a:rPr lang="en-US" sz="2800" dirty="0"/>
              <a:t> (cytoplasmic fusion of two cells)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</a:rPr>
              <a:t>karyogamy</a:t>
            </a:r>
            <a:r>
              <a:rPr lang="en-US" sz="2800" dirty="0"/>
              <a:t> (fusion of two nuclei)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</a:rPr>
              <a:t>genetic structure and meiosis </a:t>
            </a:r>
            <a:r>
              <a:rPr lang="en-US" sz="2800" dirty="0"/>
              <a:t>(The resulting haploid spore)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D3C1B5AD-7F5B-4395-B57A-1804BF87FE6C}"/>
              </a:ext>
            </a:extLst>
          </p:cNvPr>
          <p:cNvSpPr/>
          <p:nvPr/>
        </p:nvSpPr>
        <p:spPr>
          <a:xfrm>
            <a:off x="837803" y="5460740"/>
            <a:ext cx="56647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e.g. Zygospores, Ascospores and Basidiospores. </a:t>
            </a:r>
          </a:p>
        </p:txBody>
      </p:sp>
    </p:spTree>
    <p:extLst>
      <p:ext uri="{BB962C8B-B14F-4D97-AF65-F5344CB8AC3E}">
        <p14:creationId xmlns:p14="http://schemas.microsoft.com/office/powerpoint/2010/main" val="23871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" grpId="0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3516</TotalTime>
  <Words>1157</Words>
  <Application>Microsoft Office PowerPoint</Application>
  <PresentationFormat>عرض على الشاشة (4:3)</PresentationFormat>
  <Paragraphs>219</Paragraphs>
  <Slides>28</Slides>
  <Notes>26</Notes>
  <HiddenSlides>1</HiddenSlides>
  <MMClips>1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Times</vt:lpstr>
      <vt:lpstr>Times New Roman</vt:lpstr>
      <vt:lpstr>Trebuchet MS</vt:lpstr>
      <vt:lpstr>Wingdings</vt:lpstr>
      <vt:lpstr>Wingdings 3</vt:lpstr>
      <vt:lpstr>نسق Office</vt:lpstr>
      <vt:lpstr>واجهة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Zaid AL-RUBAIEE</dc:creator>
  <cp:lastModifiedBy>Zaid AL-RUBAIEE</cp:lastModifiedBy>
  <cp:revision>55</cp:revision>
  <dcterms:created xsi:type="dcterms:W3CDTF">2019-10-18T10:07:24Z</dcterms:created>
  <dcterms:modified xsi:type="dcterms:W3CDTF">2020-12-13T20:19:28Z</dcterms:modified>
</cp:coreProperties>
</file>