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4" r:id="rId4"/>
    <p:sldId id="268" r:id="rId5"/>
    <p:sldId id="287" r:id="rId6"/>
    <p:sldId id="258" r:id="rId7"/>
    <p:sldId id="288" r:id="rId8"/>
    <p:sldId id="269" r:id="rId9"/>
    <p:sldId id="289" r:id="rId10"/>
    <p:sldId id="261" r:id="rId11"/>
    <p:sldId id="290" r:id="rId12"/>
    <p:sldId id="293" r:id="rId13"/>
    <p:sldId id="291" r:id="rId14"/>
    <p:sldId id="270" r:id="rId15"/>
    <p:sldId id="29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466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8B622-A96E-47DA-8EBE-166E24525B16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FED79-9CBF-45FA-B8CA-BF18C2C17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4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Cellular and extracellular components of connective tissue.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Connective tissue is composed of </a:t>
            </a:r>
            <a:r>
              <a:rPr lang="en-US" b="1" dirty="0" smtClean="0"/>
              <a:t>fibroblasts</a:t>
            </a:r>
            <a:r>
              <a:rPr lang="en-US" dirty="0" smtClean="0"/>
              <a:t> and other cells and an </a:t>
            </a:r>
            <a:r>
              <a:rPr lang="en-US" b="1" dirty="0" smtClean="0"/>
              <a:t>extracellular matrix</a:t>
            </a:r>
            <a:r>
              <a:rPr lang="en-US" dirty="0" smtClean="0"/>
              <a:t> </a:t>
            </a:r>
            <a:r>
              <a:rPr lang="en-US" b="1" dirty="0" smtClean="0"/>
              <a:t>(ECM)</a:t>
            </a:r>
            <a:r>
              <a:rPr lang="en-US" dirty="0" smtClean="0"/>
              <a:t> of various protein fibers, all of which are surrounded by watery </a:t>
            </a:r>
            <a:r>
              <a:rPr lang="en-US" b="1" dirty="0" smtClean="0"/>
              <a:t>ground substance</a:t>
            </a:r>
            <a:r>
              <a:rPr lang="en-US" dirty="0" smtClean="0"/>
              <a:t>. In all types of connective tissue the extracellular volume exceeds that of the cells.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ED79-9CBF-45FA-B8CA-BF18C2C171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ED79-9CBF-45FA-B8CA-BF18C2C171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err="1" smtClean="0"/>
              <a:t>Mucoid</a:t>
            </a:r>
            <a:r>
              <a:rPr lang="en-US" b="1" dirty="0" smtClean="0"/>
              <a:t> tissue.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 section of umbilical cord shows large fibroblasts surrounded by a large amount of very loose ECM containing mainly ground substances very rich in </a:t>
            </a:r>
            <a:r>
              <a:rPr lang="en-US" dirty="0" err="1" smtClean="0"/>
              <a:t>hyaluronan</a:t>
            </a:r>
            <a:r>
              <a:rPr lang="en-US" dirty="0" smtClean="0"/>
              <a:t>, with wisps of collagen. </a:t>
            </a:r>
            <a:r>
              <a:rPr lang="en-US" dirty="0" err="1" smtClean="0"/>
              <a:t>Histologically</a:t>
            </a:r>
            <a:r>
              <a:rPr lang="en-US" dirty="0" smtClean="0"/>
              <a:t> </a:t>
            </a:r>
            <a:r>
              <a:rPr lang="en-US" dirty="0" err="1" smtClean="0"/>
              <a:t>mucoid</a:t>
            </a:r>
            <a:r>
              <a:rPr lang="en-US" dirty="0" smtClean="0"/>
              <a:t> (or mucous) connective tissue resembles embryonic </a:t>
            </a:r>
            <a:r>
              <a:rPr lang="en-US" dirty="0" err="1" smtClean="0"/>
              <a:t>mesenchyme</a:t>
            </a:r>
            <a:r>
              <a:rPr lang="en-US" dirty="0" smtClean="0"/>
              <a:t> in many respects and is rarely found in adult organs. X200. H&amp;E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ED79-9CBF-45FA-B8CA-BF18C2C171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613525"/>
            <a:ext cx="6296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>
            <a:spAutoFit/>
          </a:bodyPr>
          <a:lstStyle/>
          <a:p>
            <a:pPr eaLnBrk="0" hangingPunct="0">
              <a:defRPr/>
            </a:pPr>
            <a:r>
              <a:rPr lang="en-US" sz="1000"/>
              <a:t>Copyright © 2010 Pearson Education, Inc.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36525"/>
            <a:ext cx="6592888" cy="274638"/>
          </a:xfrm>
        </p:spPr>
        <p:txBody>
          <a:bodyPr>
            <a:spAutoFit/>
          </a:bodyPr>
          <a:lstStyle>
            <a:lvl1pPr algn="l">
              <a:defRPr sz="1200" b="1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8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A226DE-713F-444B-86D2-875AF3E7C282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FFD8AC2-BE95-404C-9A9B-8A0B5AEDD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536" y="551822"/>
            <a:ext cx="842446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ea typeface="Calibri" pitchFamily="34" charset="0"/>
                <a:cs typeface="Aharoni" pitchFamily="2" charset="-79"/>
              </a:rPr>
              <a:t>Connective and Supportive tissues:-</a:t>
            </a:r>
            <a:endParaRPr kumimoji="0" lang="en-US" sz="36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Type of body tissues specialized to physically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support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connect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other tissues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maintain water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required for metabolite diffusion to and from cells.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lgerian" pitchFamily="82" charset="0"/>
                <a:ea typeface="Calibri" pitchFamily="34" charset="0"/>
                <a:cs typeface="Calibri" pitchFamily="34" charset="0"/>
              </a:rPr>
              <a:t>Function of con. T. 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Mechanical: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ex- cartilage, bone and tendon.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Nutrition: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ex – blood.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Protection: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ex – WBCs, Macrophages.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Repair: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ex – fibroblast, osteocytes.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778632"/>
            <a:ext cx="84249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Dense regular con. T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:- 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consists of bundles of collagen fibers and fibroblasts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forms tendons, ligaments and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aponeuroses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 flat sheet of dense fibrous).</a:t>
            </a:r>
            <a:endParaRPr lang="en-US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strong attachment between various 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2554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Classified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according to fiber arrangement to 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</a:rPr>
              <a:t>Figure 4.8d  Connective tissues.</a:t>
            </a:r>
            <a:endParaRPr lang="en-US" sz="1300" b="0" smtClean="0">
              <a:solidFill>
                <a:srgbClr val="000000"/>
              </a:solidFill>
            </a:endParaRPr>
          </a:p>
        </p:txBody>
      </p:sp>
      <p:pic>
        <p:nvPicPr>
          <p:cNvPr id="10243" name="Picture 4" descr="figure_04_0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" y="0"/>
            <a:ext cx="87650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5759450" y="2108200"/>
            <a:ext cx="1936750" cy="7175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268413" y="4389438"/>
            <a:ext cx="1301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7"/>
          <p:cNvSpPr>
            <a:spLocks/>
          </p:cNvSpPr>
          <p:nvPr/>
        </p:nvSpPr>
        <p:spPr bwMode="auto">
          <a:xfrm>
            <a:off x="1284288" y="4167188"/>
            <a:ext cx="1139825" cy="936625"/>
          </a:xfrm>
          <a:custGeom>
            <a:avLst/>
            <a:gdLst>
              <a:gd name="T0" fmla="*/ 0 w 718"/>
              <a:gd name="T1" fmla="*/ 936625 h 590"/>
              <a:gd name="T2" fmla="*/ 85725 w 718"/>
              <a:gd name="T3" fmla="*/ 936625 h 590"/>
              <a:gd name="T4" fmla="*/ 1139825 w 718"/>
              <a:gd name="T5" fmla="*/ 0 h 590"/>
              <a:gd name="T6" fmla="*/ 0 60000 65536"/>
              <a:gd name="T7" fmla="*/ 0 60000 65536"/>
              <a:gd name="T8" fmla="*/ 0 60000 65536"/>
              <a:gd name="T9" fmla="*/ 0 w 718"/>
              <a:gd name="T10" fmla="*/ 0 h 590"/>
              <a:gd name="T11" fmla="*/ 718 w 718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590">
                <a:moveTo>
                  <a:pt x="0" y="590"/>
                </a:moveTo>
                <a:lnTo>
                  <a:pt x="54" y="590"/>
                </a:lnTo>
                <a:lnTo>
                  <a:pt x="718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8"/>
          <p:cNvSpPr>
            <a:spLocks/>
          </p:cNvSpPr>
          <p:nvPr/>
        </p:nvSpPr>
        <p:spPr bwMode="auto">
          <a:xfrm>
            <a:off x="1144588" y="4865688"/>
            <a:ext cx="1695450" cy="847725"/>
          </a:xfrm>
          <a:custGeom>
            <a:avLst/>
            <a:gdLst>
              <a:gd name="T0" fmla="*/ 0 w 1068"/>
              <a:gd name="T1" fmla="*/ 847725 h 534"/>
              <a:gd name="T2" fmla="*/ 225425 w 1068"/>
              <a:gd name="T3" fmla="*/ 847725 h 534"/>
              <a:gd name="T4" fmla="*/ 1695450 w 1068"/>
              <a:gd name="T5" fmla="*/ 0 h 534"/>
              <a:gd name="T6" fmla="*/ 0 60000 65536"/>
              <a:gd name="T7" fmla="*/ 0 60000 65536"/>
              <a:gd name="T8" fmla="*/ 0 60000 65536"/>
              <a:gd name="T9" fmla="*/ 0 w 1068"/>
              <a:gd name="T10" fmla="*/ 0 h 534"/>
              <a:gd name="T11" fmla="*/ 1068 w 1068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" h="534">
                <a:moveTo>
                  <a:pt x="0" y="534"/>
                </a:moveTo>
                <a:lnTo>
                  <a:pt x="142" y="534"/>
                </a:lnTo>
                <a:lnTo>
                  <a:pt x="1068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9"/>
          <p:cNvSpPr>
            <a:spLocks/>
          </p:cNvSpPr>
          <p:nvPr/>
        </p:nvSpPr>
        <p:spPr bwMode="auto">
          <a:xfrm>
            <a:off x="1284288" y="4167188"/>
            <a:ext cx="1139825" cy="936625"/>
          </a:xfrm>
          <a:custGeom>
            <a:avLst/>
            <a:gdLst>
              <a:gd name="T0" fmla="*/ 0 w 718"/>
              <a:gd name="T1" fmla="*/ 936625 h 590"/>
              <a:gd name="T2" fmla="*/ 85725 w 718"/>
              <a:gd name="T3" fmla="*/ 936625 h 590"/>
              <a:gd name="T4" fmla="*/ 1139825 w 718"/>
              <a:gd name="T5" fmla="*/ 0 h 590"/>
              <a:gd name="T6" fmla="*/ 0 60000 65536"/>
              <a:gd name="T7" fmla="*/ 0 60000 65536"/>
              <a:gd name="T8" fmla="*/ 0 60000 65536"/>
              <a:gd name="T9" fmla="*/ 0 w 718"/>
              <a:gd name="T10" fmla="*/ 0 h 590"/>
              <a:gd name="T11" fmla="*/ 718 w 718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590">
                <a:moveTo>
                  <a:pt x="0" y="590"/>
                </a:moveTo>
                <a:lnTo>
                  <a:pt x="54" y="590"/>
                </a:lnTo>
                <a:lnTo>
                  <a:pt x="71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10"/>
          <p:cNvSpPr>
            <a:spLocks/>
          </p:cNvSpPr>
          <p:nvPr/>
        </p:nvSpPr>
        <p:spPr bwMode="auto">
          <a:xfrm>
            <a:off x="1144588" y="4865688"/>
            <a:ext cx="1695450" cy="847725"/>
          </a:xfrm>
          <a:custGeom>
            <a:avLst/>
            <a:gdLst>
              <a:gd name="T0" fmla="*/ 0 w 1068"/>
              <a:gd name="T1" fmla="*/ 847725 h 534"/>
              <a:gd name="T2" fmla="*/ 225425 w 1068"/>
              <a:gd name="T3" fmla="*/ 847725 h 534"/>
              <a:gd name="T4" fmla="*/ 1695450 w 1068"/>
              <a:gd name="T5" fmla="*/ 0 h 534"/>
              <a:gd name="T6" fmla="*/ 0 60000 65536"/>
              <a:gd name="T7" fmla="*/ 0 60000 65536"/>
              <a:gd name="T8" fmla="*/ 0 60000 65536"/>
              <a:gd name="T9" fmla="*/ 0 w 1068"/>
              <a:gd name="T10" fmla="*/ 0 h 534"/>
              <a:gd name="T11" fmla="*/ 1068 w 1068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" h="534">
                <a:moveTo>
                  <a:pt x="0" y="534"/>
                </a:moveTo>
                <a:lnTo>
                  <a:pt x="142" y="534"/>
                </a:lnTo>
                <a:lnTo>
                  <a:pt x="106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1268413" y="4389438"/>
            <a:ext cx="1397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>
            <a:off x="6388100" y="3948113"/>
            <a:ext cx="13589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V="1">
            <a:off x="6737350" y="3948113"/>
            <a:ext cx="825500" cy="692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 flipH="1">
            <a:off x="5676900" y="2108200"/>
            <a:ext cx="2028825" cy="130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5702300" y="2108200"/>
            <a:ext cx="1993900" cy="438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 flipH="1">
            <a:off x="6388100" y="3948113"/>
            <a:ext cx="13652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 flipV="1">
            <a:off x="6737350" y="3948113"/>
            <a:ext cx="825500" cy="6921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H="1">
            <a:off x="5676900" y="2108200"/>
            <a:ext cx="2022475" cy="1301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 flipV="1">
            <a:off x="5702300" y="2108200"/>
            <a:ext cx="1993900" cy="4381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V="1">
            <a:off x="5759450" y="2108200"/>
            <a:ext cx="1936750" cy="7175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Rectangle 21"/>
          <p:cNvSpPr>
            <a:spLocks noChangeArrowheads="1"/>
          </p:cNvSpPr>
          <p:nvPr/>
        </p:nvSpPr>
        <p:spPr bwMode="auto">
          <a:xfrm>
            <a:off x="603250" y="188640"/>
            <a:ext cx="5914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(d)  Connective tissue proper: dense connective tissue, dense regular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603250" y="1296988"/>
            <a:ext cx="25749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b="1">
                <a:solidFill>
                  <a:srgbClr val="231F20"/>
                </a:solidFill>
              </a:rPr>
              <a:t> Primarily parallel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collagen fibers; a few elastic fibers;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major cell type is the fibroblast.</a:t>
            </a:r>
            <a:endParaRPr lang="en-US"/>
          </a:p>
        </p:txBody>
      </p:sp>
      <p:sp>
        <p:nvSpPr>
          <p:cNvPr id="10262" name="Rectangle 23"/>
          <p:cNvSpPr>
            <a:spLocks noChangeArrowheads="1"/>
          </p:cNvSpPr>
          <p:nvPr/>
        </p:nvSpPr>
        <p:spPr bwMode="auto">
          <a:xfrm>
            <a:off x="603250" y="2236788"/>
            <a:ext cx="26844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Attaches muscles to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bones or to muscles; attaches bones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to bones; withstands great tensile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stress when pulling force is applied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in one direction.</a:t>
            </a:r>
            <a:endParaRPr lang="en-US"/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603250" y="3395663"/>
            <a:ext cx="1908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Tendons, most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ligaments, aponeuroses.</a:t>
            </a:r>
            <a:endParaRPr lang="en-US"/>
          </a:p>
        </p:txBody>
      </p:sp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3771900" y="5810250"/>
            <a:ext cx="337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 dirty="0">
                <a:solidFill>
                  <a:srgbClr val="231F20"/>
                </a:solidFill>
              </a:rPr>
              <a:t> Dense regular connective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</a:rPr>
              <a:t>tissue from a tendon (500x).</a:t>
            </a:r>
            <a:endParaRPr lang="en-US" dirty="0"/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574675" y="4303713"/>
            <a:ext cx="6619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Shoulder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joint</a:t>
            </a:r>
            <a:endParaRPr lang="en-US" b="1"/>
          </a:p>
        </p:txBody>
      </p:sp>
      <p:sp>
        <p:nvSpPr>
          <p:cNvPr id="10266" name="Rectangle 27"/>
          <p:cNvSpPr>
            <a:spLocks noChangeArrowheads="1"/>
          </p:cNvSpPr>
          <p:nvPr/>
        </p:nvSpPr>
        <p:spPr bwMode="auto">
          <a:xfrm>
            <a:off x="574675" y="5014913"/>
            <a:ext cx="6778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Ligament</a:t>
            </a:r>
            <a:endParaRPr lang="en-US" b="1"/>
          </a:p>
        </p:txBody>
      </p:sp>
      <p:sp>
        <p:nvSpPr>
          <p:cNvPr id="10267" name="Rectangle 28"/>
          <p:cNvSpPr>
            <a:spLocks noChangeArrowheads="1"/>
          </p:cNvSpPr>
          <p:nvPr/>
        </p:nvSpPr>
        <p:spPr bwMode="auto">
          <a:xfrm>
            <a:off x="574675" y="5627688"/>
            <a:ext cx="552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Tendon</a:t>
            </a:r>
            <a:endParaRPr lang="en-US" b="1"/>
          </a:p>
        </p:txBody>
      </p:sp>
      <p:sp>
        <p:nvSpPr>
          <p:cNvPr id="10268" name="Rectangle 29"/>
          <p:cNvSpPr>
            <a:spLocks noChangeArrowheads="1"/>
          </p:cNvSpPr>
          <p:nvPr/>
        </p:nvSpPr>
        <p:spPr bwMode="auto">
          <a:xfrm>
            <a:off x="7785100" y="2024063"/>
            <a:ext cx="6445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Collagen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</a:t>
            </a:r>
            <a:endParaRPr lang="en-US" b="1"/>
          </a:p>
        </p:txBody>
      </p:sp>
      <p:sp>
        <p:nvSpPr>
          <p:cNvPr id="10269" name="Rectangle 30"/>
          <p:cNvSpPr>
            <a:spLocks noChangeArrowheads="1"/>
          </p:cNvSpPr>
          <p:nvPr/>
        </p:nvSpPr>
        <p:spPr bwMode="auto">
          <a:xfrm>
            <a:off x="7785100" y="3871913"/>
            <a:ext cx="7794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Nuclei of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fibroblasts</a:t>
            </a:r>
            <a:endParaRPr lang="en-US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9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920621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itchFamily="2" charset="2"/>
              <a:buChar char="§"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Dense irregular con. T </a:t>
            </a:r>
            <a:r>
              <a:rPr lang="en-US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. :- </a:t>
            </a:r>
            <a:endParaRPr 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ew 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cells much collagen fibers randomly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arranged.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roviding 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resistance to stress from all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direction.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 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–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Dermis 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of the skin and sub mucosa of digestive system.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1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</a:rPr>
              <a:t>Figure 4.8e  Connective tissues.</a:t>
            </a:r>
            <a:endParaRPr lang="en-US" sz="1300" b="0" smtClean="0">
              <a:solidFill>
                <a:srgbClr val="000000"/>
              </a:solidFill>
            </a:endParaRPr>
          </a:p>
        </p:txBody>
      </p:sp>
      <p:pic>
        <p:nvPicPr>
          <p:cNvPr id="11267" name="Picture 4" descr="figure_04_0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16632"/>
            <a:ext cx="823118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5"/>
          <p:cNvSpPr>
            <a:spLocks noChangeShapeType="1"/>
          </p:cNvSpPr>
          <p:nvPr/>
        </p:nvSpPr>
        <p:spPr bwMode="auto">
          <a:xfrm flipH="1">
            <a:off x="4978400" y="2070100"/>
            <a:ext cx="26860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5921375" y="2070100"/>
            <a:ext cx="1568450" cy="7429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5994400" y="3636963"/>
            <a:ext cx="16700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7061200" y="3478213"/>
            <a:ext cx="431800" cy="1619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 flipH="1">
            <a:off x="4978400" y="2070100"/>
            <a:ext cx="26892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V="1">
            <a:off x="5921375" y="2070100"/>
            <a:ext cx="1568450" cy="7429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H="1">
            <a:off x="5994400" y="3636963"/>
            <a:ext cx="16732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7061200" y="3478213"/>
            <a:ext cx="431800" cy="1619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1246188" y="4706938"/>
            <a:ext cx="10191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1246188" y="4706938"/>
            <a:ext cx="10191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603250" y="161082"/>
            <a:ext cx="70453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>(e)  Connective tissue proper: dense connective tissue, dense irregular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603250" y="1252538"/>
            <a:ext cx="26574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400" b="1">
                <a:solidFill>
                  <a:srgbClr val="231F20"/>
                </a:solidFill>
              </a:rPr>
              <a:t> Primarily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irregularly arranged collagen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fibers; some elastic fibers;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major cell type is the fibroblast.</a:t>
            </a:r>
            <a:endParaRPr lang="en-US"/>
          </a:p>
        </p:txBody>
      </p:sp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603250" y="2166938"/>
            <a:ext cx="25590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400" b="1">
                <a:solidFill>
                  <a:srgbClr val="231F20"/>
                </a:solidFill>
              </a:rPr>
              <a:t> Able to withstand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tension exerted in many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directions; provides structural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strength.</a:t>
            </a:r>
          </a:p>
        </p:txBody>
      </p:sp>
      <p:sp>
        <p:nvSpPr>
          <p:cNvPr id="11281" name="Rectangle 18"/>
          <p:cNvSpPr>
            <a:spLocks noChangeArrowheads="1"/>
          </p:cNvSpPr>
          <p:nvPr/>
        </p:nvSpPr>
        <p:spPr bwMode="auto">
          <a:xfrm>
            <a:off x="603250" y="3084513"/>
            <a:ext cx="26320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400" b="1">
                <a:solidFill>
                  <a:srgbClr val="231F20"/>
                </a:solidFill>
              </a:rPr>
              <a:t> Fibrous capsules of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organs and of joints; dermis of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the skin; submucosa of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digestive tract.</a:t>
            </a:r>
            <a:endParaRPr lang="en-US"/>
          </a:p>
        </p:txBody>
      </p:sp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3871912" y="5661248"/>
            <a:ext cx="3405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400" b="1" dirty="0">
                <a:solidFill>
                  <a:srgbClr val="231F20"/>
                </a:solidFill>
              </a:rPr>
              <a:t> Dense irregular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231F20"/>
                </a:solidFill>
              </a:rPr>
              <a:t>connective tissue from the dermis of the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231F20"/>
                </a:solidFill>
              </a:rPr>
              <a:t>skin (400x).</a:t>
            </a:r>
            <a:endParaRPr lang="en-US" dirty="0"/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7708900" y="3535363"/>
            <a:ext cx="7477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Collagen</a:t>
            </a:r>
          </a:p>
          <a:p>
            <a:r>
              <a:rPr lang="en-US" sz="1400" b="1">
                <a:solidFill>
                  <a:srgbClr val="231F20"/>
                </a:solidFill>
              </a:rPr>
              <a:t>fibers</a:t>
            </a:r>
            <a:endParaRPr lang="en-US" b="1"/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7699375" y="1976438"/>
            <a:ext cx="904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Nuclei of</a:t>
            </a:r>
          </a:p>
          <a:p>
            <a:r>
              <a:rPr lang="en-US" sz="1400" b="1">
                <a:solidFill>
                  <a:srgbClr val="231F20"/>
                </a:solidFill>
              </a:rPr>
              <a:t>fibroblasts</a:t>
            </a:r>
            <a:endParaRPr lang="en-US" b="1"/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558800" y="4602163"/>
            <a:ext cx="6588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Fibrous</a:t>
            </a:r>
          </a:p>
          <a:p>
            <a:r>
              <a:rPr lang="en-US" sz="1400" b="1">
                <a:solidFill>
                  <a:srgbClr val="231F20"/>
                </a:solidFill>
              </a:rPr>
              <a:t>joint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capsule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8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5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Second type of con. T. :-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Embryonic con. T. :</a:t>
            </a:r>
            <a:endParaRPr lang="en-US" sz="3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dirty="0" err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Mesenchyme</a:t>
            </a: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:-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Con. Tissue developing mainly from mesoderm in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embryo.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</a:rPr>
              <a:t>Composition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  <a:endParaRPr lang="en-US" sz="3200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Ground 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substance.</a:t>
            </a:r>
            <a:endParaRPr lang="en-US" sz="3200" b="1" dirty="0">
              <a:solidFill>
                <a:schemeClr val="bg1"/>
              </a:solidFill>
              <a:latin typeface="Times New Roman"/>
            </a:endParaRPr>
          </a:p>
          <a:p>
            <a:pPr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Sparse 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collagen fibers,</a:t>
            </a: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 reticular 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fibers.</a:t>
            </a:r>
            <a:endParaRPr lang="en-US" sz="3200" b="1" dirty="0">
              <a:solidFill>
                <a:schemeClr val="bg1"/>
              </a:solidFill>
              <a:latin typeface="Times New Roman"/>
            </a:endParaRPr>
          </a:p>
          <a:p>
            <a:pPr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Mesenchyme cells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Times New Roman"/>
              </a:rPr>
              <a:t>Function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secretion of 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ground substance,</a:t>
            </a: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 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fibers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proliferation </a:t>
            </a: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and differentiation into different connective tissue cell types, smooth muscle cells, blood </a:t>
            </a:r>
            <a:r>
              <a:rPr lang="en-US" sz="3200" b="1" dirty="0" smtClean="0">
                <a:solidFill>
                  <a:schemeClr val="bg1"/>
                </a:solidFill>
                <a:latin typeface="Times New Roman"/>
              </a:rPr>
              <a:t>cells</a:t>
            </a:r>
            <a:r>
              <a:rPr lang="en-US" sz="3200" b="1" dirty="0">
                <a:solidFill>
                  <a:schemeClr val="bg1"/>
                </a:solidFill>
                <a:latin typeface="Times New Roman"/>
              </a:rPr>
              <a:t>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Mucoid</a:t>
            </a:r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(mucous) con. T.</a:t>
            </a:r>
          </a:p>
          <a:p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>
                <a:solidFill>
                  <a:schemeClr val="bg1"/>
                </a:solidFill>
              </a:rPr>
              <a:t>Location</a:t>
            </a:r>
            <a:r>
              <a:rPr lang="en-US" sz="3200" dirty="0">
                <a:solidFill>
                  <a:schemeClr val="bg1"/>
                </a:solidFill>
              </a:rPr>
              <a:t>: umbilical cord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Composition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Ground substance  rich in </a:t>
            </a:r>
            <a:r>
              <a:rPr lang="en-US" sz="3200" dirty="0" err="1">
                <a:solidFill>
                  <a:schemeClr val="bg1"/>
                </a:solidFill>
              </a:rPr>
              <a:t>hialuronic</a:t>
            </a:r>
            <a:r>
              <a:rPr lang="en-US" sz="3200" dirty="0">
                <a:solidFill>
                  <a:schemeClr val="bg1"/>
                </a:solidFill>
              </a:rPr>
              <a:t> acid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Collagen fibers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Mucocytes</a:t>
            </a:r>
            <a:r>
              <a:rPr lang="en-US" sz="3200" dirty="0">
                <a:solidFill>
                  <a:schemeClr val="bg1"/>
                </a:solidFill>
              </a:rPr>
              <a:t> (fibroblasts)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Function</a:t>
            </a:r>
            <a:r>
              <a:rPr lang="en-US" sz="3200" dirty="0">
                <a:solidFill>
                  <a:schemeClr val="bg1"/>
                </a:solidFill>
              </a:rPr>
              <a:t>: secretion of ground substance, fibers</a:t>
            </a:r>
            <a:r>
              <a:rPr lang="en-US" sz="3200" dirty="0"/>
              <a:t>.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6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 descr="05x24.jpg"/>
          <p:cNvPicPr>
            <a:picLocks noChangeAspect="1"/>
          </p:cNvPicPr>
          <p:nvPr/>
        </p:nvPicPr>
        <p:blipFill>
          <a:blip r:embed="rId3" cstate="print"/>
          <a:srcRect l="-2867" r="-2867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5576" y="896587"/>
            <a:ext cx="784887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Lucida Calligraphy" pitchFamily="66" charset="0"/>
                <a:ea typeface="Calibri" pitchFamily="34" charset="0"/>
                <a:cs typeface="Calibri" pitchFamily="34" charset="0"/>
              </a:rPr>
              <a:t>General Con. T. composed of: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Lucida Calligraphy" pitchFamily="66" charset="0"/>
                <a:ea typeface="Calibri" pitchFamily="34" charset="0"/>
                <a:cs typeface="Calibri" pitchFamily="34" charset="0"/>
              </a:rPr>
              <a:t>First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Fibers of con. T.: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Fiber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- Elongated structures formed from proteins.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Calibri" pitchFamily="34" charset="0"/>
                <a:cs typeface="Calibri" pitchFamily="34" charset="0"/>
              </a:rPr>
              <a:t>Types of fiber are:-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Collagen (white) fiber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Fibers sheets and networks extremely strong and resistance to normal tearing forces.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Elastic (yellow) fibers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thin single fibers form a network with ability of elasticity.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Reticular fibers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small fibers appeared black in color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50" y="25400"/>
            <a:ext cx="8851900" cy="642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48680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C000"/>
                </a:solidFill>
                <a:latin typeface="Lucida Calligraphy" pitchFamily="66" charset="0"/>
                <a:ea typeface="Calibri" pitchFamily="34" charset="0"/>
                <a:cs typeface="Calibri" pitchFamily="34" charset="0"/>
              </a:rPr>
              <a:t>Second</a:t>
            </a:r>
            <a:r>
              <a:rPr lang="en-US" sz="3200" b="1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: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cells of con. T. 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Mesenchyme cells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------- common cells, produce fibers and interstitial material.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Adiposities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----- store fat.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Plasma cells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-----antibody producing cells.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Macrophages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------- phagocytosis.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Mast cells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---------- release  histamine and cytokines.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White blood cells (WBC).</a:t>
            </a:r>
            <a:endParaRPr lang="en-US" sz="3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Pigment cells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---- in skin.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17475"/>
            <a:ext cx="8864600" cy="292388"/>
          </a:xfrm>
        </p:spPr>
        <p:txBody>
          <a:bodyPr anchor="t"/>
          <a:lstStyle/>
          <a:p>
            <a:endParaRPr lang="en-US" sz="1300" b="0" dirty="0" smtClean="0">
              <a:solidFill>
                <a:srgbClr val="00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7" t="6168" r="37782"/>
          <a:stretch>
            <a:fillRect/>
          </a:stretch>
        </p:blipFill>
        <p:spPr bwMode="auto">
          <a:xfrm>
            <a:off x="2417763" y="919163"/>
            <a:ext cx="3159125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1917700" y="5475288"/>
            <a:ext cx="13430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1689100" y="4700588"/>
            <a:ext cx="17018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466850" y="4265613"/>
            <a:ext cx="30892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136775" y="3384550"/>
            <a:ext cx="4794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1857375" y="2879725"/>
            <a:ext cx="11271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149475" y="1539875"/>
            <a:ext cx="10858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>
            <a:off x="5370513" y="1270000"/>
            <a:ext cx="4984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5453063" y="1819275"/>
            <a:ext cx="4191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4786313" y="2114550"/>
            <a:ext cx="10826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 flipH="1">
            <a:off x="4445000" y="2400300"/>
            <a:ext cx="1427163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5491163" y="4338638"/>
            <a:ext cx="3841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455613" y="1363663"/>
            <a:ext cx="16494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Macrophage</a:t>
            </a:r>
            <a:endParaRPr lang="en-US" b="1"/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455613" y="2719388"/>
            <a:ext cx="13541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Fibroblast</a:t>
            </a:r>
            <a:endParaRPr lang="en-US" b="1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455613" y="3224213"/>
            <a:ext cx="16494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Lymphocyte</a:t>
            </a:r>
            <a:endParaRPr lang="en-US" b="1"/>
          </a:p>
        </p:txBody>
      </p:sp>
      <p:sp>
        <p:nvSpPr>
          <p:cNvPr id="7186" name="Rectangle 19"/>
          <p:cNvSpPr>
            <a:spLocks noChangeArrowheads="1"/>
          </p:cNvSpPr>
          <p:nvPr/>
        </p:nvSpPr>
        <p:spPr bwMode="auto">
          <a:xfrm>
            <a:off x="455613" y="4103688"/>
            <a:ext cx="965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Fat cell</a:t>
            </a:r>
            <a:endParaRPr lang="en-US" b="1"/>
          </a:p>
        </p:txBody>
      </p:sp>
      <p:sp>
        <p:nvSpPr>
          <p:cNvPr id="7187" name="Rectangle 20"/>
          <p:cNvSpPr>
            <a:spLocks noChangeArrowheads="1"/>
          </p:cNvSpPr>
          <p:nvPr/>
        </p:nvSpPr>
        <p:spPr bwMode="auto">
          <a:xfrm>
            <a:off x="455613" y="4538663"/>
            <a:ext cx="11826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Mast cell</a:t>
            </a:r>
            <a:endParaRPr lang="en-US" b="1"/>
          </a:p>
        </p:txBody>
      </p:sp>
      <p:sp>
        <p:nvSpPr>
          <p:cNvPr id="7188" name="Rectangle 21"/>
          <p:cNvSpPr>
            <a:spLocks noChangeArrowheads="1"/>
          </p:cNvSpPr>
          <p:nvPr/>
        </p:nvSpPr>
        <p:spPr bwMode="auto">
          <a:xfrm>
            <a:off x="455613" y="5316538"/>
            <a:ext cx="14001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Neutrophil</a:t>
            </a:r>
            <a:endParaRPr lang="en-US" b="1"/>
          </a:p>
        </p:txBody>
      </p:sp>
      <p:sp>
        <p:nvSpPr>
          <p:cNvPr id="7189" name="Rectangle 22"/>
          <p:cNvSpPr>
            <a:spLocks noChangeArrowheads="1"/>
          </p:cNvSpPr>
          <p:nvPr/>
        </p:nvSpPr>
        <p:spPr bwMode="auto">
          <a:xfrm>
            <a:off x="5907088" y="4157663"/>
            <a:ext cx="11811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Capillary</a:t>
            </a:r>
            <a:endParaRPr lang="en-US" b="1"/>
          </a:p>
        </p:txBody>
      </p:sp>
      <p:sp>
        <p:nvSpPr>
          <p:cNvPr id="7190" name="Rectangle 23"/>
          <p:cNvSpPr>
            <a:spLocks noChangeArrowheads="1"/>
          </p:cNvSpPr>
          <p:nvPr/>
        </p:nvSpPr>
        <p:spPr bwMode="auto">
          <a:xfrm>
            <a:off x="455613" y="465138"/>
            <a:ext cx="15224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rgbClr val="231F20"/>
                </a:solidFill>
                <a:latin typeface="Arial Black" pitchFamily="34" charset="0"/>
              </a:rPr>
              <a:t>Cell types</a:t>
            </a:r>
            <a:endParaRPr lang="en-US" dirty="0"/>
          </a:p>
        </p:txBody>
      </p:sp>
      <p:sp>
        <p:nvSpPr>
          <p:cNvPr id="7191" name="Rectangle 24"/>
          <p:cNvSpPr>
            <a:spLocks noChangeArrowheads="1"/>
          </p:cNvSpPr>
          <p:nvPr/>
        </p:nvSpPr>
        <p:spPr bwMode="auto">
          <a:xfrm>
            <a:off x="5897563" y="465138"/>
            <a:ext cx="19685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Extracellular</a:t>
            </a:r>
          </a:p>
          <a:p>
            <a:pPr>
              <a:lnSpc>
                <a:spcPct val="60000"/>
              </a:lnSpc>
            </a:pPr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matrix</a:t>
            </a:r>
            <a:endParaRPr lang="en-US"/>
          </a:p>
        </p:txBody>
      </p:sp>
      <p:sp>
        <p:nvSpPr>
          <p:cNvPr id="7192" name="Rectangle 25"/>
          <p:cNvSpPr>
            <a:spLocks noChangeArrowheads="1"/>
          </p:cNvSpPr>
          <p:nvPr/>
        </p:nvSpPr>
        <p:spPr bwMode="auto">
          <a:xfrm>
            <a:off x="5903913" y="1346200"/>
            <a:ext cx="20574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Fibers</a:t>
            </a:r>
          </a:p>
          <a:p>
            <a:pPr>
              <a:lnSpc>
                <a:spcPct val="70000"/>
              </a:lnSpc>
            </a:pPr>
            <a:r>
              <a:rPr lang="en-US" sz="2200" b="1">
                <a:solidFill>
                  <a:srgbClr val="231F20"/>
                </a:solidFill>
              </a:rPr>
              <a:t>• Collagen fiber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</a:rPr>
              <a:t>• Elastic fiber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</a:rPr>
              <a:t>• Reticular fiber</a:t>
            </a:r>
            <a:endParaRPr lang="en-US" b="1"/>
          </a:p>
          <a:p>
            <a:endParaRPr lang="en-US"/>
          </a:p>
        </p:txBody>
      </p:sp>
      <p:sp>
        <p:nvSpPr>
          <p:cNvPr id="7193" name="Rectangle 26"/>
          <p:cNvSpPr>
            <a:spLocks noChangeArrowheads="1"/>
          </p:cNvSpPr>
          <p:nvPr/>
        </p:nvSpPr>
        <p:spPr bwMode="auto">
          <a:xfrm>
            <a:off x="5900738" y="1033463"/>
            <a:ext cx="27749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Ground substance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2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55576" y="679995"/>
            <a:ext cx="74888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Lucida Calligraphy" pitchFamily="66" charset="0"/>
                <a:ea typeface="Calibri" pitchFamily="34" charset="0"/>
                <a:cs typeface="Calibri" pitchFamily="34" charset="0"/>
              </a:rPr>
              <a:t>Third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ground substance.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Watery unstained extracellular material contains water, polysaccharide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mucouprotein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and protein such as albumin, glycoprotein, and globulin.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Calibri" pitchFamily="34" charset="0"/>
                <a:cs typeface="Calibri" pitchFamily="34" charset="0"/>
              </a:rPr>
              <a:t>Classification of con. T. 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First type of con. T.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General con . T. 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Loose 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areolar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) con. 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.:-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many cells and little collagen, randomly distributed, thick layer beneath the epithelial in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digestive system.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endParaRPr lang="en-US" sz="32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</a:rPr>
              <a:t>Figure 4.8a  Connective tissues.</a:t>
            </a:r>
            <a:endParaRPr lang="en-US" sz="1300" b="0" smtClean="0">
              <a:solidFill>
                <a:srgbClr val="000000"/>
              </a:solidFill>
            </a:endParaRPr>
          </a:p>
        </p:txBody>
      </p:sp>
      <p:pic>
        <p:nvPicPr>
          <p:cNvPr id="6147" name="Picture 4" descr="figure_04_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1389063" y="5018088"/>
            <a:ext cx="279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173163" y="5532438"/>
            <a:ext cx="6477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1389063" y="5018088"/>
            <a:ext cx="2794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1173163" y="5532438"/>
            <a:ext cx="6477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5489575" y="1739900"/>
            <a:ext cx="23368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365875" y="2686050"/>
            <a:ext cx="14478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 flipH="1">
            <a:off x="6800850" y="2682875"/>
            <a:ext cx="457200" cy="2603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12"/>
          <p:cNvSpPr>
            <a:spLocks/>
          </p:cNvSpPr>
          <p:nvPr/>
        </p:nvSpPr>
        <p:spPr bwMode="auto">
          <a:xfrm>
            <a:off x="6896100" y="3059113"/>
            <a:ext cx="933450" cy="447675"/>
          </a:xfrm>
          <a:custGeom>
            <a:avLst/>
            <a:gdLst>
              <a:gd name="T0" fmla="*/ 933450 w 588"/>
              <a:gd name="T1" fmla="*/ 447675 h 282"/>
              <a:gd name="T2" fmla="*/ 746125 w 588"/>
              <a:gd name="T3" fmla="*/ 447675 h 282"/>
              <a:gd name="T4" fmla="*/ 0 w 588"/>
              <a:gd name="T5" fmla="*/ 0 h 282"/>
              <a:gd name="T6" fmla="*/ 0 60000 65536"/>
              <a:gd name="T7" fmla="*/ 0 60000 65536"/>
              <a:gd name="T8" fmla="*/ 0 60000 65536"/>
              <a:gd name="T9" fmla="*/ 0 w 588"/>
              <a:gd name="T10" fmla="*/ 0 h 282"/>
              <a:gd name="T11" fmla="*/ 588 w 58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282">
                <a:moveTo>
                  <a:pt x="588" y="282"/>
                </a:moveTo>
                <a:lnTo>
                  <a:pt x="470" y="28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 flipV="1">
            <a:off x="7016750" y="3506788"/>
            <a:ext cx="625475" cy="2857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 flipV="1">
            <a:off x="6556375" y="1743075"/>
            <a:ext cx="749300" cy="3651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5489575" y="1739900"/>
            <a:ext cx="23431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6365875" y="2686050"/>
            <a:ext cx="14636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H="1">
            <a:off x="6800850" y="2682875"/>
            <a:ext cx="457200" cy="2603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Freeform 18"/>
          <p:cNvSpPr>
            <a:spLocks/>
          </p:cNvSpPr>
          <p:nvPr/>
        </p:nvSpPr>
        <p:spPr bwMode="auto">
          <a:xfrm>
            <a:off x="6896100" y="3059113"/>
            <a:ext cx="933450" cy="447675"/>
          </a:xfrm>
          <a:custGeom>
            <a:avLst/>
            <a:gdLst>
              <a:gd name="T0" fmla="*/ 933450 w 588"/>
              <a:gd name="T1" fmla="*/ 447675 h 282"/>
              <a:gd name="T2" fmla="*/ 746125 w 588"/>
              <a:gd name="T3" fmla="*/ 447675 h 282"/>
              <a:gd name="T4" fmla="*/ 0 w 588"/>
              <a:gd name="T5" fmla="*/ 0 h 282"/>
              <a:gd name="T6" fmla="*/ 0 60000 65536"/>
              <a:gd name="T7" fmla="*/ 0 60000 65536"/>
              <a:gd name="T8" fmla="*/ 0 60000 65536"/>
              <a:gd name="T9" fmla="*/ 0 w 588"/>
              <a:gd name="T10" fmla="*/ 0 h 282"/>
              <a:gd name="T11" fmla="*/ 588 w 58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282">
                <a:moveTo>
                  <a:pt x="588" y="282"/>
                </a:moveTo>
                <a:lnTo>
                  <a:pt x="470" y="28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 flipV="1">
            <a:off x="7016750" y="3506788"/>
            <a:ext cx="625475" cy="2857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 flipV="1">
            <a:off x="6556375" y="1743075"/>
            <a:ext cx="749300" cy="3651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Rectangle 21"/>
          <p:cNvSpPr>
            <a:spLocks noChangeArrowheads="1"/>
          </p:cNvSpPr>
          <p:nvPr/>
        </p:nvSpPr>
        <p:spPr bwMode="auto">
          <a:xfrm>
            <a:off x="612775" y="476672"/>
            <a:ext cx="52517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 Black" pitchFamily="34" charset="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a)  Connective tissue proper: loose connective tissue, areolar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584200" y="1296988"/>
            <a:ext cx="26638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i="1">
                <a:solidFill>
                  <a:srgbClr val="231F20"/>
                </a:solidFill>
              </a:rPr>
              <a:t> </a:t>
            </a:r>
            <a:r>
              <a:rPr lang="en-US" sz="1200" b="1">
                <a:solidFill>
                  <a:srgbClr val="231F20"/>
                </a:solidFill>
              </a:rPr>
              <a:t>Gel-like matrix with all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three fiber types; cells: fibroblasts,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macrophages, mast cells, and some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white blood cells.</a:t>
            </a:r>
            <a:endParaRPr lang="en-US" b="1"/>
          </a:p>
        </p:txBody>
      </p:sp>
      <p:sp>
        <p:nvSpPr>
          <p:cNvPr id="6166" name="Rectangle 23"/>
          <p:cNvSpPr>
            <a:spLocks noChangeArrowheads="1"/>
          </p:cNvSpPr>
          <p:nvPr/>
        </p:nvSpPr>
        <p:spPr bwMode="auto">
          <a:xfrm>
            <a:off x="584200" y="2192338"/>
            <a:ext cx="27352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 dirty="0">
                <a:solidFill>
                  <a:srgbClr val="231F20"/>
                </a:solidFill>
              </a:rPr>
              <a:t> Wraps and cushions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</a:rPr>
              <a:t>organs; its macrophages phagocytize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</a:rPr>
              <a:t>bacteria; plays important role in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</a:rPr>
              <a:t>inflammation; holds and conveys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</a:rPr>
              <a:t>tissue fluid.</a:t>
            </a:r>
            <a:endParaRPr lang="en-US" dirty="0"/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584200" y="3160713"/>
            <a:ext cx="2613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Widely distributed under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epithelia of body, e.g., forms lamina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propria of mucous membranes;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packages organs; surrounds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capillaries.</a:t>
            </a:r>
            <a:endParaRPr lang="en-US"/>
          </a:p>
        </p:txBody>
      </p:sp>
      <p:sp>
        <p:nvSpPr>
          <p:cNvPr id="6168" name="Rectangle 25"/>
          <p:cNvSpPr>
            <a:spLocks noChangeArrowheads="1"/>
          </p:cNvSpPr>
          <p:nvPr/>
        </p:nvSpPr>
        <p:spPr bwMode="auto">
          <a:xfrm>
            <a:off x="3806825" y="5272088"/>
            <a:ext cx="35480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>
                <a:solidFill>
                  <a:srgbClr val="231F20"/>
                </a:solidFill>
              </a:rPr>
              <a:t> Areolar connective tissue, a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soft packaging tissue of the body (300x).</a:t>
            </a:r>
            <a:endParaRPr lang="en-US"/>
          </a:p>
        </p:txBody>
      </p:sp>
      <p:sp>
        <p:nvSpPr>
          <p:cNvPr id="6169" name="Rectangle 26"/>
          <p:cNvSpPr>
            <a:spLocks noChangeArrowheads="1"/>
          </p:cNvSpPr>
          <p:nvPr/>
        </p:nvSpPr>
        <p:spPr bwMode="auto">
          <a:xfrm>
            <a:off x="561975" y="4935538"/>
            <a:ext cx="7810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Epithelium</a:t>
            </a:r>
            <a:endParaRPr lang="en-US" b="1"/>
          </a:p>
        </p:txBody>
      </p:sp>
      <p:sp>
        <p:nvSpPr>
          <p:cNvPr id="6170" name="Rectangle 27"/>
          <p:cNvSpPr>
            <a:spLocks noChangeArrowheads="1"/>
          </p:cNvSpPr>
          <p:nvPr/>
        </p:nvSpPr>
        <p:spPr bwMode="auto">
          <a:xfrm>
            <a:off x="561975" y="5443538"/>
            <a:ext cx="533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Lamina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propria</a:t>
            </a:r>
            <a:endParaRPr lang="en-US" b="1"/>
          </a:p>
        </p:txBody>
      </p:sp>
      <p:sp>
        <p:nvSpPr>
          <p:cNvPr id="6171" name="Rectangle 28"/>
          <p:cNvSpPr>
            <a:spLocks noChangeArrowheads="1"/>
          </p:cNvSpPr>
          <p:nvPr/>
        </p:nvSpPr>
        <p:spPr bwMode="auto">
          <a:xfrm>
            <a:off x="7854950" y="3430588"/>
            <a:ext cx="7381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Fibroblast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nuclei</a:t>
            </a:r>
            <a:endParaRPr lang="en-US" b="1"/>
          </a:p>
        </p:txBody>
      </p:sp>
      <p:sp>
        <p:nvSpPr>
          <p:cNvPr id="6172" name="Rectangle 29"/>
          <p:cNvSpPr>
            <a:spLocks noChangeArrowheads="1"/>
          </p:cNvSpPr>
          <p:nvPr/>
        </p:nvSpPr>
        <p:spPr bwMode="auto">
          <a:xfrm>
            <a:off x="7861300" y="1658938"/>
            <a:ext cx="4905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Elastic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 </a:t>
            </a:r>
          </a:p>
        </p:txBody>
      </p:sp>
      <p:sp>
        <p:nvSpPr>
          <p:cNvPr id="6173" name="Rectangle 30"/>
          <p:cNvSpPr>
            <a:spLocks noChangeArrowheads="1"/>
          </p:cNvSpPr>
          <p:nvPr/>
        </p:nvSpPr>
        <p:spPr bwMode="auto">
          <a:xfrm>
            <a:off x="7861300" y="2608263"/>
            <a:ext cx="6445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Collagen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Reticular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tissue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specialized con. T. consist of collagen fiber produced by reticular cells .this tissue form a delicate network supports various type of cells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lymphocytes in most lymphoid organs (spleen)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Dense con. 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less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flexible.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more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resistance than loose con. T.  , </a:t>
            </a: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adopted 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to offer stress resistance and protection   ..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</a:rPr>
              <a:t>Figure 4.8c  Connective tissues.</a:t>
            </a:r>
            <a:endParaRPr lang="en-US" sz="1300" b="0" smtClean="0">
              <a:solidFill>
                <a:srgbClr val="000000"/>
              </a:solidFill>
            </a:endParaRPr>
          </a:p>
        </p:txBody>
      </p:sp>
      <p:pic>
        <p:nvPicPr>
          <p:cNvPr id="9219" name="Picture 4" descr="figure_04_0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16632"/>
            <a:ext cx="823118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119188" y="4991100"/>
            <a:ext cx="7620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H="1">
            <a:off x="6734175" y="4051300"/>
            <a:ext cx="8858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7"/>
          <p:cNvSpPr>
            <a:spLocks/>
          </p:cNvSpPr>
          <p:nvPr/>
        </p:nvSpPr>
        <p:spPr bwMode="auto">
          <a:xfrm>
            <a:off x="6950075" y="3101975"/>
            <a:ext cx="669925" cy="114300"/>
          </a:xfrm>
          <a:custGeom>
            <a:avLst/>
            <a:gdLst>
              <a:gd name="T0" fmla="*/ 669925 w 422"/>
              <a:gd name="T1" fmla="*/ 0 h 72"/>
              <a:gd name="T2" fmla="*/ 479425 w 422"/>
              <a:gd name="T3" fmla="*/ 0 h 72"/>
              <a:gd name="T4" fmla="*/ 0 w 422"/>
              <a:gd name="T5" fmla="*/ 114300 h 72"/>
              <a:gd name="T6" fmla="*/ 0 60000 65536"/>
              <a:gd name="T7" fmla="*/ 0 60000 65536"/>
              <a:gd name="T8" fmla="*/ 0 60000 65536"/>
              <a:gd name="T9" fmla="*/ 0 w 422"/>
              <a:gd name="T10" fmla="*/ 0 h 72"/>
              <a:gd name="T11" fmla="*/ 422 w 42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72">
                <a:moveTo>
                  <a:pt x="422" y="0"/>
                </a:moveTo>
                <a:lnTo>
                  <a:pt x="302" y="0"/>
                </a:lnTo>
                <a:lnTo>
                  <a:pt x="0" y="72"/>
                </a:lnTo>
              </a:path>
            </a:pathLst>
          </a:custGeom>
          <a:noFill/>
          <a:ln w="285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8"/>
          <p:cNvSpPr>
            <a:spLocks/>
          </p:cNvSpPr>
          <p:nvPr/>
        </p:nvSpPr>
        <p:spPr bwMode="auto">
          <a:xfrm>
            <a:off x="6950075" y="3101975"/>
            <a:ext cx="666750" cy="114300"/>
          </a:xfrm>
          <a:custGeom>
            <a:avLst/>
            <a:gdLst>
              <a:gd name="T0" fmla="*/ 666750 w 420"/>
              <a:gd name="T1" fmla="*/ 0 h 72"/>
              <a:gd name="T2" fmla="*/ 479425 w 420"/>
              <a:gd name="T3" fmla="*/ 0 h 72"/>
              <a:gd name="T4" fmla="*/ 0 w 420"/>
              <a:gd name="T5" fmla="*/ 114300 h 72"/>
              <a:gd name="T6" fmla="*/ 0 60000 65536"/>
              <a:gd name="T7" fmla="*/ 0 60000 65536"/>
              <a:gd name="T8" fmla="*/ 0 60000 65536"/>
              <a:gd name="T9" fmla="*/ 0 w 420"/>
              <a:gd name="T10" fmla="*/ 0 h 72"/>
              <a:gd name="T11" fmla="*/ 420 w 42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72">
                <a:moveTo>
                  <a:pt x="420" y="0"/>
                </a:moveTo>
                <a:lnTo>
                  <a:pt x="302" y="0"/>
                </a:lnTo>
                <a:lnTo>
                  <a:pt x="0" y="7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H="1">
            <a:off x="6734175" y="4051300"/>
            <a:ext cx="8858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623888" y="260648"/>
            <a:ext cx="537198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 Black" pitchFamily="34" charset="0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c)  Connective tissue proper: loose connective tissue, reticular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71500" y="1289050"/>
            <a:ext cx="25415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b="1">
                <a:solidFill>
                  <a:srgbClr val="231F20"/>
                </a:solidFill>
              </a:rPr>
              <a:t> Network of reticular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 in a typical loose ground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substance; reticular cells lie on the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network.</a:t>
            </a:r>
            <a:endParaRPr lang="en-US"/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581025" y="2225675"/>
            <a:ext cx="27352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Fibers form a soft internal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skeleton (stroma) that supports other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cell types including white blood cells,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mast cells, and macrophages.</a:t>
            </a:r>
            <a:endParaRPr lang="en-US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581025" y="3375025"/>
            <a:ext cx="2646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Lymphoid organs (lymph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nodes, bone marrow, and spleen).</a:t>
            </a:r>
            <a:endParaRPr lang="en-US"/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3714750" y="5248275"/>
            <a:ext cx="39560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>
                <a:solidFill>
                  <a:srgbClr val="231F20"/>
                </a:solidFill>
              </a:rPr>
              <a:t> Dark-staining network of reticular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connective tissue fibers forming the internal skeleton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of the spleen (350x).</a:t>
            </a:r>
            <a:endParaRPr lang="en-US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581025" y="4902200"/>
            <a:ext cx="5000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Spleen</a:t>
            </a:r>
            <a:endParaRPr lang="en-US" b="1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7645400" y="3013075"/>
            <a:ext cx="9477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White blood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cell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(lymphocyte)</a:t>
            </a: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7645400" y="3971925"/>
            <a:ext cx="650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Reticular</a:t>
            </a:r>
          </a:p>
          <a:p>
            <a:r>
              <a:rPr lang="en-US" sz="1200" b="1">
                <a:solidFill>
                  <a:srgbClr val="231F20"/>
                </a:solidFill>
              </a:rPr>
              <a:t>fibers</a:t>
            </a:r>
            <a:endParaRPr lang="en-US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7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450</TotalTime>
  <Words>1020</Words>
  <Application>Microsoft Office PowerPoint</Application>
  <PresentationFormat>On-screen Show (4:3)</PresentationFormat>
  <Paragraphs>177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4.8a  Connective tissues.</vt:lpstr>
      <vt:lpstr>PowerPoint Presentation</vt:lpstr>
      <vt:lpstr>Figure 4.8c  Connective tissues.</vt:lpstr>
      <vt:lpstr>PowerPoint Presentation</vt:lpstr>
      <vt:lpstr>Figure 4.8d  Connective tissues.</vt:lpstr>
      <vt:lpstr>PowerPoint Presentation</vt:lpstr>
      <vt:lpstr>Figure 4.8e  Connective tissues.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Ali ALSAMAWI</cp:lastModifiedBy>
  <cp:revision>32</cp:revision>
  <dcterms:created xsi:type="dcterms:W3CDTF">2014-10-22T09:52:32Z</dcterms:created>
  <dcterms:modified xsi:type="dcterms:W3CDTF">2014-10-24T21:40:35Z</dcterms:modified>
</cp:coreProperties>
</file>