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9" r:id="rId3"/>
    <p:sldMasterId id="2147483731" r:id="rId4"/>
    <p:sldMasterId id="2147483756" r:id="rId5"/>
  </p:sldMasterIdLst>
  <p:notesMasterIdLst>
    <p:notesMasterId r:id="rId13"/>
  </p:notesMasterIdLst>
  <p:sldIdLst>
    <p:sldId id="256" r:id="rId6"/>
    <p:sldId id="258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DE54-40BA-45C8-970B-2466DBC2DFD7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3DF8-C100-49F1-A3D2-8173B38BB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87711-10DA-47BF-8430-3C5AB30357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06FA2-80EF-4333-8745-1702158DE90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</p:spTree>
    <p:extLst>
      <p:ext uri="{BB962C8B-B14F-4D97-AF65-F5344CB8AC3E}">
        <p14:creationId xmlns:p14="http://schemas.microsoft.com/office/powerpoint/2010/main" val="2517680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2914542" y="6610933"/>
            <a:ext cx="3318091" cy="2286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Copyright © McGraw-Hill Companies</a:t>
            </a:r>
          </a:p>
          <a:p>
            <a:pPr algn="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194425"/>
            <a:ext cx="5318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477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192602" y="6509963"/>
            <a:ext cx="2610418" cy="268778"/>
          </a:xfrm>
        </p:spPr>
        <p:txBody>
          <a:bodyPr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699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>
              <a:solidFill>
                <a:prstClr val="white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87711-10DA-47BF-8430-3C5AB30357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06FA2-80EF-4333-8745-1702158DE90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</p:spTree>
    <p:extLst>
      <p:ext uri="{BB962C8B-B14F-4D97-AF65-F5344CB8AC3E}">
        <p14:creationId xmlns:p14="http://schemas.microsoft.com/office/powerpoint/2010/main" val="23677308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91EA-E602-4037-8ED7-1B53DA89896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3BD2-18F2-4296-9374-CFD8889E174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76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681A-AB98-48E7-ACE0-C9D511C2AFE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3744-0849-4069-A4D4-C132702EB1C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93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A2C-EE13-403C-8B04-615BA7526FD5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878E-A928-4205-B368-F923444D4A17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092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D62F-8E63-426D-B8D3-C26FB8B943B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529-27D5-4461-AE9D-25135AE6494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440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0F58-86DC-4E62-A73B-024909A5710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8ADC-67D5-4CFF-8D78-B0182BE9FCFF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522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4427-F182-4365-AC15-35A8D6CB1FA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4CD4-E6D6-4B43-903B-B6AFD15F12E6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07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AE5D-200D-4779-982B-AE25187B4C9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AF24-D619-449B-96F4-42B550268A2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29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68F3-2EEC-4555-A94D-C755A5C5CB1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0080-E93C-4629-A7B3-4F4D8C977CF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269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C894-7727-4191-A84F-EAF53F20A2F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9038-699A-4B73-9722-CE58C561F41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173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D8C4-16CD-49DE-9135-AEC60587FF4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0D7F-09B3-4C2A-A435-BF0376EE244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15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0818-D81F-42E2-8A74-17A783F42A24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5A5F-A56F-44F7-9FE9-54175DC9757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872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4E1B-DE69-4B31-A234-7CEC2EDA292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BBF7-9366-4067-8345-2085C7EEAA9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620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760A-DC2F-4AC8-A4C1-41551506105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A8C-72FD-445B-9730-AAD1DD3A772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0722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9DF3-9E76-4F4E-A4EC-E6A1FEB4CDEF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6A48-17C3-4217-8CBB-71C9E84022B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585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4D23-520E-41FF-A685-790AF2E296A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5A6E-9E08-4BA6-9CC6-81A33B210D1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38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B408-62C5-48F0-A210-3FB6C2417E4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D44-1ACC-4C99-8F2F-A2821AABB27C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79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F2B-4743-4C01-9A48-E9757E403EDD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2410-0670-440C-8D17-22F4F8A4D321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883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610-B027-45B5-BAD4-151AA8F4353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2A90-A691-46F3-AD91-6D6F0F0C66B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054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9A56-6A3D-4FDA-8EDE-4A5DBD063E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ADB5-6A2F-4DB9-9FAD-27B2A72DAAB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04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21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8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0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1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4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5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0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8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9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2914542" y="6610933"/>
            <a:ext cx="3318091" cy="2286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Copyright © McGraw-Hill Companies</a:t>
            </a:r>
          </a:p>
          <a:p>
            <a:pPr algn="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194425"/>
            <a:ext cx="5318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477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192602" y="6509963"/>
            <a:ext cx="2610418" cy="268778"/>
          </a:xfrm>
        </p:spPr>
        <p:txBody>
          <a:bodyPr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005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>
              <a:solidFill>
                <a:prstClr val="white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87711-10DA-47BF-8430-3C5AB30357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06FA2-80EF-4333-8745-1702158DE90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</p:spTree>
    <p:extLst>
      <p:ext uri="{BB962C8B-B14F-4D97-AF65-F5344CB8AC3E}">
        <p14:creationId xmlns:p14="http://schemas.microsoft.com/office/powerpoint/2010/main" val="25176801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91EA-E602-4037-8ED7-1B53DA89896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3BD2-18F2-4296-9374-CFD8889E174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345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681A-AB98-48E7-ACE0-C9D511C2AFE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3744-0849-4069-A4D4-C132702EB1C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16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A2C-EE13-403C-8B04-615BA7526FD5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878E-A928-4205-B368-F923444D4A17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3698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D62F-8E63-426D-B8D3-C26FB8B943B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529-27D5-4461-AE9D-25135AE6494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673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0F58-86DC-4E62-A73B-024909A5710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8ADC-67D5-4CFF-8D78-B0182BE9FCFF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770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4427-F182-4365-AC15-35A8D6CB1FA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4CD4-E6D6-4B43-903B-B6AFD15F12E6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0281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AE5D-200D-4779-982B-AE25187B4C9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AF24-D619-449B-96F4-42B550268A2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65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68F3-2EEC-4555-A94D-C755A5C5CB1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0080-E93C-4629-A7B3-4F4D8C977CF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166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C894-7727-4191-A84F-EAF53F20A2F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9038-699A-4B73-9722-CE58C561F41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3306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D8C4-16CD-49DE-9135-AEC60587FF4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0D7F-09B3-4C2A-A435-BF0376EE244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076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0818-D81F-42E2-8A74-17A783F42A24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5A5F-A56F-44F7-9FE9-54175DC9757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3235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4E1B-DE69-4B31-A234-7CEC2EDA292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BBF7-9366-4067-8345-2085C7EEAA9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54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760A-DC2F-4AC8-A4C1-41551506105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A8C-72FD-445B-9730-AAD1DD3A772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3519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9DF3-9E76-4F4E-A4EC-E6A1FEB4CDEF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6A48-17C3-4217-8CBB-71C9E84022B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5494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4D23-520E-41FF-A685-790AF2E296A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5A6E-9E08-4BA6-9CC6-81A33B210D1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0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B408-62C5-48F0-A210-3FB6C2417E4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D44-1ACC-4C99-8F2F-A2821AABB27C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614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F2B-4743-4C01-9A48-E9757E403EDD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2410-0670-440C-8D17-22F4F8A4D321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865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610-B027-45B5-BAD4-151AA8F4353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2A90-A691-46F3-AD91-6D6F0F0C66B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907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9A56-6A3D-4FDA-8EDE-4A5DBD063E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ADB5-6A2F-4DB9-9FAD-27B2A72DAAB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85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685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2914542" y="6610933"/>
            <a:ext cx="3318091" cy="2286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Copyright © McGraw-Hill Companies</a:t>
            </a:r>
          </a:p>
          <a:p>
            <a:pPr algn="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194425"/>
            <a:ext cx="5318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477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192602" y="6509963"/>
            <a:ext cx="2610418" cy="268778"/>
          </a:xfrm>
        </p:spPr>
        <p:txBody>
          <a:bodyPr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1731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i="1">
              <a:solidFill>
                <a:prstClr val="white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87711-10DA-47BF-8430-3C5AB30357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06FA2-80EF-4333-8745-1702158DE90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</p:spTree>
    <p:extLst>
      <p:ext uri="{BB962C8B-B14F-4D97-AF65-F5344CB8AC3E}">
        <p14:creationId xmlns:p14="http://schemas.microsoft.com/office/powerpoint/2010/main" val="5882858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91EA-E602-4037-8ED7-1B53DA89896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3BD2-18F2-4296-9374-CFD8889E174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0977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681A-AB98-48E7-ACE0-C9D511C2AFE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3744-0849-4069-A4D4-C132702EB1C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8505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A2C-EE13-403C-8B04-615BA7526FD5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878E-A928-4205-B368-F923444D4A17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0394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D62F-8E63-426D-B8D3-C26FB8B943B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A529-27D5-4461-AE9D-25135AE6494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5730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0F58-86DC-4E62-A73B-024909A5710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8ADC-67D5-4CFF-8D78-B0182BE9FCFF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8317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4427-F182-4365-AC15-35A8D6CB1FA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4CD4-E6D6-4B43-903B-B6AFD15F12E6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4810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AE5D-200D-4779-982B-AE25187B4C9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AF24-D619-449B-96F4-42B550268A20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599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68F3-2EEC-4555-A94D-C755A5C5CB1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0080-E93C-4629-A7B3-4F4D8C977CF3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870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C894-7727-4191-A84F-EAF53F20A2F3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9038-699A-4B73-9722-CE58C561F41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9155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D8C4-16CD-49DE-9135-AEC60587FF4B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0D7F-09B3-4C2A-A435-BF0376EE244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87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0818-D81F-42E2-8A74-17A783F42A24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5A5F-A56F-44F7-9FE9-54175DC9757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872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4E1B-DE69-4B31-A234-7CEC2EDA2929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BBF7-9366-4067-8345-2085C7EEAA9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305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760A-DC2F-4AC8-A4C1-41551506105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A8C-72FD-445B-9730-AAD1DD3A772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8412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9DF3-9E76-4F4E-A4EC-E6A1FEB4CDEF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6A48-17C3-4217-8CBB-71C9E84022B4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7901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4D23-520E-41FF-A685-790AF2E296A2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5A6E-9E08-4BA6-9CC6-81A33B210D1E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820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B408-62C5-48F0-A210-3FB6C2417E4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D44-1ACC-4C99-8F2F-A2821AABB27C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454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2F2B-4743-4C01-9A48-E9757E403EDD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2410-0670-440C-8D17-22F4F8A4D321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055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610-B027-45B5-BAD4-151AA8F43530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2A90-A691-46F3-AD91-6D6F0F0C66B9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387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9A56-6A3D-4FDA-8EDE-4A5DBD063E0E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ADB5-6A2F-4DB9-9FAD-27B2A72DAAB5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867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21FB3-5C03-4AE9-89FA-8F5D11D54839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6B1CB5-486A-448E-8B22-2F060CA85E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008188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0877EC-F631-4E8B-9218-658C7F53D3EC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247900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08D68A-AE5D-4FD6-A89E-0F958D4527B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94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21FB3-5C03-4AE9-89FA-8F5D11D5483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10/18/2014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6B1CB5-486A-448E-8B22-2F060CA85E5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008188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0877EC-F631-4E8B-9218-658C7F53D3EC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247900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08D68A-AE5D-4FD6-A89E-0F958D4527B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08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008188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0877EC-F631-4E8B-9218-658C7F53D3EC}" type="datetime1">
              <a:rPr lang="en-US">
                <a:solidFill>
                  <a:srgbClr val="D4D2D0"/>
                </a:solidFill>
              </a:rPr>
              <a:pPr>
                <a:defRPr/>
              </a:pPr>
              <a:t>10/18/2014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247900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>Copyright © McGraw-Hill Companies</a:t>
            </a: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08D68A-AE5D-4FD6-A89E-0F958D4527B2}" type="slidenum">
              <a:rPr lang="en-US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8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534400" cy="52578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Stratified epithelia contain two or more layers 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Stratified epithelia are classified according to the cell of the superficial layers: </a:t>
            </a:r>
            <a:r>
              <a:rPr lang="en-US" dirty="0" smtClean="0">
                <a:solidFill>
                  <a:srgbClr val="FF0000"/>
                </a:solidFill>
              </a:rPr>
              <a:t>squamous , cuboidal , columnar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Stratified squamous: </a:t>
            </a:r>
            <a:r>
              <a:rPr lang="en-US" dirty="0" smtClean="0">
                <a:solidFill>
                  <a:schemeClr val="tx1"/>
                </a:solidFill>
              </a:rPr>
              <a:t>The very thin surface of it can be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Keratinized </a:t>
            </a:r>
            <a:r>
              <a:rPr lang="en-US" dirty="0" smtClean="0">
                <a:solidFill>
                  <a:schemeClr val="tx1"/>
                </a:solidFill>
              </a:rPr>
              <a:t>( fill with Keratin ) or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Nonkeratinized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/>
              <a:t>Stratified squamous Keratinized epithelium: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Found mainly in the epidermis of skin , where it </a:t>
            </a:r>
            <a:r>
              <a:rPr lang="en-US" dirty="0" smtClean="0">
                <a:solidFill>
                  <a:srgbClr val="FF0000"/>
                </a:solidFill>
              </a:rPr>
              <a:t>help </a:t>
            </a:r>
            <a:r>
              <a:rPr lang="en-US" dirty="0" smtClean="0">
                <a:solidFill>
                  <a:schemeClr val="tx1"/>
                </a:solidFill>
              </a:rPr>
              <a:t>prevent dehydration from the tissue ( helps protect against water loss across this epithelium 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dirty="0"/>
              <a:t>Stratified squamous </a:t>
            </a:r>
            <a:r>
              <a:rPr lang="en-US" dirty="0" err="1" smtClean="0"/>
              <a:t>NonKeratinized</a:t>
            </a:r>
            <a:r>
              <a:rPr lang="en-US" dirty="0" smtClean="0"/>
              <a:t> epithelium: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Lines wet cavities ( mouth ,esophagus , and vagina ) where water loss is not a problem.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175351" cy="1219199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  Stratified Epithelia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6477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Stratified Cuboidal: </a:t>
            </a:r>
            <a:r>
              <a:rPr lang="en-US" dirty="0" smtClean="0">
                <a:solidFill>
                  <a:schemeClr val="tx1"/>
                </a:solidFill>
              </a:rPr>
              <a:t>is restricted to excretory ducts of salivary and sweat glands 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Stratified columnar: </a:t>
            </a:r>
            <a:r>
              <a:rPr lang="en-US" dirty="0" smtClean="0">
                <a:solidFill>
                  <a:schemeClr val="tx1"/>
                </a:solidFill>
              </a:rPr>
              <a:t>can be </a:t>
            </a:r>
            <a:r>
              <a:rPr lang="en-US" dirty="0" smtClean="0">
                <a:solidFill>
                  <a:srgbClr val="00B050"/>
                </a:solidFill>
              </a:rPr>
              <a:t>found </a:t>
            </a:r>
            <a:r>
              <a:rPr lang="en-US" dirty="0" smtClean="0">
                <a:solidFill>
                  <a:schemeClr val="tx1"/>
                </a:solidFill>
              </a:rPr>
              <a:t>in conjunctiva lining the eyelids , where it is both protective and mucus secreting 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Stratified cuboidal and  Stratified columnar </a:t>
            </a:r>
            <a:r>
              <a:rPr lang="en-US" dirty="0" smtClean="0">
                <a:solidFill>
                  <a:schemeClr val="tx1"/>
                </a:solidFill>
              </a:rPr>
              <a:t>are both relatively rare 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Transitional epithelium: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Lines </a:t>
            </a:r>
            <a:r>
              <a:rPr lang="en-US" dirty="0" smtClean="0">
                <a:solidFill>
                  <a:schemeClr val="tx1"/>
                </a:solidFill>
              </a:rPr>
              <a:t>much of the urinary </a:t>
            </a:r>
            <a:r>
              <a:rPr lang="en-US" dirty="0" smtClean="0">
                <a:solidFill>
                  <a:schemeClr val="tx1"/>
                </a:solidFill>
              </a:rPr>
              <a:t>tract</a:t>
            </a:r>
            <a:r>
              <a:rPr lang="en-US" dirty="0" smtClean="0">
                <a:solidFill>
                  <a:schemeClr val="tx1"/>
                </a:solidFill>
              </a:rPr>
              <a:t>.it is an intermediate between stratified cuboidal and stratified squamous with great degree of stretch.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 the relaxed state : </a:t>
            </a:r>
            <a:r>
              <a:rPr lang="en-US" dirty="0" smtClean="0">
                <a:solidFill>
                  <a:schemeClr val="tx1"/>
                </a:solidFill>
              </a:rPr>
              <a:t>appears about four to five cell layers thick.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 the stretched state : </a:t>
            </a:r>
            <a:r>
              <a:rPr lang="en-US" dirty="0" smtClean="0">
                <a:solidFill>
                  <a:schemeClr val="tx1"/>
                </a:solidFill>
              </a:rPr>
              <a:t>appears only two or three cells thick.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9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4D2D0"/>
                </a:solidFill>
              </a:rPr>
              <a:t>Copyright © McGraw-Hill Companies</a:t>
            </a:r>
            <a:endParaRPr lang="en-US">
              <a:solidFill>
                <a:srgbClr val="D4D2D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08447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  <a:gridCol w="3048000"/>
              </a:tblGrid>
              <a:tr h="505180">
                <a:tc>
                  <a:txBody>
                    <a:bodyPr/>
                    <a:lstStyle>
                      <a:lvl1pPr marL="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            Cell Form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            Examples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         Main Function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1517"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Squamous 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(Keratinized)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dry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 Squamous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NonKeratinized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moist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 Epidermis</a:t>
                      </a:r>
                    </a:p>
                    <a:p>
                      <a:pPr marL="0" indent="0"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Mouth , esophagus , larynx ,vagina , anal canal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, prevents water loss</a:t>
                      </a:r>
                    </a:p>
                    <a:p>
                      <a:pPr marL="0" indent="0"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Protection , secretion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71956"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Cuboidal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Sweat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glands, developing ovarian follicles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Protection.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Secretion.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9346"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Columnar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Transitional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Conjunctiva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Bladder , ureters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Protection.</a:t>
                      </a:r>
                    </a:p>
                    <a:p>
                      <a:pPr marL="0" indent="0"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, 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distensibility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1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4D2D0"/>
                </a:solidFill>
              </a:rPr>
              <a:t>Copyright © McGraw-Hill Companies</a:t>
            </a:r>
            <a:endParaRPr lang="en-US">
              <a:solidFill>
                <a:srgbClr val="D4D2D0"/>
              </a:solidFill>
            </a:endParaRPr>
          </a:p>
        </p:txBody>
      </p:sp>
      <p:pic>
        <p:nvPicPr>
          <p:cNvPr id="52226" name="Picture 2" descr="http://4.bp.blogspot.com/-c7L1AaPo8G4/UGgoZJ8SZEI/AAAAAAAAADw/9deFs6Rmj4w/s1600/stratified_squam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antranik.org/wp-content/uploads/2011/09/stratified-squamous-epithelium.png?c3f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90487"/>
            <a:ext cx="9130937" cy="67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6322" name="Picture 2" descr="http://antranik.org/wp-content/uploads/2011/09/stratified-cuboidal-epithelium.png?c3f2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312"/>
            <a:ext cx="9034190" cy="67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5298" name="Picture 2" descr="http://antranik.org/wp-content/uploads/2011/09/stratified-columnar-epithelium1.png?c3f2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6" y="76834"/>
            <a:ext cx="8878960" cy="67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7346" name="Picture 2" descr="http://antranik.org/wp-content/uploads/2011/09/transitional-epithelium.png?c3f2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888"/>
            <a:ext cx="9162254" cy="67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nqueira_Images_03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Junquei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unqueira_Images_03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Junquei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Junqueira_Images_03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Junquei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285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Slipstream</vt:lpstr>
      <vt:lpstr>Junqueira_Images_03</vt:lpstr>
      <vt:lpstr>1_Slipstream</vt:lpstr>
      <vt:lpstr>1_Junqueira_Images_03</vt:lpstr>
      <vt:lpstr>2_Junqueira_Images_03</vt:lpstr>
      <vt:lpstr>  Stratified Epithelia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Stratified Epithelia</dc:title>
  <dc:creator>Ali ALSAMAWI</dc:creator>
  <cp:lastModifiedBy>Ali ALSAMAWI</cp:lastModifiedBy>
  <cp:revision>12</cp:revision>
  <dcterms:created xsi:type="dcterms:W3CDTF">2014-10-02T18:54:03Z</dcterms:created>
  <dcterms:modified xsi:type="dcterms:W3CDTF">2014-10-18T11:04:18Z</dcterms:modified>
</cp:coreProperties>
</file>