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handoutMasterIdLst>
    <p:handoutMasterId r:id="rId19"/>
  </p:handoutMasterIdLst>
  <p:sldIdLst>
    <p:sldId id="256" r:id="rId3"/>
    <p:sldId id="269" r:id="rId4"/>
    <p:sldId id="257" r:id="rId5"/>
    <p:sldId id="258" r:id="rId6"/>
    <p:sldId id="272" r:id="rId7"/>
    <p:sldId id="273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479" autoAdjust="0"/>
  </p:normalViewPr>
  <p:slideViewPr>
    <p:cSldViewPr>
      <p:cViewPr varScale="1">
        <p:scale>
          <a:sx n="60" d="100"/>
          <a:sy n="60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55109-1B1C-432C-A543-A558CBCA8856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2A0B2-22A9-4AE5-8B31-5C91FC59C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02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D07B7-7AA3-4ABD-ACEB-D42E24535104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06D7B-AC9F-42F6-B738-0E79AF49B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15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06D7B-AC9F-42F6-B738-0E79AF49BE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56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06D7B-AC9F-42F6-B738-0E79AF49BE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85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Figure 5 Microvilli.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Absorptive cells lining the small intestine demonstrate the highly uniform microvilli of a striated or brush border particularly well. </a:t>
            </a:r>
            <a:r>
              <a:rPr lang="en-US" b="1" dirty="0" smtClean="0"/>
              <a:t>(a)</a:t>
            </a:r>
            <a:r>
              <a:rPr lang="en-US" dirty="0" smtClean="0"/>
              <a:t> A high-magnification light microscope shows many parallel microvilli and their connections to the terminal web (</a:t>
            </a:r>
            <a:r>
              <a:rPr lang="en-US" b="1" dirty="0" smtClean="0"/>
              <a:t>TW</a:t>
            </a:r>
            <a:r>
              <a:rPr lang="en-US" dirty="0" smtClean="0"/>
              <a:t>) in the underlying cytoplasm. X6500. </a:t>
            </a:r>
            <a:r>
              <a:rPr lang="en-US" b="1" dirty="0" smtClean="0"/>
              <a:t>(b)</a:t>
            </a:r>
            <a:r>
              <a:rPr lang="en-US" dirty="0" smtClean="0"/>
              <a:t> SEM of a sectioned epithelial cell shows both the internal and surface structure of individual microvilli and the association with actin filaments and intermediate filaments of the terminal web (</a:t>
            </a:r>
            <a:r>
              <a:rPr lang="en-US" b="1" dirty="0" smtClean="0"/>
              <a:t>TW</a:t>
            </a:r>
            <a:r>
              <a:rPr lang="en-US" dirty="0" smtClean="0"/>
              <a:t>). X7000. </a:t>
            </a:r>
            <a:r>
              <a:rPr lang="en-US" b="1" dirty="0" smtClean="0"/>
              <a:t>(c)</a:t>
            </a:r>
            <a:r>
              <a:rPr lang="en-US" dirty="0" smtClean="0"/>
              <a:t> TEM of microvilli sectioned longitudinally and transversely (inset) reveals the microfilament arrays that form the core of these projections. The terminal web (</a:t>
            </a:r>
            <a:r>
              <a:rPr lang="en-US" b="1" dirty="0" smtClean="0"/>
              <a:t>TW</a:t>
            </a:r>
            <a:r>
              <a:rPr lang="en-US" dirty="0" smtClean="0"/>
              <a:t>) of the cytoskeleton is also seen. The </a:t>
            </a:r>
            <a:r>
              <a:rPr lang="en-US" dirty="0" err="1" smtClean="0"/>
              <a:t>glycocalyx</a:t>
            </a:r>
            <a:r>
              <a:rPr lang="en-US" dirty="0" smtClean="0"/>
              <a:t> (</a:t>
            </a:r>
            <a:r>
              <a:rPr lang="en-US" b="1" dirty="0" smtClean="0"/>
              <a:t>G</a:t>
            </a:r>
            <a:r>
              <a:rPr lang="en-US" dirty="0" smtClean="0"/>
              <a:t>) extending from glycoproteins and glycolipids of the microvilli </a:t>
            </a:r>
            <a:r>
              <a:rPr lang="en-US" dirty="0" err="1" smtClean="0"/>
              <a:t>plasmalemma</a:t>
            </a:r>
            <a:r>
              <a:rPr lang="en-US" dirty="0" smtClean="0"/>
              <a:t> contains certain enzymes for late stages of macromolecule digestion. X15,000.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(d)</a:t>
            </a:r>
            <a:r>
              <a:rPr lang="en-US" dirty="0" smtClean="0"/>
              <a:t> The diagram shows a few microfilaments in a microvillus, with various actin-binding proteins important for F-actin assembly, capping, cross-linking, and movement. Like microfilaments in other regions of the cytoskeleton, those of microvilli are highly dynamic, with </a:t>
            </a:r>
            <a:r>
              <a:rPr lang="en-US" dirty="0" err="1" smtClean="0"/>
              <a:t>treadmilling</a:t>
            </a:r>
            <a:r>
              <a:rPr lang="en-US" dirty="0" smtClean="0"/>
              <a:t> and various myosin-based interactions. Myosin motors import various -microvilli components along the actin filaments. (</a:t>
            </a:r>
            <a:r>
              <a:rPr lang="en-US" i="1" dirty="0" smtClean="0"/>
              <a:t>Figure 4–8b, with permission, from </a:t>
            </a:r>
            <a:r>
              <a:rPr lang="en-US" i="1" dirty="0" err="1" smtClean="0"/>
              <a:t>Dr</a:t>
            </a:r>
            <a:r>
              <a:rPr lang="en-US" i="1" dirty="0" smtClean="0"/>
              <a:t> John </a:t>
            </a:r>
            <a:r>
              <a:rPr lang="en-US" i="1" dirty="0" err="1" smtClean="0"/>
              <a:t>Heuser</a:t>
            </a:r>
            <a:r>
              <a:rPr lang="en-US" i="1" dirty="0" smtClean="0"/>
              <a:t>, Washington University School of Medicine, St. Louis, MO.</a:t>
            </a:r>
            <a:r>
              <a:rPr lang="en-US" dirty="0" smtClean="0"/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 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19E1BB96-4131-4274-AD94-3B0C6B5747E1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06D7B-AC9F-42F6-B738-0E79AF49BE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71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Figure 6 </a:t>
            </a:r>
            <a:r>
              <a:rPr lang="en-US" b="1" dirty="0" err="1" smtClean="0"/>
              <a:t>Stereocilia</a:t>
            </a:r>
            <a:r>
              <a:rPr lang="en-US" b="1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At the apical ends of the tall epithelial cells lining organs such as the epididymis (shown here) are numerous very long </a:t>
            </a:r>
            <a:r>
              <a:rPr lang="en-US" dirty="0" err="1" smtClean="0"/>
              <a:t>stereocilia</a:t>
            </a:r>
            <a:r>
              <a:rPr lang="en-US" dirty="0" smtClean="0"/>
              <a:t>, which increase the surface area available for absorption. </a:t>
            </a:r>
            <a:r>
              <a:rPr lang="en-US" dirty="0" err="1" smtClean="0"/>
              <a:t>Stereocilia</a:t>
            </a:r>
            <a:r>
              <a:rPr lang="en-US" dirty="0" smtClean="0"/>
              <a:t> are much longer than microvilli and often have distal branching. X400. H&amp;E.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 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4E31822-556B-4C18-8AD7-EF2D27011983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06D7B-AC9F-42F6-B738-0E79AF49BE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12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06D7B-AC9F-42F6-B738-0E79AF49BE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89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06D7B-AC9F-42F6-B738-0E79AF49BE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23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06D7B-AC9F-42F6-B738-0E79AF49BE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63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06D7B-AC9F-42F6-B738-0E79AF49BE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37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06D7B-AC9F-42F6-B738-0E79AF49BE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37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06D7B-AC9F-42F6-B738-0E79AF49BE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2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06D7B-AC9F-42F6-B738-0E79AF49BE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9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06D7B-AC9F-42F6-B738-0E79AF49BE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34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Figure 4 Cilia.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Epithelial cells lining the respiratory tract have many very well-developed cilia. </a:t>
            </a:r>
            <a:r>
              <a:rPr lang="en-US" b="1" dirty="0" smtClean="0"/>
              <a:t>(a)</a:t>
            </a:r>
            <a:r>
              <a:rPr lang="en-US" dirty="0" smtClean="0"/>
              <a:t> By light microscopy cilia (</a:t>
            </a:r>
            <a:r>
              <a:rPr lang="en-US" b="1" dirty="0" smtClean="0"/>
              <a:t>C</a:t>
            </a:r>
            <a:r>
              <a:rPr lang="en-US" dirty="0" smtClean="0"/>
              <a:t>) on the columnar cells appear as a wave of long projections, interrupted by </a:t>
            </a:r>
            <a:r>
              <a:rPr lang="en-US" dirty="0" err="1" smtClean="0"/>
              <a:t>nonciliated</a:t>
            </a:r>
            <a:r>
              <a:rPr lang="en-US" dirty="0" smtClean="0"/>
              <a:t>, mucus-secreting goblet cells (</a:t>
            </a:r>
            <a:r>
              <a:rPr lang="en-US" b="1" dirty="0" smtClean="0"/>
              <a:t>G</a:t>
            </a:r>
            <a:r>
              <a:rPr lang="en-US" dirty="0" smtClean="0"/>
              <a:t>). X400. Toluidine blue. </a:t>
            </a:r>
            <a:r>
              <a:rPr lang="en-US" b="1" dirty="0" smtClean="0"/>
              <a:t>(b)</a:t>
            </a:r>
            <a:r>
              <a:rPr lang="en-US" dirty="0" smtClean="0"/>
              <a:t> SEM of the apical surfaces of this epithelium shows the density of the cilia (</a:t>
            </a:r>
            <a:r>
              <a:rPr lang="en-US" b="1" dirty="0" smtClean="0"/>
              <a:t>C</a:t>
            </a:r>
            <a:r>
              <a:rPr lang="en-US" dirty="0" smtClean="0"/>
              <a:t>) and the scattered goblet cells (</a:t>
            </a:r>
            <a:r>
              <a:rPr lang="en-US" b="1" dirty="0" smtClean="0"/>
              <a:t>G</a:t>
            </a:r>
            <a:r>
              <a:rPr lang="en-US" dirty="0" smtClean="0"/>
              <a:t>). X300.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(c)</a:t>
            </a:r>
            <a:r>
              <a:rPr lang="en-US" dirty="0" smtClean="0"/>
              <a:t> TEM of cilia (</a:t>
            </a:r>
            <a:r>
              <a:rPr lang="en-US" b="1" dirty="0" smtClean="0"/>
              <a:t>C</a:t>
            </a:r>
            <a:r>
              <a:rPr lang="en-US" dirty="0" smtClean="0"/>
              <a:t>) sectioned longitudinally reveals the central and peripheral microtubules of the </a:t>
            </a:r>
            <a:r>
              <a:rPr lang="en-US" dirty="0" err="1" smtClean="0"/>
              <a:t>axonemes</a:t>
            </a:r>
            <a:r>
              <a:rPr lang="en-US" dirty="0" smtClean="0"/>
              <a:t>, with cross sections (inset) clearly showing the 9 + 2 array of the microtubule doublets. At the base of each cilium is a basal body (</a:t>
            </a:r>
            <a:r>
              <a:rPr lang="en-US" b="1" dirty="0" smtClean="0"/>
              <a:t>B</a:t>
            </a:r>
            <a:r>
              <a:rPr lang="en-US" dirty="0" smtClean="0"/>
              <a:t>) anchoring the </a:t>
            </a:r>
            <a:r>
              <a:rPr lang="en-US" dirty="0" err="1" smtClean="0"/>
              <a:t>axoneme</a:t>
            </a:r>
            <a:r>
              <a:rPr lang="en-US" dirty="0" smtClean="0"/>
              <a:t> to the apical cytoplasm. Much shorter microvilli (</a:t>
            </a:r>
            <a:r>
              <a:rPr lang="en-US" b="1" dirty="0" smtClean="0"/>
              <a:t>MV</a:t>
            </a:r>
            <a:r>
              <a:rPr lang="en-US" dirty="0" smtClean="0"/>
              <a:t>) can be seen between the cilia. X59,000. Inset: X80,000.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 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B5D77583-C10A-4813-AFCE-7B0FEB262B43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1830-8389-4022-8E8A-C9C6B6CF6340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FE61-257B-4DA4-84FE-27BE4EBA3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4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1830-8389-4022-8E8A-C9C6B6CF6340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FE61-257B-4DA4-84FE-27BE4EBA3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20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1830-8389-4022-8E8A-C9C6B6CF6340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FE61-257B-4DA4-84FE-27BE4EBA3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83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Custom 3">
            <a:hlinkClick r:id="" action="ppaction://noaction" highlightClick="1"/>
          </p:cNvPr>
          <p:cNvSpPr/>
          <p:nvPr userDrawn="1"/>
        </p:nvSpPr>
        <p:spPr>
          <a:xfrm>
            <a:off x="2914542" y="6610933"/>
            <a:ext cx="3318091" cy="228600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Copyright © McGraw-Hill Companies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5" y="6194425"/>
            <a:ext cx="53181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477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>
            <a:off x="192602" y="6509963"/>
            <a:ext cx="2610418" cy="268778"/>
          </a:xfrm>
        </p:spPr>
        <p:txBody>
          <a:bodyPr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06505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229F4-BC10-4166-A141-F2E94C4839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5ECF6-B42C-4553-982F-51371BC40B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103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F8568-0868-49F9-80B4-7ECF64CE62F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08B54-2229-4865-907A-1D98A7CE46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204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44917-1775-4B48-8B3E-D756590098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9176F-5AB0-4F62-87D8-2A3D3E2B7D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52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2DD34-1697-4831-AB09-1CDF7D1AFE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CD690-1E7E-4F5A-93DE-82ADE60DF6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621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9063E-8549-447B-B596-19E6D4B45B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E4318-29B3-4403-B436-6A39BB44E3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261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00856-63B6-41F2-956E-363DB9127C3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01F97-71B0-4E72-B00D-6196E2786F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92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958C0-B2CC-4E7E-A99F-0745F4632C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7E3B5-522F-41E9-A7CA-B3752B4F68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86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1830-8389-4022-8E8A-C9C6B6CF6340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FE61-257B-4DA4-84FE-27BE4EBA3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84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21714-FCE0-4BAF-8D3E-498DAAD527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C2B28-F354-4E4C-83B4-5BABDCCEA9B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938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CF033-F303-45BF-A0AA-B8028B50F2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F3C6A-2861-4EB8-8704-0A73CC2F01C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866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31A3D-1D25-4170-9917-A531FB9963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595B7-AE41-4548-83B4-3C9FCEA463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834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6A276-F4AF-4B25-A8B9-6AD835376E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B43D9-C879-4EFF-BC11-3E504B8B3C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1850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90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625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213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76200"/>
            <a:ext cx="7772400" cy="601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3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1830-8389-4022-8E8A-C9C6B6CF6340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FE61-257B-4DA4-84FE-27BE4EBA3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9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1830-8389-4022-8E8A-C9C6B6CF6340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FE61-257B-4DA4-84FE-27BE4EBA3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3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1830-8389-4022-8E8A-C9C6B6CF6340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FE61-257B-4DA4-84FE-27BE4EBA3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5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1830-8389-4022-8E8A-C9C6B6CF6340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FE61-257B-4DA4-84FE-27BE4EBA3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4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1830-8389-4022-8E8A-C9C6B6CF6340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FE61-257B-4DA4-84FE-27BE4EBA3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44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1830-8389-4022-8E8A-C9C6B6CF6340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FE61-257B-4DA4-84FE-27BE4EBA3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6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1830-8389-4022-8E8A-C9C6B6CF6340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FE61-257B-4DA4-84FE-27BE4EBA3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3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A1830-8389-4022-8E8A-C9C6B6CF6340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3FE61-257B-4DA4-84FE-27BE4EBA3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2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6B01A5-C049-4B36-84CA-5B0B7FE493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8BFEA5-6AB4-4A9D-A5A1-A601009FB2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9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Epithelia Tissue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55626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/>
              <a:t>E</a:t>
            </a:r>
            <a:r>
              <a:rPr lang="en-US" dirty="0" smtClean="0"/>
              <a:t>pithelia </a:t>
            </a:r>
            <a:r>
              <a:rPr lang="en-US" dirty="0" smtClean="0"/>
              <a:t>can be divided into two main groups: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Covering (or lining).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Secretory(glandular) epithelia.</a:t>
            </a:r>
          </a:p>
          <a:p>
            <a:pPr marL="40005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</a:t>
            </a:r>
            <a:r>
              <a:rPr lang="en-US" dirty="0" smtClean="0">
                <a:solidFill>
                  <a:srgbClr val="00B050"/>
                </a:solidFill>
              </a:rPr>
              <a:t>1. Covering or lining Epithelia</a:t>
            </a:r>
            <a:r>
              <a:rPr lang="en-US" dirty="0" smtClean="0"/>
              <a:t> 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Cells of covering epithelia are organized into one or more layers that cover the external surface or line the cavities of an organ.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Such epithelia are classified according to </a:t>
            </a:r>
            <a:r>
              <a:rPr lang="en-US" u="sng" dirty="0" smtClean="0"/>
              <a:t>number of cell layers </a:t>
            </a:r>
            <a:r>
              <a:rPr lang="en-US" dirty="0" smtClean="0"/>
              <a:t>and </a:t>
            </a:r>
            <a:r>
              <a:rPr lang="en-US" u="sng" dirty="0" smtClean="0"/>
              <a:t>the cell morphology in the surface layer.</a:t>
            </a:r>
            <a:endParaRPr lang="en-US" dirty="0" smtClean="0"/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solidFill>
                  <a:srgbClr val="7030A0"/>
                </a:solidFill>
              </a:rPr>
              <a:t>Simple epithelia : </a:t>
            </a:r>
            <a:r>
              <a:rPr lang="en-US" dirty="0" smtClean="0"/>
              <a:t>Contain one cell layer 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solidFill>
                  <a:srgbClr val="7030A0"/>
                </a:solidFill>
              </a:rPr>
              <a:t>Stratified epithelia: </a:t>
            </a:r>
            <a:r>
              <a:rPr lang="en-US" dirty="0" smtClean="0"/>
              <a:t>Contain two or more layers.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51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2400"/>
            <a:ext cx="8382000" cy="647700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>
                <a:solidFill>
                  <a:srgbClr val="FF0000"/>
                </a:solidFill>
              </a:rPr>
              <a:t>Microvilli : </a:t>
            </a:r>
            <a:r>
              <a:rPr lang="en-US" dirty="0" smtClean="0"/>
              <a:t>are non-motile , highly developed on </a:t>
            </a:r>
            <a:r>
              <a:rPr lang="en-US" u="sng" dirty="0" smtClean="0"/>
              <a:t>the apical surfaces of the epithelial cells of small intestine and kidney</a:t>
            </a:r>
            <a:r>
              <a:rPr lang="en-US" dirty="0" smtClean="0"/>
              <a:t>. Its </a:t>
            </a:r>
            <a:r>
              <a:rPr lang="en-US" dirty="0" smtClean="0">
                <a:solidFill>
                  <a:srgbClr val="00B050"/>
                </a:solidFill>
              </a:rPr>
              <a:t>Function </a:t>
            </a:r>
            <a:r>
              <a:rPr lang="en-US" dirty="0" smtClean="0"/>
              <a:t>is to absorb nutrients from the digestive tract of the small intestine or the glomerular filtrate in the kidney.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 cells such as those lining the small intestine ,apical surfaces are densely covered with uniform microvilli, which are visible as a </a:t>
            </a:r>
            <a:r>
              <a:rPr lang="en-US" dirty="0" smtClean="0">
                <a:solidFill>
                  <a:srgbClr val="00B0F0"/>
                </a:solidFill>
              </a:rPr>
              <a:t>brush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00B0F0"/>
                </a:solidFill>
              </a:rPr>
              <a:t>striated border</a:t>
            </a:r>
            <a:r>
              <a:rPr lang="en-US" dirty="0"/>
              <a:t> </a:t>
            </a:r>
            <a:r>
              <a:rPr lang="en-US" dirty="0" smtClean="0"/>
              <a:t>on these cells.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53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04x08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-22584" r="-22584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88" y="6510338"/>
            <a:ext cx="2611437" cy="2682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Ali </a:t>
            </a:r>
            <a:r>
              <a:rPr lang="en-US" dirty="0" err="1" smtClean="0"/>
              <a:t>Alsamawi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8869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52400"/>
            <a:ext cx="8458200" cy="640080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err="1" smtClean="0">
                <a:solidFill>
                  <a:srgbClr val="FF0000"/>
                </a:solidFill>
              </a:rPr>
              <a:t>Stereocilia</a:t>
            </a:r>
            <a:r>
              <a:rPr lang="en-US" dirty="0" smtClean="0">
                <a:solidFill>
                  <a:srgbClr val="FF0000"/>
                </a:solidFill>
              </a:rPr>
              <a:t> : </a:t>
            </a:r>
            <a:r>
              <a:rPr lang="en-US" dirty="0" smtClean="0"/>
              <a:t>are long microvilli with specialized </a:t>
            </a:r>
            <a:r>
              <a:rPr lang="en-US" dirty="0" err="1" smtClean="0"/>
              <a:t>mechanosensory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function </a:t>
            </a:r>
            <a:r>
              <a:rPr lang="en-US" dirty="0" smtClean="0"/>
              <a:t>in </a:t>
            </a:r>
            <a:r>
              <a:rPr lang="en-US" u="sng" dirty="0" smtClean="0"/>
              <a:t>cells of the inner ear</a:t>
            </a:r>
            <a:r>
              <a:rPr lang="en-US" dirty="0" smtClean="0"/>
              <a:t> and for absorption in</a:t>
            </a:r>
            <a:r>
              <a:rPr lang="en-US" u="sng" dirty="0" smtClean="0"/>
              <a:t> tissues of the male reproductive tract.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1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04x09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-6707" r="-6707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88" y="6510338"/>
            <a:ext cx="2611437" cy="2682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Ali </a:t>
            </a:r>
            <a:r>
              <a:rPr lang="en-US" dirty="0" err="1" smtClean="0"/>
              <a:t>Alsamawi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360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err="1" smtClean="0">
                <a:solidFill>
                  <a:srgbClr val="FF0000"/>
                </a:solidFill>
              </a:rPr>
              <a:t>Pseudostratified</a:t>
            </a:r>
            <a:r>
              <a:rPr lang="en-US" b="1" u="sng" dirty="0" smtClean="0">
                <a:solidFill>
                  <a:srgbClr val="FF0000"/>
                </a:solidFill>
              </a:rPr>
              <a:t> Columnar epithelium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Tall , irregular cells.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All are attached to the basement membrane </a:t>
            </a:r>
            <a:r>
              <a:rPr lang="en-US" dirty="0" smtClean="0">
                <a:solidFill>
                  <a:srgbClr val="00B050"/>
                </a:solidFill>
              </a:rPr>
              <a:t>but </a:t>
            </a:r>
            <a:r>
              <a:rPr lang="en-US" dirty="0" smtClean="0"/>
              <a:t>their nuclei are at different levels and not all cells are extend to the free surface.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Good example is the in the lining of the upper respiratory tract , where the cells are also heavily ciliated.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06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antranik.org/wp-content/uploads/2011/09/pseudostratified-ciliated-columnar-epithelium.png?c3f22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0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33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003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620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Classification of Epithelial Tissues</a:t>
            </a:r>
          </a:p>
        </p:txBody>
      </p:sp>
    </p:spTree>
    <p:extLst>
      <p:ext uri="{BB962C8B-B14F-4D97-AF65-F5344CB8AC3E}">
        <p14:creationId xmlns:p14="http://schemas.microsoft.com/office/powerpoint/2010/main" val="674744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382000" cy="6553200"/>
          </a:xfrm>
        </p:spPr>
        <p:txBody>
          <a:bodyPr/>
          <a:lstStyle/>
          <a:p>
            <a:r>
              <a:rPr lang="en-US" dirty="0" smtClean="0"/>
              <a:t>Based on cell shape, </a:t>
            </a:r>
            <a:r>
              <a:rPr lang="en-US" b="1" u="sng" dirty="0" smtClean="0">
                <a:solidFill>
                  <a:srgbClr val="FF0000"/>
                </a:solidFill>
              </a:rPr>
              <a:t>simple epithelia </a:t>
            </a:r>
            <a:r>
              <a:rPr lang="en-US" dirty="0" smtClean="0"/>
              <a:t>are classified as: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rgbClr val="7030A0"/>
                </a:solidFill>
              </a:rPr>
              <a:t>Squamous </a:t>
            </a:r>
            <a:r>
              <a:rPr lang="en-US" dirty="0" smtClean="0"/>
              <a:t>(thin cells).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rgbClr val="7030A0"/>
                </a:solidFill>
              </a:rPr>
              <a:t>Cuboidal </a:t>
            </a:r>
            <a:r>
              <a:rPr lang="en-US" dirty="0" smtClean="0"/>
              <a:t>(cell width and thickness roughly similar).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rgbClr val="7030A0"/>
                </a:solidFill>
              </a:rPr>
              <a:t>Columnar </a:t>
            </a:r>
            <a:r>
              <a:rPr lang="en-US" dirty="0" smtClean="0"/>
              <a:t>(cell taller than they are wide).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145896"/>
              </p:ext>
            </p:extLst>
          </p:nvPr>
        </p:nvGraphicFramePr>
        <p:xfrm>
          <a:off x="228600" y="3581400"/>
          <a:ext cx="83820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2794000"/>
                <a:gridCol w="2794000"/>
              </a:tblGrid>
              <a:tr h="27432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       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(A)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      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(B)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 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       (C)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" y="3505200"/>
            <a:ext cx="2967446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94112"/>
            <a:ext cx="3170237" cy="223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649" y="3694112"/>
            <a:ext cx="2747552" cy="224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0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87695"/>
              </p:ext>
            </p:extLst>
          </p:nvPr>
        </p:nvGraphicFramePr>
        <p:xfrm>
          <a:off x="457200" y="228600"/>
          <a:ext cx="8458200" cy="632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2819400"/>
                <a:gridCol w="2819400"/>
              </a:tblGrid>
              <a:tr h="465889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Cell 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Examples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Main Function</a:t>
                      </a:r>
                      <a:endParaRPr lang="en-US" dirty="0"/>
                    </a:p>
                  </a:txBody>
                  <a:tcPr/>
                </a:tc>
              </a:tr>
              <a:tr h="3561177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Squamous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Lining of vessels</a:t>
                      </a:r>
                      <a:r>
                        <a:rPr lang="en-US" baseline="0" dirty="0" smtClean="0"/>
                        <a:t> (endothelium).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aseline="0" dirty="0" smtClean="0"/>
                        <a:t>Lining of cavities : pericardium , pleura , peritoneum (mesothelium).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Facilitates the movement of the viscera (mesothelium).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Active transport by pinocytosis (mesothelium &amp; endothelium).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Secretion of biologically active molecules (mesothelium).</a:t>
                      </a:r>
                      <a:endParaRPr lang="en-US" dirty="0"/>
                    </a:p>
                  </a:txBody>
                  <a:tcPr/>
                </a:tc>
              </a:tr>
              <a:tr h="804137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</a:t>
                      </a:r>
                      <a:r>
                        <a:rPr lang="en-US" baseline="0" dirty="0" smtClean="0"/>
                        <a:t>   Cuboidal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Covering the ovary</a:t>
                      </a:r>
                      <a:r>
                        <a:rPr lang="en-US" baseline="0" dirty="0" smtClean="0"/>
                        <a:t> , thyroid.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Covering.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Secretion.</a:t>
                      </a:r>
                      <a:endParaRPr lang="en-US" dirty="0"/>
                    </a:p>
                  </a:txBody>
                  <a:tcPr/>
                </a:tc>
              </a:tr>
              <a:tr h="1493397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Columnar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Lining</a:t>
                      </a:r>
                      <a:r>
                        <a:rPr lang="en-US" baseline="0" dirty="0" smtClean="0"/>
                        <a:t> of intestine , gallbladder.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Protection.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Lubrication.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Absorption.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Secretion.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17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antranik.org/wp-content/uploads/2011/09/simple-squamous-epithelium.png?c3f22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188" y="2628"/>
            <a:ext cx="9536085" cy="685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93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antranik.org/wp-content/uploads/2011/09/simple-cuboidal-epithelium.png?c3f22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02" y="5254"/>
            <a:ext cx="9162267" cy="685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40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antranik.org/wp-content/uploads/2011/09/simple-columnar-epithelium.png?c3f22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76"/>
            <a:ext cx="9144000" cy="697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18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Apical structures of epithelial cells 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Cilia : </a:t>
            </a:r>
            <a:r>
              <a:rPr lang="en-US" dirty="0" smtClean="0"/>
              <a:t>are highly motile surface modifications in cells that line the </a:t>
            </a:r>
            <a:r>
              <a:rPr lang="en-US" u="sng" dirty="0" smtClean="0"/>
              <a:t>respiratory organs , oviducts or uterine tubes and different ducts in the testes.</a:t>
            </a:r>
            <a:r>
              <a:rPr lang="en-US" dirty="0" smtClean="0"/>
              <a:t> its </a:t>
            </a:r>
            <a:r>
              <a:rPr lang="en-US" dirty="0" smtClean="0">
                <a:solidFill>
                  <a:srgbClr val="00B050"/>
                </a:solidFill>
              </a:rPr>
              <a:t>Function </a:t>
            </a:r>
            <a:r>
              <a:rPr lang="en-US" dirty="0" smtClean="0"/>
              <a:t>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 sweep or move fluids ,cells ,or particulate matter across cell surfaces.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73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04x10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-18000" r="-18000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88" y="6510338"/>
            <a:ext cx="2611437" cy="2682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Ali </a:t>
            </a:r>
            <a:r>
              <a:rPr lang="en-US" dirty="0" err="1" smtClean="0"/>
              <a:t>Alsamawi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5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361</TotalTime>
  <Words>456</Words>
  <Application>Microsoft Office PowerPoint</Application>
  <PresentationFormat>On-screen Show (4:3)</PresentationFormat>
  <Paragraphs>101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Epithelia Tissue</vt:lpstr>
      <vt:lpstr>Classification of Epithelial Tissues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Apical structures of epithelial cells </vt:lpstr>
      <vt:lpstr>Ali Alsamawi</vt:lpstr>
      <vt:lpstr>PowerPoint Presentation</vt:lpstr>
      <vt:lpstr>Ali Alsamawi</vt:lpstr>
      <vt:lpstr>PowerPoint Presentation</vt:lpstr>
      <vt:lpstr>Ali Alsamawi</vt:lpstr>
      <vt:lpstr>Pseudostratified Columnar epithelium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Epithelia Tissue</dc:title>
  <dc:creator>Ali ALSAMAWI</dc:creator>
  <cp:lastModifiedBy>Ali ALSAMAWI</cp:lastModifiedBy>
  <cp:revision>25</cp:revision>
  <cp:lastPrinted>2014-10-04T13:13:35Z</cp:lastPrinted>
  <dcterms:created xsi:type="dcterms:W3CDTF">2014-09-12T11:10:21Z</dcterms:created>
  <dcterms:modified xsi:type="dcterms:W3CDTF">2014-10-04T13:24:33Z</dcterms:modified>
</cp:coreProperties>
</file>