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63A3E-3F11-45A5-B2DD-D6239DED2962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003A8-42AC-42E5-945A-E319799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8E95C2-0BBD-43A5-9F72-5403FD58CB31}" type="datetimeFigureOut">
              <a:rPr lang="en-US" smtClean="0"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5BC3313-10D4-42E4-BB28-DA8E1B56D6E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1"/>
            <a:ext cx="8382000" cy="4563064"/>
          </a:xfrm>
        </p:spPr>
        <p:txBody>
          <a:bodyPr/>
          <a:lstStyle/>
          <a:p>
            <a:pPr marL="342900" indent="-342900">
              <a:buFont typeface="Wingdings" pitchFamily="2" charset="2"/>
              <a:buChar char="v"/>
            </a:pPr>
            <a:r>
              <a:rPr lang="en-US" dirty="0" smtClean="0"/>
              <a:t> Histology : is the study of the tissues of the body and how these tissues are arranged to constitute organs.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Tissues have two interacting components: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Cells .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Extracellular matrix (ECM).which is consist of many kinds of macromolecules.</a:t>
            </a:r>
          </a:p>
          <a:p>
            <a:r>
              <a:rPr lang="en-US" dirty="0" smtClean="0"/>
              <a:t>The (ECM) function 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Supports the cells and the fluids that transports nutrients to the cells 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arries away their </a:t>
            </a:r>
            <a:r>
              <a:rPr lang="en-US" dirty="0" err="1" smtClean="0"/>
              <a:t>catabolites</a:t>
            </a:r>
            <a:r>
              <a:rPr lang="en-US" dirty="0" smtClean="0"/>
              <a:t> and secretory products.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1"/>
            <a:ext cx="6946751" cy="1219200"/>
          </a:xfrm>
        </p:spPr>
        <p:txBody>
          <a:bodyPr/>
          <a:lstStyle/>
          <a:p>
            <a:pPr marL="182880" indent="0">
              <a:buNone/>
            </a:pPr>
            <a:r>
              <a:rPr lang="en-US" dirty="0" smtClean="0"/>
              <a:t>        Histology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4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512511" cy="1143000"/>
          </a:xfrm>
        </p:spPr>
        <p:txBody>
          <a:bodyPr/>
          <a:lstStyle/>
          <a:p>
            <a:pPr marL="0" indent="0" algn="l" rtl="1">
              <a:buNone/>
            </a:pPr>
            <a:r>
              <a:rPr lang="en-US" dirty="0" smtClean="0"/>
              <a:t>      Types of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828800"/>
            <a:ext cx="8610600" cy="47244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Despite its complexity, the human body is composed of only </a:t>
            </a:r>
            <a:r>
              <a:rPr lang="en-US" b="1" u="sng" dirty="0" smtClean="0"/>
              <a:t>four basic types of tissue:</a:t>
            </a:r>
            <a:endParaRPr lang="en-US" dirty="0" smtClean="0"/>
          </a:p>
          <a:p>
            <a:pPr marL="502920" indent="-457200">
              <a:buFont typeface="+mj-lt"/>
              <a:buAutoNum type="arabicParenR"/>
            </a:pPr>
            <a:r>
              <a:rPr lang="en-US" dirty="0" smtClean="0"/>
              <a:t>Epithelial tissue.</a:t>
            </a:r>
          </a:p>
          <a:p>
            <a:pPr marL="502920" indent="-457200">
              <a:buFont typeface="+mj-lt"/>
              <a:buAutoNum type="arabicParenR"/>
            </a:pPr>
            <a:r>
              <a:rPr lang="en-US" dirty="0" smtClean="0"/>
              <a:t>Connective tissue.</a:t>
            </a:r>
          </a:p>
          <a:p>
            <a:pPr marL="502920" indent="-457200">
              <a:buFont typeface="+mj-lt"/>
              <a:buAutoNum type="arabicParenR"/>
            </a:pPr>
            <a:r>
              <a:rPr lang="en-US" dirty="0" smtClean="0"/>
              <a:t>Muscular tissue.</a:t>
            </a:r>
          </a:p>
          <a:p>
            <a:pPr marL="502920" indent="-457200">
              <a:buFont typeface="+mj-lt"/>
              <a:buAutoNum type="arabicParenR"/>
            </a:pPr>
            <a:r>
              <a:rPr lang="en-US" dirty="0" smtClean="0"/>
              <a:t>Nervous tissue.</a:t>
            </a:r>
          </a:p>
          <a:p>
            <a:pPr marL="4572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1. Epithelial tissue</a:t>
            </a:r>
          </a:p>
          <a:p>
            <a:pPr>
              <a:buFont typeface="Wingdings" pitchFamily="2" charset="2"/>
              <a:buChar char="§"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it is a tissue in which cells are bound tightly together structurally and functionally to form a </a:t>
            </a:r>
            <a:r>
              <a:rPr lang="en-US" b="1" dirty="0" err="1" smtClean="0">
                <a:solidFill>
                  <a:schemeClr val="tx1"/>
                </a:solidFill>
              </a:rPr>
              <a:t>sheetlike</a:t>
            </a:r>
            <a:r>
              <a:rPr lang="en-US" b="1" dirty="0" smtClean="0">
                <a:solidFill>
                  <a:schemeClr val="tx1"/>
                </a:solidFill>
              </a:rPr>
              <a:t> or tubular structure with little extracellular material between the cells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469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731520"/>
            <a:ext cx="8229600" cy="345948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All epithelial cells in contact with connective tissue at basal surfaces which referred as the </a:t>
            </a:r>
            <a:r>
              <a:rPr lang="en-US" b="1" dirty="0" smtClean="0">
                <a:solidFill>
                  <a:schemeClr val="accent6"/>
                </a:solidFill>
              </a:rPr>
              <a:t>Basement membrane  </a:t>
            </a:r>
            <a:r>
              <a:rPr lang="en-US" dirty="0" smtClean="0">
                <a:solidFill>
                  <a:schemeClr val="tx1"/>
                </a:solidFill>
              </a:rPr>
              <a:t>which is a thin </a:t>
            </a:r>
            <a:r>
              <a:rPr lang="en-US" dirty="0" err="1" smtClean="0">
                <a:solidFill>
                  <a:schemeClr val="tx1"/>
                </a:solidFill>
              </a:rPr>
              <a:t>extacellular</a:t>
            </a:r>
            <a:r>
              <a:rPr lang="en-US" dirty="0" smtClean="0">
                <a:solidFill>
                  <a:schemeClr val="tx1"/>
                </a:solidFill>
              </a:rPr>
              <a:t> layer of specialized proteins , its components:</a:t>
            </a:r>
          </a:p>
          <a:p>
            <a:pPr marL="502920" indent="-457200">
              <a:buFont typeface="+mj-lt"/>
              <a:buAutoNum type="alphaLcPeriod"/>
            </a:pPr>
            <a:r>
              <a:rPr lang="en-US" b="1" u="sng" dirty="0" smtClean="0">
                <a:solidFill>
                  <a:schemeClr val="tx1"/>
                </a:solidFill>
              </a:rPr>
              <a:t>Attach</a:t>
            </a:r>
            <a:r>
              <a:rPr lang="en-US" b="1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epithelia to connective tissue.</a:t>
            </a:r>
          </a:p>
          <a:p>
            <a:pPr marL="502920" indent="-457200">
              <a:buFont typeface="+mj-lt"/>
              <a:buAutoNum type="alphaLcPeriod"/>
            </a:pPr>
            <a:r>
              <a:rPr lang="en-US" b="1" u="sng" dirty="0" smtClean="0">
                <a:solidFill>
                  <a:schemeClr val="tx1"/>
                </a:solidFill>
              </a:rPr>
              <a:t>Regulate (filter)</a:t>
            </a:r>
            <a:r>
              <a:rPr lang="en-US" dirty="0" smtClean="0">
                <a:solidFill>
                  <a:schemeClr val="tx1"/>
                </a:solidFill>
              </a:rPr>
              <a:t> substances passing from connective tissue to epithelia.</a:t>
            </a:r>
          </a:p>
          <a:p>
            <a:pPr marL="502920" indent="-457200">
              <a:buFont typeface="+mj-lt"/>
              <a:buAutoNum type="alphaLcPeriod"/>
            </a:pPr>
            <a:r>
              <a:rPr lang="en-US" b="1" u="sng" dirty="0" smtClean="0">
                <a:solidFill>
                  <a:schemeClr val="tx1"/>
                </a:solidFill>
              </a:rPr>
              <a:t>Guide </a:t>
            </a:r>
            <a:r>
              <a:rPr lang="en-US" dirty="0" smtClean="0">
                <a:solidFill>
                  <a:schemeClr val="tx1"/>
                </a:solidFill>
              </a:rPr>
              <a:t>tissue during regeneration after injury.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6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143000"/>
          </a:xfrm>
        </p:spPr>
        <p:txBody>
          <a:bodyPr/>
          <a:lstStyle/>
          <a:p>
            <a:pPr marL="0" indent="0" algn="l" rtl="1">
              <a:buNone/>
            </a:pPr>
            <a:r>
              <a:rPr lang="en-US" dirty="0" smtClean="0"/>
              <a:t>Functions of epithelial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8305800" cy="5029200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n-US" dirty="0" smtClean="0"/>
              <a:t>Covering.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Lining.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Protecting surfaces.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Absorption.                  </a:t>
            </a:r>
            <a:r>
              <a:rPr lang="en-US" b="1" dirty="0" smtClean="0">
                <a:solidFill>
                  <a:srgbClr val="FF0000"/>
                </a:solidFill>
              </a:rPr>
              <a:t>Ex. Intestinal lining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Secretion.                    </a:t>
            </a:r>
            <a:r>
              <a:rPr lang="en-US" b="1" dirty="0" smtClean="0">
                <a:solidFill>
                  <a:srgbClr val="FF0000"/>
                </a:solidFill>
              </a:rPr>
              <a:t>Ex. Parenchymal cells of glands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Specific cells of certain epithelia may be contractile or specialized sensory cells.             </a:t>
            </a:r>
            <a:r>
              <a:rPr lang="en-US" b="1" dirty="0" smtClean="0">
                <a:solidFill>
                  <a:srgbClr val="FF0000"/>
                </a:solidFill>
              </a:rPr>
              <a:t>Ex1. Taste buds   </a:t>
            </a:r>
          </a:p>
          <a:p>
            <a:pPr marL="45720" indent="0">
              <a:buNone/>
            </a:pPr>
            <a:r>
              <a:rPr lang="en-US" dirty="0" smtClean="0"/>
              <a:t>                         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Ex2. Olfactory epithelium</a:t>
            </a:r>
          </a:p>
          <a:p>
            <a:pPr marL="502920" indent="-457200">
              <a:buFont typeface="+mj-lt"/>
              <a:buAutoNum type="arabicPeriod" startAt="7"/>
            </a:pPr>
            <a:r>
              <a:rPr lang="en-US" dirty="0"/>
              <a:t> </a:t>
            </a:r>
            <a:r>
              <a:rPr lang="en-US" dirty="0" smtClean="0"/>
              <a:t>Because epithelial cells line all external and internal surfaces of the body, all substances that enter or leave tissues and organs must cross an epithelium.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810000" y="1676400"/>
            <a:ext cx="10668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57800" y="1910749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    Epidermis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48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130</TotalTime>
  <Words>277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        Histology</vt:lpstr>
      <vt:lpstr>      Types of Tissue</vt:lpstr>
      <vt:lpstr>PowerPoint Presentation</vt:lpstr>
      <vt:lpstr>Functions of epithelial tissue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Histology</dc:title>
  <dc:creator>Ali ALSAMAWI</dc:creator>
  <cp:lastModifiedBy>Ali ALSAMAWI</cp:lastModifiedBy>
  <cp:revision>14</cp:revision>
  <dcterms:created xsi:type="dcterms:W3CDTF">2014-09-09T19:02:53Z</dcterms:created>
  <dcterms:modified xsi:type="dcterms:W3CDTF">2014-10-10T14:01:56Z</dcterms:modified>
</cp:coreProperties>
</file>