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65" r:id="rId2"/>
    <p:sldId id="257" r:id="rId3"/>
    <p:sldId id="260" r:id="rId4"/>
    <p:sldId id="282" r:id="rId5"/>
    <p:sldId id="281" r:id="rId6"/>
    <p:sldId id="280" r:id="rId7"/>
    <p:sldId id="292" r:id="rId8"/>
    <p:sldId id="303" r:id="rId9"/>
    <p:sldId id="304" r:id="rId10"/>
    <p:sldId id="293" r:id="rId11"/>
    <p:sldId id="284" r:id="rId12"/>
    <p:sldId id="262" r:id="rId13"/>
    <p:sldId id="291" r:id="rId14"/>
    <p:sldId id="285" r:id="rId15"/>
    <p:sldId id="294" r:id="rId16"/>
    <p:sldId id="261" r:id="rId17"/>
    <p:sldId id="302" r:id="rId18"/>
    <p:sldId id="279" r:id="rId19"/>
    <p:sldId id="296" r:id="rId20"/>
    <p:sldId id="289" r:id="rId21"/>
    <p:sldId id="258" r:id="rId22"/>
    <p:sldId id="307" r:id="rId23"/>
    <p:sldId id="270" r:id="rId24"/>
    <p:sldId id="309" r:id="rId25"/>
    <p:sldId id="271" r:id="rId26"/>
    <p:sldId id="305" r:id="rId27"/>
    <p:sldId id="287" r:id="rId28"/>
    <p:sldId id="308" r:id="rId29"/>
    <p:sldId id="30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71" autoAdjust="0"/>
  </p:normalViewPr>
  <p:slideViewPr>
    <p:cSldViewPr>
      <p:cViewPr varScale="1">
        <p:scale>
          <a:sx n="78" d="100"/>
          <a:sy n="78" d="100"/>
        </p:scale>
        <p:origin x="11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4FA9-6059-400B-B340-A155790D144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C1F6-6BA1-4972-99EC-F3774C4EC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4FA9-6059-400B-B340-A155790D144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C1F6-6BA1-4972-99EC-F3774C4EC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4FA9-6059-400B-B340-A155790D144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C1F6-6BA1-4972-99EC-F3774C4EC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4FA9-6059-400B-B340-A155790D144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C1F6-6BA1-4972-99EC-F3774C4EC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4FA9-6059-400B-B340-A155790D144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C1F6-6BA1-4972-99EC-F3774C4EC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4FA9-6059-400B-B340-A155790D144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C1F6-6BA1-4972-99EC-F3774C4EC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4FA9-6059-400B-B340-A155790D144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C1F6-6BA1-4972-99EC-F3774C4EC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4FA9-6059-400B-B340-A155790D144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C1F6-6BA1-4972-99EC-F3774C4EC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4FA9-6059-400B-B340-A155790D144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C1F6-6BA1-4972-99EC-F3774C4EC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4FA9-6059-400B-B340-A155790D144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C1F6-6BA1-4972-99EC-F3774C4EC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4FA9-6059-400B-B340-A155790D144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C1F6-6BA1-4972-99EC-F3774C4EC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54FA9-6059-400B-B340-A155790D144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AC1F6-6BA1-4972-99EC-F3774C4EC3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Protein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commons.wikimedia.org/wiki/File:Eukaryotic_cilium_diagram_en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Cytoskeleton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The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cytoskeleton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 a network of fibers composed of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tooltip="Protein"/>
              </a:rPr>
              <a:t>proteins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contained within a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cell's cytoplasm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The cytoskeletal systems of different organisms are composed by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similar proteins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However, structure, function and dynamic behavior of the cytoskeleton can be very different, depending on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organism and cell type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274320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Functions cytoskeleton 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Maintenance 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 cell shape (e.g. red blood cells ,nerve cells, and muscle cells  have different shapes)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Change in cell shape (e.g. embryonic cells become specialized   during development 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Movement of cell parts (e.g. some cells creep , some are propelled  by cilia or flagella)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Chromosome separation in mitosis and meiosis 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Intracellular transport of organelles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8915400" cy="681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59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3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-63787"/>
            <a:ext cx="91440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3-Microtubules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487025"/>
            <a:ext cx="9143999" cy="6370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-Microtubules hollow cylinders,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20-25 nm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diameter that 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consists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tubulin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molecules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 They are composed of subunits of the protein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tubulin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--these subunits are termed alpha and beta.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3-Microtubules act as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determine cell shape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and provide a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set of "tracks" for cell organelles and vesicles.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4-Microtubules also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form the spindle fibers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 separating chromosomes during mitosis.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5-When arranged in geometric patterns inside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flagella and cilia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basal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bodies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centrioles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8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8382000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0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10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41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images.tutorvista.com/content/cell-organization/cytoskeleton-structures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1000"/>
            <a:ext cx="6324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5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3997" y="0"/>
            <a:ext cx="9116291" cy="67403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  <a:tab pos="51435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Cilia and Flagella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285750" algn="l"/>
                <a:tab pos="51435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They are thin  organelles present on the surfaces of cells.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285750" algn="l"/>
                <a:tab pos="51435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Each has the same basic structure.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285750" algn="l"/>
                <a:tab pos="51435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they both serve for locomotion, either pulling or pushing the cell 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285750" algn="l"/>
                <a:tab pos="5143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285750" algn="l"/>
                <a:tab pos="51435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they have a 9 + 2 microtubule arrangement, consisting of 9 pairs of microtubules around 2 single ones at the center; other proteins link the microtubules together.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285750" algn="l"/>
                <a:tab pos="5143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285750" algn="l"/>
                <a:tab pos="514350" algn="l"/>
              </a:tabLst>
            </a:pP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Energy ATP 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is used to move cilia and flagella, connects 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dynein arms 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with the inner and outer microtubules, and causes the outer microtubules to 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bend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285750" algn="l"/>
                <a:tab pos="51435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basal body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 the organizing center of a cilium or flagellum, and is found at the junction of the organelle with the cell membrane, it has a 9 + 0 arrangement.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285750" algn="l"/>
                <a:tab pos="5143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285750" algn="l"/>
                <a:tab pos="5143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2" y="-47768"/>
            <a:ext cx="91440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0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www.memrise.com/s3_proxy/?f=uploads/mems/3132805000130421090228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5867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91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lium structure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57200"/>
            <a:ext cx="5867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rc_mi" descr="http://www.biologydiscussion.com/wp-content/uploads/2013/08/6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572000"/>
            <a:ext cx="46482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5943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97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006936"/>
              </p:ext>
            </p:extLst>
          </p:nvPr>
        </p:nvGraphicFramePr>
        <p:xfrm>
          <a:off x="-152399" y="-1"/>
          <a:ext cx="9296400" cy="735249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612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2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17988">
                <a:tc>
                  <a:txBody>
                    <a:bodyPr/>
                    <a:lstStyle/>
                    <a:p>
                      <a:pPr marL="0" marR="0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Definition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Cilia</a:t>
                      </a:r>
                    </a:p>
                    <a:p>
                      <a:pPr marL="0" marR="0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Short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, hair like appendages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extending 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from the surface 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of 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a living cell.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Flagella 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Long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, threadlike appendages on the surface of a living cell.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123">
                <a:tc>
                  <a:txBody>
                    <a:bodyPr/>
                    <a:lstStyle/>
                    <a:p>
                      <a:pPr marL="0" marR="0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Length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Short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Longer than cilia, can vary</a:t>
                      </a:r>
                      <a:endParaRPr lang="en-US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6015">
                <a:tc>
                  <a:txBody>
                    <a:bodyPr/>
                    <a:lstStyle/>
                    <a:p>
                      <a:pPr marL="0" marR="0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Motion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Rotational, like a motor, 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very 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fast moving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Wave-like, undulating,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slow movement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635">
                <a:tc>
                  <a:txBody>
                    <a:bodyPr/>
                    <a:lstStyle/>
                    <a:p>
                      <a:pPr marL="0" marR="0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Density</a:t>
                      </a:r>
                      <a:endParaRPr lang="en-US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Many (hundreds) per cell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Few (less than 10) per cell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994">
                <a:tc>
                  <a:txBody>
                    <a:bodyPr/>
                    <a:lstStyle/>
                    <a:p>
                      <a:pPr marL="0" marR="0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Found in</a:t>
                      </a:r>
                      <a:endParaRPr lang="en-US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Eukaryotic cells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Eukaryotic and prokaryotic cells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6561">
                <a:tc>
                  <a:txBody>
                    <a:bodyPr/>
                    <a:lstStyle/>
                    <a:p>
                      <a:pPr marL="0" marR="0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Etymology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From 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Latin word for eyelash.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From 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Latin word for whip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525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062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-18497"/>
            <a:ext cx="9144000" cy="43396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Centrosomes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Centrioles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many cells, microtubules grow out from a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centrosome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near the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nucleus in 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cytoplasm of most eukaryotic cells (absent in  plants and fungi cell), 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animal cells, the centrosome has a pair of centrioles,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centrioles 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 small, cylindrical cell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organelle each 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with nine triplets of microtubules (9 + 0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)arranged 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a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ring.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main function of the centriole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to help with cell division in animal cells. The centrioles help in the formation of the spindle fibers that separate the chromosomes during cell division (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mitosis)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21154"/>
            <a:ext cx="6781800" cy="255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75"/>
            <a:ext cx="9067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7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286" y="13885"/>
            <a:ext cx="9144000" cy="69865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dirty="0" smtClean="0"/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Cell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Walls of Plants</a:t>
            </a:r>
          </a:p>
          <a:p>
            <a:r>
              <a:rPr lang="en-US" sz="2800" dirty="0" smtClean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cell wall is an extracellular structure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,surrounds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cell membrane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plants, algae, bacteria , fungi ,but animal cells absent cell wall.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cell wall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made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cellulose fibers embedded in other polysaccharides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protein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 cell wall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Gives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cell a shape and structure.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Provides structural support.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Protection against infection and mechanical stress.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Separates interior of the cell from the outer environment.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enables transport of substances and information from the cell insides to the exterior and vice versa.</a:t>
            </a:r>
          </a:p>
          <a:p>
            <a:endParaRPr lang="en-US" sz="2800" dirty="0"/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52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5394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osmotic-regulation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Prevents water loss.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physiological and biochemical activity of the cell wall helps in cell-cell communication.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prevents the cell from rupturing due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turgor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pressure.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Aids in diffusion of gases in and out of the cell.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provides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mechanical protection from insects and pathogens.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9430"/>
            <a:ext cx="9144000" cy="331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08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50" y="33883"/>
            <a:ext cx="9113949" cy="4351448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fontAlgn="base">
              <a:lnSpc>
                <a:spcPts val="23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Cell walls consist of 3 types of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layers</a:t>
            </a:r>
          </a:p>
          <a:p>
            <a:pPr fontAlgn="base">
              <a:lnSpc>
                <a:spcPts val="2300"/>
              </a:lnSpc>
            </a:pP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marR="0" algn="just" fontAlgn="base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Middle lamella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is formed during cell division. It makes up the outer wall of the cell and is shared by adjacent cells. It is composed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pectin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protein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 fontAlgn="base">
              <a:lnSpc>
                <a:spcPts val="2300"/>
              </a:lnSpc>
            </a:pP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marR="0" algn="just" fontAlgn="base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Primary wall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This is formed after the middle lamella and consists of a skeleton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cellulose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fibrils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embedded in a gel-like matrix of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pectin , hemicellulose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glycoproteins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marR="0" algn="just" fontAlgn="base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marR="0" algn="just" fontAlgn="base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Secondary wall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formed after cell enlargement is completed provides compression strength. It is made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cellulose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hemicellulose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lignin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0999"/>
            <a:ext cx="5333998" cy="264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0" y="4213893"/>
            <a:ext cx="3779950" cy="267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0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81000" y="143471"/>
            <a:ext cx="8893781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cytoskeleton is made up of three kinds of protein filaments: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Microfilaments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Actin filaments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Intermediate filaments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Microtubules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rc_mi" descr="http://www.zo.utexas.edu/faculty/sjasper/images/f5.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14600"/>
            <a:ext cx="6781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914400"/>
            <a:ext cx="89154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1-Microfilaments </a:t>
            </a:r>
            <a:r>
              <a:rPr lang="en-US" sz="2800" dirty="0">
                <a:cs typeface="Times New Roman" pitchFamily="18" charset="0"/>
              </a:rPr>
              <a:t>are thin, thread-like protein fibers, 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3-6 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nm </a:t>
            </a:r>
            <a:r>
              <a:rPr lang="en-US" sz="2800" dirty="0">
                <a:cs typeface="Times New Roman" pitchFamily="18" charset="0"/>
              </a:rPr>
              <a:t>in diameter. </a:t>
            </a:r>
          </a:p>
          <a:p>
            <a:r>
              <a:rPr lang="en-US" sz="2800" dirty="0" smtClean="0">
                <a:cs typeface="Times New Roman" pitchFamily="18" charset="0"/>
              </a:rPr>
              <a:t>2-Microfilaments </a:t>
            </a:r>
            <a:r>
              <a:rPr lang="en-US" sz="2800" dirty="0">
                <a:cs typeface="Times New Roman" pitchFamily="18" charset="0"/>
              </a:rPr>
              <a:t>are composed of a contractile protein called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Actin filaments</a:t>
            </a:r>
            <a:r>
              <a:rPr lang="en-US" sz="2800" dirty="0" smtClean="0">
                <a:cs typeface="Times New Roman" pitchFamily="18" charset="0"/>
              </a:rPr>
              <a:t>.</a:t>
            </a:r>
            <a:endParaRPr lang="en-US" sz="2800" dirty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3-Microfilaments </a:t>
            </a:r>
            <a:r>
              <a:rPr lang="en-US" sz="2800" dirty="0">
                <a:cs typeface="Times New Roman" pitchFamily="18" charset="0"/>
              </a:rPr>
              <a:t>are just under the plasma membrane, forming parallel arrays </a:t>
            </a:r>
          </a:p>
          <a:p>
            <a:r>
              <a:rPr lang="en-US" sz="2800" dirty="0" smtClean="0">
                <a:cs typeface="Times New Roman" pitchFamily="18" charset="0"/>
              </a:rPr>
              <a:t>4-Microfilaments' association with the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protein myosin </a:t>
            </a:r>
            <a:r>
              <a:rPr lang="en-US" sz="2800" dirty="0" smtClean="0">
                <a:cs typeface="Times New Roman" pitchFamily="18" charset="0"/>
              </a:rPr>
              <a:t>is responsible for muscle contraction</a:t>
            </a:r>
          </a:p>
          <a:p>
            <a:r>
              <a:rPr lang="en-US" sz="2800" dirty="0" smtClean="0"/>
              <a:t>5-When the plasma membrane is exposed to stress, the microfilaments form </a:t>
            </a:r>
            <a:r>
              <a:rPr lang="en-US" sz="2800" b="1" dirty="0" smtClean="0">
                <a:solidFill>
                  <a:srgbClr val="FF0000"/>
                </a:solidFill>
              </a:rPr>
              <a:t>bundles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855" y="228600"/>
            <a:ext cx="6021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Microfilaments (Actin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filaments)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486400"/>
            <a:ext cx="35814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8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636" y="12680"/>
            <a:ext cx="89569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6-The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division of the cytoplasm of animal cells is caused by bundles of microfilaments that constrict the cell around the middle.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7-When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move pars of the cell, microfilaments must be attached to the plasma membrane; attaches actin to proteins embedded in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membrane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8-Microfilaments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can also carry out cellular movements including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gliding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contraction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cytokinesis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43" y="3471988"/>
            <a:ext cx="7239000" cy="334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9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12" y="533400"/>
            <a:ext cx="813276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8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1" y="76199"/>
            <a:ext cx="8763000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08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1711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2-Intermediary Filaments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1-Intermediary filaments are protein fibers about 8-12 nm diameter.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2-They are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rope-like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assemblies of fibrous polypeptides.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3-Strengthening the cell mechanically, anchored other organelles.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4- Extend throughout the cytoplasm and inner nuclear membrane.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5- Constructed of different molecular subunits belonging to a family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keratin.</a:t>
            </a:r>
          </a:p>
          <a:p>
            <a:pPr algn="just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4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4429"/>
            <a:ext cx="9144000" cy="59400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6- Intermediate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filaments are composed of a variety of proteins that are expressed in different types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cells, more Than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50 proteins have been identified and classified into six groups based on similarities between their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amino acid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sequences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7-Nucleolus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surrounded by intermediate filaments that hold it in place within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8- Makes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up the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nuclear lamina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inside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nuclear envelope.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9-Intermediary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filaments can be used to determine if a cancer has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spread.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 startAt="9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 startAt="9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9144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38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6533</TotalTime>
  <Words>994</Words>
  <Application>Microsoft Office PowerPoint</Application>
  <PresentationFormat>On-screen Show (4:3)</PresentationFormat>
  <Paragraphs>108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DR.Ahmed Saker 2o1O ;)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Ghaedaa</dc:creator>
  <cp:lastModifiedBy>Samatooo</cp:lastModifiedBy>
  <cp:revision>166</cp:revision>
  <dcterms:created xsi:type="dcterms:W3CDTF">2014-11-03T10:42:35Z</dcterms:created>
  <dcterms:modified xsi:type="dcterms:W3CDTF">2020-10-08T01:14:34Z</dcterms:modified>
</cp:coreProperties>
</file>