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3" r:id="rId2"/>
    <p:sldId id="261" r:id="rId3"/>
    <p:sldId id="262" r:id="rId4"/>
    <p:sldId id="263" r:id="rId5"/>
    <p:sldId id="266" r:id="rId6"/>
    <p:sldId id="267" r:id="rId7"/>
    <p:sldId id="268" r:id="rId8"/>
    <p:sldId id="269" r:id="rId9"/>
    <p:sldId id="270" r:id="rId10"/>
    <p:sldId id="271" r:id="rId11"/>
    <p:sldId id="272" r:id="rId12"/>
    <p:sldId id="286" r:id="rId13"/>
    <p:sldId id="276" r:id="rId14"/>
    <p:sldId id="277" r:id="rId15"/>
    <p:sldId id="285" r:id="rId16"/>
    <p:sldId id="280" r:id="rId17"/>
    <p:sldId id="281" r:id="rId18"/>
    <p:sldId id="28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deel Al-Rubaye" initials="HA" lastIdx="1" clrIdx="0">
    <p:extLst>
      <p:ext uri="{19B8F6BF-5375-455C-9EA6-DF929625EA0E}">
        <p15:presenceInfo xmlns:p15="http://schemas.microsoft.com/office/powerpoint/2012/main" xmlns="" userId="6c1a50965d5f7de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300"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DD870093-5D33-4E8B-90D5-19A2DC508950}" type="datetimeFigureOut">
              <a:rPr lang="en-US" smtClean="0"/>
              <a:t>5/10/2020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76558705-CF68-4B54-9567-85E1B82880D1}"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32055064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870093-5D33-4E8B-90D5-19A2DC508950}" type="datetimeFigureOut">
              <a:rPr lang="en-US" smtClean="0"/>
              <a:t>5/10/2020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58705-CF68-4B54-9567-85E1B82880D1}" type="slidenum">
              <a:rPr lang="en-US" smtClean="0"/>
              <a:t>‹#›</a:t>
            </a:fld>
            <a:endParaRPr lang="en-US"/>
          </a:p>
        </p:txBody>
      </p:sp>
    </p:spTree>
    <p:extLst>
      <p:ext uri="{BB962C8B-B14F-4D97-AF65-F5344CB8AC3E}">
        <p14:creationId xmlns:p14="http://schemas.microsoft.com/office/powerpoint/2010/main" val="2441444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870093-5D33-4E8B-90D5-19A2DC508950}" type="datetimeFigureOut">
              <a:rPr lang="en-US" smtClean="0"/>
              <a:t>5/10/2020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58705-CF68-4B54-9567-85E1B82880D1}" type="slidenum">
              <a:rPr lang="en-US" smtClean="0"/>
              <a:t>‹#›</a:t>
            </a:fld>
            <a:endParaRPr lang="en-US"/>
          </a:p>
        </p:txBody>
      </p:sp>
    </p:spTree>
    <p:extLst>
      <p:ext uri="{BB962C8B-B14F-4D97-AF65-F5344CB8AC3E}">
        <p14:creationId xmlns:p14="http://schemas.microsoft.com/office/powerpoint/2010/main" val="186976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D870093-5D33-4E8B-90D5-19A2DC508950}" type="datetimeFigureOut">
              <a:rPr lang="en-US" smtClean="0"/>
              <a:t>5/10/2020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58705-CF68-4B54-9567-85E1B82880D1}" type="slidenum">
              <a:rPr lang="en-US" smtClean="0"/>
              <a:t>‹#›</a:t>
            </a:fld>
            <a:endParaRPr lang="en-US"/>
          </a:p>
        </p:txBody>
      </p:sp>
    </p:spTree>
    <p:extLst>
      <p:ext uri="{BB962C8B-B14F-4D97-AF65-F5344CB8AC3E}">
        <p14:creationId xmlns:p14="http://schemas.microsoft.com/office/powerpoint/2010/main" val="397041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DD870093-5D33-4E8B-90D5-19A2DC508950}" type="datetimeFigureOut">
              <a:rPr lang="en-US" smtClean="0"/>
              <a:t>5/10/2020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76558705-CF68-4B54-9567-85E1B82880D1}"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47192782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D870093-5D33-4E8B-90D5-19A2DC508950}" type="datetimeFigureOut">
              <a:rPr lang="en-US" smtClean="0"/>
              <a:t>5/10/2020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58705-CF68-4B54-9567-85E1B82880D1}" type="slidenum">
              <a:rPr lang="en-US" smtClean="0"/>
              <a:t>‹#›</a:t>
            </a:fld>
            <a:endParaRPr lang="en-US"/>
          </a:p>
        </p:txBody>
      </p:sp>
    </p:spTree>
    <p:extLst>
      <p:ext uri="{BB962C8B-B14F-4D97-AF65-F5344CB8AC3E}">
        <p14:creationId xmlns:p14="http://schemas.microsoft.com/office/powerpoint/2010/main" val="1805494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D870093-5D33-4E8B-90D5-19A2DC508950}" type="datetimeFigureOut">
              <a:rPr lang="en-US" smtClean="0"/>
              <a:t>5/10/2020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558705-CF68-4B54-9567-85E1B82880D1}" type="slidenum">
              <a:rPr lang="en-US" smtClean="0"/>
              <a:t>‹#›</a:t>
            </a:fld>
            <a:endParaRPr lang="en-US"/>
          </a:p>
        </p:txBody>
      </p:sp>
    </p:spTree>
    <p:extLst>
      <p:ext uri="{BB962C8B-B14F-4D97-AF65-F5344CB8AC3E}">
        <p14:creationId xmlns:p14="http://schemas.microsoft.com/office/powerpoint/2010/main" val="19526203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870093-5D33-4E8B-90D5-19A2DC508950}" type="datetimeFigureOut">
              <a:rPr lang="en-US" smtClean="0"/>
              <a:t>5/10/2020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558705-CF68-4B54-9567-85E1B82880D1}" type="slidenum">
              <a:rPr lang="en-US" smtClean="0"/>
              <a:t>‹#›</a:t>
            </a:fld>
            <a:endParaRPr lang="en-US"/>
          </a:p>
        </p:txBody>
      </p:sp>
    </p:spTree>
    <p:extLst>
      <p:ext uri="{BB962C8B-B14F-4D97-AF65-F5344CB8AC3E}">
        <p14:creationId xmlns:p14="http://schemas.microsoft.com/office/powerpoint/2010/main" val="4149985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870093-5D33-4E8B-90D5-19A2DC508950}" type="datetimeFigureOut">
              <a:rPr lang="en-US" smtClean="0"/>
              <a:t>5/10/2020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558705-CF68-4B54-9567-85E1B82880D1}" type="slidenum">
              <a:rPr lang="en-US" smtClean="0"/>
              <a:t>‹#›</a:t>
            </a:fld>
            <a:endParaRPr lang="en-US"/>
          </a:p>
        </p:txBody>
      </p:sp>
    </p:spTree>
    <p:extLst>
      <p:ext uri="{BB962C8B-B14F-4D97-AF65-F5344CB8AC3E}">
        <p14:creationId xmlns:p14="http://schemas.microsoft.com/office/powerpoint/2010/main" val="620304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D870093-5D33-4E8B-90D5-19A2DC508950}" type="datetimeFigureOut">
              <a:rPr lang="en-US" smtClean="0"/>
              <a:t>5/10/2020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6558705-CF68-4B54-9567-85E1B82880D1}"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34328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DD870093-5D33-4E8B-90D5-19A2DC508950}" type="datetimeFigureOut">
              <a:rPr lang="en-US" smtClean="0"/>
              <a:t>5/10/2020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6558705-CF68-4B54-9567-85E1B82880D1}"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21692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DD870093-5D33-4E8B-90D5-19A2DC508950}" type="datetimeFigureOut">
              <a:rPr lang="en-US" smtClean="0"/>
              <a:t>5/10/2020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76558705-CF68-4B54-9567-85E1B82880D1}"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8902406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4294967295" orient="horz" pos="1368">
          <p15:clr>
            <a:srgbClr val="F26B43"/>
          </p15:clr>
        </p15:guide>
        <p15:guide id="4294967295" orient="horz" pos="1440">
          <p15:clr>
            <a:srgbClr val="F26B43"/>
          </p15:clr>
        </p15:guide>
        <p15:guide id="4294967295" orient="horz" pos="3696">
          <p15:clr>
            <a:srgbClr val="F26B43"/>
          </p15:clr>
        </p15:guide>
        <p15:guide id="4294967295" orient="horz" pos="432">
          <p15:clr>
            <a:srgbClr val="F26B43"/>
          </p15:clr>
        </p15:guide>
        <p15:guide id="4294967295" orient="horz" pos="1512">
          <p15:clr>
            <a:srgbClr val="F26B43"/>
          </p15:clr>
        </p15:guide>
        <p15:guide id="4294967295" pos="6912">
          <p15:clr>
            <a:srgbClr val="F26B43"/>
          </p15:clr>
        </p15:guide>
        <p15:guide id="4294967295" pos="936">
          <p15:clr>
            <a:srgbClr val="F26B43"/>
          </p15:clr>
        </p15:guide>
        <p15:guide id="4294967295"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9409" y="1081214"/>
            <a:ext cx="7469747" cy="4263731"/>
          </a:xfrm>
          <a:prstGeom prst="rect">
            <a:avLst/>
          </a:prstGeom>
        </p:spPr>
        <p:txBody>
          <a:bodyPr wrap="square">
            <a:spAutoFit/>
          </a:bodyPr>
          <a:lstStyle/>
          <a:p>
            <a:endParaRPr lang="en-US" sz="4800" dirty="0"/>
          </a:p>
          <a:p>
            <a:pPr algn="ctr"/>
            <a:r>
              <a:rPr lang="en-US" sz="4800" dirty="0"/>
              <a:t> </a:t>
            </a:r>
            <a:r>
              <a:rPr lang="en-US" sz="4800" b="1" dirty="0">
                <a:solidFill>
                  <a:srgbClr val="FF0000"/>
                </a:solidFill>
              </a:rPr>
              <a:t>Influence of Environmental Factors on Growth </a:t>
            </a:r>
            <a:endParaRPr lang="en-US" sz="3200"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endParaRPr>
          </a:p>
          <a:p>
            <a:pPr algn="ctr">
              <a:lnSpc>
                <a:spcPct val="115000"/>
              </a:lnSpc>
              <a:spcAft>
                <a:spcPts val="1000"/>
              </a:spcAft>
            </a:pPr>
            <a:endParaRPr lang="en-US" sz="3200" b="1" dirty="0" smtClean="0">
              <a:latin typeface="Times New Roman" panose="02020603050405020304" pitchFamily="18" charset="0"/>
              <a:ea typeface="Times New Roman" panose="02020603050405020304" pitchFamily="18" charset="0"/>
              <a:cs typeface="Arial" panose="020B0604020202020204" pitchFamily="34" charset="0"/>
            </a:endParaRPr>
          </a:p>
          <a:p>
            <a:pPr algn="ctr">
              <a:lnSpc>
                <a:spcPct val="115000"/>
              </a:lnSpc>
              <a:spcAft>
                <a:spcPts val="1000"/>
              </a:spcAft>
            </a:pPr>
            <a:endParaRPr lang="en-US" sz="3200" b="1" dirty="0">
              <a:latin typeface="Times New Roman" panose="02020603050405020304" pitchFamily="18" charset="0"/>
              <a:ea typeface="Times New Roman" panose="02020603050405020304" pitchFamily="18" charset="0"/>
              <a:cs typeface="Arial" panose="020B0604020202020204" pitchFamily="34" charset="0"/>
            </a:endParaRPr>
          </a:p>
          <a:p>
            <a:pPr algn="ctr">
              <a:lnSpc>
                <a:spcPct val="115000"/>
              </a:lnSpc>
              <a:spcAft>
                <a:spcPts val="1000"/>
              </a:spcAft>
            </a:pPr>
            <a:r>
              <a:rPr lang="en-US" sz="3200" b="1" dirty="0" smtClean="0">
                <a:latin typeface="Times New Roman" panose="02020603050405020304" pitchFamily="18" charset="0"/>
                <a:ea typeface="Times New Roman" panose="02020603050405020304" pitchFamily="18" charset="0"/>
                <a:cs typeface="Arial" panose="020B0604020202020204" pitchFamily="34" charset="0"/>
              </a:rPr>
              <a:t>Lec.4</a:t>
            </a:r>
            <a:endParaRPr lang="en-US" sz="3200" dirty="0">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452052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30309" y="0"/>
            <a:ext cx="10341735" cy="5397888"/>
          </a:xfrm>
          <a:prstGeom prst="rect">
            <a:avLst/>
          </a:prstGeom>
        </p:spPr>
        <p:txBody>
          <a:bodyPr wrap="square">
            <a:spAutoFit/>
          </a:bodyPr>
          <a:lstStyle/>
          <a:p>
            <a:pPr algn="just">
              <a:lnSpc>
                <a:spcPct val="115000"/>
              </a:lnSpc>
              <a:spcAft>
                <a:spcPts val="1000"/>
              </a:spcAft>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Oxygen concentration</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000"/>
              </a:spcAft>
            </a:pP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Oxygen serves as the terminal electron acceptor for the electron-transport chain in aerobic respiration. Microorganisms are divided into 4 types according to their need to oxygen:</a:t>
            </a:r>
          </a:p>
          <a:p>
            <a:pPr marL="285750" lvl="0" indent="-285750">
              <a:buFont typeface="Arial" panose="020B0604020202020204" pitchFamily="34" charset="0"/>
              <a:buChar char="•"/>
            </a:pPr>
            <a:r>
              <a:rPr lang="en-US" sz="3200" b="1" dirty="0">
                <a:latin typeface="Times New Roman" panose="02020603050405020304" pitchFamily="18" charset="0"/>
                <a:ea typeface="Calibri" panose="020F0502020204030204" pitchFamily="34" charset="0"/>
                <a:cs typeface="Arial" panose="020B0604020202020204" pitchFamily="34" charset="0"/>
              </a:rPr>
              <a:t>Facultative anaerobes: </a:t>
            </a:r>
            <a:r>
              <a:rPr lang="en-US" sz="3200" dirty="0">
                <a:latin typeface="Times New Roman" panose="02020603050405020304" pitchFamily="18" charset="0"/>
                <a:ea typeface="Calibri" panose="020F0502020204030204" pitchFamily="34" charset="0"/>
                <a:cs typeface="Arial" panose="020B0604020202020204" pitchFamily="34" charset="0"/>
              </a:rPr>
              <a:t>does not require O2 for growth but grow better in it’s present.</a:t>
            </a:r>
          </a:p>
          <a:p>
            <a:pPr marL="285750" lvl="0" indent="-285750">
              <a:buFont typeface="Arial" panose="020B0604020202020204" pitchFamily="34" charset="0"/>
              <a:buChar char="•"/>
            </a:pPr>
            <a:r>
              <a:rPr lang="en-US" sz="3200" b="1" dirty="0" err="1">
                <a:latin typeface="Times New Roman" panose="02020603050405020304" pitchFamily="18" charset="0"/>
                <a:ea typeface="Calibri" panose="020F0502020204030204" pitchFamily="34" charset="0"/>
                <a:cs typeface="Arial" panose="020B0604020202020204" pitchFamily="34" charset="0"/>
              </a:rPr>
              <a:t>Aerotolerant</a:t>
            </a:r>
            <a:r>
              <a:rPr lang="en-US" sz="3200" b="1" dirty="0">
                <a:latin typeface="Times New Roman" panose="02020603050405020304" pitchFamily="18" charset="0"/>
                <a:ea typeface="Calibri" panose="020F0502020204030204" pitchFamily="34" charset="0"/>
                <a:cs typeface="Arial" panose="020B0604020202020204" pitchFamily="34" charset="0"/>
              </a:rPr>
              <a:t> anaerobes: </a:t>
            </a:r>
            <a:r>
              <a:rPr lang="en-US" sz="3200" dirty="0">
                <a:latin typeface="Times New Roman" panose="02020603050405020304" pitchFamily="18" charset="0"/>
                <a:ea typeface="Calibri" panose="020F0502020204030204" pitchFamily="34" charset="0"/>
                <a:cs typeface="Arial" panose="020B0604020202020204" pitchFamily="34" charset="0"/>
              </a:rPr>
              <a:t>ignore O2 and grow equally well whether it is present or not.</a:t>
            </a:r>
          </a:p>
          <a:p>
            <a:pPr algn="just">
              <a:lnSpc>
                <a:spcPct val="115000"/>
              </a:lnSpc>
              <a:spcAft>
                <a:spcPts val="1000"/>
              </a:spcAft>
            </a:pP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15306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0005" y="442536"/>
            <a:ext cx="11050073" cy="4622804"/>
          </a:xfrm>
          <a:prstGeom prst="rect">
            <a:avLst/>
          </a:prstGeom>
        </p:spPr>
        <p:txBody>
          <a:bodyPr wrap="square">
            <a:spAutoFit/>
          </a:bodyPr>
          <a:lstStyle/>
          <a:p>
            <a:pPr marL="342900" lvl="0" indent="-342900" algn="just">
              <a:lnSpc>
                <a:spcPct val="115000"/>
              </a:lnSpc>
              <a:buFont typeface="Symbol" panose="05050102010706020507" pitchFamily="18" charset="2"/>
              <a:buChar char=""/>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Strict or obligate anaerobes: </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do not tolerant O2 at all and die in its presence. </a:t>
            </a:r>
            <a:r>
              <a:rPr lang="en-US" sz="3200" dirty="0" err="1" smtClean="0">
                <a:effectLst/>
                <a:latin typeface="Times New Roman" panose="02020603050405020304" pitchFamily="18" charset="0"/>
                <a:ea typeface="Calibri" panose="020F0502020204030204" pitchFamily="34" charset="0"/>
                <a:cs typeface="Arial" panose="020B0604020202020204" pitchFamily="34" charset="0"/>
              </a:rPr>
              <a:t>Aerotolerant</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 and strict anaerobes cannot generate energy through respiration and must employ fermentation or anaerobic respiration pathways for this purpose.</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1000"/>
              </a:spcAft>
              <a:buFont typeface="Symbol" panose="05050102010706020507" pitchFamily="18" charset="2"/>
              <a:buChar char=""/>
            </a:pPr>
            <a:r>
              <a:rPr lang="en-US" sz="3200" b="1" dirty="0" err="1" smtClean="0">
                <a:effectLst/>
                <a:latin typeface="Times New Roman" panose="02020603050405020304" pitchFamily="18" charset="0"/>
                <a:ea typeface="Calibri" panose="020F0502020204030204" pitchFamily="34" charset="0"/>
                <a:cs typeface="Arial" panose="020B0604020202020204" pitchFamily="34" charset="0"/>
              </a:rPr>
              <a:t>Microaerophils</a:t>
            </a: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 require only 2-10% of O2. It should be noted that the ability to grow in both aerobic and anaerobic environmental provides considerable flexibility and is an ecological advantage.</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87225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0954" y="725316"/>
            <a:ext cx="9577754" cy="3879524"/>
          </a:xfrm>
          <a:prstGeom prst="rect">
            <a:avLst/>
          </a:prstGeom>
        </p:spPr>
        <p:txBody>
          <a:bodyPr wrap="square">
            <a:spAutoFit/>
          </a:bodyPr>
          <a:lstStyle/>
          <a:p>
            <a:pPr marL="457200" algn="just">
              <a:lnSpc>
                <a:spcPct val="115000"/>
              </a:lnSpc>
              <a:spcAft>
                <a:spcPts val="0"/>
              </a:spcAft>
              <a:tabLst>
                <a:tab pos="2095500" algn="l"/>
              </a:tabLst>
            </a:pPr>
            <a:r>
              <a:rPr lang="en-US" dirty="0">
                <a:latin typeface="Cambria"/>
                <a:ea typeface="Calibri"/>
                <a:cs typeface="Arial"/>
              </a:rPr>
              <a:t> </a:t>
            </a:r>
            <a:endParaRPr lang="en-US" sz="1600" dirty="0">
              <a:latin typeface="Calibri"/>
              <a:ea typeface="Calibri"/>
              <a:cs typeface="Arial"/>
            </a:endParaRPr>
          </a:p>
          <a:p>
            <a:pPr marL="457200" algn="just">
              <a:lnSpc>
                <a:spcPct val="115000"/>
              </a:lnSpc>
              <a:spcAft>
                <a:spcPts val="1000"/>
              </a:spcAft>
              <a:tabLst>
                <a:tab pos="2095500" algn="l"/>
              </a:tabLst>
            </a:pPr>
            <a:r>
              <a:rPr lang="en-US" sz="2800" dirty="0">
                <a:latin typeface="Cambria"/>
                <a:ea typeface="Calibri"/>
                <a:cs typeface="Arial"/>
              </a:rPr>
              <a:t>Many M.O. possess enzymes that afford protection against toxic O</a:t>
            </a:r>
            <a:r>
              <a:rPr lang="en-US" sz="2800" baseline="-25000" dirty="0">
                <a:latin typeface="Cambria"/>
                <a:ea typeface="Calibri"/>
                <a:cs typeface="Arial"/>
              </a:rPr>
              <a:t>2</a:t>
            </a:r>
            <a:r>
              <a:rPr lang="en-US" sz="2800" dirty="0">
                <a:latin typeface="Cambria"/>
                <a:ea typeface="Calibri"/>
                <a:cs typeface="Arial"/>
              </a:rPr>
              <a:t> products. Obligate aerobes and facultative anaerobes usually contain the enzymes superoxide dismutase (SOD) and catalase, which catalyze the destruction of superoxide radical and hydrogen peroxide, respectively. Peroxidase also can be used to destroy hydrogen peroxide:</a:t>
            </a:r>
            <a:endParaRPr lang="en-US" sz="2800" dirty="0">
              <a:effectLst/>
              <a:latin typeface="Calibri"/>
              <a:ea typeface="Calibri"/>
              <a:cs typeface="Arial"/>
            </a:endParaRPr>
          </a:p>
        </p:txBody>
      </p:sp>
    </p:spTree>
    <p:extLst>
      <p:ext uri="{BB962C8B-B14F-4D97-AF65-F5344CB8AC3E}">
        <p14:creationId xmlns:p14="http://schemas.microsoft.com/office/powerpoint/2010/main" val="3031715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0173" y="902442"/>
            <a:ext cx="10866783" cy="4622804"/>
          </a:xfrm>
          <a:prstGeom prst="rect">
            <a:avLst/>
          </a:prstGeom>
        </p:spPr>
        <p:txBody>
          <a:bodyPr wrap="square">
            <a:spAutoFit/>
          </a:bodyPr>
          <a:lstStyle/>
          <a:p>
            <a:pPr marL="457200" marR="0" algn="just">
              <a:lnSpc>
                <a:spcPct val="115000"/>
              </a:lnSpc>
              <a:spcBef>
                <a:spcPts val="0"/>
              </a:spcBef>
              <a:spcAft>
                <a:spcPts val="0"/>
              </a:spcAft>
              <a:tabLst>
                <a:tab pos="2095500" algn="l"/>
              </a:tabLst>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Radiation</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15000"/>
              </a:lnSpc>
              <a:spcBef>
                <a:spcPts val="0"/>
              </a:spcBef>
              <a:spcAft>
                <a:spcPts val="0"/>
              </a:spcAft>
              <a:tabLst>
                <a:tab pos="2095500" algn="l"/>
              </a:tabLst>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 </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marL="171450" marR="0" algn="just">
              <a:lnSpc>
                <a:spcPct val="115000"/>
              </a:lnSpc>
              <a:spcBef>
                <a:spcPts val="0"/>
              </a:spcBef>
              <a:spcAft>
                <a:spcPts val="0"/>
              </a:spcAft>
              <a:tabLst>
                <a:tab pos="2095500" algn="l"/>
              </a:tabLst>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Sunlight</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 is the major source of radiation, it is includes visible light, ultraviolet (UV) infrared ray and radio waves; these wave called electromagnetic radiation, as the wave length  decrease, the energy of the radiation increase- gamma and X rays are much more energetic than visible light or infrared waves.</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15000"/>
              </a:lnSpc>
              <a:spcBef>
                <a:spcPts val="0"/>
              </a:spcBef>
              <a:spcAft>
                <a:spcPts val="1000"/>
              </a:spcAft>
              <a:tabLst>
                <a:tab pos="2095500" algn="l"/>
              </a:tabLst>
            </a:pP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366749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8491" y="0"/>
            <a:ext cx="11011436" cy="5152693"/>
          </a:xfrm>
          <a:prstGeom prst="rect">
            <a:avLst/>
          </a:prstGeom>
        </p:spPr>
        <p:txBody>
          <a:bodyPr wrap="square">
            <a:spAutoFit/>
          </a:bodyPr>
          <a:lstStyle/>
          <a:p>
            <a:pPr marL="228600" marR="0" algn="just">
              <a:lnSpc>
                <a:spcPct val="115000"/>
              </a:lnSpc>
              <a:spcBef>
                <a:spcPts val="0"/>
              </a:spcBef>
              <a:spcAft>
                <a:spcPts val="0"/>
              </a:spcAft>
              <a:tabLst>
                <a:tab pos="2095500" algn="l"/>
              </a:tabLst>
            </a:pPr>
            <a:endParaRPr lang="en-US" sz="3200" b="1" dirty="0" smtClean="0">
              <a:effectLst/>
              <a:latin typeface="Times New Roman" panose="02020603050405020304" pitchFamily="18" charset="0"/>
              <a:ea typeface="Calibri" panose="020F0502020204030204" pitchFamily="34" charset="0"/>
              <a:cs typeface="Arial" panose="020B0604020202020204" pitchFamily="34" charset="0"/>
            </a:endParaRPr>
          </a:p>
          <a:p>
            <a:pPr marL="228600" marR="0" algn="just">
              <a:lnSpc>
                <a:spcPct val="115000"/>
              </a:lnSpc>
              <a:spcBef>
                <a:spcPts val="0"/>
              </a:spcBef>
              <a:spcAft>
                <a:spcPts val="0"/>
              </a:spcAft>
              <a:tabLst>
                <a:tab pos="2095500" algn="l"/>
              </a:tabLst>
            </a:pPr>
            <a:endParaRPr lang="en-US" sz="3200" b="1" dirty="0">
              <a:latin typeface="Times New Roman" panose="02020603050405020304" pitchFamily="18" charset="0"/>
              <a:ea typeface="Calibri" panose="020F0502020204030204" pitchFamily="34" charset="0"/>
              <a:cs typeface="Arial" panose="020B0604020202020204" pitchFamily="34" charset="0"/>
            </a:endParaRPr>
          </a:p>
          <a:p>
            <a:pPr marL="228600" marR="0" algn="just">
              <a:lnSpc>
                <a:spcPct val="115000"/>
              </a:lnSpc>
              <a:spcBef>
                <a:spcPts val="0"/>
              </a:spcBef>
              <a:spcAft>
                <a:spcPts val="0"/>
              </a:spcAft>
              <a:tabLst>
                <a:tab pos="2095500" algn="l"/>
              </a:tabLst>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Visible </a:t>
            </a: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light</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 is a most important for life because of the ability of photosynthetic organisms to trap the light energy of the sun</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a:t>
            </a:r>
          </a:p>
          <a:p>
            <a:pPr marL="457200" algn="just">
              <a:lnSpc>
                <a:spcPct val="115000"/>
              </a:lnSpc>
              <a:spcAft>
                <a:spcPts val="1000"/>
              </a:spcAft>
              <a:tabLst>
                <a:tab pos="2095500" algn="l"/>
              </a:tabLst>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The </a:t>
            </a: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ionizing radiation </a:t>
            </a:r>
            <a:r>
              <a:rPr lang="en-US" sz="3200" dirty="0" err="1">
                <a:latin typeface="Cambria"/>
                <a:ea typeface="Calibri"/>
                <a:cs typeface="Arial"/>
              </a:rPr>
              <a:t>radiation</a:t>
            </a:r>
            <a:r>
              <a:rPr lang="en-US" sz="3200" dirty="0">
                <a:latin typeface="Cambria"/>
                <a:ea typeface="Calibri"/>
                <a:cs typeface="Arial"/>
              </a:rPr>
              <a:t> (e.g., X-rays, gamma rays) are very harmful to microbial growth. Low levels of these radiations may cause mutations and may indirectly result in death whereas high levels may directly cause death of the microbes. </a:t>
            </a:r>
            <a:endParaRPr lang="en-US" sz="2800" dirty="0">
              <a:effectLst/>
              <a:latin typeface="Calibri"/>
              <a:ea typeface="Calibri"/>
              <a:cs typeface="Arial"/>
            </a:endParaRPr>
          </a:p>
        </p:txBody>
      </p:sp>
    </p:spTree>
    <p:extLst>
      <p:ext uri="{BB962C8B-B14F-4D97-AF65-F5344CB8AC3E}">
        <p14:creationId xmlns:p14="http://schemas.microsoft.com/office/powerpoint/2010/main" val="3742047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7652" y="213826"/>
            <a:ext cx="10813774" cy="4586384"/>
          </a:xfrm>
          <a:prstGeom prst="rect">
            <a:avLst/>
          </a:prstGeom>
        </p:spPr>
        <p:txBody>
          <a:bodyPr wrap="square">
            <a:spAutoFit/>
          </a:bodyPr>
          <a:lstStyle/>
          <a:p>
            <a:pPr marL="457200" lvl="0" algn="just">
              <a:lnSpc>
                <a:spcPct val="115000"/>
              </a:lnSpc>
              <a:spcAft>
                <a:spcPts val="1000"/>
              </a:spcAft>
              <a:tabLst>
                <a:tab pos="2095500" algn="l"/>
              </a:tabLst>
            </a:pPr>
            <a:r>
              <a:rPr lang="en-US" sz="3200" b="1" dirty="0">
                <a:solidFill>
                  <a:prstClr val="black"/>
                </a:solidFill>
                <a:latin typeface="Cambria"/>
                <a:ea typeface="Calibri"/>
                <a:cs typeface="Arial"/>
              </a:rPr>
              <a:t>Ionizing radiation</a:t>
            </a:r>
            <a:r>
              <a:rPr lang="en-US" sz="3200" dirty="0">
                <a:solidFill>
                  <a:prstClr val="black"/>
                </a:solidFill>
                <a:latin typeface="Cambria"/>
                <a:ea typeface="Calibri"/>
                <a:cs typeface="Arial"/>
              </a:rPr>
              <a:t>, however, destroys ring-structures, breaks hydrogen bonds, oxidizes double bonds and   Sunlight is the major source of radiation, it is includes visible light, ultraviolet (UV) infrared ray and radio waves; these wave called electromagnetic radiation, as the wave length  decrease, the energy of the radiation increase- gamma and X rays are much more energetic than visible light or infrared waves.</a:t>
            </a:r>
            <a:endParaRPr lang="en-US" sz="2800" dirty="0">
              <a:solidFill>
                <a:prstClr val="black"/>
              </a:solidFill>
              <a:latin typeface="Calibri"/>
              <a:ea typeface="Calibri"/>
              <a:cs typeface="Arial"/>
            </a:endParaRPr>
          </a:p>
        </p:txBody>
      </p:sp>
    </p:spTree>
    <p:extLst>
      <p:ext uri="{BB962C8B-B14F-4D97-AF65-F5344CB8AC3E}">
        <p14:creationId xmlns:p14="http://schemas.microsoft.com/office/powerpoint/2010/main" val="39709413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27301" y="399245"/>
            <a:ext cx="3889420" cy="830997"/>
          </a:xfrm>
          <a:prstGeom prst="rect">
            <a:avLst/>
          </a:prstGeom>
          <a:noFill/>
        </p:spPr>
        <p:txBody>
          <a:bodyPr wrap="square" rtlCol="0">
            <a:spAutoFit/>
          </a:bodyPr>
          <a:lstStyle/>
          <a:p>
            <a:r>
              <a:rPr lang="en-US" sz="4800" b="1" dirty="0" smtClean="0">
                <a:solidFill>
                  <a:srgbClr val="00B050"/>
                </a:solidFill>
                <a:latin typeface="Sylfaen" panose="010A0502050306030303" pitchFamily="18" charset="0"/>
              </a:rPr>
              <a:t>References </a:t>
            </a:r>
            <a:endParaRPr lang="en-US" sz="4800" b="1" dirty="0">
              <a:solidFill>
                <a:srgbClr val="00B050"/>
              </a:solidFill>
              <a:latin typeface="Sylfaen" panose="010A0502050306030303" pitchFamily="18" charset="0"/>
            </a:endParaRPr>
          </a:p>
        </p:txBody>
      </p:sp>
      <p:sp>
        <p:nvSpPr>
          <p:cNvPr id="3" name="TextBox 2"/>
          <p:cNvSpPr txBox="1"/>
          <p:nvPr/>
        </p:nvSpPr>
        <p:spPr>
          <a:xfrm>
            <a:off x="781878" y="1362921"/>
            <a:ext cx="10098157" cy="4524315"/>
          </a:xfrm>
          <a:prstGeom prst="rect">
            <a:avLst/>
          </a:prstGeom>
          <a:noFill/>
        </p:spPr>
        <p:txBody>
          <a:bodyPr wrap="square" rtlCol="0">
            <a:spAutoFit/>
          </a:bodyPr>
          <a:lstStyle/>
          <a:p>
            <a:r>
              <a:rPr lang="en-US" sz="3200" dirty="0" smtClean="0">
                <a:solidFill>
                  <a:srgbClr val="002060"/>
                </a:solidFill>
                <a:latin typeface="Times New Roman" panose="02020603050405020304" pitchFamily="18" charset="0"/>
                <a:cs typeface="Times New Roman" panose="02020603050405020304" pitchFamily="18" charset="0"/>
              </a:rPr>
              <a:t>1. Microbial </a:t>
            </a:r>
            <a:r>
              <a:rPr lang="en-US" sz="3200" dirty="0">
                <a:solidFill>
                  <a:srgbClr val="002060"/>
                </a:solidFill>
                <a:latin typeface="Times New Roman" panose="02020603050405020304" pitchFamily="18" charset="0"/>
                <a:cs typeface="Times New Roman" panose="02020603050405020304" pitchFamily="18" charset="0"/>
              </a:rPr>
              <a:t>Physiology. Albert G Moat, John W Foster, Michael P. Spector. 2002. Fourth Edition. A John Wiley and sons, INC., publication.</a:t>
            </a:r>
          </a:p>
          <a:p>
            <a:endParaRPr lang="en-US" sz="3200" dirty="0">
              <a:latin typeface="Times New Roman" panose="02020603050405020304" pitchFamily="18" charset="0"/>
              <a:cs typeface="Times New Roman" panose="02020603050405020304" pitchFamily="18" charset="0"/>
            </a:endParaRPr>
          </a:p>
          <a:p>
            <a:r>
              <a:rPr lang="en-US" sz="3200" dirty="0" smtClean="0">
                <a:solidFill>
                  <a:srgbClr val="FF0000"/>
                </a:solidFill>
                <a:latin typeface="Times New Roman" panose="02020603050405020304" pitchFamily="18" charset="0"/>
                <a:cs typeface="Times New Roman" panose="02020603050405020304" pitchFamily="18" charset="0"/>
              </a:rPr>
              <a:t>2. Microbiology. Lansing M Prescott, John P. Harley, Donald A. Klein.2004. Sixth Edition. Higher Education.</a:t>
            </a:r>
          </a:p>
          <a:p>
            <a:endParaRPr lang="en-US" sz="3200" dirty="0" smtClean="0">
              <a:latin typeface="Times New Roman" panose="02020603050405020304" pitchFamily="18" charset="0"/>
              <a:cs typeface="Times New Roman" panose="02020603050405020304" pitchFamily="18" charset="0"/>
            </a:endParaRPr>
          </a:p>
          <a:p>
            <a:r>
              <a:rPr lang="en-US" sz="3200" dirty="0" smtClean="0">
                <a:solidFill>
                  <a:schemeClr val="accent5">
                    <a:lumMod val="75000"/>
                  </a:schemeClr>
                </a:solidFill>
                <a:latin typeface="Times New Roman" panose="02020603050405020304" pitchFamily="18" charset="0"/>
                <a:cs typeface="Times New Roman" panose="02020603050405020304" pitchFamily="18" charset="0"/>
              </a:rPr>
              <a:t>3. Microbial an introduction. 2004. Gerard J </a:t>
            </a:r>
            <a:r>
              <a:rPr lang="en-US" sz="3200" dirty="0" err="1" smtClean="0">
                <a:solidFill>
                  <a:schemeClr val="accent5">
                    <a:lumMod val="75000"/>
                  </a:schemeClr>
                </a:solidFill>
                <a:latin typeface="Times New Roman" panose="02020603050405020304" pitchFamily="18" charset="0"/>
                <a:cs typeface="Times New Roman" panose="02020603050405020304" pitchFamily="18" charset="0"/>
              </a:rPr>
              <a:t>Tortora</a:t>
            </a:r>
            <a:r>
              <a:rPr lang="en-US" sz="3200" dirty="0" smtClean="0">
                <a:solidFill>
                  <a:schemeClr val="accent5">
                    <a:lumMod val="75000"/>
                  </a:schemeClr>
                </a:solidFill>
                <a:latin typeface="Times New Roman" panose="02020603050405020304" pitchFamily="18" charset="0"/>
                <a:cs typeface="Times New Roman" panose="02020603050405020304" pitchFamily="18" charset="0"/>
              </a:rPr>
              <a:t>, </a:t>
            </a:r>
            <a:r>
              <a:rPr lang="en-US" sz="3200" dirty="0" err="1" smtClean="0">
                <a:solidFill>
                  <a:schemeClr val="accent5">
                    <a:lumMod val="75000"/>
                  </a:schemeClr>
                </a:solidFill>
                <a:latin typeface="Times New Roman" panose="02020603050405020304" pitchFamily="18" charset="0"/>
                <a:cs typeface="Times New Roman" panose="02020603050405020304" pitchFamily="18" charset="0"/>
              </a:rPr>
              <a:t>Berdell</a:t>
            </a:r>
            <a:r>
              <a:rPr lang="en-US" sz="3200" dirty="0" smtClean="0">
                <a:solidFill>
                  <a:schemeClr val="accent5">
                    <a:lumMod val="75000"/>
                  </a:schemeClr>
                </a:solidFill>
                <a:latin typeface="Times New Roman" panose="02020603050405020304" pitchFamily="18" charset="0"/>
                <a:cs typeface="Times New Roman" panose="02020603050405020304" pitchFamily="18" charset="0"/>
              </a:rPr>
              <a:t> R </a:t>
            </a:r>
            <a:r>
              <a:rPr lang="en-US" sz="3200" dirty="0" err="1" smtClean="0">
                <a:solidFill>
                  <a:schemeClr val="accent5">
                    <a:lumMod val="75000"/>
                  </a:schemeClr>
                </a:solidFill>
                <a:latin typeface="Times New Roman" panose="02020603050405020304" pitchFamily="18" charset="0"/>
                <a:cs typeface="Times New Roman" panose="02020603050405020304" pitchFamily="18" charset="0"/>
              </a:rPr>
              <a:t>Funke</a:t>
            </a:r>
            <a:r>
              <a:rPr lang="en-US" sz="3200" dirty="0" smtClean="0">
                <a:solidFill>
                  <a:schemeClr val="accent5">
                    <a:lumMod val="75000"/>
                  </a:schemeClr>
                </a:solidFill>
                <a:latin typeface="Times New Roman" panose="02020603050405020304" pitchFamily="18" charset="0"/>
                <a:cs typeface="Times New Roman" panose="02020603050405020304" pitchFamily="18" charset="0"/>
              </a:rPr>
              <a:t>, Christine L Case. Eighth Edition. </a:t>
            </a:r>
            <a:endParaRPr lang="en-US" sz="3200" dirty="0">
              <a:solidFill>
                <a:schemeClr val="accent5">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3861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97422" y="2705725"/>
            <a:ext cx="5997155" cy="1446550"/>
          </a:xfrm>
          <a:prstGeom prst="rect">
            <a:avLst/>
          </a:prstGeom>
        </p:spPr>
        <p:txBody>
          <a:bodyPr wrap="none">
            <a:spAutoFit/>
          </a:bodyPr>
          <a:lstStyle/>
          <a:p>
            <a:r>
              <a:rPr lang="en-US" sz="8800" dirty="0">
                <a:solidFill>
                  <a:srgbClr val="54A021">
                    <a:lumMod val="75000"/>
                  </a:srgbClr>
                </a:solidFill>
                <a:latin typeface="Algerian" panose="04020705040A02060702" pitchFamily="82" charset="0"/>
              </a:rPr>
              <a:t>Questions</a:t>
            </a:r>
            <a:r>
              <a:rPr lang="en-US" dirty="0">
                <a:solidFill>
                  <a:prstClr val="black"/>
                </a:solidFill>
              </a:rPr>
              <a:t> </a:t>
            </a:r>
            <a:endParaRPr lang="en-US" dirty="0"/>
          </a:p>
        </p:txBody>
      </p:sp>
    </p:spTree>
    <p:extLst>
      <p:ext uri="{BB962C8B-B14F-4D97-AF65-F5344CB8AC3E}">
        <p14:creationId xmlns:p14="http://schemas.microsoft.com/office/powerpoint/2010/main" val="35966306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56835" y="1893194"/>
            <a:ext cx="6297770" cy="1446550"/>
          </a:xfrm>
          <a:prstGeom prst="rect">
            <a:avLst/>
          </a:prstGeom>
          <a:noFill/>
        </p:spPr>
        <p:txBody>
          <a:bodyPr wrap="square" rtlCol="0">
            <a:spAutoFit/>
          </a:bodyPr>
          <a:lstStyle/>
          <a:p>
            <a:r>
              <a:rPr lang="en-US" sz="8800" dirty="0" smtClean="0">
                <a:solidFill>
                  <a:schemeClr val="accent2">
                    <a:lumMod val="75000"/>
                  </a:schemeClr>
                </a:solidFill>
                <a:latin typeface="Algerian" panose="04020705040A02060702" pitchFamily="82" charset="0"/>
              </a:rPr>
              <a:t>Thank you</a:t>
            </a:r>
            <a:endParaRPr lang="en-US" sz="8800" dirty="0">
              <a:solidFill>
                <a:schemeClr val="accent2">
                  <a:lumMod val="75000"/>
                </a:schemeClr>
              </a:solidFill>
              <a:latin typeface="Algerian" panose="04020705040A02060702" pitchFamily="82" charset="0"/>
            </a:endParaRPr>
          </a:p>
        </p:txBody>
      </p:sp>
    </p:spTree>
    <p:extLst>
      <p:ext uri="{BB962C8B-B14F-4D97-AF65-F5344CB8AC3E}">
        <p14:creationId xmlns:p14="http://schemas.microsoft.com/office/powerpoint/2010/main" val="2464429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2337" y="1406769"/>
            <a:ext cx="11681138" cy="4556119"/>
          </a:xfrm>
          <a:prstGeom prst="rect">
            <a:avLst/>
          </a:prstGeom>
        </p:spPr>
        <p:txBody>
          <a:bodyPr wrap="square">
            <a:spAutoFit/>
          </a:bodyPr>
          <a:lstStyle/>
          <a:p>
            <a:pPr algn="just">
              <a:lnSpc>
                <a:spcPct val="115000"/>
              </a:lnSpc>
              <a:spcAft>
                <a:spcPts val="1000"/>
              </a:spcAft>
            </a:pPr>
            <a:r>
              <a:rPr lang="en-US" sz="3600" b="1" dirty="0" smtClean="0">
                <a:effectLst/>
                <a:latin typeface="Times New Roman" panose="02020603050405020304" pitchFamily="18" charset="0"/>
                <a:ea typeface="Calibri" panose="020F0502020204030204" pitchFamily="34" charset="0"/>
                <a:cs typeface="Arial" panose="020B0604020202020204" pitchFamily="34" charset="0"/>
              </a:rPr>
              <a:t>Hydrogen ion (pH)</a:t>
            </a:r>
            <a:endParaRPr lang="en-US" sz="3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000"/>
              </a:spcAft>
            </a:pPr>
            <a:r>
              <a:rPr lang="en-US" sz="3600" dirty="0">
                <a:latin typeface="Cambria"/>
                <a:ea typeface="Calibri"/>
                <a:cs typeface="Arial"/>
              </a:rPr>
              <a:t>pH affects microbial growth , each M.O has a </a:t>
            </a:r>
            <a:r>
              <a:rPr lang="en-US" sz="3600" dirty="0" smtClean="0">
                <a:latin typeface="Cambria"/>
                <a:ea typeface="Calibri"/>
                <a:cs typeface="Arial"/>
              </a:rPr>
              <a:t>definite</a:t>
            </a:r>
          </a:p>
          <a:p>
            <a:pPr algn="just">
              <a:lnSpc>
                <a:spcPct val="115000"/>
              </a:lnSpc>
              <a:spcAft>
                <a:spcPts val="1000"/>
              </a:spcAft>
            </a:pPr>
            <a:r>
              <a:rPr lang="en-US" sz="3600" dirty="0" smtClean="0">
                <a:latin typeface="Cambria"/>
                <a:ea typeface="Calibri"/>
                <a:cs typeface="Arial"/>
              </a:rPr>
              <a:t> </a:t>
            </a:r>
            <a:r>
              <a:rPr lang="en-US" sz="3600" dirty="0">
                <a:latin typeface="Cambria"/>
                <a:ea typeface="Calibri"/>
                <a:cs typeface="Arial"/>
              </a:rPr>
              <a:t>pH growth range and optimum pH value. M.O </a:t>
            </a:r>
            <a:r>
              <a:rPr lang="en-US" sz="3600" dirty="0" smtClean="0">
                <a:latin typeface="Cambria"/>
                <a:ea typeface="Calibri"/>
                <a:cs typeface="Arial"/>
              </a:rPr>
              <a:t>has</a:t>
            </a:r>
          </a:p>
          <a:p>
            <a:pPr algn="just">
              <a:lnSpc>
                <a:spcPct val="115000"/>
              </a:lnSpc>
              <a:spcAft>
                <a:spcPts val="1000"/>
              </a:spcAft>
            </a:pPr>
            <a:r>
              <a:rPr lang="en-US" sz="3600" dirty="0" smtClean="0">
                <a:latin typeface="Cambria"/>
                <a:ea typeface="Calibri"/>
                <a:cs typeface="Arial"/>
              </a:rPr>
              <a:t> </a:t>
            </a:r>
            <a:r>
              <a:rPr lang="en-US" sz="3600" dirty="0">
                <a:latin typeface="Cambria"/>
                <a:ea typeface="Calibri"/>
                <a:cs typeface="Arial"/>
              </a:rPr>
              <a:t>been classified according to optimum pH values as </a:t>
            </a:r>
            <a:endParaRPr lang="en-US" sz="3600" dirty="0" smtClean="0">
              <a:latin typeface="Cambria"/>
              <a:ea typeface="Calibri"/>
              <a:cs typeface="Arial"/>
            </a:endParaRPr>
          </a:p>
          <a:p>
            <a:pPr algn="just">
              <a:lnSpc>
                <a:spcPct val="115000"/>
              </a:lnSpc>
              <a:spcAft>
                <a:spcPts val="1000"/>
              </a:spcAft>
            </a:pPr>
            <a:r>
              <a:rPr lang="en-US" sz="3600" dirty="0" smtClean="0">
                <a:latin typeface="Cambria"/>
                <a:ea typeface="Calibri"/>
                <a:cs typeface="Arial"/>
              </a:rPr>
              <a:t>below</a:t>
            </a:r>
            <a:r>
              <a:rPr lang="en-US" sz="3600" dirty="0">
                <a:latin typeface="Cambria"/>
                <a:ea typeface="Calibri"/>
                <a:cs typeface="Arial"/>
              </a:rPr>
              <a:t>:</a:t>
            </a:r>
            <a:endParaRPr lang="en-US" sz="3200" dirty="0">
              <a:latin typeface="Calibri"/>
              <a:ea typeface="Calibri"/>
              <a:cs typeface="Arial"/>
            </a:endParaRPr>
          </a:p>
          <a:p>
            <a:pPr algn="just">
              <a:lnSpc>
                <a:spcPct val="115000"/>
              </a:lnSpc>
              <a:spcAft>
                <a:spcPts val="1000"/>
              </a:spcAft>
            </a:pP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 </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77145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7460" y="1224933"/>
            <a:ext cx="9916732" cy="3277820"/>
          </a:xfrm>
          <a:prstGeom prst="rect">
            <a:avLst/>
          </a:prstGeom>
        </p:spPr>
        <p:txBody>
          <a:bodyPr wrap="square">
            <a:spAutoFit/>
          </a:bodyPr>
          <a:lstStyle/>
          <a:p>
            <a:pPr marL="342900" lvl="0" indent="-342900" algn="just">
              <a:lnSpc>
                <a:spcPct val="115000"/>
              </a:lnSpc>
              <a:buFont typeface="Symbol" panose="05050102010706020507" pitchFamily="18" charset="2"/>
              <a:buChar char=""/>
            </a:pPr>
            <a:r>
              <a:rPr lang="en-US" sz="3600" dirty="0" err="1" smtClean="0">
                <a:effectLst/>
                <a:latin typeface="Times New Roman" panose="02020603050405020304" pitchFamily="18" charset="0"/>
                <a:ea typeface="Calibri" panose="020F0502020204030204" pitchFamily="34" charset="0"/>
                <a:cs typeface="Arial" panose="020B0604020202020204" pitchFamily="34" charset="0"/>
              </a:rPr>
              <a:t>Acidophiles</a:t>
            </a: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 optimum pH range (0 - 5.5)</a:t>
            </a:r>
            <a:endParaRPr lang="en-US"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US" sz="3600" dirty="0" err="1" smtClean="0">
                <a:effectLst/>
                <a:latin typeface="Times New Roman" panose="02020603050405020304" pitchFamily="18" charset="0"/>
                <a:ea typeface="Calibri" panose="020F0502020204030204" pitchFamily="34" charset="0"/>
                <a:cs typeface="Arial" panose="020B0604020202020204" pitchFamily="34" charset="0"/>
              </a:rPr>
              <a:t>Neutrophiles</a:t>
            </a: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 optimum pH range (5.5 - 8)</a:t>
            </a:r>
            <a:endParaRPr lang="en-US"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US" sz="3600" dirty="0" err="1" smtClean="0">
                <a:effectLst/>
                <a:latin typeface="Times New Roman" panose="02020603050405020304" pitchFamily="18" charset="0"/>
                <a:ea typeface="Calibri" panose="020F0502020204030204" pitchFamily="34" charset="0"/>
                <a:cs typeface="Arial" panose="020B0604020202020204" pitchFamily="34" charset="0"/>
              </a:rPr>
              <a:t>Alkalophiles</a:t>
            </a: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 optimum pH range (8.5-11)</a:t>
            </a:r>
            <a:endParaRPr lang="en-US"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1000"/>
              </a:spcAft>
              <a:buFont typeface="Symbol" panose="05050102010706020507" pitchFamily="18" charset="2"/>
              <a:buChar char=""/>
            </a:pP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Extreme </a:t>
            </a:r>
            <a:r>
              <a:rPr lang="en-US" sz="3600" dirty="0" err="1" smtClean="0">
                <a:effectLst/>
                <a:latin typeface="Times New Roman" panose="02020603050405020304" pitchFamily="18" charset="0"/>
                <a:ea typeface="Calibri" panose="020F0502020204030204" pitchFamily="34" charset="0"/>
                <a:cs typeface="Arial" panose="020B0604020202020204" pitchFamily="34" charset="0"/>
              </a:rPr>
              <a:t>alkalophiles</a:t>
            </a: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 have growth optima at pH 10 or higher.</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15014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1825" y="1083645"/>
            <a:ext cx="10522040" cy="2321148"/>
          </a:xfrm>
          <a:prstGeom prst="rect">
            <a:avLst/>
          </a:prstGeom>
        </p:spPr>
        <p:txBody>
          <a:bodyPr wrap="square">
            <a:spAutoFit/>
          </a:bodyPr>
          <a:lstStyle/>
          <a:p>
            <a:pPr algn="just">
              <a:lnSpc>
                <a:spcPct val="115000"/>
              </a:lnSpc>
              <a:spcAft>
                <a:spcPts val="1000"/>
              </a:spcAft>
            </a:pPr>
            <a:r>
              <a:rPr lang="en-US" sz="3200" dirty="0">
                <a:latin typeface="Cambria"/>
                <a:ea typeface="Calibri"/>
                <a:cs typeface="Arial"/>
              </a:rPr>
              <a:t>Most bacteria are </a:t>
            </a:r>
            <a:r>
              <a:rPr lang="en-US" sz="3200" dirty="0" err="1">
                <a:latin typeface="Cambria"/>
                <a:ea typeface="Calibri"/>
                <a:cs typeface="Arial"/>
              </a:rPr>
              <a:t>neutrophiles</a:t>
            </a:r>
            <a:r>
              <a:rPr lang="en-US" sz="3200" dirty="0">
                <a:latin typeface="Cambria"/>
                <a:ea typeface="Calibri"/>
                <a:cs typeface="Arial"/>
              </a:rPr>
              <a:t>, with some exceptions. Changing in pH can harm M.O by disrupting the plasma membrane or inhibiting the activity of enzymes and membrane transport proteins. </a:t>
            </a:r>
            <a:endParaRPr lang="en-US" sz="2800" dirty="0">
              <a:effectLst/>
              <a:latin typeface="Calibri"/>
              <a:ea typeface="Calibri"/>
              <a:cs typeface="Arial"/>
            </a:endParaRPr>
          </a:p>
        </p:txBody>
      </p:sp>
    </p:spTree>
    <p:extLst>
      <p:ext uri="{BB962C8B-B14F-4D97-AF65-F5344CB8AC3E}">
        <p14:creationId xmlns:p14="http://schemas.microsoft.com/office/powerpoint/2010/main" val="31934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43189" y="386567"/>
            <a:ext cx="11024315" cy="5847242"/>
          </a:xfrm>
          <a:prstGeom prst="rect">
            <a:avLst/>
          </a:prstGeom>
        </p:spPr>
        <p:txBody>
          <a:bodyPr wrap="square">
            <a:spAutoFit/>
          </a:bodyPr>
          <a:lstStyle/>
          <a:p>
            <a:pPr algn="just">
              <a:lnSpc>
                <a:spcPct val="115000"/>
              </a:lnSpc>
              <a:spcAft>
                <a:spcPts val="1000"/>
              </a:spcAft>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Temperature</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15000"/>
              </a:lnSpc>
              <a:spcAft>
                <a:spcPts val="1000"/>
              </a:spcAft>
            </a:pPr>
            <a:r>
              <a:rPr lang="en-US" sz="3200" dirty="0">
                <a:latin typeface="Cambria"/>
                <a:ea typeface="Calibri"/>
                <a:cs typeface="Arial"/>
              </a:rPr>
              <a:t> Temperature factor affect on the susceptibility of microorganisms because they are unicellular and their temperature varies with external environment conditions. Temperature affect on growth because it affect on enzyme-catalyzed reactions, temp. rise increases the growth rate because metabolism is more active at high temperatures, the velocity of an enzyme-catalyzed reaction is double for every 10° C rise in temp. High temp. damage M.O by denaturing enzymes, transport carriers and other </a:t>
            </a:r>
            <a:r>
              <a:rPr lang="en-US" sz="3200" dirty="0" smtClean="0">
                <a:latin typeface="Cambria"/>
                <a:ea typeface="Calibri"/>
                <a:cs typeface="Arial"/>
              </a:rPr>
              <a:t>proteins</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017226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7127" y="485901"/>
            <a:ext cx="11191741" cy="4056495"/>
          </a:xfrm>
          <a:prstGeom prst="rect">
            <a:avLst/>
          </a:prstGeom>
        </p:spPr>
        <p:txBody>
          <a:bodyPr wrap="square">
            <a:spAutoFit/>
          </a:bodyPr>
          <a:lstStyle/>
          <a:p>
            <a:pPr algn="just">
              <a:lnSpc>
                <a:spcPct val="115000"/>
              </a:lnSpc>
              <a:spcAft>
                <a:spcPts val="1000"/>
              </a:spcAft>
            </a:pP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Microbial membranes are also disrupted by extreme temp. The lipid bilayer melts and disintegrates, the </a:t>
            </a:r>
            <a:r>
              <a:rPr lang="en-US" sz="3200" dirty="0" err="1" smtClean="0">
                <a:effectLst/>
                <a:latin typeface="Times New Roman" panose="02020603050405020304" pitchFamily="18" charset="0"/>
                <a:ea typeface="Calibri" panose="020F0502020204030204" pitchFamily="34" charset="0"/>
                <a:cs typeface="Arial" panose="020B0604020202020204" pitchFamily="34" charset="0"/>
              </a:rPr>
              <a:t>m.o</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 may be damaged to such an extent that growth is inhibited and the damage cannot be repaired. At very low temp. Membranes solidify and enzymes don’t work rapidly, the cardinal temp. Depend on other environmental factors such as pH and the available nutrients. Microorganisms can be divided into 5 classes based on their temp. Ranges for growth:</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076366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2732" y="0"/>
            <a:ext cx="11586693" cy="7100405"/>
          </a:xfrm>
          <a:prstGeom prst="rect">
            <a:avLst/>
          </a:prstGeom>
        </p:spPr>
        <p:txBody>
          <a:bodyPr wrap="square">
            <a:spAutoFit/>
          </a:bodyPr>
          <a:lstStyle/>
          <a:p>
            <a:pPr marL="342900" lvl="0" indent="-342900" algn="just">
              <a:lnSpc>
                <a:spcPct val="115000"/>
              </a:lnSpc>
              <a:buFont typeface="Symbol" panose="05050102010706020507" pitchFamily="18" charset="2"/>
              <a:buChar char=""/>
            </a:pPr>
            <a:r>
              <a:rPr lang="en-US" sz="3600" b="1" dirty="0" smtClean="0">
                <a:effectLst/>
                <a:latin typeface="Times New Roman" panose="02020603050405020304" pitchFamily="18" charset="0"/>
                <a:ea typeface="Calibri" panose="020F0502020204030204" pitchFamily="34" charset="0"/>
                <a:cs typeface="Arial" panose="020B0604020202020204" pitchFamily="34" charset="0"/>
              </a:rPr>
              <a:t>Psychrophiles:</a:t>
            </a: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 grow well at 0°C and have an optimum temp. of 15°C or lower; the maximum around 20°C. They adapted to their environment in several ways; A. enzymes, transport systems and protein synthetic mechanisms function well at low temp. B. Cell membranes have high levels of unsaturated fatty acids and remain semi-fluid at the low temp.</a:t>
            </a:r>
            <a:endParaRPr lang="en-US" sz="3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15000"/>
              </a:lnSpc>
              <a:buFont typeface="Symbol" panose="05050102010706020507" pitchFamily="18" charset="2"/>
              <a:buChar char=""/>
            </a:pPr>
            <a:r>
              <a:rPr lang="en-US" sz="3600" b="1" dirty="0" smtClean="0">
                <a:effectLst/>
                <a:latin typeface="Times New Roman" panose="02020603050405020304" pitchFamily="18" charset="0"/>
                <a:ea typeface="Calibri" panose="020F0502020204030204" pitchFamily="34" charset="0"/>
                <a:cs typeface="Arial" panose="020B0604020202020204" pitchFamily="34" charset="0"/>
              </a:rPr>
              <a:t>Psychrotrophs:</a:t>
            </a: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 can grow at (0-7 °C) they are major factors in the spoilage of refrigerated foods.</a:t>
            </a:r>
            <a:endParaRPr lang="en-US"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1000"/>
              </a:spcAft>
              <a:buFont typeface="Symbol" panose="05050102010706020507" pitchFamily="18" charset="2"/>
              <a:buChar char=""/>
            </a:pPr>
            <a:r>
              <a:rPr lang="en-US" sz="3600" b="1" dirty="0" smtClean="0">
                <a:effectLst/>
                <a:latin typeface="Times New Roman" panose="02020603050405020304" pitchFamily="18" charset="0"/>
                <a:ea typeface="Calibri" panose="020F0502020204030204" pitchFamily="34" charset="0"/>
                <a:cs typeface="Arial" panose="020B0604020202020204" pitchFamily="34" charset="0"/>
              </a:rPr>
              <a:t>Mesophiles:</a:t>
            </a:r>
            <a:r>
              <a:rPr lang="en-US" sz="3600" dirty="0" smtClean="0">
                <a:effectLst/>
                <a:latin typeface="Times New Roman" panose="02020603050405020304" pitchFamily="18" charset="0"/>
                <a:ea typeface="Calibri" panose="020F0502020204030204" pitchFamily="34" charset="0"/>
                <a:cs typeface="Arial" panose="020B0604020202020204" pitchFamily="34" charset="0"/>
              </a:rPr>
              <a:t> M.O growth optima around (20 -45°C). All human pathogens are mesophiles (37 °C).</a:t>
            </a:r>
            <a:endParaRPr lang="en-US" sz="3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252163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1520" y="196533"/>
            <a:ext cx="10959921" cy="6073970"/>
          </a:xfrm>
          <a:prstGeom prst="rect">
            <a:avLst/>
          </a:prstGeom>
        </p:spPr>
        <p:txBody>
          <a:bodyPr wrap="square">
            <a:spAutoFit/>
          </a:bodyPr>
          <a:lstStyle/>
          <a:p>
            <a:pPr marL="342900" lvl="0" indent="-342900" algn="just">
              <a:lnSpc>
                <a:spcPct val="115000"/>
              </a:lnSpc>
              <a:buFont typeface="Symbol" panose="05050102010706020507" pitchFamily="18" charset="2"/>
              <a:buChar char=""/>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Thermophiles:</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 M.O that grow at temp. 55°C or higher, they have more heat-stable enzymes and protein synthetic systems, which can function properly at high temp. Thermophile DNA is stabilized by special histone like proteins. The membrane lipids of thermophiles are also quite temp. stable, they tend to be more saturated, more branched and higher molecular weight, which  increasing the melting points of membrane lipids.</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0" lvl="0" indent="-342900" algn="just">
              <a:lnSpc>
                <a:spcPct val="115000"/>
              </a:lnSpc>
              <a:spcBef>
                <a:spcPts val="0"/>
              </a:spcBef>
              <a:spcAft>
                <a:spcPts val="0"/>
              </a:spcAft>
              <a:buFont typeface="Symbol" panose="05050102010706020507" pitchFamily="18" charset="2"/>
              <a:buChar char=""/>
            </a:pPr>
            <a:r>
              <a:rPr lang="en-US" sz="3200" b="1" dirty="0" smtClean="0">
                <a:effectLst/>
                <a:latin typeface="Times New Roman" panose="02020603050405020304" pitchFamily="18" charset="0"/>
                <a:ea typeface="Calibri" panose="020F0502020204030204" pitchFamily="34" charset="0"/>
                <a:cs typeface="Arial" panose="020B0604020202020204" pitchFamily="34" charset="0"/>
              </a:rPr>
              <a:t>Hyperthermophiles:</a:t>
            </a: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 M.O that have growth optima between 80-113° C.</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15000"/>
              </a:lnSpc>
              <a:spcBef>
                <a:spcPts val="0"/>
              </a:spcBef>
              <a:spcAft>
                <a:spcPts val="0"/>
              </a:spcAft>
            </a:pPr>
            <a:r>
              <a:rPr lang="en-US" sz="3200" dirty="0" smtClean="0">
                <a:effectLst/>
                <a:latin typeface="Times New Roman" panose="02020603050405020304" pitchFamily="18" charset="0"/>
                <a:ea typeface="Calibri" panose="020F0502020204030204" pitchFamily="34" charset="0"/>
                <a:cs typeface="Arial" panose="020B0604020202020204" pitchFamily="34" charset="0"/>
              </a:rPr>
              <a:t> </a:t>
            </a:r>
            <a:endParaRPr lang="en-US" sz="3200" dirty="0" smtClean="0">
              <a:effectLst/>
              <a:latin typeface="Calibri" panose="020F0502020204030204" pitchFamily="34" charset="0"/>
              <a:ea typeface="Calibri" panose="020F0502020204030204" pitchFamily="34" charset="0"/>
              <a:cs typeface="Arial" panose="020B0604020202020204" pitchFamily="34" charset="0"/>
            </a:endParaRPr>
          </a:p>
          <a:p>
            <a:pPr marL="457200" marR="0" algn="just">
              <a:lnSpc>
                <a:spcPct val="115000"/>
              </a:lnSpc>
              <a:spcBef>
                <a:spcPts val="0"/>
              </a:spcBef>
              <a:spcAft>
                <a:spcPts val="1000"/>
              </a:spcAft>
            </a:pPr>
            <a:r>
              <a:rPr lang="en-US" dirty="0" smtClean="0">
                <a:effectLst/>
                <a:latin typeface="Times New Roman" panose="02020603050405020304" pitchFamily="18" charset="0"/>
                <a:ea typeface="Calibri" panose="020F0502020204030204" pitchFamily="34" charset="0"/>
                <a:cs typeface="Arial" panose="020B0604020202020204" pitchFamily="34" charset="0"/>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95659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a:grpSpLocks/>
          </p:cNvGrpSpPr>
          <p:nvPr/>
        </p:nvGrpSpPr>
        <p:grpSpPr bwMode="auto">
          <a:xfrm>
            <a:off x="1159098" y="618187"/>
            <a:ext cx="9633397" cy="5975796"/>
            <a:chOff x="0" y="1105"/>
            <a:chExt cx="4893" cy="3215"/>
          </a:xfrm>
        </p:grpSpPr>
        <p:pic>
          <p:nvPicPr>
            <p:cNvPr id="3" name="Picture 2"/>
            <p:cNvPicPr>
              <a:picLocks noChangeArrowheads="1"/>
            </p:cNvPicPr>
            <p:nvPr/>
          </p:nvPicPr>
          <p:blipFill>
            <a:blip r:embed="rId2"/>
            <a:srcRect/>
            <a:stretch>
              <a:fillRect/>
            </a:stretch>
          </p:blipFill>
          <p:spPr bwMode="auto">
            <a:xfrm>
              <a:off x="864" y="1105"/>
              <a:ext cx="4029" cy="3215"/>
            </a:xfrm>
            <a:prstGeom prst="rect">
              <a:avLst/>
            </a:prstGeom>
            <a:solidFill>
              <a:srgbClr val="FFFFFF"/>
            </a:solidFill>
            <a:ln w="12700">
              <a:noFill/>
              <a:miter lim="800000"/>
              <a:headEnd/>
              <a:tailEnd/>
            </a:ln>
          </p:spPr>
        </p:pic>
        <p:sp>
          <p:nvSpPr>
            <p:cNvPr id="4" name="Text Box 7"/>
            <p:cNvSpPr txBox="1">
              <a:spLocks noChangeArrowheads="1"/>
            </p:cNvSpPr>
            <p:nvPr/>
          </p:nvSpPr>
          <p:spPr bwMode="auto">
            <a:xfrm>
              <a:off x="0" y="4070"/>
              <a:ext cx="1296" cy="250"/>
            </a:xfrm>
            <a:prstGeom prst="rect">
              <a:avLst/>
            </a:prstGeom>
            <a:solidFill>
              <a:srgbClr val="FFFFFF"/>
            </a:solidFill>
            <a:ln w="12700">
              <a:noFill/>
              <a:miter lim="800000"/>
              <a:headEnd/>
              <a:tailEnd/>
            </a:ln>
            <a:effectLst/>
          </p:spPr>
          <p:txBody>
            <a:bodyPr>
              <a:spAutoFit/>
            </a:bodyPr>
            <a:lstStyle>
              <a:defPPr>
                <a:defRPr lang="en-US"/>
              </a:defPPr>
              <a:lvl1pPr algn="l" rtl="0" eaLnBrk="0" fontAlgn="base" hangingPunct="0">
                <a:spcBef>
                  <a:spcPct val="0"/>
                </a:spcBef>
                <a:spcAft>
                  <a:spcPct val="0"/>
                </a:spcAft>
                <a:defRPr sz="2000" kern="1200">
                  <a:solidFill>
                    <a:schemeClr val="tx1"/>
                  </a:solidFill>
                  <a:effectLst>
                    <a:outerShdw blurRad="38100" dist="38100" dir="2700000" algn="tl">
                      <a:srgbClr val="000000">
                        <a:alpha val="43137"/>
                      </a:srgbClr>
                    </a:outerShdw>
                  </a:effectLst>
                  <a:latin typeface="Helvetica" charset="0"/>
                  <a:ea typeface="+mn-ea"/>
                  <a:cs typeface="+mn-cs"/>
                </a:defRPr>
              </a:lvl1pPr>
              <a:lvl2pPr marL="457200" algn="l" rtl="0" eaLnBrk="0" fontAlgn="base" hangingPunct="0">
                <a:spcBef>
                  <a:spcPct val="0"/>
                </a:spcBef>
                <a:spcAft>
                  <a:spcPct val="0"/>
                </a:spcAft>
                <a:defRPr sz="2000" kern="1200">
                  <a:solidFill>
                    <a:schemeClr val="tx1"/>
                  </a:solidFill>
                  <a:effectLst>
                    <a:outerShdw blurRad="38100" dist="38100" dir="2700000" algn="tl">
                      <a:srgbClr val="000000">
                        <a:alpha val="43137"/>
                      </a:srgbClr>
                    </a:outerShdw>
                  </a:effectLst>
                  <a:latin typeface="Helvetica" charset="0"/>
                  <a:ea typeface="+mn-ea"/>
                  <a:cs typeface="+mn-cs"/>
                </a:defRPr>
              </a:lvl2pPr>
              <a:lvl3pPr marL="914400" algn="l" rtl="0" eaLnBrk="0" fontAlgn="base" hangingPunct="0">
                <a:spcBef>
                  <a:spcPct val="0"/>
                </a:spcBef>
                <a:spcAft>
                  <a:spcPct val="0"/>
                </a:spcAft>
                <a:defRPr sz="2000" kern="1200">
                  <a:solidFill>
                    <a:schemeClr val="tx1"/>
                  </a:solidFill>
                  <a:effectLst>
                    <a:outerShdw blurRad="38100" dist="38100" dir="2700000" algn="tl">
                      <a:srgbClr val="000000">
                        <a:alpha val="43137"/>
                      </a:srgbClr>
                    </a:outerShdw>
                  </a:effectLst>
                  <a:latin typeface="Helvetica" charset="0"/>
                  <a:ea typeface="+mn-ea"/>
                  <a:cs typeface="+mn-cs"/>
                </a:defRPr>
              </a:lvl3pPr>
              <a:lvl4pPr marL="1371600" algn="l" rtl="0" eaLnBrk="0" fontAlgn="base" hangingPunct="0">
                <a:spcBef>
                  <a:spcPct val="0"/>
                </a:spcBef>
                <a:spcAft>
                  <a:spcPct val="0"/>
                </a:spcAft>
                <a:defRPr sz="2000" kern="1200">
                  <a:solidFill>
                    <a:schemeClr val="tx1"/>
                  </a:solidFill>
                  <a:effectLst>
                    <a:outerShdw blurRad="38100" dist="38100" dir="2700000" algn="tl">
                      <a:srgbClr val="000000">
                        <a:alpha val="43137"/>
                      </a:srgbClr>
                    </a:outerShdw>
                  </a:effectLst>
                  <a:latin typeface="Helvetica" charset="0"/>
                  <a:ea typeface="+mn-ea"/>
                  <a:cs typeface="+mn-cs"/>
                </a:defRPr>
              </a:lvl4pPr>
              <a:lvl5pPr marL="1828800" algn="l" rtl="0" eaLnBrk="0" fontAlgn="base" hangingPunct="0">
                <a:spcBef>
                  <a:spcPct val="0"/>
                </a:spcBef>
                <a:spcAft>
                  <a:spcPct val="0"/>
                </a:spcAft>
                <a:defRPr sz="2000" kern="1200">
                  <a:solidFill>
                    <a:schemeClr val="tx1"/>
                  </a:solidFill>
                  <a:effectLst>
                    <a:outerShdw blurRad="38100" dist="38100" dir="2700000" algn="tl">
                      <a:srgbClr val="000000">
                        <a:alpha val="43137"/>
                      </a:srgbClr>
                    </a:outerShdw>
                  </a:effectLst>
                  <a:latin typeface="Helvetica" charset="0"/>
                  <a:ea typeface="+mn-ea"/>
                  <a:cs typeface="+mn-cs"/>
                </a:defRPr>
              </a:lvl5pPr>
              <a:lvl6pPr marL="2286000" algn="r" defTabSz="914400" rtl="1" eaLnBrk="1" latinLnBrk="0" hangingPunct="1">
                <a:defRPr sz="2000" kern="1200">
                  <a:solidFill>
                    <a:schemeClr val="tx1"/>
                  </a:solidFill>
                  <a:effectLst>
                    <a:outerShdw blurRad="38100" dist="38100" dir="2700000" algn="tl">
                      <a:srgbClr val="000000">
                        <a:alpha val="43137"/>
                      </a:srgbClr>
                    </a:outerShdw>
                  </a:effectLst>
                  <a:latin typeface="Helvetica" charset="0"/>
                  <a:ea typeface="+mn-ea"/>
                  <a:cs typeface="+mn-cs"/>
                </a:defRPr>
              </a:lvl6pPr>
              <a:lvl7pPr marL="2743200" algn="r" defTabSz="914400" rtl="1" eaLnBrk="1" latinLnBrk="0" hangingPunct="1">
                <a:defRPr sz="2000" kern="1200">
                  <a:solidFill>
                    <a:schemeClr val="tx1"/>
                  </a:solidFill>
                  <a:effectLst>
                    <a:outerShdw blurRad="38100" dist="38100" dir="2700000" algn="tl">
                      <a:srgbClr val="000000">
                        <a:alpha val="43137"/>
                      </a:srgbClr>
                    </a:outerShdw>
                  </a:effectLst>
                  <a:latin typeface="Helvetica" charset="0"/>
                  <a:ea typeface="+mn-ea"/>
                  <a:cs typeface="+mn-cs"/>
                </a:defRPr>
              </a:lvl7pPr>
              <a:lvl8pPr marL="3200400" algn="r" defTabSz="914400" rtl="1" eaLnBrk="1" latinLnBrk="0" hangingPunct="1">
                <a:defRPr sz="2000" kern="1200">
                  <a:solidFill>
                    <a:schemeClr val="tx1"/>
                  </a:solidFill>
                  <a:effectLst>
                    <a:outerShdw blurRad="38100" dist="38100" dir="2700000" algn="tl">
                      <a:srgbClr val="000000">
                        <a:alpha val="43137"/>
                      </a:srgbClr>
                    </a:outerShdw>
                  </a:effectLst>
                  <a:latin typeface="Helvetica" charset="0"/>
                  <a:ea typeface="+mn-ea"/>
                  <a:cs typeface="+mn-cs"/>
                </a:defRPr>
              </a:lvl8pPr>
              <a:lvl9pPr marL="3657600" algn="r" defTabSz="914400" rtl="1" eaLnBrk="1" latinLnBrk="0" hangingPunct="1">
                <a:defRPr sz="2000" kern="1200">
                  <a:solidFill>
                    <a:schemeClr val="tx1"/>
                  </a:solidFill>
                  <a:effectLst>
                    <a:outerShdw blurRad="38100" dist="38100" dir="2700000" algn="tl">
                      <a:srgbClr val="000000">
                        <a:alpha val="43137"/>
                      </a:srgbClr>
                    </a:outerShdw>
                  </a:effectLst>
                  <a:latin typeface="Helvetica" charset="0"/>
                  <a:ea typeface="+mn-ea"/>
                  <a:cs typeface="+mn-cs"/>
                </a:defRPr>
              </a:lvl9pPr>
            </a:lstStyle>
            <a:p>
              <a:pPr algn="ctr">
                <a:spcBef>
                  <a:spcPct val="50000"/>
                </a:spcBef>
                <a:defRPr/>
              </a:pPr>
              <a:r>
                <a:rPr lang="en-US" b="1">
                  <a:solidFill>
                    <a:schemeClr val="bg2"/>
                  </a:solidFill>
                  <a:effectLst>
                    <a:outerShdw blurRad="38100" dist="38100" dir="2700000" algn="tl">
                      <a:srgbClr val="C0C0C0"/>
                    </a:outerShdw>
                  </a:effectLst>
                  <a:latin typeface="Times"/>
                </a:rPr>
                <a:t>Text Fig. 7.16</a:t>
              </a:r>
              <a:endParaRPr lang="en-US" b="1">
                <a:solidFill>
                  <a:srgbClr val="00FF00"/>
                </a:solidFill>
                <a:effectLst>
                  <a:outerShdw blurRad="38100" dist="38100" dir="2700000" algn="tl">
                    <a:srgbClr val="C0C0C0"/>
                  </a:outerShdw>
                </a:effectLst>
                <a:latin typeface="Times"/>
              </a:endParaRPr>
            </a:p>
          </p:txBody>
        </p:sp>
      </p:grpSp>
      <p:sp>
        <p:nvSpPr>
          <p:cNvPr id="5" name="TextBox 4"/>
          <p:cNvSpPr txBox="1"/>
          <p:nvPr/>
        </p:nvSpPr>
        <p:spPr>
          <a:xfrm>
            <a:off x="2150772" y="76874"/>
            <a:ext cx="9633397" cy="800219"/>
          </a:xfrm>
          <a:prstGeom prst="rect">
            <a:avLst/>
          </a:prstGeom>
          <a:noFill/>
        </p:spPr>
        <p:txBody>
          <a:bodyPr wrap="square" rtlCol="0">
            <a:spAutoFit/>
          </a:bodyPr>
          <a:lstStyle/>
          <a:p>
            <a:r>
              <a:rPr lang="en-US" sz="2800" dirty="0"/>
              <a:t>Figure-2: Temperature range of microbial growth</a:t>
            </a:r>
          </a:p>
          <a:p>
            <a:endParaRPr lang="en-US" dirty="0"/>
          </a:p>
        </p:txBody>
      </p:sp>
    </p:spTree>
    <p:extLst>
      <p:ext uri="{BB962C8B-B14F-4D97-AF65-F5344CB8AC3E}">
        <p14:creationId xmlns:p14="http://schemas.microsoft.com/office/powerpoint/2010/main" val="4030645333"/>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38</TotalTime>
  <Words>846</Words>
  <Application>Microsoft Office PowerPoint</Application>
  <PresentationFormat>Custom</PresentationFormat>
  <Paragraphs>53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Crop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Hadeel Al-Rubaye</dc:creator>
  <cp:lastModifiedBy>User</cp:lastModifiedBy>
  <cp:revision>8</cp:revision>
  <dcterms:created xsi:type="dcterms:W3CDTF">2019-03-07T08:04:35Z</dcterms:created>
  <dcterms:modified xsi:type="dcterms:W3CDTF">2020-05-10T19:02:40Z</dcterms:modified>
</cp:coreProperties>
</file>