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7" r:id="rId1"/>
  </p:sldMasterIdLst>
  <p:sldIdLst>
    <p:sldId id="275" r:id="rId2"/>
    <p:sldId id="256" r:id="rId3"/>
    <p:sldId id="278" r:id="rId4"/>
    <p:sldId id="257" r:id="rId5"/>
    <p:sldId id="277" r:id="rId6"/>
    <p:sldId id="276"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2"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1913031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61968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382060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3389782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1458061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3007326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555194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856200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4274114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333501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09237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25219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02499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84153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304436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338645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1160D-A60C-4B58-B057-6638FC308C5F}"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801FA-9EFE-40BB-963B-D699543670F3}" type="slidenum">
              <a:rPr lang="en-US" smtClean="0"/>
              <a:t>‹#›</a:t>
            </a:fld>
            <a:endParaRPr lang="en-US" dirty="0"/>
          </a:p>
        </p:txBody>
      </p:sp>
    </p:spTree>
    <p:extLst>
      <p:ext uri="{BB962C8B-B14F-4D97-AF65-F5344CB8AC3E}">
        <p14:creationId xmlns:p14="http://schemas.microsoft.com/office/powerpoint/2010/main" val="2354611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F1160D-A60C-4B58-B057-6638FC308C5F}" type="datetimeFigureOut">
              <a:rPr lang="en-US" smtClean="0"/>
              <a:t>5/10/2020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5A801FA-9EFE-40BB-963B-D699543670F3}" type="slidenum">
              <a:rPr lang="en-US" smtClean="0"/>
              <a:t>‹#›</a:t>
            </a:fld>
            <a:endParaRPr lang="en-US" dirty="0"/>
          </a:p>
        </p:txBody>
      </p:sp>
    </p:spTree>
    <p:extLst>
      <p:ext uri="{BB962C8B-B14F-4D97-AF65-F5344CB8AC3E}">
        <p14:creationId xmlns:p14="http://schemas.microsoft.com/office/powerpoint/2010/main" val="1084276181"/>
      </p:ext>
    </p:extLst>
  </p:cSld>
  <p:clrMap bg1="lt1" tx1="dk1" bg2="lt2" tx2="dk2" accent1="accent1" accent2="accent2" accent3="accent3" accent4="accent4" accent5="accent5" accent6="accent6" hlink="hlink" folHlink="folHlink"/>
  <p:sldLayoutIdLst>
    <p:sldLayoutId id="2147484048" r:id="rId1"/>
    <p:sldLayoutId id="2147484049" r:id="rId2"/>
    <p:sldLayoutId id="2147484050" r:id="rId3"/>
    <p:sldLayoutId id="2147484051" r:id="rId4"/>
    <p:sldLayoutId id="2147484052" r:id="rId5"/>
    <p:sldLayoutId id="2147484053" r:id="rId6"/>
    <p:sldLayoutId id="2147484054" r:id="rId7"/>
    <p:sldLayoutId id="2147484055" r:id="rId8"/>
    <p:sldLayoutId id="2147484056" r:id="rId9"/>
    <p:sldLayoutId id="2147484057" r:id="rId10"/>
    <p:sldLayoutId id="2147484058" r:id="rId11"/>
    <p:sldLayoutId id="2147484059" r:id="rId12"/>
    <p:sldLayoutId id="2147484060" r:id="rId13"/>
    <p:sldLayoutId id="2147484061" r:id="rId14"/>
    <p:sldLayoutId id="2147484062" r:id="rId15"/>
    <p:sldLayoutId id="2147484063" r:id="rId16"/>
    <p:sldLayoutId id="214748406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09" y="1081214"/>
            <a:ext cx="7469747" cy="3719993"/>
          </a:xfrm>
          <a:prstGeom prst="rect">
            <a:avLst/>
          </a:prstGeom>
        </p:spPr>
        <p:txBody>
          <a:bodyPr wrap="square">
            <a:spAutoFit/>
          </a:bodyPr>
          <a:lstStyle/>
          <a:p>
            <a:pPr algn="ctr">
              <a:lnSpc>
                <a:spcPct val="115000"/>
              </a:lnSpc>
              <a:spcAft>
                <a:spcPts val="1000"/>
              </a:spcAft>
            </a:pPr>
            <a:r>
              <a:rPr lang="en-US" sz="4800" b="1"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Microbial growth</a:t>
            </a:r>
            <a:endParaRPr lang="en-US" sz="4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pPr>
            <a:endParaRPr lang="en-US" sz="32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endParaRPr lang="en-US" sz="3200" b="1" dirty="0" smtClean="0">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endParaRPr lang="en-US" sz="3200" b="1" dirty="0">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r>
              <a:rPr lang="en-US" sz="3200" b="1" dirty="0" smtClean="0">
                <a:latin typeface="Times New Roman" panose="02020603050405020304" pitchFamily="18" charset="0"/>
                <a:ea typeface="Times New Roman" panose="02020603050405020304" pitchFamily="18" charset="0"/>
                <a:cs typeface="Arial" panose="020B0604020202020204" pitchFamily="34" charset="0"/>
              </a:rPr>
              <a:t>Lec.3</a:t>
            </a:r>
            <a:endParaRPr lang="en-US" sz="3200" b="1" dirty="0" smtClean="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4418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5160" y="292993"/>
            <a:ext cx="10431888" cy="4751044"/>
          </a:xfrm>
          <a:prstGeom prst="rect">
            <a:avLst/>
          </a:prstGeom>
        </p:spPr>
        <p:txBody>
          <a:bodyPr wrap="square">
            <a:spAutoFit/>
          </a:bodyPr>
          <a:lstStyle/>
          <a:p>
            <a:pPr algn="justLow">
              <a:lnSpc>
                <a:spcPct val="115000"/>
              </a:lnSpc>
              <a:spcAft>
                <a:spcPts val="10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3-Stationary phase</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10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In the stationary phase the total number of viable microorganisms remains constant, this may result from a balance between cell division &amp; cell death, or the population may simply cease to divide though remaining metabolically active. Microbial population enter the stationary phase for several reasons; nutrient limitation, if an essential nutrient is severely depleted, population growth will slow.</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5848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87" y="739613"/>
            <a:ext cx="10547798" cy="4800288"/>
          </a:xfrm>
          <a:prstGeom prst="rect">
            <a:avLst/>
          </a:prstGeom>
        </p:spPr>
        <p:txBody>
          <a:bodyPr wrap="square">
            <a:spAutoFit/>
          </a:bodyPr>
          <a:lstStyle/>
          <a:p>
            <a:pPr algn="justLow">
              <a:lnSpc>
                <a:spcPct val="115000"/>
              </a:lnSpc>
              <a:spcAft>
                <a:spcPts val="10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Population size depends on nutrient availability &amp; other factors, as well as the type of M.O being cultured.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r>
              <a:rPr lang="en-US" sz="3200" dirty="0" smtClean="0">
                <a:effectLst/>
                <a:latin typeface="Times New Roman" panose="02020603050405020304" pitchFamily="18" charset="0"/>
                <a:ea typeface="Calibri" panose="020F0502020204030204" pitchFamily="34" charset="0"/>
              </a:rPr>
              <a:t>Aerobic organisms are limited by O</a:t>
            </a:r>
            <a:r>
              <a:rPr lang="en-US" sz="3200" baseline="-25000" dirty="0" smtClean="0">
                <a:effectLst/>
                <a:latin typeface="Times New Roman" panose="02020603050405020304" pitchFamily="18" charset="0"/>
                <a:ea typeface="Calibri" panose="020F0502020204030204" pitchFamily="34" charset="0"/>
              </a:rPr>
              <a:t>2</a:t>
            </a:r>
            <a:r>
              <a:rPr lang="en-US" sz="3200" dirty="0" smtClean="0">
                <a:effectLst/>
                <a:latin typeface="Times New Roman" panose="02020603050405020304" pitchFamily="18" charset="0"/>
                <a:ea typeface="Calibri" panose="020F0502020204030204" pitchFamily="34" charset="0"/>
              </a:rPr>
              <a:t> availability, because O</a:t>
            </a:r>
            <a:r>
              <a:rPr lang="en-US" sz="3200" baseline="-25000" dirty="0" smtClean="0">
                <a:effectLst/>
                <a:latin typeface="Times New Roman" panose="02020603050405020304" pitchFamily="18" charset="0"/>
                <a:ea typeface="Calibri" panose="020F0502020204030204" pitchFamily="34" charset="0"/>
              </a:rPr>
              <a:t>2</a:t>
            </a:r>
            <a:r>
              <a:rPr lang="en-US" sz="3200" dirty="0" smtClean="0">
                <a:effectLst/>
                <a:latin typeface="Times New Roman" panose="02020603050405020304" pitchFamily="18" charset="0"/>
                <a:ea typeface="Calibri" panose="020F0502020204030204" pitchFamily="34" charset="0"/>
              </a:rPr>
              <a:t> resulting depleted quickly therefore only the surface of batch culture continue to grow due to presence of the appropriate level of O</a:t>
            </a:r>
            <a:r>
              <a:rPr lang="en-US" sz="3200" baseline="-25000" dirty="0" smtClean="0">
                <a:effectLst/>
                <a:latin typeface="Times New Roman" panose="02020603050405020304" pitchFamily="18" charset="0"/>
                <a:ea typeface="Calibri" panose="020F0502020204030204" pitchFamily="34" charset="0"/>
              </a:rPr>
              <a:t>2</a:t>
            </a:r>
            <a:r>
              <a:rPr lang="en-US" sz="3200" dirty="0" smtClean="0">
                <a:effectLst/>
                <a:latin typeface="Times New Roman" panose="02020603050405020304" pitchFamily="18" charset="0"/>
                <a:ea typeface="Calibri" panose="020F0502020204030204" pitchFamily="34" charset="0"/>
              </a:rPr>
              <a:t>. The cells beneath the surface will not be able to grow unless the culture is shaken or aerated in another way. Growth also may cease due to the accumulation of toxic waste products</a:t>
            </a:r>
            <a:endParaRPr lang="en-US" sz="3200" dirty="0"/>
          </a:p>
        </p:txBody>
      </p:sp>
    </p:spTree>
    <p:extLst>
      <p:ext uri="{BB962C8B-B14F-4D97-AF65-F5344CB8AC3E}">
        <p14:creationId xmlns:p14="http://schemas.microsoft.com/office/powerpoint/2010/main" val="659258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2433" y="1514093"/>
            <a:ext cx="10058401" cy="2923877"/>
          </a:xfrm>
          <a:prstGeom prst="rect">
            <a:avLst/>
          </a:prstGeom>
        </p:spPr>
        <p:txBody>
          <a:bodyPr wrap="square">
            <a:spAutoFit/>
          </a:bodyPr>
          <a:lstStyle/>
          <a:p>
            <a:pPr algn="justLow">
              <a:lnSpc>
                <a:spcPct val="115000"/>
              </a:lnSpc>
              <a:spcAft>
                <a:spcPts val="1000"/>
              </a:spcAft>
            </a:pPr>
            <a:r>
              <a:rPr lang="en-US" sz="4000" dirty="0" smtClean="0">
                <a:effectLst/>
                <a:latin typeface="Times New Roman" panose="02020603050405020304" pitchFamily="18" charset="0"/>
                <a:ea typeface="Calibri" panose="020F0502020204030204" pitchFamily="34" charset="0"/>
                <a:cs typeface="Arial" panose="020B0604020202020204" pitchFamily="34" charset="0"/>
              </a:rPr>
              <a:t>Bacteria in a batch culture may enter stationary phase in response to starvation, this occurs in nature environment when nutrient levels are low.</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1549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5159" y="687508"/>
            <a:ext cx="10534919" cy="5317353"/>
          </a:xfrm>
          <a:prstGeom prst="rect">
            <a:avLst/>
          </a:prstGeom>
        </p:spPr>
        <p:txBody>
          <a:bodyPr wrap="square">
            <a:spAutoFit/>
          </a:bodyPr>
          <a:lstStyle/>
          <a:p>
            <a:pPr algn="justLow">
              <a:lnSpc>
                <a:spcPct val="115000"/>
              </a:lnSpc>
              <a:spcAft>
                <a:spcPts val="10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Death phase</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10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Decline in the number of viable cells result from unsuitable conditions, the death of microbial population may be logarithmic like it’s growth during the log phase, the total cell number remains constant because the cells fail to lyse after dying, only way of deciding whether a bacterial cell is viable is by incubating it in fresh medium, if it does not grow and reproduce, it is assumed to be dead. Death is defined to be the irreversible loss of the ability to reproduce.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33820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9504" y="1504195"/>
            <a:ext cx="10792496" cy="3741537"/>
          </a:xfrm>
          <a:prstGeom prst="rect">
            <a:avLst/>
          </a:prstGeom>
        </p:spPr>
        <p:txBody>
          <a:bodyPr wrap="square">
            <a:spAutoFit/>
          </a:bodyPr>
          <a:lstStyle/>
          <a:p>
            <a:pPr algn="justLow">
              <a:lnSpc>
                <a:spcPct val="115000"/>
              </a:lnSpc>
              <a:spcAft>
                <a:spcPts val="10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Generation time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r>
              <a:rPr lang="en-US" sz="3200" dirty="0" smtClean="0">
                <a:effectLst/>
                <a:latin typeface="Times New Roman" panose="02020603050405020304" pitchFamily="18" charset="0"/>
                <a:ea typeface="Calibri" panose="020F0502020204030204" pitchFamily="34" charset="0"/>
              </a:rPr>
              <a:t>During the exponential phase each M.O is dividing at constant intervals, thus the population will double in number during a specific length of time called the generation time or doubling time, g.t  vary with the species of M.O and environmental conditions, it range from less than 10 minutes for several days g.t in nature is much longer than in culture .</a:t>
            </a:r>
            <a:endParaRPr lang="en-US" sz="3200" dirty="0"/>
          </a:p>
        </p:txBody>
      </p:sp>
    </p:spTree>
    <p:extLst>
      <p:ext uri="{BB962C8B-B14F-4D97-AF65-F5344CB8AC3E}">
        <p14:creationId xmlns:p14="http://schemas.microsoft.com/office/powerpoint/2010/main" val="207593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6068" y="164752"/>
            <a:ext cx="10921284" cy="6529480"/>
          </a:xfrm>
          <a:prstGeom prst="rect">
            <a:avLst/>
          </a:prstGeom>
        </p:spPr>
        <p:txBody>
          <a:bodyPr wrap="square">
            <a:spAutoFit/>
          </a:bodyPr>
          <a:lstStyle/>
          <a:p>
            <a:pPr algn="justLow">
              <a:lnSpc>
                <a:spcPct val="115000"/>
              </a:lnSpc>
              <a:spcAft>
                <a:spcPts val="1000"/>
              </a:spcAft>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Measurement of microbial growth can be determined by:</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1000"/>
              </a:spcAft>
            </a:pP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1- Measurement of cell numbers     2- Measurement of cell mass</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1000"/>
              </a:spcAft>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Types of culture systems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Low">
              <a:lnSpc>
                <a:spcPct val="115000"/>
              </a:lnSpc>
              <a:spcBef>
                <a:spcPts val="0"/>
              </a:spcBef>
              <a:spcAft>
                <a:spcPts val="0"/>
              </a:spcAft>
              <a:buFont typeface="+mj-lt"/>
              <a:buAutoNum type="arabicPeriod"/>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Batch cultures or closed system:</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In which nutrient supplies are not renewed nor wastes removed, exponential growth lasts for only a few generations and soon the stationary phase is reached.</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Low">
              <a:lnSpc>
                <a:spcPct val="115000"/>
              </a:lnSpc>
              <a:spcBef>
                <a:spcPts val="0"/>
              </a:spcBef>
              <a:spcAft>
                <a:spcPts val="10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0256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6371" y="371296"/>
            <a:ext cx="10483403" cy="3914918"/>
          </a:xfrm>
          <a:prstGeom prst="rect">
            <a:avLst/>
          </a:prstGeom>
        </p:spPr>
        <p:txBody>
          <a:bodyPr wrap="square">
            <a:spAutoFit/>
          </a:bodyPr>
          <a:lstStyle/>
          <a:p>
            <a:pPr marL="342900" lvl="0" indent="-342900" algn="justLow">
              <a:lnSpc>
                <a:spcPct val="115000"/>
              </a:lnSpc>
              <a:spcAft>
                <a:spcPts val="1000"/>
              </a:spcAft>
              <a:buFont typeface="+mj-lt"/>
              <a:buAutoNum type="arabicPeriod"/>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Continuous culture system (open system):</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Microorganisms are growing in a system with constant environmental conditions maintained through continual provision of nutrients &amp; removal of wastes, these conditions are met in the lab. By a continuous culture system.</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9287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0766" y="1241360"/>
            <a:ext cx="10457645" cy="3539430"/>
          </a:xfrm>
          <a:prstGeom prst="rect">
            <a:avLst/>
          </a:prstGeom>
        </p:spPr>
        <p:txBody>
          <a:bodyPr wrap="square">
            <a:spAutoFit/>
          </a:bodyPr>
          <a:lstStyle/>
          <a:p>
            <a:r>
              <a:rPr lang="en-US" sz="3200" dirty="0" smtClean="0">
                <a:effectLst/>
                <a:latin typeface="Times New Roman" panose="02020603050405020304" pitchFamily="18" charset="0"/>
                <a:ea typeface="Calibri" panose="020F0502020204030204" pitchFamily="34" charset="0"/>
              </a:rPr>
              <a:t>A microbial population can be maintained in the exponential growth phase and at a constant biomass concentration for extended periods in a continuous culture systems, these systems are very useful because they provide a constant supply of cells in exponential phase and growing at a known rate, they make possible the study of microbial growth  at very low nutrient levels, these systems are essential </a:t>
            </a:r>
            <a:endParaRPr lang="en-US" sz="3200" dirty="0"/>
          </a:p>
        </p:txBody>
      </p:sp>
    </p:spTree>
    <p:extLst>
      <p:ext uri="{BB962C8B-B14F-4D97-AF65-F5344CB8AC3E}">
        <p14:creationId xmlns:p14="http://schemas.microsoft.com/office/powerpoint/2010/main" val="876357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5313" y="998938"/>
            <a:ext cx="10303098" cy="2923877"/>
          </a:xfrm>
          <a:prstGeom prst="rect">
            <a:avLst/>
          </a:prstGeom>
        </p:spPr>
        <p:txBody>
          <a:bodyPr wrap="square">
            <a:spAutoFit/>
          </a:bodyPr>
          <a:lstStyle/>
          <a:p>
            <a:pPr algn="justLow">
              <a:lnSpc>
                <a:spcPct val="115000"/>
              </a:lnSpc>
              <a:spcAft>
                <a:spcPts val="1000"/>
              </a:spcAft>
            </a:pPr>
            <a:r>
              <a:rPr lang="en-US" sz="4000" dirty="0" smtClean="0">
                <a:effectLst/>
                <a:latin typeface="Times New Roman" panose="02020603050405020304" pitchFamily="18" charset="0"/>
                <a:ea typeface="Calibri" panose="020F0502020204030204" pitchFamily="34" charset="0"/>
                <a:cs typeface="Arial" panose="020B0604020202020204" pitchFamily="34" charset="0"/>
              </a:rPr>
              <a:t>for research; in studies on interactions between microbial species under certain environmental conditions, they also used in food &amp; industrial microbiology.</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72868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classes.midlandstech.com/carterp/Courses/bio225/chap06/06-14_BacteriaGrowth_1.jpg"/>
          <p:cNvPicPr/>
          <p:nvPr/>
        </p:nvPicPr>
        <p:blipFill>
          <a:blip r:embed="rId2" cstate="print"/>
          <a:srcRect/>
          <a:stretch>
            <a:fillRect/>
          </a:stretch>
        </p:blipFill>
        <p:spPr bwMode="auto">
          <a:xfrm>
            <a:off x="2331075" y="1017431"/>
            <a:ext cx="9259911" cy="5840569"/>
          </a:xfrm>
          <a:prstGeom prst="rect">
            <a:avLst/>
          </a:prstGeom>
          <a:noFill/>
          <a:ln w="9525">
            <a:noFill/>
            <a:miter lim="800000"/>
            <a:headEnd/>
            <a:tailEnd/>
          </a:ln>
        </p:spPr>
      </p:pic>
      <p:sp>
        <p:nvSpPr>
          <p:cNvPr id="3" name="TextBox 2"/>
          <p:cNvSpPr txBox="1"/>
          <p:nvPr/>
        </p:nvSpPr>
        <p:spPr>
          <a:xfrm>
            <a:off x="1622738" y="257577"/>
            <a:ext cx="9375820" cy="738664"/>
          </a:xfrm>
          <a:prstGeom prst="rect">
            <a:avLst/>
          </a:prstGeom>
          <a:noFill/>
        </p:spPr>
        <p:txBody>
          <a:bodyPr wrap="square" rtlCol="0">
            <a:spAutoFit/>
          </a:bodyPr>
          <a:lstStyle/>
          <a:p>
            <a:r>
              <a:rPr lang="en-US" sz="2400" b="1" dirty="0"/>
              <a:t>Figure: Microbial growth curve in a closed system note the 4 phases </a:t>
            </a:r>
          </a:p>
          <a:p>
            <a:endParaRPr lang="en-US" dirty="0"/>
          </a:p>
        </p:txBody>
      </p:sp>
    </p:spTree>
    <p:extLst>
      <p:ext uri="{BB962C8B-B14F-4D97-AF65-F5344CB8AC3E}">
        <p14:creationId xmlns:p14="http://schemas.microsoft.com/office/powerpoint/2010/main" val="146596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5313" y="1914875"/>
            <a:ext cx="10161431" cy="1938992"/>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Microbial growth defined as an increase in cellular constituents resulting an increase in a microorganism size, population number or both.</a:t>
            </a:r>
            <a:endParaRPr lang="en-US" sz="4000" dirty="0"/>
          </a:p>
        </p:txBody>
      </p:sp>
    </p:spTree>
    <p:extLst>
      <p:ext uri="{BB962C8B-B14F-4D97-AF65-F5344CB8AC3E}">
        <p14:creationId xmlns:p14="http://schemas.microsoft.com/office/powerpoint/2010/main" val="147622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27301" y="399245"/>
            <a:ext cx="3889420" cy="830997"/>
          </a:xfrm>
          <a:prstGeom prst="rect">
            <a:avLst/>
          </a:prstGeom>
          <a:noFill/>
        </p:spPr>
        <p:txBody>
          <a:bodyPr wrap="square" rtlCol="0">
            <a:spAutoFit/>
          </a:bodyPr>
          <a:lstStyle/>
          <a:p>
            <a:r>
              <a:rPr lang="en-US" sz="4800" b="1" dirty="0" smtClean="0">
                <a:solidFill>
                  <a:srgbClr val="00B050"/>
                </a:solidFill>
                <a:latin typeface="Sylfaen" panose="010A0502050306030303" pitchFamily="18" charset="0"/>
              </a:rPr>
              <a:t>References </a:t>
            </a:r>
            <a:endParaRPr lang="en-US" sz="4800" b="1" dirty="0">
              <a:solidFill>
                <a:srgbClr val="00B050"/>
              </a:solidFill>
              <a:latin typeface="Sylfaen" panose="010A0502050306030303" pitchFamily="18" charset="0"/>
            </a:endParaRPr>
          </a:p>
        </p:txBody>
      </p:sp>
      <p:sp>
        <p:nvSpPr>
          <p:cNvPr id="3" name="TextBox 2"/>
          <p:cNvSpPr txBox="1"/>
          <p:nvPr/>
        </p:nvSpPr>
        <p:spPr>
          <a:xfrm>
            <a:off x="781878" y="1362921"/>
            <a:ext cx="10098157" cy="4524315"/>
          </a:xfrm>
          <a:prstGeom prst="rect">
            <a:avLst/>
          </a:prstGeom>
          <a:noFill/>
        </p:spPr>
        <p:txBody>
          <a:bodyPr wrap="square" rtlCol="0">
            <a:spAutoFit/>
          </a:bodyPr>
          <a:lstStyle/>
          <a:p>
            <a:r>
              <a:rPr lang="en-US" sz="3200" dirty="0" smtClean="0">
                <a:solidFill>
                  <a:srgbClr val="002060"/>
                </a:solidFill>
                <a:latin typeface="Times New Roman" panose="02020603050405020304" pitchFamily="18" charset="0"/>
                <a:cs typeface="Times New Roman" panose="02020603050405020304" pitchFamily="18" charset="0"/>
              </a:rPr>
              <a:t>1. Microbial </a:t>
            </a:r>
            <a:r>
              <a:rPr lang="en-US" sz="3200" dirty="0">
                <a:solidFill>
                  <a:srgbClr val="002060"/>
                </a:solidFill>
                <a:latin typeface="Times New Roman" panose="02020603050405020304" pitchFamily="18" charset="0"/>
                <a:cs typeface="Times New Roman" panose="02020603050405020304" pitchFamily="18" charset="0"/>
              </a:rPr>
              <a:t>Physiology. Albert G Moat, John W Foster, Michael P. Spector. 2002. Fourth Edition. A John Wiley and sons, INC., publication.</a:t>
            </a:r>
          </a:p>
          <a:p>
            <a:endParaRPr lang="en-US" sz="3200" dirty="0">
              <a:latin typeface="Times New Roman" panose="02020603050405020304" pitchFamily="18" charset="0"/>
              <a:cs typeface="Times New Roman" panose="02020603050405020304" pitchFamily="18" charset="0"/>
            </a:endParaRPr>
          </a:p>
          <a:p>
            <a:r>
              <a:rPr lang="en-US" sz="3200" dirty="0" smtClean="0">
                <a:solidFill>
                  <a:srgbClr val="FF0000"/>
                </a:solidFill>
                <a:latin typeface="Times New Roman" panose="02020603050405020304" pitchFamily="18" charset="0"/>
                <a:cs typeface="Times New Roman" panose="02020603050405020304" pitchFamily="18" charset="0"/>
              </a:rPr>
              <a:t>2. Microbiology. Lansing M Prescott, John P. Harley, Donald A. Klein.2004. Sixth Edition. Higher Education.</a:t>
            </a:r>
          </a:p>
          <a:p>
            <a:endParaRPr lang="en-US" sz="3200" dirty="0" smtClean="0">
              <a:latin typeface="Times New Roman" panose="02020603050405020304" pitchFamily="18" charset="0"/>
              <a:cs typeface="Times New Roman" panose="02020603050405020304" pitchFamily="18" charset="0"/>
            </a:endParaRPr>
          </a:p>
          <a:p>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3. Microbial an introduction. 2004. Gerard J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Tortora</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Berdell</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R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Funke</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Christine L Case. Eighth Edition. </a:t>
            </a:r>
            <a:endParaRPr lang="en-US" sz="3200"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267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6835" y="1893194"/>
            <a:ext cx="6297770" cy="1446550"/>
          </a:xfrm>
          <a:prstGeom prst="rect">
            <a:avLst/>
          </a:prstGeom>
          <a:noFill/>
        </p:spPr>
        <p:txBody>
          <a:bodyPr wrap="square" rtlCol="0">
            <a:spAutoFit/>
          </a:bodyPr>
          <a:lstStyle/>
          <a:p>
            <a:r>
              <a:rPr lang="en-US" sz="8800" dirty="0" smtClean="0">
                <a:solidFill>
                  <a:schemeClr val="accent2">
                    <a:lumMod val="75000"/>
                  </a:schemeClr>
                </a:solidFill>
                <a:latin typeface="Algerian" panose="04020705040A02060702" pitchFamily="82" charset="0"/>
              </a:rPr>
              <a:t>Thank you</a:t>
            </a:r>
            <a:endParaRPr lang="en-US" sz="8800" dirty="0">
              <a:solidFill>
                <a:schemeClr val="accent2">
                  <a:lumMod val="75000"/>
                </a:schemeClr>
              </a:solidFill>
              <a:latin typeface="Algerian" panose="04020705040A02060702" pitchFamily="82" charset="0"/>
            </a:endParaRPr>
          </a:p>
        </p:txBody>
      </p:sp>
    </p:spTree>
    <p:extLst>
      <p:ext uri="{BB962C8B-B14F-4D97-AF65-F5344CB8AC3E}">
        <p14:creationId xmlns:p14="http://schemas.microsoft.com/office/powerpoint/2010/main" val="245379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37847"/>
            <a:ext cx="10018713" cy="4853354"/>
          </a:xfrm>
        </p:spPr>
        <p:txBody>
          <a:bodyPr>
            <a:normAutofit/>
          </a:bodyPr>
          <a:lstStyle/>
          <a:p>
            <a:pPr algn="justLow">
              <a:lnSpc>
                <a:spcPct val="115000"/>
              </a:lnSpc>
              <a:spcAft>
                <a:spcPts val="1000"/>
              </a:spcAft>
            </a:pPr>
            <a:r>
              <a:rPr lang="en-US" dirty="0">
                <a:latin typeface="Cambria"/>
                <a:ea typeface="Calibri"/>
                <a:cs typeface="Arial"/>
              </a:rPr>
              <a:t>Usually, growth of bacterial cell characterize via several changes   such as total population numbers using different analysis method such as   growth </a:t>
            </a:r>
            <a:r>
              <a:rPr lang="en-US" b="1" dirty="0">
                <a:solidFill>
                  <a:srgbClr val="FF0000"/>
                </a:solidFill>
                <a:latin typeface="Cambria"/>
                <a:ea typeface="Calibri"/>
                <a:cs typeface="Arial"/>
              </a:rPr>
              <a:t>curve of microbial culture</a:t>
            </a:r>
            <a:r>
              <a:rPr lang="en-US" dirty="0">
                <a:latin typeface="Cambria"/>
                <a:ea typeface="Calibri"/>
                <a:cs typeface="Arial"/>
              </a:rPr>
              <a:t>. When M.O are cultivated in liquid medium, they  are grown  in a batch culture or closed system ,</a:t>
            </a:r>
            <a:r>
              <a:rPr lang="en-US" b="1" dirty="0">
                <a:solidFill>
                  <a:srgbClr val="FF0000"/>
                </a:solidFill>
                <a:latin typeface="Cambria"/>
                <a:ea typeface="Calibri"/>
                <a:cs typeface="Arial"/>
              </a:rPr>
              <a:t>because no fresh medium is provided during incubation, nutrient concentrations decline and concentrations of wastes are increased. </a:t>
            </a:r>
            <a:r>
              <a:rPr lang="en-US" dirty="0">
                <a:latin typeface="Cambria"/>
                <a:ea typeface="Calibri"/>
                <a:cs typeface="Arial"/>
              </a:rPr>
              <a:t>The growth of microorganisms reproducing by binary fission can be plotted as the logarithm of the number of viable cells versus the incubation time, resulting in curve has four distinct phases.</a:t>
            </a:r>
            <a:endParaRPr lang="en-US" sz="1800" dirty="0">
              <a:latin typeface="Calibri"/>
              <a:ea typeface="Calibri"/>
              <a:cs typeface="Arial"/>
            </a:endParaRPr>
          </a:p>
          <a:p>
            <a:endParaRPr lang="en-US" dirty="0"/>
          </a:p>
        </p:txBody>
      </p:sp>
    </p:spTree>
    <p:extLst>
      <p:ext uri="{BB962C8B-B14F-4D97-AF65-F5344CB8AC3E}">
        <p14:creationId xmlns:p14="http://schemas.microsoft.com/office/powerpoint/2010/main" val="75129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3194" y="1346450"/>
            <a:ext cx="9697792" cy="2768963"/>
          </a:xfrm>
          <a:prstGeom prst="rect">
            <a:avLst/>
          </a:prstGeom>
        </p:spPr>
        <p:txBody>
          <a:bodyPr wrap="square">
            <a:spAutoFit/>
          </a:bodyPr>
          <a:lstStyle/>
          <a:p>
            <a:pPr algn="justLow">
              <a:lnSpc>
                <a:spcPct val="115000"/>
              </a:lnSpc>
              <a:spcAft>
                <a:spcPts val="1000"/>
              </a:spcAft>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1-Lag phase</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1000"/>
              </a:spcAft>
            </a:pP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When M.O are inoculated into fresh culture medium, will not reproduce immediately, therefore this period is called the lag phase.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6179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9707" y="735916"/>
            <a:ext cx="10187189" cy="5632311"/>
          </a:xfrm>
          <a:prstGeom prst="rect">
            <a:avLst/>
          </a:prstGeom>
        </p:spPr>
        <p:txBody>
          <a:bodyPr wrap="square">
            <a:spAutoFit/>
          </a:bodyPr>
          <a:lstStyle/>
          <a:p>
            <a:pPr algn="just"/>
            <a:r>
              <a:rPr lang="en-US" sz="4000" dirty="0" smtClean="0">
                <a:effectLst/>
                <a:latin typeface="Times New Roman" panose="02020603050405020304" pitchFamily="18" charset="0"/>
                <a:ea typeface="Calibri" panose="020F0502020204030204" pitchFamily="34" charset="0"/>
                <a:cs typeface="Arial" panose="020B0604020202020204" pitchFamily="34" charset="0"/>
              </a:rPr>
              <a:t>During the lag phase bacterial cell </a:t>
            </a:r>
            <a:r>
              <a:rPr lang="en-US" sz="4000" b="1" dirty="0" smtClean="0">
                <a:effectLst/>
                <a:latin typeface="Times New Roman" panose="02020603050405020304" pitchFamily="18" charset="0"/>
                <a:ea typeface="Calibri" panose="020F0502020204030204" pitchFamily="34" charset="0"/>
                <a:cs typeface="Arial" panose="020B0604020202020204" pitchFamily="34" charset="0"/>
              </a:rPr>
              <a:t>will not divide into new </a:t>
            </a:r>
            <a:r>
              <a:rPr lang="en-US" sz="4000" dirty="0" smtClean="0">
                <a:effectLst/>
                <a:latin typeface="Times New Roman" panose="02020603050405020304" pitchFamily="18" charset="0"/>
                <a:ea typeface="Calibri" panose="020F0502020204030204" pitchFamily="34" charset="0"/>
                <a:cs typeface="Arial" panose="020B0604020202020204" pitchFamily="34" charset="0"/>
              </a:rPr>
              <a:t>cells in addition there is no net increase in mass, however the cell is synthesizing new components. A lag phase considers a vital period prior to cell division because of the age of the cell, depleted of ATP molecules, essential cofactors and ribosomes. Which must be synthesized before growth can begin. </a:t>
            </a:r>
            <a:endParaRPr lang="en-US" sz="4000" dirty="0"/>
          </a:p>
        </p:txBody>
      </p:sp>
    </p:spTree>
    <p:extLst>
      <p:ext uri="{BB962C8B-B14F-4D97-AF65-F5344CB8AC3E}">
        <p14:creationId xmlns:p14="http://schemas.microsoft.com/office/powerpoint/2010/main" val="324454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6371" y="822057"/>
            <a:ext cx="10573555" cy="5002716"/>
          </a:xfrm>
          <a:prstGeom prst="rect">
            <a:avLst/>
          </a:prstGeom>
        </p:spPr>
        <p:txBody>
          <a:bodyPr wrap="square">
            <a:spAutoFit/>
          </a:bodyPr>
          <a:lstStyle/>
          <a:p>
            <a:pPr algn="justLow">
              <a:lnSpc>
                <a:spcPct val="115000"/>
              </a:lnSpc>
              <a:spcAft>
                <a:spcPts val="1000"/>
              </a:spcAft>
            </a:pPr>
            <a:r>
              <a:rPr lang="en-US" sz="4000" dirty="0" smtClean="0">
                <a:effectLst/>
                <a:latin typeface="Times New Roman" panose="02020603050405020304" pitchFamily="18" charset="0"/>
                <a:ea typeface="Calibri" panose="020F0502020204030204" pitchFamily="34" charset="0"/>
                <a:cs typeface="Arial" panose="020B0604020202020204" pitchFamily="34" charset="0"/>
              </a:rPr>
              <a:t>The  surrounding medium different from the original where the M.O used to grow previously, new enzyme for different nutrient molecules could involve for consumption different nutrients.  After all the previous stages cells begin to replicate their DNA, increase in cell mass and finally divide into two new daughter.</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46810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4552" y="954268"/>
            <a:ext cx="10947042" cy="4552015"/>
          </a:xfrm>
          <a:prstGeom prst="rect">
            <a:avLst/>
          </a:prstGeom>
        </p:spPr>
        <p:txBody>
          <a:bodyPr wrap="square">
            <a:spAutoFit/>
          </a:bodyPr>
          <a:lstStyle/>
          <a:p>
            <a:pPr algn="justLow">
              <a:lnSpc>
                <a:spcPct val="115000"/>
              </a:lnSpc>
              <a:spcAft>
                <a:spcPts val="1000"/>
              </a:spcAft>
            </a:pP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The lag phase varies in length depending on the surrounding conditions, it may be long if the inoculums is from an old culture or one that has been refrigerated. Inoculation of a chemically different medium also results in a longer lag phase, while fresh exponential phase culture when inoculated into a new batch could reduce the length of lag phase which would be short or absent.</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9982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1978" y="997907"/>
            <a:ext cx="10818254" cy="4043158"/>
          </a:xfrm>
          <a:prstGeom prst="rect">
            <a:avLst/>
          </a:prstGeom>
        </p:spPr>
        <p:txBody>
          <a:bodyPr wrap="square">
            <a:spAutoFit/>
          </a:bodyPr>
          <a:lstStyle/>
          <a:p>
            <a:pPr algn="justLow">
              <a:lnSpc>
                <a:spcPct val="115000"/>
              </a:lnSpc>
              <a:spcAft>
                <a:spcPts val="1000"/>
              </a:spcAft>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Exponential (log) phase</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1000"/>
              </a:spcAft>
            </a:pP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Microorganisms start replicate their number in </a:t>
            </a:r>
            <a:r>
              <a:rPr lang="en-US" sz="3600" dirty="0" err="1" smtClean="0">
                <a:effectLst/>
                <a:latin typeface="Times New Roman" panose="02020603050405020304" pitchFamily="18" charset="0"/>
                <a:ea typeface="Calibri" panose="020F0502020204030204" pitchFamily="34" charset="0"/>
                <a:cs typeface="Arial" panose="020B0604020202020204" pitchFamily="34" charset="0"/>
              </a:rPr>
              <a:t>logarithmatic</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order at maximal rate. During the log phase the M.O are growing under constant conditions including (nutrient and division rate) causing a uniform identical new cells at regular intervals.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299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614" y="902752"/>
            <a:ext cx="10792496" cy="4056495"/>
          </a:xfrm>
          <a:prstGeom prst="rect">
            <a:avLst/>
          </a:prstGeom>
        </p:spPr>
        <p:txBody>
          <a:bodyPr wrap="square">
            <a:spAutoFit/>
          </a:bodyPr>
          <a:lstStyle/>
          <a:p>
            <a:pPr algn="justLow">
              <a:lnSpc>
                <a:spcPct val="115000"/>
              </a:lnSpc>
              <a:spcAft>
                <a:spcPts val="10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The population is most uniform in chemical &amp; physiological characteristic therefore exponential phase cells employing in biochemical and physiological studies. Exponential growth is stable therefore, cellular constituents are manufactured at constant rates relatives to each other. The reduction of nutrient levels and O2 variation in environmental conditions resulting in slowing the growth.</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99913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29</TotalTime>
  <Words>1062</Words>
  <Application>Microsoft Office PowerPoint</Application>
  <PresentationFormat>Custom</PresentationFormat>
  <Paragraphs>40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Hadeel Al-Rubaye</dc:creator>
  <cp:lastModifiedBy>User</cp:lastModifiedBy>
  <cp:revision>6</cp:revision>
  <dcterms:created xsi:type="dcterms:W3CDTF">2019-03-03T11:10:24Z</dcterms:created>
  <dcterms:modified xsi:type="dcterms:W3CDTF">2020-05-10T10:00:46Z</dcterms:modified>
</cp:coreProperties>
</file>