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60" r:id="rId2"/>
    <p:sldId id="284" r:id="rId3"/>
    <p:sldId id="257" r:id="rId4"/>
    <p:sldId id="261" r:id="rId5"/>
    <p:sldId id="278" r:id="rId6"/>
    <p:sldId id="279" r:id="rId7"/>
    <p:sldId id="262" r:id="rId8"/>
    <p:sldId id="280" r:id="rId9"/>
    <p:sldId id="263" r:id="rId10"/>
    <p:sldId id="281" r:id="rId11"/>
    <p:sldId id="264" r:id="rId12"/>
    <p:sldId id="282" r:id="rId13"/>
    <p:sldId id="265" r:id="rId14"/>
    <p:sldId id="266" r:id="rId15"/>
    <p:sldId id="283" r:id="rId16"/>
    <p:sldId id="267" r:id="rId17"/>
    <p:sldId id="268" r:id="rId18"/>
    <p:sldId id="269" r:id="rId19"/>
    <p:sldId id="275"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p:scale>
          <a:sx n="81" d="100"/>
          <a:sy n="81" d="100"/>
        </p:scale>
        <p:origin x="-300"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3737208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2509922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36832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582351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9433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4188623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1529349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1597893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278609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24570-167E-4F03-BC6E-83FFA654CBDE}"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361115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E24570-167E-4F03-BC6E-83FFA654CBDE}"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83583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E24570-167E-4F03-BC6E-83FFA654CBDE}" type="datetimeFigureOut">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285130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E24570-167E-4F03-BC6E-83FFA654CBDE}" type="datetimeFigureOut">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226650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E24570-167E-4F03-BC6E-83FFA654CBDE}" type="datetimeFigureOut">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149966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24570-167E-4F03-BC6E-83FFA654CBDE}"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A57E59-1374-4155-9BDF-E8D47D824984}" type="slidenum">
              <a:rPr lang="en-US" smtClean="0"/>
              <a:t>‹#›</a:t>
            </a:fld>
            <a:endParaRPr lang="en-US"/>
          </a:p>
        </p:txBody>
      </p:sp>
    </p:spTree>
    <p:extLst>
      <p:ext uri="{BB962C8B-B14F-4D97-AF65-F5344CB8AC3E}">
        <p14:creationId xmlns:p14="http://schemas.microsoft.com/office/powerpoint/2010/main" val="2740501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A57E59-1374-4155-9BDF-E8D47D824984}" type="slidenum">
              <a:rPr lang="en-US" smtClean="0"/>
              <a:t>‹#›</a:t>
            </a:fld>
            <a:endParaRPr lang="en-US"/>
          </a:p>
        </p:txBody>
      </p:sp>
      <p:sp>
        <p:nvSpPr>
          <p:cNvPr id="5" name="Date Placeholder 4"/>
          <p:cNvSpPr>
            <a:spLocks noGrp="1"/>
          </p:cNvSpPr>
          <p:nvPr>
            <p:ph type="dt" sz="half" idx="10"/>
          </p:nvPr>
        </p:nvSpPr>
        <p:spPr/>
        <p:txBody>
          <a:bodyPr/>
          <a:lstStyle/>
          <a:p>
            <a:fld id="{12E24570-167E-4F03-BC6E-83FFA654CBDE}" type="datetimeFigureOut">
              <a:rPr lang="en-US" smtClean="0"/>
              <a:t>5/6/2020</a:t>
            </a:fld>
            <a:endParaRPr lang="en-US"/>
          </a:p>
        </p:txBody>
      </p:sp>
    </p:spTree>
    <p:extLst>
      <p:ext uri="{BB962C8B-B14F-4D97-AF65-F5344CB8AC3E}">
        <p14:creationId xmlns:p14="http://schemas.microsoft.com/office/powerpoint/2010/main" val="367612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E24570-167E-4F03-BC6E-83FFA654CBDE}" type="datetimeFigureOut">
              <a:rPr lang="en-US" smtClean="0"/>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A57E59-1374-4155-9BDF-E8D47D824984}" type="slidenum">
              <a:rPr lang="en-US" smtClean="0"/>
              <a:t>‹#›</a:t>
            </a:fld>
            <a:endParaRPr lang="en-US"/>
          </a:p>
        </p:txBody>
      </p:sp>
    </p:spTree>
    <p:extLst>
      <p:ext uri="{BB962C8B-B14F-4D97-AF65-F5344CB8AC3E}">
        <p14:creationId xmlns:p14="http://schemas.microsoft.com/office/powerpoint/2010/main" val="3700814798"/>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09" y="1081214"/>
            <a:ext cx="7469747" cy="2649443"/>
          </a:xfrm>
          <a:prstGeom prst="rect">
            <a:avLst/>
          </a:prstGeom>
        </p:spPr>
        <p:txBody>
          <a:bodyPr wrap="square">
            <a:spAutoFit/>
          </a:bodyPr>
          <a:lstStyle/>
          <a:p>
            <a:pPr algn="ctr">
              <a:lnSpc>
                <a:spcPct val="115000"/>
              </a:lnSpc>
              <a:spcAft>
                <a:spcPts val="1000"/>
              </a:spcAft>
            </a:pPr>
            <a:r>
              <a:rPr lang="en-US" sz="44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Microbial </a:t>
            </a:r>
            <a:r>
              <a:rPr lang="en-US" sz="44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Nutrition</a:t>
            </a:r>
            <a:endParaRPr lang="en-US" sz="44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ctr">
              <a:lnSpc>
                <a:spcPct val="115000"/>
              </a:lnSpc>
              <a:spcAft>
                <a:spcPts val="1000"/>
              </a:spcAft>
            </a:pPr>
            <a:endParaRPr lang="en-US" sz="32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r>
              <a:rPr lang="en-US" sz="54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Lec.1</a:t>
            </a:r>
            <a:endParaRPr lang="en-US" sz="54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80816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7431" y="1798527"/>
            <a:ext cx="8654603" cy="2862322"/>
          </a:xfrm>
          <a:prstGeom prst="rect">
            <a:avLst/>
          </a:prstGeom>
        </p:spPr>
        <p:txBody>
          <a:bodyPr wrap="square">
            <a:spAutoFit/>
          </a:bodyPr>
          <a:lstStyle/>
          <a:p>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Electron also requires in the reduction reactions during biosynthesis. Carbon dioxide (CO</a:t>
            </a:r>
            <a:r>
              <a:rPr lang="en-US" sz="3600" baseline="-25000" dirty="0" smtClean="0">
                <a:effectLst/>
                <a:latin typeface="Times New Roman" panose="02020603050405020304" pitchFamily="18" charset="0"/>
                <a:ea typeface="Times New Roman" panose="02020603050405020304" pitchFamily="18" charset="0"/>
                <a:cs typeface="Arial" panose="020B0604020202020204" pitchFamily="34" charset="0"/>
              </a:rPr>
              <a:t>2</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does not supply hydrogen or energy for the cell. All M.O can fix (CO</a:t>
            </a:r>
            <a:r>
              <a:rPr lang="en-US" sz="3600" baseline="-25000" dirty="0" smtClean="0">
                <a:effectLst/>
                <a:latin typeface="Times New Roman" panose="02020603050405020304" pitchFamily="18" charset="0"/>
                <a:ea typeface="Times New Roman" panose="02020603050405020304" pitchFamily="18" charset="0"/>
                <a:cs typeface="Arial" panose="020B0604020202020204" pitchFamily="34" charset="0"/>
              </a:rPr>
              <a:t>2</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and reduce it to form organic molecules.</a:t>
            </a:r>
            <a:endParaRPr lang="en-US" sz="3600" dirty="0"/>
          </a:p>
        </p:txBody>
      </p:sp>
    </p:spTree>
    <p:extLst>
      <p:ext uri="{BB962C8B-B14F-4D97-AF65-F5344CB8AC3E}">
        <p14:creationId xmlns:p14="http://schemas.microsoft.com/office/powerpoint/2010/main" val="44729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7431" y="1190059"/>
            <a:ext cx="9865217" cy="4171398"/>
          </a:xfrm>
          <a:prstGeom prst="rect">
            <a:avLst/>
          </a:prstGeom>
        </p:spPr>
        <p:txBody>
          <a:bodyPr wrap="square">
            <a:spAutoFit/>
          </a:bodyPr>
          <a:lstStyle/>
          <a:p>
            <a:pPr algn="ctr">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Nutritional types of microorganisms</a:t>
            </a:r>
            <a:endParaRPr lang="en-US" sz="36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M.O can be classified into nutritional classes based on how they satisfy all their requirements (C, H, O, energy and electrons). There are two sources of energy available to M.O:</a:t>
            </a:r>
          </a:p>
          <a:p>
            <a:pPr algn="just">
              <a:lnSpc>
                <a:spcPct val="115000"/>
              </a:lnSpc>
              <a:spcAft>
                <a:spcPts val="1000"/>
              </a:spcAft>
            </a:pP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93964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3942" y="680389"/>
            <a:ext cx="10689465" cy="5047536"/>
          </a:xfrm>
          <a:prstGeom prst="rect">
            <a:avLst/>
          </a:prstGeom>
        </p:spPr>
        <p:txBody>
          <a:bodyPr wrap="square">
            <a:spAutoFit/>
          </a:bodyPr>
          <a:lstStyle/>
          <a:p>
            <a:pPr marL="342900" marR="0" lvl="0" indent="-342900" algn="just">
              <a:lnSpc>
                <a:spcPct val="115000"/>
              </a:lnSpc>
              <a:spcBef>
                <a:spcPts val="0"/>
              </a:spcBef>
              <a:spcAft>
                <a:spcPts val="0"/>
              </a:spcAft>
              <a:buFont typeface="Symbol" panose="05050102010706020507" pitchFamily="18" charset="2"/>
              <a:buChar char=""/>
            </a:pPr>
            <a:r>
              <a:rPr lang="en-US" sz="40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Light energy &amp; Energy derived from oxidizing organic or inorganic molecules.</a:t>
            </a:r>
            <a:endParaRPr lang="en-US" sz="40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a:lnSpc>
                <a:spcPct val="115000"/>
              </a:lnSpc>
              <a:spcBef>
                <a:spcPts val="0"/>
              </a:spcBef>
              <a:spcAft>
                <a:spcPts val="0"/>
              </a:spcAft>
              <a:buFont typeface="+mj-lt"/>
              <a:buAutoNum type="arabicPeriod"/>
            </a:pP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4000" dirty="0" err="1" smtClean="0">
                <a:effectLst/>
                <a:latin typeface="Times New Roman" panose="02020603050405020304" pitchFamily="18" charset="0"/>
                <a:ea typeface="Times New Roman" panose="02020603050405020304" pitchFamily="18" charset="0"/>
                <a:cs typeface="Arial" panose="020B0604020202020204" pitchFamily="34" charset="0"/>
              </a:rPr>
              <a:t>Phototrophs</a:t>
            </a: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 M.O that use light as their energy source.</a:t>
            </a:r>
            <a:endParaRPr lang="en-US" sz="40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a:lnSpc>
                <a:spcPct val="115000"/>
              </a:lnSpc>
              <a:spcBef>
                <a:spcPts val="0"/>
              </a:spcBef>
              <a:spcAft>
                <a:spcPts val="1000"/>
              </a:spcAft>
              <a:buFont typeface="+mj-lt"/>
              <a:buAutoNum type="arabicPeriod"/>
            </a:pP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4000" dirty="0" err="1" smtClean="0">
                <a:effectLst/>
                <a:latin typeface="Times New Roman" panose="02020603050405020304" pitchFamily="18" charset="0"/>
                <a:ea typeface="Times New Roman" panose="02020603050405020304" pitchFamily="18" charset="0"/>
                <a:cs typeface="Arial" panose="020B0604020202020204" pitchFamily="34" charset="0"/>
              </a:rPr>
              <a:t>Chemotrophs</a:t>
            </a: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 M.O obtain energy from the oxidation of chemical compounds (organic &amp; inorganic molecules).</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44540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5002" y="382426"/>
            <a:ext cx="10895527" cy="6390467"/>
          </a:xfrm>
          <a:prstGeom prst="rect">
            <a:avLst/>
          </a:prstGeom>
        </p:spPr>
        <p:txBody>
          <a:bodyPr wrap="square">
            <a:spAutoFit/>
          </a:bodyPr>
          <a:lstStyle/>
          <a:p>
            <a:pPr>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Classification of M.O according to their source of electrons </a:t>
            </a:r>
            <a:endParaRPr lang="en-US" sz="36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1-</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3200"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Lithotrophs</a:t>
            </a: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 reduced inorganic substances as their electron source.</a:t>
            </a:r>
            <a:endParaRPr lang="en-US" sz="3200" dirty="0" smtClean="0">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2-Organotrophs:</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 extract electrons from organic compounds.</a:t>
            </a:r>
            <a:endParaRPr lang="en-US" sz="3200" dirty="0" smtClean="0">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According to carbon sources, M.O can be divided into two groups </a:t>
            </a:r>
            <a:endParaRPr lang="en-US" sz="32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1-Autotrophs;</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 CO2 sole or principal biosynthetic carbon source.</a:t>
            </a:r>
            <a:endParaRPr lang="en-US" sz="3200" dirty="0" smtClean="0">
              <a:effectLst/>
              <a:latin typeface="Calibri" panose="020F0502020204030204" pitchFamily="34" charset="0"/>
              <a:ea typeface="Times New Roman" panose="02020603050405020304" pitchFamily="18" charset="0"/>
              <a:cs typeface="Arial" panose="020B0604020202020204" pitchFamily="34" charset="0"/>
            </a:endParaRPr>
          </a:p>
          <a:p>
            <a:r>
              <a:rPr lang="en-US" sz="3200" dirty="0" smtClean="0">
                <a:solidFill>
                  <a:srgbClr val="FF0000"/>
                </a:solidFill>
                <a:effectLst/>
                <a:latin typeface="Times New Roman" panose="02020603050405020304" pitchFamily="18" charset="0"/>
                <a:ea typeface="Times New Roman" panose="02020603050405020304" pitchFamily="18" charset="0"/>
              </a:rPr>
              <a:t>2-Heterotrophs;</a:t>
            </a:r>
            <a:r>
              <a:rPr lang="en-US" sz="3200" dirty="0" smtClean="0">
                <a:effectLst/>
                <a:latin typeface="Times New Roman" panose="02020603050405020304" pitchFamily="18" charset="0"/>
                <a:ea typeface="Times New Roman" panose="02020603050405020304" pitchFamily="18" charset="0"/>
              </a:rPr>
              <a:t> Reduced, preformed, organic molecules are their carbon sources.</a:t>
            </a:r>
            <a:endParaRPr lang="en-US" sz="3200" dirty="0"/>
          </a:p>
        </p:txBody>
      </p:sp>
    </p:spTree>
    <p:extLst>
      <p:ext uri="{BB962C8B-B14F-4D97-AF65-F5344CB8AC3E}">
        <p14:creationId xmlns:p14="http://schemas.microsoft.com/office/powerpoint/2010/main" val="1630090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223937"/>
            <a:ext cx="10689464" cy="5573834"/>
          </a:xfrm>
          <a:prstGeom prst="rect">
            <a:avLst/>
          </a:prstGeom>
        </p:spPr>
        <p:txBody>
          <a:bodyPr wrap="square">
            <a:spAutoFit/>
          </a:bodyPr>
          <a:lstStyle/>
          <a:p>
            <a:pPr algn="ctr">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Major Nutritional Types</a:t>
            </a:r>
            <a:endParaRPr lang="en-US" sz="36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Most M.O may be placed in one of four nutritional classes based on their primary sources of carbon, energy, and electrons:</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1-Photolithoautotrophy: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L/E; Inorganic H/Electron donor; CO2</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2-Photoorganoheterotrophy: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L/E; Organic H/Electron donor; O/ C source</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06289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4856" y="1036818"/>
            <a:ext cx="10187189" cy="4171398"/>
          </a:xfrm>
          <a:prstGeom prst="rect">
            <a:avLst/>
          </a:prstGeom>
        </p:spPr>
        <p:txBody>
          <a:bodyPr wrap="square">
            <a:spAutoFit/>
          </a:bodyPr>
          <a:lstStyle/>
          <a:p>
            <a:pPr>
              <a:lnSpc>
                <a:spcPct val="115000"/>
              </a:lnSpc>
              <a:spcAft>
                <a:spcPts val="1000"/>
              </a:spcAft>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3-Chemolithoautotrophy:</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CH/E Inorganic; Inorganic H/Electron donor; CO2</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4-Chemoorganoheterotrophy:</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CH /E Organic; Organic H/Electron donor; O/ C source.</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Mixotrophic</a:t>
            </a: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M.O that combine ch.li.au. tr. &amp; heterotrophic metabolic processes.</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85896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884" y="546116"/>
            <a:ext cx="10844012" cy="3406061"/>
          </a:xfrm>
          <a:prstGeom prst="rect">
            <a:avLst/>
          </a:prstGeom>
        </p:spPr>
        <p:txBody>
          <a:bodyPr wrap="square">
            <a:spAutoFit/>
          </a:bodyPr>
          <a:lstStyle/>
          <a:p>
            <a:pPr>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Requirements for Nitrogen, Phosphorus and Sulfur</a:t>
            </a:r>
            <a:endParaRPr lang="en-US" sz="36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M.O must be able to incorporate large quantities of N, P &amp; S in order to growth. Nitrogen requires for synthesis of amino acids, purines, </a:t>
            </a:r>
            <a:r>
              <a:rPr lang="en-US" sz="3600" dirty="0" err="1" smtClean="0">
                <a:effectLst/>
                <a:latin typeface="Times New Roman" panose="02020603050405020304" pitchFamily="18" charset="0"/>
                <a:ea typeface="Times New Roman" panose="02020603050405020304" pitchFamily="18" charset="0"/>
                <a:cs typeface="Arial" panose="020B0604020202020204" pitchFamily="34" charset="0"/>
              </a:rPr>
              <a:t>pyrimidines</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some carbohydrates, lipids, enzyme cofactors and other substances.</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4797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307" y="1184027"/>
            <a:ext cx="10689465" cy="5317353"/>
          </a:xfrm>
          <a:prstGeom prst="rect">
            <a:avLst/>
          </a:prstGeom>
        </p:spPr>
        <p:txBody>
          <a:bodyPr wrap="square">
            <a:spAutoFit/>
          </a:bodyPr>
          <a:lstStyle/>
          <a:p>
            <a:pPr algn="justLow">
              <a:lnSpc>
                <a:spcPct val="115000"/>
              </a:lnSpc>
              <a:spcAft>
                <a:spcPts val="1000"/>
              </a:spcAft>
            </a:pPr>
            <a:r>
              <a:rPr lang="en-US" sz="36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P</a:t>
            </a: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hosphorus</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is present in nucleic acids, phospholipids, nucleotides like ATP, several cofactors, some proteins and other cell components. All M.O use inorganic phosphate as their phosphorus source.</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Low">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Sulfur</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is needed for the synthesis of some amino acids like cysteine, methionine, some carbohydrates, biotin and thiamine. Most M.O use </a:t>
            </a:r>
            <a:r>
              <a:rPr lang="en-US" sz="3600"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sulphate</a:t>
            </a: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as a source of sulfur and reduce it by assimilatory sulfate reduction.</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33072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3791" y="442810"/>
            <a:ext cx="10895526" cy="6591548"/>
          </a:xfrm>
          <a:prstGeom prst="rect">
            <a:avLst/>
          </a:prstGeom>
        </p:spPr>
        <p:txBody>
          <a:bodyPr wrap="square">
            <a:spAutoFit/>
          </a:bodyPr>
          <a:lstStyle/>
          <a:p>
            <a:pPr algn="justLow">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Growth factors</a:t>
            </a: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are an essential organic compounds required which are unable to synthesize by the organism. There are three major classes of growth factors: </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a:lnSpc>
                <a:spcPct val="115000"/>
              </a:lnSpc>
              <a:spcBef>
                <a:spcPts val="0"/>
              </a:spcBef>
              <a:spcAft>
                <a:spcPts val="0"/>
              </a:spcAft>
              <a:buFont typeface="+mj-lt"/>
              <a:buAutoNum type="arabicPeriod"/>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Amino acids: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require for protein synthesis.</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a:lnSpc>
                <a:spcPct val="115000"/>
              </a:lnSpc>
              <a:spcBef>
                <a:spcPts val="0"/>
              </a:spcBef>
              <a:spcAft>
                <a:spcPts val="0"/>
              </a:spcAft>
              <a:buFont typeface="+mj-lt"/>
              <a:buAutoNum type="arabicPeriod"/>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Purines and </a:t>
            </a:r>
            <a:r>
              <a:rPr lang="en-US" sz="3600"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pyrimidines</a:t>
            </a: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requires for nucleic acid synthesis.</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a:lnSpc>
                <a:spcPct val="115000"/>
              </a:lnSpc>
              <a:spcBef>
                <a:spcPts val="0"/>
              </a:spcBef>
              <a:spcAft>
                <a:spcPts val="1000"/>
              </a:spcAft>
              <a:buFont typeface="+mj-lt"/>
              <a:buAutoNum type="arabicPeriod"/>
            </a:pP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Vitamins: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small organic molecules that make up all or part of enzyme cofactors, only very small amounts sustain growth. Most common vitamins are Biotin, Folic acid and Riboflavin (B2).</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23038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27301" y="399245"/>
            <a:ext cx="3889420" cy="830997"/>
          </a:xfrm>
          <a:prstGeom prst="rect">
            <a:avLst/>
          </a:prstGeom>
          <a:noFill/>
        </p:spPr>
        <p:txBody>
          <a:bodyPr wrap="square" rtlCol="0">
            <a:spAutoFit/>
          </a:bodyPr>
          <a:lstStyle/>
          <a:p>
            <a:r>
              <a:rPr lang="en-US" sz="4800" b="1" dirty="0" smtClean="0">
                <a:solidFill>
                  <a:srgbClr val="00B050"/>
                </a:solidFill>
                <a:latin typeface="Sylfaen" panose="010A0502050306030303" pitchFamily="18" charset="0"/>
              </a:rPr>
              <a:t>References </a:t>
            </a:r>
            <a:endParaRPr lang="en-US" sz="4800" b="1" dirty="0">
              <a:solidFill>
                <a:srgbClr val="00B050"/>
              </a:solidFill>
              <a:latin typeface="Sylfaen" panose="010A0502050306030303" pitchFamily="18" charset="0"/>
            </a:endParaRPr>
          </a:p>
        </p:txBody>
      </p:sp>
      <p:sp>
        <p:nvSpPr>
          <p:cNvPr id="3" name="TextBox 2"/>
          <p:cNvSpPr txBox="1"/>
          <p:nvPr/>
        </p:nvSpPr>
        <p:spPr>
          <a:xfrm>
            <a:off x="781878" y="1362921"/>
            <a:ext cx="10098157" cy="4524315"/>
          </a:xfrm>
          <a:prstGeom prst="rect">
            <a:avLst/>
          </a:prstGeom>
          <a:noFill/>
        </p:spPr>
        <p:txBody>
          <a:bodyPr wrap="square" rtlCol="0">
            <a:spAutoFit/>
          </a:bodyPr>
          <a:lstStyle/>
          <a:p>
            <a:r>
              <a:rPr lang="en-US" sz="3200" dirty="0" smtClean="0">
                <a:solidFill>
                  <a:srgbClr val="002060"/>
                </a:solidFill>
                <a:latin typeface="Times New Roman" panose="02020603050405020304" pitchFamily="18" charset="0"/>
                <a:cs typeface="Times New Roman" panose="02020603050405020304" pitchFamily="18" charset="0"/>
              </a:rPr>
              <a:t>1. Microbial </a:t>
            </a:r>
            <a:r>
              <a:rPr lang="en-US" sz="3200" dirty="0">
                <a:solidFill>
                  <a:srgbClr val="002060"/>
                </a:solidFill>
                <a:latin typeface="Times New Roman" panose="02020603050405020304" pitchFamily="18" charset="0"/>
                <a:cs typeface="Times New Roman" panose="02020603050405020304" pitchFamily="18" charset="0"/>
              </a:rPr>
              <a:t>Physiology. Albert G Moat, John W Foster, Michael P. Spector. 2002. Fourth Edition. A John Wiley and sons, INC., publication.</a:t>
            </a:r>
          </a:p>
          <a:p>
            <a:endParaRPr lang="en-US" sz="3200" dirty="0">
              <a:latin typeface="Times New Roman" panose="02020603050405020304" pitchFamily="18" charset="0"/>
              <a:cs typeface="Times New Roman" panose="02020603050405020304" pitchFamily="18" charset="0"/>
            </a:endParaRPr>
          </a:p>
          <a:p>
            <a:r>
              <a:rPr lang="en-US" sz="3200" dirty="0" smtClean="0">
                <a:solidFill>
                  <a:srgbClr val="FF0000"/>
                </a:solidFill>
                <a:latin typeface="Times New Roman" panose="02020603050405020304" pitchFamily="18" charset="0"/>
                <a:cs typeface="Times New Roman" panose="02020603050405020304" pitchFamily="18" charset="0"/>
              </a:rPr>
              <a:t>2. Microbiology. Lansing M Prescott, John P. Harley, Donald A. Klein.2004. Sixth Edition. Higher Education.</a:t>
            </a:r>
          </a:p>
          <a:p>
            <a:endParaRPr lang="en-US" sz="3200" dirty="0" smtClean="0">
              <a:latin typeface="Times New Roman" panose="02020603050405020304" pitchFamily="18" charset="0"/>
              <a:cs typeface="Times New Roman" panose="02020603050405020304" pitchFamily="18" charset="0"/>
            </a:endParaRPr>
          </a:p>
          <a:p>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3. Microbial an introduction. 2004. Gerard J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Tortora</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Berdell</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R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Funke</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Christine L Case. Eighth Edition. </a:t>
            </a:r>
            <a:endParaRPr lang="en-US" sz="3200"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6311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729" y="820615"/>
            <a:ext cx="7766936" cy="744928"/>
          </a:xfrm>
        </p:spPr>
        <p:txBody>
          <a:bodyPr/>
          <a:lstStyle/>
          <a:p>
            <a:pPr algn="ctr"/>
            <a:r>
              <a:rPr lang="en-US" sz="2800" b="1" dirty="0" smtClean="0">
                <a:solidFill>
                  <a:srgbClr val="FF0000"/>
                </a:solidFill>
              </a:rPr>
              <a:t>Introduction to Bacterial physiology </a:t>
            </a:r>
            <a:endParaRPr lang="en-US" sz="2800" b="1" dirty="0">
              <a:solidFill>
                <a:srgbClr val="FF0000"/>
              </a:solidFill>
            </a:endParaRPr>
          </a:p>
        </p:txBody>
      </p:sp>
      <p:sp>
        <p:nvSpPr>
          <p:cNvPr id="3" name="Subtitle 2"/>
          <p:cNvSpPr>
            <a:spLocks noGrp="1"/>
          </p:cNvSpPr>
          <p:nvPr>
            <p:ph type="subTitle" idx="1"/>
          </p:nvPr>
        </p:nvSpPr>
        <p:spPr>
          <a:xfrm>
            <a:off x="1495344" y="1957754"/>
            <a:ext cx="7766936" cy="3704492"/>
          </a:xfrm>
        </p:spPr>
        <p:txBody>
          <a:bodyPr>
            <a:normAutofit lnSpcReduction="10000"/>
          </a:bodyPr>
          <a:lstStyle/>
          <a:p>
            <a:pPr algn="l"/>
            <a:r>
              <a:rPr lang="en-US" sz="3600" dirty="0">
                <a:latin typeface="Times New Roman" pitchFamily="18" charset="0"/>
                <a:cs typeface="Times New Roman" pitchFamily="18" charset="0"/>
              </a:rPr>
              <a:t>Bacterial physiology </a:t>
            </a:r>
            <a:r>
              <a:rPr lang="en-US" sz="3600" dirty="0" smtClean="0">
                <a:latin typeface="Times New Roman" pitchFamily="18" charset="0"/>
                <a:cs typeface="Times New Roman" pitchFamily="18" charset="0"/>
              </a:rPr>
              <a:t> is the study of the structures and functions that allow bacteria to survive. This includes everything from the composition of bacterial cell walls to the enzymes they can produce to perform various internal and external functions</a:t>
            </a:r>
            <a:r>
              <a:rPr lang="en-US" dirty="0" smtClean="0"/>
              <a:t>.</a:t>
            </a:r>
            <a:endParaRPr lang="en-US" dirty="0"/>
          </a:p>
        </p:txBody>
      </p:sp>
    </p:spTree>
    <p:extLst>
      <p:ext uri="{BB962C8B-B14F-4D97-AF65-F5344CB8AC3E}">
        <p14:creationId xmlns:p14="http://schemas.microsoft.com/office/powerpoint/2010/main" val="1767263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6835" y="1893194"/>
            <a:ext cx="6297770" cy="1446550"/>
          </a:xfrm>
          <a:prstGeom prst="rect">
            <a:avLst/>
          </a:prstGeom>
          <a:noFill/>
        </p:spPr>
        <p:txBody>
          <a:bodyPr wrap="square" rtlCol="0">
            <a:spAutoFit/>
          </a:bodyPr>
          <a:lstStyle/>
          <a:p>
            <a:r>
              <a:rPr lang="en-US" sz="8800" dirty="0" smtClean="0">
                <a:solidFill>
                  <a:schemeClr val="accent2">
                    <a:lumMod val="75000"/>
                  </a:schemeClr>
                </a:solidFill>
                <a:latin typeface="Algerian" panose="04020705040A02060702" pitchFamily="82" charset="0"/>
              </a:rPr>
              <a:t>Thank you</a:t>
            </a:r>
            <a:endParaRPr lang="en-US" sz="8800" dirty="0">
              <a:solidFill>
                <a:schemeClr val="accent2">
                  <a:lumMod val="75000"/>
                </a:schemeClr>
              </a:solidFill>
              <a:latin typeface="Algerian" panose="04020705040A02060702" pitchFamily="82" charset="0"/>
            </a:endParaRPr>
          </a:p>
        </p:txBody>
      </p:sp>
    </p:spTree>
    <p:extLst>
      <p:ext uri="{BB962C8B-B14F-4D97-AF65-F5344CB8AC3E}">
        <p14:creationId xmlns:p14="http://schemas.microsoft.com/office/powerpoint/2010/main" val="235483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9853" y="796573"/>
            <a:ext cx="10792496" cy="4043158"/>
          </a:xfrm>
          <a:prstGeom prst="rect">
            <a:avLst/>
          </a:prstGeom>
        </p:spPr>
        <p:txBody>
          <a:bodyPr wrap="square">
            <a:spAutoFit/>
          </a:bodyPr>
          <a:lstStyle/>
          <a:p>
            <a:pPr algn="ctr">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Microbial Nutrition</a:t>
            </a:r>
            <a:endParaRPr lang="en-US" sz="36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gn="justLow">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Microorganisms requires about </a:t>
            </a: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10 elements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in large quantities, used to construct carbohydrates, lipids, proteins and nucleic acids. Several other factors are needed in very small amounts and are parts of enzymes and cofactors.</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0953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220" y="1238415"/>
            <a:ext cx="9736428" cy="3277820"/>
          </a:xfrm>
          <a:prstGeom prst="rect">
            <a:avLst/>
          </a:prstGeom>
        </p:spPr>
        <p:txBody>
          <a:bodyPr wrap="square">
            <a:spAutoFit/>
          </a:bodyPr>
          <a:lstStyle/>
          <a:p>
            <a:pPr algn="justLow">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To obtain energy and construct new cellular components, organisms must have a supply of raw materials or nutrients. Nutrients are substances used in biosynthesis and energy release and therefore are required for microbial growth.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63538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9854" y="445959"/>
            <a:ext cx="9762186" cy="5189113"/>
          </a:xfrm>
          <a:prstGeom prst="rect">
            <a:avLst/>
          </a:prstGeom>
        </p:spPr>
        <p:txBody>
          <a:bodyPr wrap="square">
            <a:spAutoFit/>
          </a:bodyPr>
          <a:lstStyle/>
          <a:p>
            <a:pPr algn="justLow">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Analysis of microbial cell composition shows that over </a:t>
            </a: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95% of cell dry weight</a:t>
            </a: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is made up of a few major elements; Carbon, Oxygen, Hydrogen, Nitrogen, Sulfur, Phosphorus, Potassium, Calcium, Magnesium and Iron which are called </a:t>
            </a: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macro-elements</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or </a:t>
            </a: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macronutrients</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because they are required by microorganisms in relatively large amounts.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13404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90325"/>
            <a:ext cx="10058400" cy="4401205"/>
          </a:xfrm>
          <a:prstGeom prst="rect">
            <a:avLst/>
          </a:prstGeom>
        </p:spPr>
        <p:txBody>
          <a:bodyPr wrap="square">
            <a:spAutoFit/>
          </a:bodyPr>
          <a:lstStyle/>
          <a:p>
            <a:pPr algn="justLow"/>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First six (C,O,H,N,S and P) are components of carbohydrates, lipids, proteins and nucleic acids while the remaining four </a:t>
            </a:r>
            <a:r>
              <a:rPr lang="en-US" sz="4000" dirty="0" err="1" smtClean="0">
                <a:effectLst/>
                <a:latin typeface="Times New Roman" panose="02020603050405020304" pitchFamily="18" charset="0"/>
                <a:ea typeface="Times New Roman" panose="02020603050405020304" pitchFamily="18" charset="0"/>
                <a:cs typeface="Arial" panose="020B0604020202020204" pitchFamily="34" charset="0"/>
              </a:rPr>
              <a:t>macroelements</a:t>
            </a: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 exist in the cell as </a:t>
            </a:r>
            <a:r>
              <a:rPr lang="en-US" sz="4000" dirty="0" err="1" smtClean="0">
                <a:effectLst/>
                <a:latin typeface="Times New Roman" panose="02020603050405020304" pitchFamily="18" charset="0"/>
                <a:ea typeface="Times New Roman" panose="02020603050405020304" pitchFamily="18" charset="0"/>
                <a:cs typeface="Arial" panose="020B0604020202020204" pitchFamily="34" charset="0"/>
              </a:rPr>
              <a:t>cations</a:t>
            </a: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 and play a variety of roles; </a:t>
            </a:r>
            <a:r>
              <a:rPr lang="en-US" sz="40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potassium (K</a:t>
            </a:r>
            <a:r>
              <a:rPr lang="en-US" sz="4000" baseline="300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40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is required for activity by number of enzymes, including some of those involved in protein synthesis.</a:t>
            </a:r>
            <a:endParaRPr lang="en-US" sz="4000" dirty="0"/>
          </a:p>
        </p:txBody>
      </p:sp>
    </p:spTree>
    <p:extLst>
      <p:ext uri="{BB962C8B-B14F-4D97-AF65-F5344CB8AC3E}">
        <p14:creationId xmlns:p14="http://schemas.microsoft.com/office/powerpoint/2010/main" val="378312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5461" y="1772758"/>
            <a:ext cx="9890974" cy="3490186"/>
          </a:xfrm>
          <a:prstGeom prst="rect">
            <a:avLst/>
          </a:prstGeom>
        </p:spPr>
        <p:txBody>
          <a:bodyPr wrap="square">
            <a:spAutoFit/>
          </a:bodyPr>
          <a:lstStyle/>
          <a:p>
            <a:pPr algn="justLow">
              <a:lnSpc>
                <a:spcPct val="115000"/>
              </a:lnSpc>
              <a:spcAft>
                <a:spcPts val="1000"/>
              </a:spcAft>
            </a:pP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Calcium (Ca</a:t>
            </a:r>
            <a:r>
              <a:rPr lang="en-US" sz="3200" b="1" baseline="300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+2</a:t>
            </a: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contributes to the heat resistance of bacterial endospores. </a:t>
            </a: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Magnesium (Mg</a:t>
            </a:r>
            <a:r>
              <a:rPr lang="en-US" sz="3200" b="1" baseline="300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+2</a:t>
            </a: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serves as a cofactor for many enzymes, complexes with ATP and stabilizes ribosomes and cell membranes. </a:t>
            </a: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Iron (Fe</a:t>
            </a:r>
            <a:r>
              <a:rPr lang="en-US" sz="3200" b="1" baseline="300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+2</a:t>
            </a: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and Fe</a:t>
            </a:r>
            <a:r>
              <a:rPr lang="en-US" sz="3200" b="1" baseline="300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+3</a:t>
            </a:r>
            <a:r>
              <a:rPr lang="en-US"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32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is a part of cytochromes and a cofactor for enzymes and electron–carrying proteins.</a:t>
            </a:r>
          </a:p>
        </p:txBody>
      </p:sp>
    </p:spTree>
    <p:extLst>
      <p:ext uri="{BB962C8B-B14F-4D97-AF65-F5344CB8AC3E}">
        <p14:creationId xmlns:p14="http://schemas.microsoft.com/office/powerpoint/2010/main" val="226816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4705" y="804450"/>
            <a:ext cx="9981126" cy="4552015"/>
          </a:xfrm>
          <a:prstGeom prst="rect">
            <a:avLst/>
          </a:prstGeom>
        </p:spPr>
        <p:txBody>
          <a:bodyPr wrap="square">
            <a:spAutoFit/>
          </a:bodyPr>
          <a:lstStyle/>
          <a:p>
            <a:pPr algn="justLow">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All organisms including microorganisms (M.O) needs several micronutrients or trace elements; manganese, zinc, cobalt, molybdenum, nickel and copper. They are a part of enzymes and cofactors and they aids in the catalysis of reactions and maintenance of protein structure. </a:t>
            </a: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Zinc (Zn)</a:t>
            </a:r>
            <a:r>
              <a:rPr lang="en-US" sz="36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is present at the active site of some enzymes.</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60486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517" y="381840"/>
            <a:ext cx="10212947" cy="5954451"/>
          </a:xfrm>
          <a:prstGeom prst="rect">
            <a:avLst/>
          </a:prstGeom>
        </p:spPr>
        <p:txBody>
          <a:bodyPr wrap="square">
            <a:spAutoFit/>
          </a:bodyPr>
          <a:lstStyle/>
          <a:p>
            <a:pPr algn="justLow">
              <a:lnSpc>
                <a:spcPct val="115000"/>
              </a:lnSpc>
              <a:spcAft>
                <a:spcPts val="1000"/>
              </a:spcAft>
            </a:pPr>
            <a:r>
              <a:rPr lang="en-US"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Requirements for Carbon, Hydrogen and Oxygen</a:t>
            </a:r>
            <a:endParaRPr lang="en-US" sz="36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algn="justLow">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Carbon requirements considers as a skeleton or backbone of all organic molecules. Molecules serving as carbon sources also contribute both oxygen and hydrogen atoms. M.O also needs a source of electron. The electron movement through electron transport chains and during other oxidation-reduction reactions can provides energy which can use in microbial activities.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139261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225</TotalTime>
  <Words>979</Words>
  <Application>Microsoft Office PowerPoint</Application>
  <PresentationFormat>Custom</PresentationFormat>
  <Paragraphs>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PowerPoint Presentation</vt:lpstr>
      <vt:lpstr>Introduction to Bacterial physiology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Hadeel Al-Rubaye</dc:creator>
  <cp:lastModifiedBy>User</cp:lastModifiedBy>
  <cp:revision>19</cp:revision>
  <dcterms:created xsi:type="dcterms:W3CDTF">2019-02-23T11:38:21Z</dcterms:created>
  <dcterms:modified xsi:type="dcterms:W3CDTF">2020-05-06T10:19:10Z</dcterms:modified>
</cp:coreProperties>
</file>