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7" r:id="rId3"/>
    <p:sldId id="260" r:id="rId4"/>
    <p:sldId id="261" r:id="rId5"/>
    <p:sldId id="300" r:id="rId6"/>
    <p:sldId id="263" r:id="rId7"/>
    <p:sldId id="264" r:id="rId8"/>
    <p:sldId id="265" r:id="rId9"/>
    <p:sldId id="29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48219B7-422C-432A-BFC7-3D956016F35B}" type="datetimeFigureOut">
              <a:rPr lang="ar-IQ" smtClean="0"/>
              <a:t>21/01/1442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5687F89-281E-493F-B9FC-7023CEFA9C8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77750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GB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921F3-6C30-4283-B4CE-10915A408005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40FF8-7876-4B21-A53B-6CE25FEFFC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779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GB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921F3-6C30-4283-B4CE-10915A408005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40FF8-7876-4B21-A53B-6CE25FEFFC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919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GB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921F3-6C30-4283-B4CE-10915A408005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40FF8-7876-4B21-A53B-6CE25FEFFC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247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GB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921F3-6C30-4283-B4CE-10915A408005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40FF8-7876-4B21-A53B-6CE25FEFFC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072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921F3-6C30-4283-B4CE-10915A408005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40FF8-7876-4B21-A53B-6CE25FEFFC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865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GB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GB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921F3-6C30-4283-B4CE-10915A408005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40FF8-7876-4B21-A53B-6CE25FEFFC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576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GB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GB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921F3-6C30-4283-B4CE-10915A408005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40FF8-7876-4B21-A53B-6CE25FEFFC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2343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921F3-6C30-4283-B4CE-10915A408005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40FF8-7876-4B21-A53B-6CE25FEFFC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209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921F3-6C30-4283-B4CE-10915A408005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40FF8-7876-4B21-A53B-6CE25FEFFC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0961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GB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921F3-6C30-4283-B4CE-10915A408005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40FF8-7876-4B21-A53B-6CE25FEFFC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31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921F3-6C30-4283-B4CE-10915A408005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40FF8-7876-4B21-A53B-6CE25FEFFC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643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GB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921F3-6C30-4283-B4CE-10915A408005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40FF8-7876-4B21-A53B-6CE25FEFFC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83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2547715"/>
          </a:xfrm>
        </p:spPr>
        <p:txBody>
          <a:bodyPr>
            <a:normAutofit/>
          </a:bodyPr>
          <a:lstStyle/>
          <a:p>
            <a:r>
              <a:rPr lang="en-GB" dirty="0" smtClean="0"/>
              <a:t>Chromosome banding</a:t>
            </a:r>
            <a:endParaRPr lang="en-GB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126976"/>
          </a:xfrm>
        </p:spPr>
        <p:txBody>
          <a:bodyPr/>
          <a:lstStyle/>
          <a:p>
            <a:r>
              <a:rPr lang="ar-IQ" b="1" dirty="0" smtClean="0">
                <a:solidFill>
                  <a:schemeClr val="accent4"/>
                </a:solidFill>
              </a:rPr>
              <a:t>م.م رفل نعمان عباس</a:t>
            </a:r>
            <a:endParaRPr lang="en-GB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68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5793507"/>
          </a:xfrm>
        </p:spPr>
        <p:txBody>
          <a:bodyPr>
            <a:noAutofit/>
          </a:bodyPr>
          <a:lstStyle/>
          <a:p>
            <a:pPr rtl="1"/>
            <a:r>
              <a:rPr lang="en-US" sz="2400" dirty="0" smtClean="0">
                <a:cs typeface="+mj-cs"/>
              </a:rPr>
              <a:t>A </a:t>
            </a:r>
            <a:r>
              <a:rPr lang="en-US" sz="2400" dirty="0">
                <a:cs typeface="+mj-cs"/>
              </a:rPr>
              <a:t>band is defined as that part of a chromosome which is clearly distinguishable from its adjacent segments by appearing darker or brighter with one or more banding techniques. The chromosomes are visualized as consisting of a continuous series of bright and dark bands.</a:t>
            </a:r>
          </a:p>
          <a:p>
            <a:pPr rtl="1"/>
            <a:r>
              <a:rPr lang="en-US" sz="2400" dirty="0">
                <a:cs typeface="+mj-cs"/>
              </a:rPr>
              <a:t>Chromosome banding is developed based on the presence of heterochromatin and </a:t>
            </a:r>
            <a:r>
              <a:rPr lang="en-US" sz="2400" dirty="0" err="1">
                <a:cs typeface="+mj-cs"/>
              </a:rPr>
              <a:t>euchromatin</a:t>
            </a:r>
            <a:r>
              <a:rPr lang="en-US" sz="2400" dirty="0">
                <a:cs typeface="+mj-cs"/>
              </a:rPr>
              <a:t>.</a:t>
            </a:r>
          </a:p>
          <a:p>
            <a:pPr rtl="1"/>
            <a:r>
              <a:rPr lang="en-US" sz="2400" dirty="0">
                <a:cs typeface="+mj-cs"/>
              </a:rPr>
              <a:t>Heterochromatin is darkly </a:t>
            </a:r>
            <a:r>
              <a:rPr lang="en-US" sz="2400" dirty="0" err="1">
                <a:cs typeface="+mj-cs"/>
              </a:rPr>
              <a:t>staind</a:t>
            </a:r>
            <a:r>
              <a:rPr lang="en-US" sz="2400" dirty="0">
                <a:cs typeface="+mj-cs"/>
              </a:rPr>
              <a:t> whereas  </a:t>
            </a:r>
            <a:r>
              <a:rPr lang="en-US" sz="2400" dirty="0" err="1">
                <a:cs typeface="+mj-cs"/>
              </a:rPr>
              <a:t>euchromatin</a:t>
            </a:r>
            <a:r>
              <a:rPr lang="en-US" sz="2400" dirty="0">
                <a:cs typeface="+mj-cs"/>
              </a:rPr>
              <a:t> is lightly </a:t>
            </a:r>
            <a:r>
              <a:rPr lang="en-US" sz="2400" dirty="0" err="1">
                <a:cs typeface="+mj-cs"/>
              </a:rPr>
              <a:t>staind</a:t>
            </a:r>
            <a:r>
              <a:rPr lang="en-US" sz="2400" dirty="0">
                <a:cs typeface="+mj-cs"/>
              </a:rPr>
              <a:t> during </a:t>
            </a:r>
            <a:r>
              <a:rPr lang="en-US" sz="2400" dirty="0" smtClean="0">
                <a:cs typeface="+mj-cs"/>
              </a:rPr>
              <a:t>chromosome</a:t>
            </a:r>
            <a:endParaRPr lang="en-US" sz="2400" dirty="0">
              <a:cs typeface="+mj-cs"/>
            </a:endParaRPr>
          </a:p>
          <a:p>
            <a:pPr rtl="1"/>
            <a:r>
              <a:rPr lang="en-US" sz="2400" dirty="0" smtClean="0">
                <a:cs typeface="+mj-cs"/>
              </a:rPr>
              <a:t> </a:t>
            </a:r>
            <a:r>
              <a:rPr lang="en-US" sz="2400" dirty="0"/>
              <a:t>There are a few types of </a:t>
            </a:r>
            <a:r>
              <a:rPr lang="en-US" sz="2400" dirty="0" smtClean="0">
                <a:cs typeface="+mj-cs"/>
              </a:rPr>
              <a:t>Chromosomes </a:t>
            </a:r>
            <a:r>
              <a:rPr lang="en-US" sz="2400" dirty="0">
                <a:cs typeface="+mj-cs"/>
              </a:rPr>
              <a:t>banding : G </a:t>
            </a:r>
            <a:r>
              <a:rPr lang="en-US" sz="2400" dirty="0" err="1">
                <a:cs typeface="+mj-cs"/>
              </a:rPr>
              <a:t>bandig</a:t>
            </a:r>
            <a:r>
              <a:rPr lang="en-US" sz="2400" dirty="0">
                <a:cs typeface="+mj-cs"/>
              </a:rPr>
              <a:t>, C </a:t>
            </a:r>
            <a:r>
              <a:rPr lang="en-US" sz="2400" dirty="0" err="1">
                <a:cs typeface="+mj-cs"/>
              </a:rPr>
              <a:t>bandig</a:t>
            </a:r>
            <a:r>
              <a:rPr lang="en-US" sz="2400" dirty="0">
                <a:cs typeface="+mj-cs"/>
              </a:rPr>
              <a:t>, Q </a:t>
            </a:r>
            <a:r>
              <a:rPr lang="en-US" sz="2400" dirty="0" err="1">
                <a:cs typeface="+mj-cs"/>
              </a:rPr>
              <a:t>bandig</a:t>
            </a:r>
            <a:r>
              <a:rPr lang="en-US" sz="2400" dirty="0">
                <a:cs typeface="+mj-cs"/>
              </a:rPr>
              <a:t>, R </a:t>
            </a:r>
            <a:r>
              <a:rPr lang="en-US" sz="2400" dirty="0" err="1">
                <a:cs typeface="+mj-cs"/>
              </a:rPr>
              <a:t>bandig</a:t>
            </a:r>
            <a:r>
              <a:rPr lang="en-US" sz="2400" dirty="0">
                <a:cs typeface="+mj-cs"/>
              </a:rPr>
              <a:t> </a:t>
            </a:r>
            <a:r>
              <a:rPr lang="en-US" sz="2400" dirty="0" smtClean="0">
                <a:cs typeface="+mj-cs"/>
              </a:rPr>
              <a:t>, T banding</a:t>
            </a:r>
            <a:endParaRPr lang="en-US" sz="2400" dirty="0">
              <a:cs typeface="+mj-cs"/>
            </a:endParaRPr>
          </a:p>
          <a:p>
            <a:pPr rtl="1"/>
            <a:r>
              <a:rPr lang="en-US" sz="2400" dirty="0" err="1" smtClean="0">
                <a:cs typeface="+mj-cs"/>
              </a:rPr>
              <a:t>Aunique</a:t>
            </a:r>
            <a:r>
              <a:rPr lang="en-US" sz="2400" dirty="0" smtClean="0">
                <a:cs typeface="+mj-cs"/>
              </a:rPr>
              <a:t> </a:t>
            </a:r>
            <a:r>
              <a:rPr lang="en-US" sz="2400" dirty="0">
                <a:cs typeface="+mj-cs"/>
              </a:rPr>
              <a:t>banding pattern is used to identify each chromosome and to  diagnosis</a:t>
            </a:r>
          </a:p>
          <a:p>
            <a:pPr rtl="1"/>
            <a:r>
              <a:rPr lang="en-US" sz="2400" dirty="0">
                <a:cs typeface="+mj-cs"/>
              </a:rPr>
              <a:t>Chromosomal aberration </a:t>
            </a:r>
          </a:p>
          <a:p>
            <a:pPr rtl="1"/>
            <a:r>
              <a:rPr lang="en-US" sz="2400" dirty="0">
                <a:cs typeface="+mj-cs"/>
              </a:rPr>
              <a:t>Chromosome breakage ,loss ,duplication or inverted segment</a:t>
            </a:r>
          </a:p>
          <a:p>
            <a:pPr rtl="1"/>
            <a:r>
              <a:rPr lang="en-US" sz="2400" dirty="0" smtClean="0">
                <a:cs typeface="+mj-cs"/>
              </a:rPr>
              <a:t>.</a:t>
            </a:r>
            <a:endParaRPr lang="en-US" sz="2400" dirty="0">
              <a:cs typeface="+mj-cs"/>
            </a:endParaRPr>
          </a:p>
          <a:p>
            <a:pPr marL="0" indent="0" algn="ctr">
              <a:buNone/>
            </a:pPr>
            <a:endParaRPr lang="en-GB" sz="2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2470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pic>
        <p:nvPicPr>
          <p:cNvPr id="4" name="Picture 3" descr="نتيجة بحث الصور عن chromosome banding techniques ppt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20688"/>
            <a:ext cx="8496944" cy="47895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4083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نتيجة بحث الصور عن chromosome banding techniques ppt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8136904" cy="49300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4468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00118" y="0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ar-IQ" dirty="0"/>
              <a:t> 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63888" y="184666"/>
            <a:ext cx="2088232" cy="57657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chromosome</a:t>
            </a:r>
            <a:endParaRPr lang="ar-IQ" dirty="0"/>
          </a:p>
        </p:txBody>
      </p:sp>
      <p:sp>
        <p:nvSpPr>
          <p:cNvPr id="5" name="Rectangle 4"/>
          <p:cNvSpPr/>
          <p:nvPr/>
        </p:nvSpPr>
        <p:spPr>
          <a:xfrm>
            <a:off x="3491880" y="1152891"/>
            <a:ext cx="23762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Treat with Trypsin</a:t>
            </a:r>
            <a:endParaRPr lang="ar-IQ" dirty="0"/>
          </a:p>
        </p:txBody>
      </p:sp>
      <p:sp>
        <p:nvSpPr>
          <p:cNvPr id="6" name="Rectangle 5"/>
          <p:cNvSpPr/>
          <p:nvPr/>
        </p:nvSpPr>
        <p:spPr>
          <a:xfrm>
            <a:off x="3405396" y="2039600"/>
            <a:ext cx="246274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Stain with </a:t>
            </a:r>
            <a:r>
              <a:rPr lang="en-US" dirty="0" err="1" smtClean="0"/>
              <a:t>Giemsa</a:t>
            </a:r>
            <a:r>
              <a:rPr lang="en-US" dirty="0" smtClean="0"/>
              <a:t> solution</a:t>
            </a:r>
            <a:endParaRPr lang="ar-IQ" dirty="0"/>
          </a:p>
        </p:txBody>
      </p:sp>
      <p:sp>
        <p:nvSpPr>
          <p:cNvPr id="7" name="Rectangle 6"/>
          <p:cNvSpPr/>
          <p:nvPr/>
        </p:nvSpPr>
        <p:spPr>
          <a:xfrm>
            <a:off x="1331640" y="5949279"/>
            <a:ext cx="2808312" cy="576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 AT   rich regions means less gene</a:t>
            </a:r>
            <a:endParaRPr lang="ar-IQ" dirty="0"/>
          </a:p>
        </p:txBody>
      </p:sp>
      <p:sp>
        <p:nvSpPr>
          <p:cNvPr id="11" name="Down Arrow 10"/>
          <p:cNvSpPr/>
          <p:nvPr/>
        </p:nvSpPr>
        <p:spPr>
          <a:xfrm>
            <a:off x="4559787" y="836712"/>
            <a:ext cx="45719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2" name="Down Arrow 11"/>
          <p:cNvSpPr/>
          <p:nvPr/>
        </p:nvSpPr>
        <p:spPr>
          <a:xfrm>
            <a:off x="4536927" y="1664805"/>
            <a:ext cx="45719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" name="Down Arrow 12"/>
          <p:cNvSpPr/>
          <p:nvPr/>
        </p:nvSpPr>
        <p:spPr>
          <a:xfrm flipH="1">
            <a:off x="4582646" y="2543656"/>
            <a:ext cx="45719" cy="3812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" name="Rectangle 1"/>
          <p:cNvSpPr/>
          <p:nvPr/>
        </p:nvSpPr>
        <p:spPr>
          <a:xfrm>
            <a:off x="3405395" y="3033137"/>
            <a:ext cx="2462749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Banding pattern</a:t>
            </a:r>
            <a:endParaRPr lang="ar-IQ" dirty="0"/>
          </a:p>
        </p:txBody>
      </p:sp>
      <p:sp>
        <p:nvSpPr>
          <p:cNvPr id="8" name="Down Arrow 7"/>
          <p:cNvSpPr/>
          <p:nvPr/>
        </p:nvSpPr>
        <p:spPr>
          <a:xfrm>
            <a:off x="4559786" y="3393177"/>
            <a:ext cx="48218" cy="3958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9" name="Rectangle 8"/>
          <p:cNvSpPr/>
          <p:nvPr/>
        </p:nvSpPr>
        <p:spPr>
          <a:xfrm>
            <a:off x="1649067" y="4005064"/>
            <a:ext cx="2130845" cy="4743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Region rich in AT bases</a:t>
            </a:r>
            <a:endParaRPr lang="ar-IQ" dirty="0"/>
          </a:p>
        </p:txBody>
      </p:sp>
      <p:sp>
        <p:nvSpPr>
          <p:cNvPr id="14" name="Rectangle 13"/>
          <p:cNvSpPr/>
          <p:nvPr/>
        </p:nvSpPr>
        <p:spPr>
          <a:xfrm>
            <a:off x="5492001" y="3965993"/>
            <a:ext cx="2171270" cy="4743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Region rich </a:t>
            </a:r>
            <a:r>
              <a:rPr lang="en-US"/>
              <a:t>in </a:t>
            </a:r>
            <a:r>
              <a:rPr lang="en-US" smtClean="0"/>
              <a:t>GC </a:t>
            </a:r>
            <a:r>
              <a:rPr lang="en-US" dirty="0"/>
              <a:t>bases</a:t>
            </a:r>
            <a:endParaRPr lang="ar-IQ" dirty="0"/>
          </a:p>
        </p:txBody>
      </p:sp>
      <p:sp>
        <p:nvSpPr>
          <p:cNvPr id="17" name="Down Arrow 16"/>
          <p:cNvSpPr/>
          <p:nvPr/>
        </p:nvSpPr>
        <p:spPr>
          <a:xfrm>
            <a:off x="2583166" y="4505404"/>
            <a:ext cx="140597" cy="389756"/>
          </a:xfrm>
          <a:prstGeom prst="downArrow">
            <a:avLst>
              <a:gd name="adj1" fmla="val 50000"/>
              <a:gd name="adj2" fmla="val 397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8" name="Rectangle 17"/>
          <p:cNvSpPr/>
          <p:nvPr/>
        </p:nvSpPr>
        <p:spPr>
          <a:xfrm>
            <a:off x="1785394" y="4895160"/>
            <a:ext cx="1994518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Dark staining</a:t>
            </a:r>
            <a:endParaRPr lang="ar-IQ" dirty="0"/>
          </a:p>
        </p:txBody>
      </p:sp>
      <p:sp>
        <p:nvSpPr>
          <p:cNvPr id="19" name="Rectangle 18"/>
          <p:cNvSpPr/>
          <p:nvPr/>
        </p:nvSpPr>
        <p:spPr>
          <a:xfrm>
            <a:off x="5674492" y="4895160"/>
            <a:ext cx="2182525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light </a:t>
            </a:r>
            <a:r>
              <a:rPr lang="en-US" dirty="0"/>
              <a:t>staining</a:t>
            </a:r>
            <a:endParaRPr lang="ar-IQ" dirty="0"/>
          </a:p>
        </p:txBody>
      </p:sp>
      <p:sp>
        <p:nvSpPr>
          <p:cNvPr id="20" name="Rectangle 19"/>
          <p:cNvSpPr/>
          <p:nvPr/>
        </p:nvSpPr>
        <p:spPr>
          <a:xfrm>
            <a:off x="5364088" y="5949277"/>
            <a:ext cx="2891349" cy="576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CG   </a:t>
            </a:r>
            <a:r>
              <a:rPr lang="en-US" dirty="0"/>
              <a:t>rich regions means </a:t>
            </a:r>
            <a:r>
              <a:rPr lang="en-US" dirty="0" smtClean="0"/>
              <a:t>more </a:t>
            </a:r>
            <a:r>
              <a:rPr lang="en-US" dirty="0"/>
              <a:t>gene</a:t>
            </a:r>
            <a:endParaRPr lang="ar-IQ" dirty="0"/>
          </a:p>
        </p:txBody>
      </p:sp>
      <p:sp>
        <p:nvSpPr>
          <p:cNvPr id="21" name="Down Arrow 20"/>
          <p:cNvSpPr/>
          <p:nvPr/>
        </p:nvSpPr>
        <p:spPr>
          <a:xfrm>
            <a:off x="6360449" y="4445680"/>
            <a:ext cx="217187" cy="449480"/>
          </a:xfrm>
          <a:prstGeom prst="downArrow">
            <a:avLst>
              <a:gd name="adj1" fmla="val 50000"/>
              <a:gd name="adj2" fmla="val 526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2" name="Down Arrow 21"/>
          <p:cNvSpPr/>
          <p:nvPr/>
        </p:nvSpPr>
        <p:spPr>
          <a:xfrm>
            <a:off x="2603984" y="5208345"/>
            <a:ext cx="131812" cy="5969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3" name="Down Arrow 22"/>
          <p:cNvSpPr/>
          <p:nvPr/>
        </p:nvSpPr>
        <p:spPr>
          <a:xfrm flipH="1">
            <a:off x="6522597" y="5352359"/>
            <a:ext cx="55038" cy="4529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5717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467544" y="260648"/>
            <a:ext cx="8136904" cy="5378152"/>
          </a:xfrm>
        </p:spPr>
        <p:txBody>
          <a:bodyPr>
            <a:normAutofit/>
          </a:bodyPr>
          <a:lstStyle/>
          <a:p>
            <a:pPr rtl="1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Q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banding</a:t>
            </a:r>
          </a:p>
          <a:p>
            <a:pPr algn="just" rtl="1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Chromosome are with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quinicrine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musterd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 solution, a fluorescent stain , to identify specific chromosome and </a:t>
            </a:r>
            <a:r>
              <a:rPr lang="en-US" sz="2400" dirty="0" smtClean="0"/>
              <a:t>structural rearrangement</a:t>
            </a:r>
          </a:p>
          <a:p>
            <a:endParaRPr lang="en-GB" dirty="0"/>
          </a:p>
        </p:txBody>
      </p:sp>
      <p:pic>
        <p:nvPicPr>
          <p:cNvPr id="4" name="Picture 3" descr="نتيجة بحث الصور عن chromosome banding G techniques ppt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988840"/>
            <a:ext cx="6021531" cy="44644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30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91264" cy="576064"/>
          </a:xfrm>
        </p:spPr>
        <p:txBody>
          <a:bodyPr>
            <a:noAutofit/>
          </a:bodyPr>
          <a:lstStyle/>
          <a:p>
            <a:pPr algn="l" rtl="1"/>
            <a:r>
              <a:rPr lang="ar-IQ" sz="3200" dirty="0"/>
              <a:t> 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2400" b="1" u="sng" dirty="0"/>
              <a:t>C- banding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To specifically stain the </a:t>
            </a:r>
            <a:r>
              <a:rPr lang="en-US" sz="2400" dirty="0" err="1"/>
              <a:t>centromeric</a:t>
            </a:r>
            <a:r>
              <a:rPr lang="en-US" sz="2400" dirty="0"/>
              <a:t> region and other region containing constitutive heterochromatin, the secondary </a:t>
            </a:r>
            <a:r>
              <a:rPr lang="en-US" sz="2400" dirty="0" err="1"/>
              <a:t>contrictions</a:t>
            </a:r>
            <a:r>
              <a:rPr lang="en-US" sz="2400" dirty="0"/>
              <a:t> of human chromosome 1,9,11, and the distal segment of the Y chromosome long arm.</a:t>
            </a:r>
            <a:br>
              <a:rPr lang="en-US" sz="2400" dirty="0"/>
            </a:br>
            <a:r>
              <a:rPr lang="ar-SA" sz="3200" b="1" cap="small" dirty="0" smtClean="0"/>
              <a:t> </a:t>
            </a:r>
            <a:endParaRPr lang="en-GB" sz="32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916833"/>
            <a:ext cx="7859216" cy="374441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GB" b="1" cap="small" spc="25" dirty="0" smtClean="0">
                <a:effectLst/>
                <a:latin typeface="Times New Roman"/>
                <a:ea typeface="Calibri"/>
                <a:cs typeface="Arial"/>
              </a:rPr>
              <a:t> </a:t>
            </a:r>
            <a:endParaRPr lang="en-GB" sz="3600" b="1" dirty="0">
              <a:ea typeface="Calibri"/>
              <a:cs typeface="Arial"/>
            </a:endParaRPr>
          </a:p>
        </p:txBody>
      </p:sp>
      <p:pic>
        <p:nvPicPr>
          <p:cNvPr id="4" name="Picture 3" descr="نتيجة بحث الصور عن chromosome banding G techniques ppt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844824"/>
            <a:ext cx="5373459" cy="48245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403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00118" y="0"/>
            <a:ext cx="835292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ar-IQ" dirty="0"/>
              <a:t> </a:t>
            </a:r>
            <a:endParaRPr lang="en-US" dirty="0"/>
          </a:p>
          <a:p>
            <a:pPr rtl="1"/>
            <a:r>
              <a:rPr lang="en-US" sz="2400" b="1" u="sng" dirty="0">
                <a:cs typeface="+mj-cs"/>
              </a:rPr>
              <a:t>R- banding</a:t>
            </a:r>
          </a:p>
          <a:p>
            <a:pPr rtl="1"/>
            <a:r>
              <a:rPr lang="en-US" sz="2400" dirty="0"/>
              <a:t>Is the reverse of G banding</a:t>
            </a:r>
            <a:r>
              <a:rPr lang="ar-IQ" sz="2400" dirty="0"/>
              <a:t>-</a:t>
            </a:r>
            <a:endParaRPr lang="en-US" sz="2400" dirty="0"/>
          </a:p>
          <a:p>
            <a:r>
              <a:rPr lang="en-US" sz="2400" dirty="0"/>
              <a:t>-Are useful analyzing deletion or translocations that involve the (telomeres) end of chromosome</a:t>
            </a:r>
            <a:endParaRPr lang="ar-IQ" sz="2400" dirty="0"/>
          </a:p>
        </p:txBody>
      </p:sp>
      <p:sp>
        <p:nvSpPr>
          <p:cNvPr id="4" name="Rectangle 3"/>
          <p:cNvSpPr/>
          <p:nvPr/>
        </p:nvSpPr>
        <p:spPr>
          <a:xfrm>
            <a:off x="3563888" y="2026008"/>
            <a:ext cx="2088232" cy="5388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chromosome</a:t>
            </a:r>
            <a:endParaRPr lang="ar-IQ" dirty="0"/>
          </a:p>
        </p:txBody>
      </p:sp>
      <p:sp>
        <p:nvSpPr>
          <p:cNvPr id="5" name="Rectangle 4"/>
          <p:cNvSpPr/>
          <p:nvPr/>
        </p:nvSpPr>
        <p:spPr>
          <a:xfrm>
            <a:off x="3131840" y="3012063"/>
            <a:ext cx="324036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Treat with hot salt solution</a:t>
            </a:r>
            <a:endParaRPr lang="ar-IQ" dirty="0"/>
          </a:p>
        </p:txBody>
      </p:sp>
      <p:sp>
        <p:nvSpPr>
          <p:cNvPr id="6" name="Rectangle 5"/>
          <p:cNvSpPr/>
          <p:nvPr/>
        </p:nvSpPr>
        <p:spPr>
          <a:xfrm>
            <a:off x="3152203" y="4442082"/>
            <a:ext cx="324036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Stain with </a:t>
            </a:r>
            <a:r>
              <a:rPr lang="en-US" dirty="0" err="1" smtClean="0"/>
              <a:t>Giemsa</a:t>
            </a:r>
            <a:r>
              <a:rPr lang="en-US" dirty="0" smtClean="0"/>
              <a:t> solution</a:t>
            </a:r>
            <a:endParaRPr lang="ar-IQ" dirty="0"/>
          </a:p>
        </p:txBody>
      </p:sp>
      <p:sp>
        <p:nvSpPr>
          <p:cNvPr id="7" name="Rectangle 6"/>
          <p:cNvSpPr/>
          <p:nvPr/>
        </p:nvSpPr>
        <p:spPr>
          <a:xfrm>
            <a:off x="3602457" y="5715823"/>
            <a:ext cx="210253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 AT   rich regions</a:t>
            </a:r>
            <a:endParaRPr lang="ar-IQ" dirty="0"/>
          </a:p>
        </p:txBody>
      </p:sp>
      <p:sp>
        <p:nvSpPr>
          <p:cNvPr id="15" name="Oval 14"/>
          <p:cNvSpPr/>
          <p:nvPr/>
        </p:nvSpPr>
        <p:spPr>
          <a:xfrm>
            <a:off x="7164288" y="2295456"/>
            <a:ext cx="1656184" cy="9535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Denaturation of DNA</a:t>
            </a:r>
            <a:endParaRPr lang="ar-IQ" dirty="0"/>
          </a:p>
        </p:txBody>
      </p:sp>
      <p:sp>
        <p:nvSpPr>
          <p:cNvPr id="10" name="Right Arrow 9"/>
          <p:cNvSpPr/>
          <p:nvPr/>
        </p:nvSpPr>
        <p:spPr>
          <a:xfrm>
            <a:off x="6516216" y="3032956"/>
            <a:ext cx="64807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1" name="Down Arrow 10"/>
          <p:cNvSpPr/>
          <p:nvPr/>
        </p:nvSpPr>
        <p:spPr>
          <a:xfrm>
            <a:off x="4608004" y="2636912"/>
            <a:ext cx="45719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2" name="Down Arrow 11"/>
          <p:cNvSpPr/>
          <p:nvPr/>
        </p:nvSpPr>
        <p:spPr>
          <a:xfrm>
            <a:off x="4653723" y="4005064"/>
            <a:ext cx="45719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" name="Down Arrow 12"/>
          <p:cNvSpPr/>
          <p:nvPr/>
        </p:nvSpPr>
        <p:spPr>
          <a:xfrm>
            <a:off x="4608004" y="5229200"/>
            <a:ext cx="45719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7952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332656"/>
            <a:ext cx="849694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en-US" sz="2400" b="1" u="sng" dirty="0">
                <a:cs typeface="+mj-cs"/>
              </a:rPr>
              <a:t>T- banding</a:t>
            </a:r>
          </a:p>
          <a:p>
            <a:pPr rtl="1"/>
            <a:r>
              <a:rPr lang="en-US" sz="2400" dirty="0">
                <a:cs typeface="+mj-cs"/>
              </a:rPr>
              <a:t>Involves the staining of </a:t>
            </a:r>
            <a:r>
              <a:rPr lang="en-US" sz="2400" dirty="0" err="1">
                <a:cs typeface="+mj-cs"/>
              </a:rPr>
              <a:t>telomeric</a:t>
            </a:r>
            <a:r>
              <a:rPr lang="en-US" sz="2400" dirty="0">
                <a:cs typeface="+mj-cs"/>
              </a:rPr>
              <a:t> region of </a:t>
            </a:r>
            <a:r>
              <a:rPr lang="en-US" sz="2400" dirty="0" err="1">
                <a:cs typeface="+mj-cs"/>
              </a:rPr>
              <a:t>chromosome,using</a:t>
            </a:r>
            <a:r>
              <a:rPr lang="en-US" sz="2400" dirty="0">
                <a:cs typeface="+mj-cs"/>
              </a:rPr>
              <a:t> </a:t>
            </a:r>
            <a:r>
              <a:rPr lang="ar-IQ" sz="2400" dirty="0" smtClean="0">
                <a:cs typeface="+mj-cs"/>
              </a:rPr>
              <a:t> </a:t>
            </a:r>
            <a:r>
              <a:rPr lang="en-US" sz="2400" dirty="0" smtClean="0">
                <a:cs typeface="+mj-cs"/>
              </a:rPr>
              <a:t>either </a:t>
            </a:r>
            <a:r>
              <a:rPr lang="en-US" sz="2400" dirty="0" err="1">
                <a:cs typeface="+mj-cs"/>
              </a:rPr>
              <a:t>Giemsa</a:t>
            </a:r>
            <a:r>
              <a:rPr lang="en-US" sz="2400" dirty="0">
                <a:cs typeface="+mj-cs"/>
              </a:rPr>
              <a:t> stain or </a:t>
            </a:r>
            <a:r>
              <a:rPr lang="ar-IQ" sz="2400" dirty="0">
                <a:cs typeface="+mj-cs"/>
              </a:rPr>
              <a:t>    </a:t>
            </a:r>
            <a:endParaRPr lang="en-US" sz="2400" dirty="0" smtClean="0">
              <a:cs typeface="+mj-cs"/>
            </a:endParaRPr>
          </a:p>
          <a:p>
            <a:pPr rtl="1"/>
            <a:r>
              <a:rPr lang="en-US" sz="2400" dirty="0" err="1" smtClean="0">
                <a:cs typeface="+mj-cs"/>
              </a:rPr>
              <a:t>acridine</a:t>
            </a:r>
            <a:r>
              <a:rPr lang="en-US" sz="2400" dirty="0" smtClean="0">
                <a:cs typeface="+mj-cs"/>
              </a:rPr>
              <a:t> orange after controlled thermal denaturation. T bands apparently </a:t>
            </a:r>
            <a:r>
              <a:rPr lang="en-US" sz="2400" dirty="0" err="1" smtClean="0">
                <a:cs typeface="+mj-cs"/>
              </a:rPr>
              <a:t>representa</a:t>
            </a:r>
            <a:r>
              <a:rPr lang="en-US" sz="2400" dirty="0" smtClean="0">
                <a:cs typeface="+mj-cs"/>
              </a:rPr>
              <a:t> sub set of the R bands because they are smaller that the corresponding R bands and are more strictly </a:t>
            </a:r>
            <a:r>
              <a:rPr lang="en-US" sz="2400" dirty="0" err="1" smtClean="0">
                <a:cs typeface="+mj-cs"/>
              </a:rPr>
              <a:t>telomeric</a:t>
            </a:r>
            <a:r>
              <a:rPr lang="en-US" dirty="0" smtClean="0"/>
              <a:t>.</a:t>
            </a:r>
            <a:endParaRPr lang="ar-IQ" dirty="0"/>
          </a:p>
        </p:txBody>
      </p:sp>
      <p:pic>
        <p:nvPicPr>
          <p:cNvPr id="3" name="Picture 2" descr="نتيجة بحث الصور عن chromosome banding G techniques ppt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996952"/>
            <a:ext cx="8064896" cy="33843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3827256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244</Words>
  <Application>Microsoft Office PowerPoint</Application>
  <PresentationFormat>On-screen Show (4:3)</PresentationFormat>
  <Paragraphs>37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نسق Office</vt:lpstr>
      <vt:lpstr>Chromosome banding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  C- banding To specifically stain the centromeric region and other region containing constitutive heterochromatin, the secondary contrictions of human chromosome 1,9,11, and the distal segment of the Y chromosome long arm. 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كثرة تعاطي الترامادول بين فئات الشباب وتاثيراته النسيجية والفسلجية على الدماغ وباقي اعضاء الجسم </dc:title>
  <dc:creator>assal ghazi</dc:creator>
  <cp:lastModifiedBy>DR.Ahmed Saker</cp:lastModifiedBy>
  <cp:revision>33</cp:revision>
  <dcterms:created xsi:type="dcterms:W3CDTF">2019-11-22T09:08:26Z</dcterms:created>
  <dcterms:modified xsi:type="dcterms:W3CDTF">2020-09-07T23:45:35Z</dcterms:modified>
</cp:coreProperties>
</file>