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65" r:id="rId3"/>
    <p:sldId id="328" r:id="rId4"/>
    <p:sldId id="333" r:id="rId5"/>
    <p:sldId id="338" r:id="rId6"/>
    <p:sldId id="340" r:id="rId7"/>
    <p:sldId id="341" r:id="rId8"/>
    <p:sldId id="331" r:id="rId9"/>
    <p:sldId id="360" r:id="rId10"/>
    <p:sldId id="359" r:id="rId11"/>
    <p:sldId id="346" r:id="rId12"/>
    <p:sldId id="344" r:id="rId13"/>
    <p:sldId id="345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 autoAdjust="0"/>
    <p:restoredTop sz="90941" autoAdjust="0"/>
  </p:normalViewPr>
  <p:slideViewPr>
    <p:cSldViewPr>
      <p:cViewPr>
        <p:scale>
          <a:sx n="70" d="100"/>
          <a:sy n="70" d="100"/>
        </p:scale>
        <p:origin x="-4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083B6-33F6-4172-833C-5300444C707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458" y="4342939"/>
            <a:ext cx="5033085" cy="4114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A7762-0DEB-4C22-81BD-246C1939834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56930" y="686474"/>
            <a:ext cx="4944140" cy="34295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00355" name="Text Box 3"/>
          <p:cNvSpPr txBox="1">
            <a:spLocks noChangeArrowheads="1"/>
          </p:cNvSpPr>
          <p:nvPr>
            <p:ph type="body"/>
          </p:nvPr>
        </p:nvSpPr>
        <p:spPr>
          <a:xfrm>
            <a:off x="913991" y="4344357"/>
            <a:ext cx="5030018" cy="4113169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5793" tIns="48070" rIns="95793" bIns="48070"/>
          <a:lstStyle/>
          <a:p>
            <a:pPr defTabSz="414715">
              <a:lnSpc>
                <a:spcPct val="93000"/>
              </a:lnSpc>
              <a:spcBef>
                <a:spcPts val="415"/>
              </a:spcBef>
              <a:tabLst>
                <a:tab pos="0" algn="l"/>
                <a:tab pos="844083" algn="l"/>
                <a:tab pos="1688165" algn="l"/>
                <a:tab pos="2532248" algn="l"/>
                <a:tab pos="3376331" algn="l"/>
                <a:tab pos="4220413" algn="l"/>
                <a:tab pos="5064496" algn="l"/>
                <a:tab pos="5908578" algn="l"/>
                <a:tab pos="6752661" algn="l"/>
                <a:tab pos="7596744" algn="l"/>
                <a:tab pos="8440826" algn="l"/>
                <a:tab pos="9284909" algn="l"/>
              </a:tabLst>
            </a:pPr>
            <a:r>
              <a:rPr lang="en-GB" altLang="en-US">
                <a:ea typeface="ＭＳ Ｐゴシック" pitchFamily="34" charset="-128"/>
              </a:rPr>
              <a:t>13g/kg saturation mixing ratio. =&gt; relative humidity 46%</a:t>
            </a:r>
          </a:p>
          <a:p>
            <a:pPr defTabSz="414715">
              <a:lnSpc>
                <a:spcPct val="93000"/>
              </a:lnSpc>
              <a:spcBef>
                <a:spcPts val="415"/>
              </a:spcBef>
              <a:tabLst>
                <a:tab pos="0" algn="l"/>
                <a:tab pos="844083" algn="l"/>
                <a:tab pos="1688165" algn="l"/>
                <a:tab pos="2532248" algn="l"/>
                <a:tab pos="3376331" algn="l"/>
                <a:tab pos="4220413" algn="l"/>
                <a:tab pos="5064496" algn="l"/>
                <a:tab pos="5908578" algn="l"/>
                <a:tab pos="6752661" algn="l"/>
                <a:tab pos="7596744" algn="l"/>
                <a:tab pos="8440826" algn="l"/>
                <a:tab pos="9284909" algn="l"/>
              </a:tabLst>
            </a:pPr>
            <a:r>
              <a:rPr lang="en-GB" altLang="en-US">
                <a:ea typeface="ＭＳ Ｐゴシック" pitchFamily="34" charset="-128"/>
              </a:rPr>
              <a:t>Notice: if we know one moisture variable (mixing ratio) we know them all!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6F2-E806-4C53-B532-A52B7303640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47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3991" y="4344357"/>
            <a:ext cx="5030018" cy="411316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A7762-0DEB-4C22-81BD-246C1939834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56930" y="686474"/>
            <a:ext cx="4944140" cy="34295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00355" name="Text Box 3"/>
          <p:cNvSpPr txBox="1">
            <a:spLocks noChangeArrowheads="1"/>
          </p:cNvSpPr>
          <p:nvPr>
            <p:ph type="body"/>
          </p:nvPr>
        </p:nvSpPr>
        <p:spPr>
          <a:xfrm>
            <a:off x="913991" y="4344357"/>
            <a:ext cx="5030018" cy="4113169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5793" tIns="48070" rIns="95793" bIns="48070"/>
          <a:lstStyle/>
          <a:p>
            <a:pPr defTabSz="414715">
              <a:lnSpc>
                <a:spcPct val="93000"/>
              </a:lnSpc>
              <a:spcBef>
                <a:spcPts val="415"/>
              </a:spcBef>
              <a:tabLst>
                <a:tab pos="0" algn="l"/>
                <a:tab pos="844083" algn="l"/>
                <a:tab pos="1688165" algn="l"/>
                <a:tab pos="2532248" algn="l"/>
                <a:tab pos="3376331" algn="l"/>
                <a:tab pos="4220413" algn="l"/>
                <a:tab pos="5064496" algn="l"/>
                <a:tab pos="5908578" algn="l"/>
                <a:tab pos="6752661" algn="l"/>
                <a:tab pos="7596744" algn="l"/>
                <a:tab pos="8440826" algn="l"/>
                <a:tab pos="9284909" algn="l"/>
              </a:tabLst>
            </a:pPr>
            <a:r>
              <a:rPr lang="en-GB" altLang="en-US">
                <a:ea typeface="ＭＳ Ｐゴシック" pitchFamily="34" charset="-128"/>
              </a:rPr>
              <a:t>13g/kg saturation mixing ratio. =&gt; relative humidity 46%</a:t>
            </a:r>
          </a:p>
          <a:p>
            <a:pPr defTabSz="414715">
              <a:lnSpc>
                <a:spcPct val="93000"/>
              </a:lnSpc>
              <a:spcBef>
                <a:spcPts val="415"/>
              </a:spcBef>
              <a:tabLst>
                <a:tab pos="0" algn="l"/>
                <a:tab pos="844083" algn="l"/>
                <a:tab pos="1688165" algn="l"/>
                <a:tab pos="2532248" algn="l"/>
                <a:tab pos="3376331" algn="l"/>
                <a:tab pos="4220413" algn="l"/>
                <a:tab pos="5064496" algn="l"/>
                <a:tab pos="5908578" algn="l"/>
                <a:tab pos="6752661" algn="l"/>
                <a:tab pos="7596744" algn="l"/>
                <a:tab pos="8440826" algn="l"/>
                <a:tab pos="9284909" algn="l"/>
              </a:tabLst>
            </a:pPr>
            <a:r>
              <a:rPr lang="en-GB" altLang="en-US">
                <a:ea typeface="ＭＳ Ｐゴシック" pitchFamily="34" charset="-128"/>
              </a:rPr>
              <a:t>Notice: if we know one moisture variable (mixing ratio) we know them all!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58493" y="238780"/>
            <a:ext cx="7179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Thermodynamics</a:t>
            </a:r>
            <a:endParaRPr lang="en-US" altLang="en-US" sz="28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90"/>
          <a:stretch/>
        </p:blipFill>
        <p:spPr>
          <a:xfrm>
            <a:off x="1554480" y="1295399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Question </a:t>
            </a: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#3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11638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 marL="0" indent="0" defTabSz="449263"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parcel of air with an initial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of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°C and dew point 2 °C is lifted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adiabatically from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1000-hPa level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449263"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LCL and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at that level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air parcel is lifted a further 300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above its LCL, What is its final temperature and how much liquid water is condensed during this rise?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Hint: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solved using the skew T - ln p chart. 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9463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Solution #3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41016"/>
            <a:ext cx="8534400" cy="44935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 the initial state of the air on the chart at the intersection of the 15 °C isotherm with the 1000-hPa isobar.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saturation mixing ratio line that passes through the 1000-hPa pressure level at 2 °C is found to be about 4.4 g kg.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saturation mixing ratio at 1000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15 °C is about 10.7 g/kg, the air is initially unsaturated.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when it is lifted it will follow a dry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(i.e., a line of constant potential temperature) until it intercepts the saturation mixing ratio line of magnitude 4.4 g/kg. Following upward along the dry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passes through 1000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15 °C isotherm, the saturation mixing ratio line of 4.4 g/kg is intercepted at about the 820-hPa level. This is the LCL of the air parcel. The temperature of the air at this point is about -0.7 °C.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3880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lifting above this level the air parcel will follow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saturated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Following the saturated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passes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820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0.7 °C up to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620-hPa level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final temperature of the air is found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about -15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°C. The saturation mixing ratio 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620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-15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is 1.9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g/kg.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about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4.4-1.9=2.5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of water must have condensed out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kilogram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air during the rise from 820 to 620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#3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800100"/>
            <a:ext cx="85598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6629400" y="5791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05200" y="876300"/>
            <a:ext cx="5049838" cy="4991100"/>
            <a:chOff x="3565691" y="838200"/>
            <a:chExt cx="5049838" cy="4991100"/>
          </a:xfrm>
        </p:grpSpPr>
        <p:sp>
          <p:nvSpPr>
            <p:cNvPr id="99332" name="Line 4"/>
            <p:cNvSpPr>
              <a:spLocks noChangeShapeType="1"/>
            </p:cNvSpPr>
            <p:nvPr/>
          </p:nvSpPr>
          <p:spPr bwMode="auto">
            <a:xfrm flipV="1">
              <a:off x="5242091" y="838200"/>
              <a:ext cx="3373438" cy="4991100"/>
            </a:xfrm>
            <a:prstGeom prst="line">
              <a:avLst/>
            </a:prstGeom>
            <a:noFill/>
            <a:ln w="28440">
              <a:solidFill>
                <a:schemeClr val="tx2"/>
              </a:solidFill>
              <a:miter lim="8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3565691" y="5257801"/>
              <a:ext cx="1728102" cy="36933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b="1" dirty="0" smtClean="0">
                  <a:solidFill>
                    <a:srgbClr val="008000"/>
                  </a:solidFill>
                </a:rPr>
                <a:t>B(1000,2,Ws(A))</a:t>
              </a:r>
              <a:endParaRPr lang="en-GB" altLang="en-US" b="1" baseline="-25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21693" y="872331"/>
            <a:ext cx="6110344" cy="4991100"/>
            <a:chOff x="2121693" y="872331"/>
            <a:chExt cx="6110344" cy="4991100"/>
          </a:xfrm>
        </p:grpSpPr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2121693" y="872331"/>
              <a:ext cx="4579938" cy="49911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miter lim="8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6746566" y="5257800"/>
              <a:ext cx="1485471" cy="36933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b="1" dirty="0" smtClean="0">
                  <a:solidFill>
                    <a:srgbClr val="008000"/>
                  </a:solidFill>
                </a:rPr>
                <a:t>A(1000,15,W)</a:t>
              </a:r>
              <a:endParaRPr lang="en-GB" altLang="en-US" b="1" baseline="-25000" dirty="0">
                <a:solidFill>
                  <a:srgbClr val="008000"/>
                </a:solidFill>
              </a:endParaRPr>
            </a:p>
          </p:txBody>
        </p:sp>
      </p:grp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5105400" y="5791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391150" y="3905250"/>
            <a:ext cx="457200" cy="990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114800" y="4636944"/>
            <a:ext cx="3810000" cy="463846"/>
            <a:chOff x="4114800" y="4636944"/>
            <a:chExt cx="3810000" cy="46384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114800" y="4876800"/>
              <a:ext cx="3810000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6004627" y="4636944"/>
              <a:ext cx="769235" cy="463846"/>
            </a:xfrm>
            <a:prstGeom prst="rect">
              <a:avLst/>
            </a:prstGeom>
            <a:solidFill>
              <a:srgbClr val="F4FD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0" hangingPunct="0"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 altLang="en-US" sz="2400" dirty="0" smtClean="0">
                  <a:solidFill>
                    <a:srgbClr val="000000"/>
                  </a:solidFill>
                  <a:ea typeface="ＭＳ Ｐゴシック" pitchFamily="34" charset="-128"/>
                </a:rPr>
                <a:t>LCL</a:t>
              </a:r>
              <a:endParaRPr lang="en-GB" altLang="en-US" sz="24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356893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parcel of air rising when plotted on the Skew-T can only __________ as it rises.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Warm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Cool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Remain isothermal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0" y="3281571"/>
            <a:ext cx="1143000" cy="376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National Weather Service weather balloon launches are done _________ time(s) per day.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One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Two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Three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Four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3281571"/>
            <a:ext cx="1143000" cy="376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environmental temperature is the: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Wet or dry adiabatic lapse rate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Parcel lapse rate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Dewpoint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lapse rate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Actual temperature measured by the weather balloon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2" y="3552617"/>
            <a:ext cx="6612577" cy="5621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Lifted unsaturated air will _____________ in relative humidity.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Increase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Decrease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Have a constant value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3" y="2624447"/>
            <a:ext cx="15833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pressure level, this is the temperature that results after complete evaporation occurs into initially unsaturated air: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Dewpoint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Mixing ratio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Wet Bulb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Potential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3" y="3586264"/>
            <a:ext cx="15833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distance between two pressure levels and is a function of the temperature and moisture characteristics of that column of air between two pressure levels: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Thickness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Helicity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SWEAT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Temperature gradient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3" y="3276600"/>
            <a:ext cx="15833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lines of the SKEW T-LOG P diagram? Outline them and define each one.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Refresh Your Mind &amp; Answer the Following?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3" descr="C:\Users\sama\AppData\Local\Microsoft\Windows\Temporary Internet Files\Content.IE5\8H9U7NI9\supermemoria-478x6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66863"/>
            <a:ext cx="1850823" cy="23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inversion is ______________.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 wind shift with height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A temperature increase with height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dewpoint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 with height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 temperature decrease with height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2" y="2895600"/>
            <a:ext cx="4555177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is -5 C and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dewpoint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-10 C then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dewpoint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depression in Celsius difference is: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-5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15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2" y="3581400"/>
            <a:ext cx="802575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line of equal temperature is called a(n) __________________.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Isodrosotherm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Height contour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Thickness line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Isotherm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2" y="3581400"/>
            <a:ext cx="17357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1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adiabates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nearly parallel to the dry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adiabates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rising saturated air is: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Very warm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Accelerating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Very cold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Deceleration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822" y="3581400"/>
            <a:ext cx="17357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1974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dry adiabatic lapse rate is equal to: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9.8 C/km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6.5 C/km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5.5 C/km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1.0 C/km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25488"/>
            <a:ext cx="7773988" cy="911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MCQ</a:t>
            </a:r>
            <a:endParaRPr lang="en-GB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2590800"/>
            <a:ext cx="1735778" cy="37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Question #1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11638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 marL="0" indent="0" defTabSz="449263"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parcel of air has a temperature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-51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at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250hPa level.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temperature?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temperature will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parcel have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compressed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adiabatically to a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of 850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Hint: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solved using the skew T - ln p chart. 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4133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Solution </a:t>
            </a:r>
            <a:r>
              <a:rPr lang="en-GB" altLang="en-US" sz="300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#1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Autofit/>
          </a:bodyPr>
          <a:lstStyle/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state of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parcel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chart at pressure 250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-51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on the dry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passes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this point is 60 °C, which is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 of the air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acquired by the ambient air if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compressed adiabatically to a pressure of 850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from the chart by following the dry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adiabat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passes through the point located by 250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-51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down to a pressure of 850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off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at that point. It is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5195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-271463"/>
            <a:ext cx="7416800" cy="737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8" name="AutoShape 16"/>
          <p:cNvSpPr>
            <a:spLocks noChangeArrowheads="1"/>
          </p:cNvSpPr>
          <p:nvPr/>
        </p:nvSpPr>
        <p:spPr bwMode="auto">
          <a:xfrm>
            <a:off x="3833813" y="2565400"/>
            <a:ext cx="233362" cy="215900"/>
          </a:xfrm>
          <a:prstGeom prst="star5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827088" y="2708275"/>
            <a:ext cx="3024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4067175" y="404813"/>
            <a:ext cx="2160588" cy="2160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Freeform 19"/>
          <p:cNvSpPr>
            <a:spLocks/>
          </p:cNvSpPr>
          <p:nvPr/>
        </p:nvSpPr>
        <p:spPr bwMode="auto">
          <a:xfrm>
            <a:off x="3924300" y="2708275"/>
            <a:ext cx="3311525" cy="3097213"/>
          </a:xfrm>
          <a:custGeom>
            <a:avLst/>
            <a:gdLst>
              <a:gd name="T0" fmla="*/ 0 w 1814"/>
              <a:gd name="T1" fmla="*/ 0 h 1769"/>
              <a:gd name="T2" fmla="*/ 136 w 1814"/>
              <a:gd name="T3" fmla="*/ 182 h 1769"/>
              <a:gd name="T4" fmla="*/ 317 w 1814"/>
              <a:gd name="T5" fmla="*/ 409 h 1769"/>
              <a:gd name="T6" fmla="*/ 589 w 1814"/>
              <a:gd name="T7" fmla="*/ 726 h 1769"/>
              <a:gd name="T8" fmla="*/ 816 w 1814"/>
              <a:gd name="T9" fmla="*/ 953 h 1769"/>
              <a:gd name="T10" fmla="*/ 1088 w 1814"/>
              <a:gd name="T11" fmla="*/ 1180 h 1769"/>
              <a:gd name="T12" fmla="*/ 1361 w 1814"/>
              <a:gd name="T13" fmla="*/ 1407 h 1769"/>
              <a:gd name="T14" fmla="*/ 1633 w 1814"/>
              <a:gd name="T15" fmla="*/ 1633 h 1769"/>
              <a:gd name="T16" fmla="*/ 1814 w 1814"/>
              <a:gd name="T17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4" h="1769">
                <a:moveTo>
                  <a:pt x="0" y="0"/>
                </a:moveTo>
                <a:cubicBezTo>
                  <a:pt x="41" y="57"/>
                  <a:pt x="83" y="114"/>
                  <a:pt x="136" y="182"/>
                </a:cubicBezTo>
                <a:cubicBezTo>
                  <a:pt x="189" y="250"/>
                  <a:pt x="242" y="318"/>
                  <a:pt x="317" y="409"/>
                </a:cubicBezTo>
                <a:cubicBezTo>
                  <a:pt x="392" y="500"/>
                  <a:pt x="506" y="635"/>
                  <a:pt x="589" y="726"/>
                </a:cubicBezTo>
                <a:cubicBezTo>
                  <a:pt x="672" y="817"/>
                  <a:pt x="733" y="877"/>
                  <a:pt x="816" y="953"/>
                </a:cubicBezTo>
                <a:cubicBezTo>
                  <a:pt x="899" y="1029"/>
                  <a:pt x="997" y="1104"/>
                  <a:pt x="1088" y="1180"/>
                </a:cubicBezTo>
                <a:cubicBezTo>
                  <a:pt x="1179" y="1256"/>
                  <a:pt x="1270" y="1332"/>
                  <a:pt x="1361" y="1407"/>
                </a:cubicBezTo>
                <a:cubicBezTo>
                  <a:pt x="1452" y="1482"/>
                  <a:pt x="1557" y="1573"/>
                  <a:pt x="1633" y="1633"/>
                </a:cubicBezTo>
                <a:cubicBezTo>
                  <a:pt x="1709" y="1693"/>
                  <a:pt x="1784" y="1746"/>
                  <a:pt x="1814" y="1769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897" name="Group 25"/>
          <p:cNvGrpSpPr>
            <a:grpSpLocks/>
          </p:cNvGrpSpPr>
          <p:nvPr/>
        </p:nvGrpSpPr>
        <p:grpSpPr bwMode="auto">
          <a:xfrm>
            <a:off x="6732588" y="5805488"/>
            <a:ext cx="2376487" cy="503237"/>
            <a:chOff x="4241" y="3657"/>
            <a:chExt cx="1497" cy="317"/>
          </a:xfrm>
        </p:grpSpPr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 flipH="1">
              <a:off x="4241" y="3657"/>
              <a:ext cx="317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Text Box 22"/>
            <p:cNvSpPr txBox="1">
              <a:spLocks noChangeArrowheads="1"/>
            </p:cNvSpPr>
            <p:nvPr/>
          </p:nvSpPr>
          <p:spPr bwMode="auto">
            <a:xfrm>
              <a:off x="4493" y="3730"/>
              <a:ext cx="12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/>
                <a:t>Temperature ~43</a:t>
              </a:r>
              <a:r>
                <a:rPr lang="en-US" altLang="en-US" sz="1600"/>
                <a:t>°C</a:t>
              </a:r>
            </a:p>
          </p:txBody>
        </p:sp>
      </p:grpSp>
      <p:grpSp>
        <p:nvGrpSpPr>
          <p:cNvPr id="79896" name="Group 24"/>
          <p:cNvGrpSpPr>
            <a:grpSpLocks/>
          </p:cNvGrpSpPr>
          <p:nvPr/>
        </p:nvGrpSpPr>
        <p:grpSpPr bwMode="auto">
          <a:xfrm>
            <a:off x="900113" y="5235575"/>
            <a:ext cx="8213725" cy="641350"/>
            <a:chOff x="567" y="3298"/>
            <a:chExt cx="5174" cy="404"/>
          </a:xfrm>
        </p:grpSpPr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 flipH="1">
              <a:off x="567" y="3657"/>
              <a:ext cx="41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4649" y="3298"/>
              <a:ext cx="10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Cabin pressure</a:t>
              </a:r>
              <a:br>
                <a:rPr lang="en-GB" altLang="en-US"/>
              </a:br>
              <a:r>
                <a:rPr lang="en-GB" altLang="en-US"/>
                <a:t>850 hPa</a:t>
              </a: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7604125" y="3533775"/>
            <a:ext cx="1289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Follow</a:t>
            </a:r>
            <a:br>
              <a:rPr lang="en-GB" altLang="en-US"/>
            </a:br>
            <a:r>
              <a:rPr lang="en-GB" altLang="en-US"/>
              <a:t>the dry </a:t>
            </a:r>
            <a:br>
              <a:rPr lang="en-GB" altLang="en-US"/>
            </a:br>
            <a:r>
              <a:rPr lang="en-GB" altLang="en-US"/>
              <a:t>adiabat</a:t>
            </a:r>
            <a:br>
              <a:rPr lang="en-GB" altLang="en-US"/>
            </a:br>
            <a:r>
              <a:rPr lang="en-GB" altLang="en-US"/>
              <a:t>to 850 hPa</a:t>
            </a:r>
          </a:p>
        </p:txBody>
      </p:sp>
    </p:spTree>
    <p:extLst>
      <p:ext uri="{BB962C8B-B14F-4D97-AF65-F5344CB8AC3E}">
        <p14:creationId xmlns:p14="http://schemas.microsoft.com/office/powerpoint/2010/main" val="369955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8" grpId="0" animBg="1"/>
      <p:bldP spid="79889" grpId="0" animBg="1"/>
      <p:bldP spid="79890" grpId="0" animBg="1"/>
      <p:bldP spid="798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Question </a:t>
            </a: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#2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11638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 marL="0" indent="0" defTabSz="449263"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air parcel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1000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18°C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mixing ratio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g/kg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its relative humidity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dew point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temperture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Hint: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solved using the skew T - ln p chart. 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1028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5488"/>
            <a:ext cx="7773988" cy="91122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Solution #2</a:t>
            </a:r>
            <a:endParaRPr lang="en-GB" altLang="en-US" sz="3000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718" y="1981200"/>
            <a:ext cx="8694682" cy="4861034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noAutofit/>
          </a:bodyPr>
          <a:lstStyle/>
          <a:p>
            <a:pPr marL="457200" indent="-457200" defTabSz="449263"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locate the point with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1000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temperature18°C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see from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saturation mixing ratio for this state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13 g/ kg.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air specified in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has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mixing ratio of only 6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 kg,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unsaturated and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relative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humidity:</a:t>
            </a:r>
          </a:p>
          <a:p>
            <a:pPr marL="0" indent="0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R.H. = w/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x100% = 6/13 * 100%=46%.</a:t>
            </a:r>
          </a:p>
          <a:p>
            <a:pPr marL="457200" indent="-457200" defTabSz="449263">
              <a:buFont typeface="+mj-lt"/>
              <a:buAutoNum type="arabicPeriod" startAt="2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dew point we move from right to left along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until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intercept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 mixing ratio line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 6 g/kg;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occurs at a temperature of about 6.5 °C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Therefore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the air is cooled at constant pressure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vapor it contains will just saturate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with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to water at a temperature of 6.5 °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which is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dew point of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air.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2420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800100"/>
            <a:ext cx="85598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52500" y="4324350"/>
            <a:ext cx="3187700" cy="1012825"/>
          </a:xfrm>
          <a:prstGeom prst="rect">
            <a:avLst/>
          </a:prstGeom>
          <a:solidFill>
            <a:srgbClr val="F4F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RH=6/13*100=46%</a:t>
            </a:r>
          </a:p>
          <a:p>
            <a:pPr eaLnBrk="0" hangingPunct="0"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Dewpoint ~6.5</a:t>
            </a:r>
            <a:r>
              <a:rPr lang="en-GB" altLang="en-US" sz="2400" baseline="30000">
                <a:solidFill>
                  <a:srgbClr val="000000"/>
                </a:solidFill>
                <a:ea typeface="ＭＳ Ｐゴシック" pitchFamily="34" charset="-128"/>
              </a:rPr>
              <a:t>o</a:t>
            </a: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C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H="1" flipV="1">
            <a:off x="5827713" y="5894388"/>
            <a:ext cx="1260475" cy="22225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7011988" y="58388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40" name="Group 12"/>
          <p:cNvGrpSpPr>
            <a:grpSpLocks/>
          </p:cNvGrpSpPr>
          <p:nvPr/>
        </p:nvGrpSpPr>
        <p:grpSpPr bwMode="auto">
          <a:xfrm>
            <a:off x="7086600" y="3300413"/>
            <a:ext cx="1827213" cy="2606675"/>
            <a:chOff x="4464" y="2079"/>
            <a:chExt cx="1151" cy="1642"/>
          </a:xfrm>
        </p:grpSpPr>
        <p:sp>
          <p:nvSpPr>
            <p:cNvPr id="99332" name="Line 4"/>
            <p:cNvSpPr>
              <a:spLocks noChangeShapeType="1"/>
            </p:cNvSpPr>
            <p:nvPr/>
          </p:nvSpPr>
          <p:spPr bwMode="auto">
            <a:xfrm flipV="1">
              <a:off x="4464" y="2397"/>
              <a:ext cx="810" cy="1324"/>
            </a:xfrm>
            <a:prstGeom prst="line">
              <a:avLst/>
            </a:prstGeom>
            <a:noFill/>
            <a:ln w="28440">
              <a:solidFill>
                <a:srgbClr val="008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5310" y="2079"/>
              <a:ext cx="305" cy="255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b="1" i="1">
                  <a:solidFill>
                    <a:srgbClr val="008000"/>
                  </a:solidFill>
                </a:rPr>
                <a:t>w</a:t>
              </a:r>
              <a:r>
                <a:rPr lang="en-GB" altLang="en-US" b="1" i="1" baseline="-25000">
                  <a:solidFill>
                    <a:srgbClr val="008000"/>
                  </a:solidFill>
                </a:rPr>
                <a:t>s</a:t>
              </a:r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5819775" y="2741613"/>
            <a:ext cx="3194050" cy="3155950"/>
            <a:chOff x="3666" y="1727"/>
            <a:chExt cx="2012" cy="1988"/>
          </a:xfrm>
        </p:grpSpPr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 flipV="1">
              <a:off x="3666" y="2039"/>
              <a:ext cx="1094" cy="167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4846" y="1727"/>
              <a:ext cx="832" cy="255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b="1" i="1">
                  <a:solidFill>
                    <a:srgbClr val="008000"/>
                  </a:solidFill>
                </a:rPr>
                <a:t>w = 6 g/kg</a:t>
              </a:r>
              <a:endParaRPr lang="en-GB" altLang="en-US" b="1" i="1" baseline="-25000">
                <a:solidFill>
                  <a:srgbClr val="008000"/>
                </a:solidFill>
              </a:endParaRPr>
            </a:p>
          </p:txBody>
        </p:sp>
      </p:grpSp>
      <p:sp>
        <p:nvSpPr>
          <p:cNvPr id="99342" name="Line 14"/>
          <p:cNvSpPr>
            <a:spLocks noChangeShapeType="1"/>
          </p:cNvSpPr>
          <p:nvPr/>
        </p:nvSpPr>
        <p:spPr bwMode="auto">
          <a:xfrm flipH="1">
            <a:off x="5588000" y="5918200"/>
            <a:ext cx="215900" cy="24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3540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36" grpId="0" animBg="1"/>
      <p:bldP spid="993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Refresh Your Mind &amp; Answer the Following?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3" descr="C:\Users\sama\AppData\Local\Microsoft\Windows\Temporary Internet Files\Content.IE5\8H9U7NI9\supermemoria-478x6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66863"/>
            <a:ext cx="1850823" cy="23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2826603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LCL(Lifting Condensation Level</a:t>
            </a:r>
          </a:p>
        </p:txBody>
      </p:sp>
    </p:spTree>
    <p:extLst>
      <p:ext uri="{BB962C8B-B14F-4D97-AF65-F5344CB8AC3E}">
        <p14:creationId xmlns:p14="http://schemas.microsoft.com/office/powerpoint/2010/main" val="2894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9927</TotalTime>
  <Words>1223</Words>
  <Application>Microsoft Office PowerPoint</Application>
  <PresentationFormat>On-screen Show (4:3)</PresentationFormat>
  <Paragraphs>130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Refresh Your Mind &amp; Answer the Following?</vt:lpstr>
      <vt:lpstr>Question #1</vt:lpstr>
      <vt:lpstr>Solution #1</vt:lpstr>
      <vt:lpstr>PowerPoint Presentation</vt:lpstr>
      <vt:lpstr>Question #2</vt:lpstr>
      <vt:lpstr>Solution #2</vt:lpstr>
      <vt:lpstr>PowerPoint Presentation</vt:lpstr>
      <vt:lpstr>Refresh Your Mind &amp; Answer the Following?</vt:lpstr>
      <vt:lpstr>Question #3</vt:lpstr>
      <vt:lpstr>Solution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84</cp:revision>
  <dcterms:created xsi:type="dcterms:W3CDTF">2020-02-11T20:05:07Z</dcterms:created>
  <dcterms:modified xsi:type="dcterms:W3CDTF">2020-07-09T11:23:55Z</dcterms:modified>
</cp:coreProperties>
</file>