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63" r:id="rId2"/>
    <p:sldId id="265" r:id="rId3"/>
    <p:sldId id="328" r:id="rId4"/>
    <p:sldId id="333" r:id="rId5"/>
    <p:sldId id="338" r:id="rId6"/>
    <p:sldId id="340" r:id="rId7"/>
    <p:sldId id="341" r:id="rId8"/>
    <p:sldId id="331" r:id="rId9"/>
    <p:sldId id="360" r:id="rId10"/>
    <p:sldId id="359" r:id="rId11"/>
    <p:sldId id="346" r:id="rId12"/>
    <p:sldId id="344" r:id="rId13"/>
    <p:sldId id="345" r:id="rId14"/>
    <p:sldId id="347" r:id="rId15"/>
    <p:sldId id="348" r:id="rId16"/>
    <p:sldId id="349" r:id="rId17"/>
    <p:sldId id="350" r:id="rId18"/>
    <p:sldId id="351" r:id="rId19"/>
    <p:sldId id="352" r:id="rId20"/>
    <p:sldId id="353" r:id="rId21"/>
    <p:sldId id="354" r:id="rId22"/>
    <p:sldId id="355" r:id="rId23"/>
    <p:sldId id="356" r:id="rId24"/>
    <p:sldId id="35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9" autoAdjust="0"/>
    <p:restoredTop sz="90941" autoAdjust="0"/>
  </p:normalViewPr>
  <p:slideViewPr>
    <p:cSldViewPr>
      <p:cViewPr>
        <p:scale>
          <a:sx n="70" d="100"/>
          <a:sy n="70" d="100"/>
        </p:scale>
        <p:origin x="-432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85349D-B4CB-491F-96A7-C6EB6675BA53}" type="datetimeFigureOut">
              <a:rPr lang="en-GB" smtClean="0"/>
              <a:t>08/07/2020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483DBF-C64A-42F8-8C11-FB435BE15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453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8416F2-E806-4C53-B532-A52B73036401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74754" name="Rectangle 2"/>
          <p:cNvSpPr txBox="1">
            <a:spLocks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ln/>
        </p:spPr>
      </p:sp>
      <p:sp>
        <p:nvSpPr>
          <p:cNvPr id="74755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913991" y="4344357"/>
            <a:ext cx="5030018" cy="4113169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8416F2-E806-4C53-B532-A52B73036401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74754" name="Rectangle 2"/>
          <p:cNvSpPr txBox="1">
            <a:spLocks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ln/>
        </p:spPr>
      </p:sp>
      <p:sp>
        <p:nvSpPr>
          <p:cNvPr id="74755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913991" y="4344357"/>
            <a:ext cx="5030018" cy="4113169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C083B6-33F6-4172-833C-5300444C707C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8089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458" y="4342939"/>
            <a:ext cx="5033085" cy="4114587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8416F2-E806-4C53-B532-A52B73036401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74754" name="Rectangle 2"/>
          <p:cNvSpPr txBox="1">
            <a:spLocks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ln/>
        </p:spPr>
      </p:sp>
      <p:sp>
        <p:nvSpPr>
          <p:cNvPr id="74755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913991" y="4344357"/>
            <a:ext cx="5030018" cy="4113169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8416F2-E806-4C53-B532-A52B73036401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74754" name="Rectangle 2"/>
          <p:cNvSpPr txBox="1">
            <a:spLocks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ln/>
        </p:spPr>
      </p:sp>
      <p:sp>
        <p:nvSpPr>
          <p:cNvPr id="74755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913991" y="4344357"/>
            <a:ext cx="5030018" cy="4113169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2A7762-0DEB-4C22-81BD-246C1939834E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100354" name="Text Box 2"/>
          <p:cNvSpPr txBox="1">
            <a:spLocks noChangeArrowheads="1"/>
          </p:cNvSpPr>
          <p:nvPr/>
        </p:nvSpPr>
        <p:spPr bwMode="auto">
          <a:xfrm>
            <a:off x="956930" y="686474"/>
            <a:ext cx="4944140" cy="34295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4408" tIns="42204" rIns="84408" bIns="42204" anchor="ctr"/>
          <a:lstStyle/>
          <a:p>
            <a:endParaRPr lang="en-US"/>
          </a:p>
        </p:txBody>
      </p:sp>
      <p:sp>
        <p:nvSpPr>
          <p:cNvPr id="100355" name="Text Box 3"/>
          <p:cNvSpPr txBox="1">
            <a:spLocks noChangeArrowheads="1"/>
          </p:cNvSpPr>
          <p:nvPr>
            <p:ph type="body"/>
          </p:nvPr>
        </p:nvSpPr>
        <p:spPr>
          <a:xfrm>
            <a:off x="913991" y="4344357"/>
            <a:ext cx="5030018" cy="4113169"/>
          </a:xfrm>
          <a:noFill/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95793" tIns="48070" rIns="95793" bIns="48070"/>
          <a:lstStyle/>
          <a:p>
            <a:pPr defTabSz="414715">
              <a:lnSpc>
                <a:spcPct val="93000"/>
              </a:lnSpc>
              <a:spcBef>
                <a:spcPts val="415"/>
              </a:spcBef>
              <a:tabLst>
                <a:tab pos="0" algn="l"/>
                <a:tab pos="844083" algn="l"/>
                <a:tab pos="1688165" algn="l"/>
                <a:tab pos="2532248" algn="l"/>
                <a:tab pos="3376331" algn="l"/>
                <a:tab pos="4220413" algn="l"/>
                <a:tab pos="5064496" algn="l"/>
                <a:tab pos="5908578" algn="l"/>
                <a:tab pos="6752661" algn="l"/>
                <a:tab pos="7596744" algn="l"/>
                <a:tab pos="8440826" algn="l"/>
                <a:tab pos="9284909" algn="l"/>
              </a:tabLst>
            </a:pPr>
            <a:r>
              <a:rPr lang="en-GB" altLang="en-US">
                <a:ea typeface="ＭＳ Ｐゴシック" pitchFamily="34" charset="-128"/>
              </a:rPr>
              <a:t>13g/kg saturation mixing ratio. =&gt; relative humidity 46%</a:t>
            </a:r>
          </a:p>
          <a:p>
            <a:pPr defTabSz="414715">
              <a:lnSpc>
                <a:spcPct val="93000"/>
              </a:lnSpc>
              <a:spcBef>
                <a:spcPts val="415"/>
              </a:spcBef>
              <a:tabLst>
                <a:tab pos="0" algn="l"/>
                <a:tab pos="844083" algn="l"/>
                <a:tab pos="1688165" algn="l"/>
                <a:tab pos="2532248" algn="l"/>
                <a:tab pos="3376331" algn="l"/>
                <a:tab pos="4220413" algn="l"/>
                <a:tab pos="5064496" algn="l"/>
                <a:tab pos="5908578" algn="l"/>
                <a:tab pos="6752661" algn="l"/>
                <a:tab pos="7596744" algn="l"/>
                <a:tab pos="8440826" algn="l"/>
                <a:tab pos="9284909" algn="l"/>
              </a:tabLst>
            </a:pPr>
            <a:r>
              <a:rPr lang="en-GB" altLang="en-US">
                <a:ea typeface="ＭＳ Ｐゴシック" pitchFamily="34" charset="-128"/>
              </a:rPr>
              <a:t>Notice: if we know one moisture variable (mixing ratio) we know them all!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8416F2-E806-4C53-B532-A52B73036401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74754" name="Rectangle 2"/>
          <p:cNvSpPr txBox="1">
            <a:spLocks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ln/>
        </p:spPr>
      </p:sp>
      <p:sp>
        <p:nvSpPr>
          <p:cNvPr id="74755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913991" y="4344357"/>
            <a:ext cx="5030018" cy="4113169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8416F2-E806-4C53-B532-A52B73036401}" type="slidenum">
              <a:rPr lang="en-GB" altLang="en-US"/>
              <a:pPr/>
              <a:t>11</a:t>
            </a:fld>
            <a:endParaRPr lang="en-GB" altLang="en-US"/>
          </a:p>
        </p:txBody>
      </p:sp>
      <p:sp>
        <p:nvSpPr>
          <p:cNvPr id="74754" name="Rectangle 2"/>
          <p:cNvSpPr txBox="1">
            <a:spLocks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ln/>
        </p:spPr>
      </p:sp>
      <p:sp>
        <p:nvSpPr>
          <p:cNvPr id="74755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913991" y="4344357"/>
            <a:ext cx="5030018" cy="4113169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2A7762-0DEB-4C22-81BD-246C1939834E}" type="slidenum">
              <a:rPr lang="en-GB" altLang="en-US"/>
              <a:pPr/>
              <a:t>13</a:t>
            </a:fld>
            <a:endParaRPr lang="en-GB" altLang="en-US"/>
          </a:p>
        </p:txBody>
      </p:sp>
      <p:sp>
        <p:nvSpPr>
          <p:cNvPr id="100354" name="Text Box 2"/>
          <p:cNvSpPr txBox="1">
            <a:spLocks noChangeArrowheads="1"/>
          </p:cNvSpPr>
          <p:nvPr/>
        </p:nvSpPr>
        <p:spPr bwMode="auto">
          <a:xfrm>
            <a:off x="956930" y="686474"/>
            <a:ext cx="4944140" cy="34295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4408" tIns="42204" rIns="84408" bIns="42204" anchor="ctr"/>
          <a:lstStyle/>
          <a:p>
            <a:endParaRPr lang="en-US"/>
          </a:p>
        </p:txBody>
      </p:sp>
      <p:sp>
        <p:nvSpPr>
          <p:cNvPr id="100355" name="Text Box 3"/>
          <p:cNvSpPr txBox="1">
            <a:spLocks noChangeArrowheads="1"/>
          </p:cNvSpPr>
          <p:nvPr>
            <p:ph type="body"/>
          </p:nvPr>
        </p:nvSpPr>
        <p:spPr>
          <a:xfrm>
            <a:off x="913991" y="4344357"/>
            <a:ext cx="5030018" cy="4113169"/>
          </a:xfrm>
          <a:noFill/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95793" tIns="48070" rIns="95793" bIns="48070"/>
          <a:lstStyle/>
          <a:p>
            <a:pPr defTabSz="414715">
              <a:lnSpc>
                <a:spcPct val="93000"/>
              </a:lnSpc>
              <a:spcBef>
                <a:spcPts val="415"/>
              </a:spcBef>
              <a:tabLst>
                <a:tab pos="0" algn="l"/>
                <a:tab pos="844083" algn="l"/>
                <a:tab pos="1688165" algn="l"/>
                <a:tab pos="2532248" algn="l"/>
                <a:tab pos="3376331" algn="l"/>
                <a:tab pos="4220413" algn="l"/>
                <a:tab pos="5064496" algn="l"/>
                <a:tab pos="5908578" algn="l"/>
                <a:tab pos="6752661" algn="l"/>
                <a:tab pos="7596744" algn="l"/>
                <a:tab pos="8440826" algn="l"/>
                <a:tab pos="9284909" algn="l"/>
              </a:tabLst>
            </a:pPr>
            <a:r>
              <a:rPr lang="en-GB" altLang="en-US">
                <a:ea typeface="ＭＳ Ｐゴシック" pitchFamily="34" charset="-128"/>
              </a:rPr>
              <a:t>13g/kg saturation mixing ratio. =&gt; relative humidity 46%</a:t>
            </a:r>
          </a:p>
          <a:p>
            <a:pPr defTabSz="414715">
              <a:lnSpc>
                <a:spcPct val="93000"/>
              </a:lnSpc>
              <a:spcBef>
                <a:spcPts val="415"/>
              </a:spcBef>
              <a:tabLst>
                <a:tab pos="0" algn="l"/>
                <a:tab pos="844083" algn="l"/>
                <a:tab pos="1688165" algn="l"/>
                <a:tab pos="2532248" algn="l"/>
                <a:tab pos="3376331" algn="l"/>
                <a:tab pos="4220413" algn="l"/>
                <a:tab pos="5064496" algn="l"/>
                <a:tab pos="5908578" algn="l"/>
                <a:tab pos="6752661" algn="l"/>
                <a:tab pos="7596744" algn="l"/>
                <a:tab pos="8440826" algn="l"/>
                <a:tab pos="9284909" algn="l"/>
              </a:tabLst>
            </a:pPr>
            <a:r>
              <a:rPr lang="en-GB" altLang="en-US">
                <a:ea typeface="ＭＳ Ｐゴシック" pitchFamily="34" charset="-128"/>
              </a:rPr>
              <a:t>Notice: if we know one moisture variable (mixing ratio) we know them all!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861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90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664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3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836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817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56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624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516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025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671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84424-E9E7-44EF-9948-A6D5BCE2C5B3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09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758493" y="238780"/>
            <a:ext cx="71795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2800" b="1" dirty="0" smtClean="0">
                <a:latin typeface="Times New Roman" pitchFamily="18" charset="0"/>
                <a:cs typeface="Times New Roman" panose="02020603050405020304" pitchFamily="18" charset="0"/>
              </a:rPr>
              <a:t>The Course of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Atmospheric Thermodynamics</a:t>
            </a:r>
            <a:endParaRPr lang="en-US" altLang="en-US" sz="2800" b="1" dirty="0"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331640" y="4572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MUSTANSIRIYAH UNIVERSITY </a:t>
            </a:r>
            <a:endParaRPr lang="en-GB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COLLEGE OF SCIENCES</a:t>
            </a:r>
            <a:endParaRPr lang="en-GB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ATMOSPHERIC SCIENCES DEPARTMENT </a:t>
            </a:r>
            <a:endParaRPr lang="en-GB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2019-2020 </a:t>
            </a:r>
            <a:endParaRPr lang="en-GB" sz="8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US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Khalid Mohammed</a:t>
            </a:r>
            <a:endParaRPr lang="en-GB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 STAGE </a:t>
            </a:r>
          </a:p>
          <a:p>
            <a:pPr marL="0" indent="0" algn="ctr">
              <a:buNone/>
            </a:pPr>
            <a:r>
              <a:rPr lang="en-US" sz="80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Lecture </a:t>
            </a:r>
            <a:r>
              <a:rPr lang="en-US" sz="80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en-US" sz="8000" b="1" cap="smal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GB" sz="8000" b="1" cap="smal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GB" dirty="0"/>
          </a:p>
        </p:txBody>
      </p:sp>
      <p:pic>
        <p:nvPicPr>
          <p:cNvPr id="3" name="Picture 2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90"/>
          <a:stretch/>
        </p:blipFill>
        <p:spPr>
          <a:xfrm>
            <a:off x="1554480" y="1295399"/>
            <a:ext cx="5760720" cy="3182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10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25488"/>
            <a:ext cx="7773988" cy="911225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6800" rIns="90000" bIns="46800"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sz="3000" dirty="0">
                <a:solidFill>
                  <a:schemeClr val="dk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Question </a:t>
            </a:r>
            <a:r>
              <a:rPr lang="en-GB" altLang="en-US" sz="3000" dirty="0" smtClean="0">
                <a:solidFill>
                  <a:schemeClr val="dk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#3</a:t>
            </a:r>
            <a:endParaRPr lang="en-GB" altLang="en-US" sz="3000" dirty="0">
              <a:solidFill>
                <a:schemeClr val="dk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3988" cy="4116388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6800" rIns="90000" bIns="46800">
            <a:normAutofit/>
          </a:bodyPr>
          <a:lstStyle/>
          <a:p>
            <a:pPr marL="0" indent="0" defTabSz="449263">
              <a:buFontTx/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parcel of air with an initial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 of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°C and dew point 2 °C is lifted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adiabatically from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1000-hPa level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defTabSz="449263">
              <a:buFontTx/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endParaRPr lang="en-US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defTabSz="449263">
              <a:buFont typeface="+mj-lt"/>
              <a:buAutoNum type="arabicPeriod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its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LCL and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 at that level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defTabSz="449263">
              <a:buFont typeface="+mj-lt"/>
              <a:buAutoNum type="arabicPeriod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the air parcel is lifted a further 300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hPa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above its LCL, What is its final temperature and how much liquid water is condensed during this rise?</a:t>
            </a:r>
          </a:p>
          <a:p>
            <a:pPr marL="457200" indent="-457200" defTabSz="449263">
              <a:buFont typeface="+mj-lt"/>
              <a:buAutoNum type="arabicPeriod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449263"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Hint: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can be solved using the skew T - ln p chart. </a:t>
            </a:r>
            <a:endParaRPr lang="en-GB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594638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25488"/>
            <a:ext cx="7773988" cy="911225"/>
          </a:xfr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0000" tIns="46800" rIns="90000" bIns="46800"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sz="3000" dirty="0" smtClean="0">
                <a:solidFill>
                  <a:schemeClr val="dk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Solution #3</a:t>
            </a:r>
            <a:endParaRPr lang="en-GB" altLang="en-US" sz="3000" dirty="0">
              <a:solidFill>
                <a:schemeClr val="dk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1941016"/>
            <a:ext cx="8534400" cy="449353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locate the initial state of the air on the chart at the intersection of the 15 °C isotherm with the 1000-hPa isobar.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saturation mixing ratio line that passes through the 1000-hPa pressure level at 2 °C is found to be about 4.4 g kg.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Because the saturation mixing ratio at 1000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hPa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15 °C is about 10.7 g/kg, the air is initially unsaturated.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Therefore, when it is lifted it will follow a dry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adiabat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(i.e., a line of constant potential temperature) until it intercepts the saturation mixing ratio line of magnitude 4.4 g/kg. Following upward along the dry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adiabat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that passes through 1000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hPa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15 °C isotherm, the saturation mixing ratio line of 4.4 g/kg is intercepted at about the 820-hPa level. This is the LCL of the air parcel. The temperature of the air at this point is about -0.7 °C.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938801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219742"/>
            <a:ext cx="9144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lifting above this level the air parcel will follow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saturated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adiabat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Following the saturated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adiabat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passes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 820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hPa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0.7 °C up to the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620-hPa level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final temperature of the air is found to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about -15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°C. The saturation mixing ratio at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620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hPa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-15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°C is 1.9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g/kg.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Therefore, about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4.4-1.9=2.5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 of water must have condensed out of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 kilogram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air during the rise from 820 to 620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hPa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725488"/>
            <a:ext cx="7773988" cy="9112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0000" tIns="46800" rIns="90000" bIns="4680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sz="3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Solution #3</a:t>
            </a:r>
            <a:endParaRPr lang="en-GB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03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800100"/>
            <a:ext cx="8559800" cy="588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9336" name="Oval 8"/>
          <p:cNvSpPr>
            <a:spLocks noChangeArrowheads="1"/>
          </p:cNvSpPr>
          <p:nvPr/>
        </p:nvSpPr>
        <p:spPr bwMode="auto">
          <a:xfrm>
            <a:off x="6629400" y="5791200"/>
            <a:ext cx="144462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3505200" y="876300"/>
            <a:ext cx="5049838" cy="4991100"/>
            <a:chOff x="3565691" y="838200"/>
            <a:chExt cx="5049838" cy="4991100"/>
          </a:xfrm>
        </p:grpSpPr>
        <p:sp>
          <p:nvSpPr>
            <p:cNvPr id="99332" name="Line 4"/>
            <p:cNvSpPr>
              <a:spLocks noChangeShapeType="1"/>
            </p:cNvSpPr>
            <p:nvPr/>
          </p:nvSpPr>
          <p:spPr bwMode="auto">
            <a:xfrm flipV="1">
              <a:off x="5242091" y="838200"/>
              <a:ext cx="3373438" cy="4991100"/>
            </a:xfrm>
            <a:prstGeom prst="line">
              <a:avLst/>
            </a:prstGeom>
            <a:noFill/>
            <a:ln w="28440">
              <a:solidFill>
                <a:schemeClr val="tx2"/>
              </a:solidFill>
              <a:miter lim="800000"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337" name="Text Box 9"/>
            <p:cNvSpPr txBox="1">
              <a:spLocks noChangeArrowheads="1"/>
            </p:cNvSpPr>
            <p:nvPr/>
          </p:nvSpPr>
          <p:spPr bwMode="auto">
            <a:xfrm>
              <a:off x="3565691" y="5257801"/>
              <a:ext cx="1728102" cy="369332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b="1" dirty="0" smtClean="0">
                  <a:solidFill>
                    <a:srgbClr val="008000"/>
                  </a:solidFill>
                </a:rPr>
                <a:t>B(1000,2,Ws(A))</a:t>
              </a:r>
              <a:endParaRPr lang="en-GB" altLang="en-US" b="1" baseline="-25000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2121693" y="872331"/>
            <a:ext cx="6110344" cy="4991100"/>
            <a:chOff x="2121693" y="872331"/>
            <a:chExt cx="6110344" cy="4991100"/>
          </a:xfrm>
        </p:grpSpPr>
        <p:sp>
          <p:nvSpPr>
            <p:cNvPr id="99335" name="Line 7"/>
            <p:cNvSpPr>
              <a:spLocks noChangeShapeType="1"/>
            </p:cNvSpPr>
            <p:nvPr/>
          </p:nvSpPr>
          <p:spPr bwMode="auto">
            <a:xfrm>
              <a:off x="2121693" y="872331"/>
              <a:ext cx="4579938" cy="499110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miter lim="800000"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339" name="Text Box 11"/>
            <p:cNvSpPr txBox="1">
              <a:spLocks noChangeArrowheads="1"/>
            </p:cNvSpPr>
            <p:nvPr/>
          </p:nvSpPr>
          <p:spPr bwMode="auto">
            <a:xfrm>
              <a:off x="6746566" y="5257800"/>
              <a:ext cx="1485471" cy="369332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b="1" dirty="0" smtClean="0">
                  <a:solidFill>
                    <a:srgbClr val="008000"/>
                  </a:solidFill>
                </a:rPr>
                <a:t>A(1000,15,W)</a:t>
              </a:r>
              <a:endParaRPr lang="en-GB" altLang="en-US" b="1" baseline="-25000" dirty="0">
                <a:solidFill>
                  <a:srgbClr val="008000"/>
                </a:solidFill>
              </a:endParaRPr>
            </a:p>
          </p:txBody>
        </p:sp>
      </p:grpSp>
      <p:sp>
        <p:nvSpPr>
          <p:cNvPr id="13" name="Oval 8"/>
          <p:cNvSpPr>
            <a:spLocks noChangeArrowheads="1"/>
          </p:cNvSpPr>
          <p:nvPr/>
        </p:nvSpPr>
        <p:spPr bwMode="auto">
          <a:xfrm>
            <a:off x="5105400" y="5791200"/>
            <a:ext cx="144462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 flipH="1" flipV="1">
            <a:off x="5391150" y="3905250"/>
            <a:ext cx="457200" cy="99060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4114800" y="4636944"/>
            <a:ext cx="3810000" cy="463846"/>
            <a:chOff x="4114800" y="4636944"/>
            <a:chExt cx="3810000" cy="463846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4114800" y="4876800"/>
              <a:ext cx="3810000" cy="0"/>
            </a:xfrm>
            <a:prstGeom prst="line">
              <a:avLst/>
            </a:prstGeom>
            <a:ln w="381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333" name="Text Box 5"/>
            <p:cNvSpPr txBox="1">
              <a:spLocks noChangeArrowheads="1"/>
            </p:cNvSpPr>
            <p:nvPr/>
          </p:nvSpPr>
          <p:spPr bwMode="auto">
            <a:xfrm>
              <a:off x="6004627" y="4636944"/>
              <a:ext cx="769235" cy="463846"/>
            </a:xfrm>
            <a:prstGeom prst="rect">
              <a:avLst/>
            </a:prstGeom>
            <a:solidFill>
              <a:srgbClr val="F4FDA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defTabSz="449263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defTabSz="449263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defTabSz="449263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defTabSz="449263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0" hangingPunct="0">
                <a:spcBef>
                  <a:spcPts val="1500"/>
                </a:spcBef>
                <a:buClr>
                  <a:srgbClr val="000000"/>
                </a:buClr>
                <a:buSzPct val="100000"/>
                <a:buFont typeface="Arial" charset="0"/>
                <a:buNone/>
              </a:pPr>
              <a:r>
                <a:rPr lang="en-GB" altLang="en-US" sz="2400" dirty="0" smtClean="0">
                  <a:solidFill>
                    <a:srgbClr val="000000"/>
                  </a:solidFill>
                  <a:ea typeface="ＭＳ Ｐゴシック" pitchFamily="34" charset="-128"/>
                </a:rPr>
                <a:t>LCL</a:t>
              </a:r>
              <a:endParaRPr lang="en-GB" altLang="en-US" sz="2400" dirty="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63568937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6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219742"/>
            <a:ext cx="9144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A parcel of air rising when plotted on the Skew-T can only __________ as it rises.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Warm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Cool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Remain isothermal</a:t>
            </a: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725488"/>
            <a:ext cx="7773988" cy="9112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6800" rIns="90000" bIns="4680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MCQ</a:t>
            </a:r>
            <a:endParaRPr lang="en-GB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0" y="3281571"/>
            <a:ext cx="1143000" cy="37602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19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219742"/>
            <a:ext cx="9144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National Weather Service weather balloon launches are done _________ time(s) per day.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One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Two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Three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Four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725488"/>
            <a:ext cx="7773988" cy="9112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6800" rIns="90000" bIns="4680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MCQ</a:t>
            </a:r>
            <a:endParaRPr lang="en-GB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0" y="3281571"/>
            <a:ext cx="1143000" cy="37602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907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219742"/>
            <a:ext cx="91440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The environmental temperature is the: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Wet or dry adiabatic lapse rate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Parcel lapse rate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Dewpoint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lapse rate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Actual temperature measured by the weather balloon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725488"/>
            <a:ext cx="7773988" cy="9112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6800" rIns="90000" bIns="4680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MCQ</a:t>
            </a:r>
            <a:endParaRPr lang="en-GB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6822" y="3552617"/>
            <a:ext cx="6612577" cy="56218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7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219742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Lifted unsaturated air will _____________ in relative humidity.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Increase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Decrease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Have a constant value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725488"/>
            <a:ext cx="7773988" cy="9112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6800" rIns="90000" bIns="4680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MCQ</a:t>
            </a:r>
            <a:endParaRPr lang="en-GB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6823" y="2624447"/>
            <a:ext cx="1583378" cy="376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90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219742"/>
            <a:ext cx="9144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5.At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particular pressure level, this is the temperature that results after complete evaporation occurs into initially unsaturated air: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Dewpoint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Mixing ratio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Wet Bulb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Potential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725488"/>
            <a:ext cx="7773988" cy="9112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6800" rIns="90000" bIns="4680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MCQ</a:t>
            </a:r>
            <a:endParaRPr lang="en-GB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6823" y="3586264"/>
            <a:ext cx="1583378" cy="376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78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219742"/>
            <a:ext cx="91440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the distance between two pressure levels and is a function of the temperature and moisture characteristics of that column of air between two pressure levels: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Thickness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Helicity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SWEAT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Temperature gradient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725488"/>
            <a:ext cx="7773988" cy="9112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6800" rIns="90000" bIns="4680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MCQ</a:t>
            </a:r>
            <a:endParaRPr lang="en-GB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6823" y="3276600"/>
            <a:ext cx="1583378" cy="376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12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752600"/>
            <a:ext cx="64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lines of the SKEW T-LOG P diagram? Outline them and define each one.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Refresh Your Mind &amp; Answer the Following?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387" name="Picture 3" descr="C:\Users\sama\AppData\Local\Microsoft\Windows\Temporary Internet Files\Content.IE5\8H9U7NI9\supermemoria-478x60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566863"/>
            <a:ext cx="1850823" cy="2319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06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219742"/>
            <a:ext cx="91440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inversion is ______________.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A wind shift with height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A temperature increase with height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A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dewpoint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increase with height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A temperature decrease with height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725488"/>
            <a:ext cx="7773988" cy="9112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6800" rIns="90000" bIns="4680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MCQ</a:t>
            </a:r>
            <a:endParaRPr lang="en-GB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6822" y="2895600"/>
            <a:ext cx="4555177" cy="376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328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219742"/>
            <a:ext cx="9144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If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temperature is -5 C and the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dewpoint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-10 C then the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dewpoint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depression in Celsius difference is: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15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-5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5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15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725488"/>
            <a:ext cx="7773988" cy="9112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6800" rIns="90000" bIns="4680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MCQ</a:t>
            </a:r>
            <a:endParaRPr lang="en-GB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6822" y="3581400"/>
            <a:ext cx="802575" cy="376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36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219742"/>
            <a:ext cx="91440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line of equal temperature is called a(n) __________________.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Isodrosotherm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Height contour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Thickness line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Isotherm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725488"/>
            <a:ext cx="7773988" cy="9112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6800" rIns="90000" bIns="4680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MCQ</a:t>
            </a:r>
            <a:endParaRPr lang="en-GB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6822" y="3581400"/>
            <a:ext cx="1735778" cy="376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211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219742"/>
            <a:ext cx="9144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wet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adiabates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will be nearly parallel to the dry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adiabates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when rising saturated air is: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Very warm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Accelerating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Very cold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Deceleration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725488"/>
            <a:ext cx="7773988" cy="9112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6800" rIns="90000" bIns="4680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MCQ</a:t>
            </a:r>
            <a:endParaRPr lang="en-GB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6822" y="3581400"/>
            <a:ext cx="1735778" cy="376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587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219742"/>
            <a:ext cx="91440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dry adiabatic lapse rate is equal to: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9.8 C/km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6.5 C/km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5.5 C/km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1.0 C/km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725488"/>
            <a:ext cx="7773988" cy="9112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6800" rIns="90000" bIns="4680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MCQ</a:t>
            </a:r>
            <a:endParaRPr lang="en-GB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0" y="2590800"/>
            <a:ext cx="1735778" cy="376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1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25488"/>
            <a:ext cx="7773988" cy="911225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6800" rIns="90000" bIns="46800"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sz="3000" dirty="0" smtClean="0">
                <a:solidFill>
                  <a:schemeClr val="dk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Question #1</a:t>
            </a:r>
            <a:endParaRPr lang="en-GB" altLang="en-US" sz="3000" dirty="0">
              <a:solidFill>
                <a:schemeClr val="dk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3988" cy="4116388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6800" rIns="90000" bIns="46800">
            <a:normAutofit/>
          </a:bodyPr>
          <a:lstStyle/>
          <a:p>
            <a:pPr marL="0" indent="0" defTabSz="449263">
              <a:buFontTx/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parcel of air has a temperature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-51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°C at the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250hPa level.</a:t>
            </a:r>
          </a:p>
          <a:p>
            <a:pPr marL="457200" indent="-457200" defTabSz="449263">
              <a:buFont typeface="+mj-lt"/>
              <a:buAutoNum type="arabicPeriod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its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potential temperature?</a:t>
            </a:r>
          </a:p>
          <a:p>
            <a:pPr marL="457200" indent="-457200" defTabSz="449263">
              <a:buFont typeface="+mj-lt"/>
              <a:buAutoNum type="arabicPeriod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temperature will the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parcel have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it is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compressed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adiabatically to a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pressure of 850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hPa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defTabSz="449263"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endParaRPr lang="en-US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449263"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Hint: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can be solved using the skew T - ln p chart. </a:t>
            </a:r>
            <a:endParaRPr lang="en-GB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441332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25488"/>
            <a:ext cx="7773988" cy="911225"/>
          </a:xfr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0000" tIns="46800" rIns="90000" bIns="46800"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sz="3000" dirty="0" smtClean="0">
                <a:solidFill>
                  <a:schemeClr val="dk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Solution </a:t>
            </a:r>
            <a:r>
              <a:rPr lang="en-GB" altLang="en-US" sz="3000" dirty="0">
                <a:solidFill>
                  <a:schemeClr val="dk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#1</a:t>
            </a:r>
            <a:endParaRPr lang="en-GB" altLang="en-US" sz="3000" dirty="0">
              <a:solidFill>
                <a:schemeClr val="dk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038600"/>
          </a:xfr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0000" tIns="46800" rIns="90000" bIns="46800">
            <a:noAutofit/>
          </a:bodyPr>
          <a:lstStyle/>
          <a:p>
            <a:pPr marL="457200" indent="-457200" defTabSz="449263">
              <a:buFont typeface="+mj-lt"/>
              <a:buAutoNum type="arabicPeriod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Locate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original state of the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air parcel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chart at pressure 250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hPa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 -51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°C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The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label on the dry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adiabat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passes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 this point is 60 °C, which is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 the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potential temperature of the air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0" indent="-457200" defTabSz="449263">
              <a:buFont typeface="+mj-lt"/>
              <a:buAutoNum type="arabicPeriod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 acquired by the ambient air if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compressed adiabatically to a pressure of 850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hPa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found from the chart by following the dry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adiabat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that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passes through the point located by 250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hPa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-51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°C down to a pressure of 850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hPa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reading off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temperature at that point. It is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34.0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°C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451952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-271463"/>
            <a:ext cx="7416800" cy="7372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9888" name="AutoShape 16"/>
          <p:cNvSpPr>
            <a:spLocks noChangeArrowheads="1"/>
          </p:cNvSpPr>
          <p:nvPr/>
        </p:nvSpPr>
        <p:spPr bwMode="auto">
          <a:xfrm>
            <a:off x="3833813" y="2565400"/>
            <a:ext cx="233362" cy="215900"/>
          </a:xfrm>
          <a:prstGeom prst="star5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89" name="Line 17"/>
          <p:cNvSpPr>
            <a:spLocks noChangeShapeType="1"/>
          </p:cNvSpPr>
          <p:nvPr/>
        </p:nvSpPr>
        <p:spPr bwMode="auto">
          <a:xfrm>
            <a:off x="827088" y="2708275"/>
            <a:ext cx="302418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90" name="Line 18"/>
          <p:cNvSpPr>
            <a:spLocks noChangeShapeType="1"/>
          </p:cNvSpPr>
          <p:nvPr/>
        </p:nvSpPr>
        <p:spPr bwMode="auto">
          <a:xfrm flipV="1">
            <a:off x="4067175" y="404813"/>
            <a:ext cx="2160588" cy="21605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91" name="Freeform 19"/>
          <p:cNvSpPr>
            <a:spLocks/>
          </p:cNvSpPr>
          <p:nvPr/>
        </p:nvSpPr>
        <p:spPr bwMode="auto">
          <a:xfrm>
            <a:off x="3924300" y="2708275"/>
            <a:ext cx="3311525" cy="3097213"/>
          </a:xfrm>
          <a:custGeom>
            <a:avLst/>
            <a:gdLst>
              <a:gd name="T0" fmla="*/ 0 w 1814"/>
              <a:gd name="T1" fmla="*/ 0 h 1769"/>
              <a:gd name="T2" fmla="*/ 136 w 1814"/>
              <a:gd name="T3" fmla="*/ 182 h 1769"/>
              <a:gd name="T4" fmla="*/ 317 w 1814"/>
              <a:gd name="T5" fmla="*/ 409 h 1769"/>
              <a:gd name="T6" fmla="*/ 589 w 1814"/>
              <a:gd name="T7" fmla="*/ 726 h 1769"/>
              <a:gd name="T8" fmla="*/ 816 w 1814"/>
              <a:gd name="T9" fmla="*/ 953 h 1769"/>
              <a:gd name="T10" fmla="*/ 1088 w 1814"/>
              <a:gd name="T11" fmla="*/ 1180 h 1769"/>
              <a:gd name="T12" fmla="*/ 1361 w 1814"/>
              <a:gd name="T13" fmla="*/ 1407 h 1769"/>
              <a:gd name="T14" fmla="*/ 1633 w 1814"/>
              <a:gd name="T15" fmla="*/ 1633 h 1769"/>
              <a:gd name="T16" fmla="*/ 1814 w 1814"/>
              <a:gd name="T17" fmla="*/ 1769 h 1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14" h="1769">
                <a:moveTo>
                  <a:pt x="0" y="0"/>
                </a:moveTo>
                <a:cubicBezTo>
                  <a:pt x="41" y="57"/>
                  <a:pt x="83" y="114"/>
                  <a:pt x="136" y="182"/>
                </a:cubicBezTo>
                <a:cubicBezTo>
                  <a:pt x="189" y="250"/>
                  <a:pt x="242" y="318"/>
                  <a:pt x="317" y="409"/>
                </a:cubicBezTo>
                <a:cubicBezTo>
                  <a:pt x="392" y="500"/>
                  <a:pt x="506" y="635"/>
                  <a:pt x="589" y="726"/>
                </a:cubicBezTo>
                <a:cubicBezTo>
                  <a:pt x="672" y="817"/>
                  <a:pt x="733" y="877"/>
                  <a:pt x="816" y="953"/>
                </a:cubicBezTo>
                <a:cubicBezTo>
                  <a:pt x="899" y="1029"/>
                  <a:pt x="997" y="1104"/>
                  <a:pt x="1088" y="1180"/>
                </a:cubicBezTo>
                <a:cubicBezTo>
                  <a:pt x="1179" y="1256"/>
                  <a:pt x="1270" y="1332"/>
                  <a:pt x="1361" y="1407"/>
                </a:cubicBezTo>
                <a:cubicBezTo>
                  <a:pt x="1452" y="1482"/>
                  <a:pt x="1557" y="1573"/>
                  <a:pt x="1633" y="1633"/>
                </a:cubicBezTo>
                <a:cubicBezTo>
                  <a:pt x="1709" y="1693"/>
                  <a:pt x="1784" y="1746"/>
                  <a:pt x="1814" y="1769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9897" name="Group 25"/>
          <p:cNvGrpSpPr>
            <a:grpSpLocks/>
          </p:cNvGrpSpPr>
          <p:nvPr/>
        </p:nvGrpSpPr>
        <p:grpSpPr bwMode="auto">
          <a:xfrm>
            <a:off x="6732588" y="5805488"/>
            <a:ext cx="2376487" cy="503237"/>
            <a:chOff x="4241" y="3657"/>
            <a:chExt cx="1497" cy="317"/>
          </a:xfrm>
        </p:grpSpPr>
        <p:sp>
          <p:nvSpPr>
            <p:cNvPr id="79893" name="Line 21"/>
            <p:cNvSpPr>
              <a:spLocks noChangeShapeType="1"/>
            </p:cNvSpPr>
            <p:nvPr/>
          </p:nvSpPr>
          <p:spPr bwMode="auto">
            <a:xfrm flipH="1">
              <a:off x="4241" y="3657"/>
              <a:ext cx="317" cy="31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94" name="Text Box 22"/>
            <p:cNvSpPr txBox="1">
              <a:spLocks noChangeArrowheads="1"/>
            </p:cNvSpPr>
            <p:nvPr/>
          </p:nvSpPr>
          <p:spPr bwMode="auto">
            <a:xfrm>
              <a:off x="4493" y="3730"/>
              <a:ext cx="124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600"/>
                <a:t>Temperature ~43</a:t>
              </a:r>
              <a:r>
                <a:rPr lang="en-US" altLang="en-US" sz="1600"/>
                <a:t>°C</a:t>
              </a:r>
            </a:p>
          </p:txBody>
        </p:sp>
      </p:grpSp>
      <p:grpSp>
        <p:nvGrpSpPr>
          <p:cNvPr id="79896" name="Group 24"/>
          <p:cNvGrpSpPr>
            <a:grpSpLocks/>
          </p:cNvGrpSpPr>
          <p:nvPr/>
        </p:nvGrpSpPr>
        <p:grpSpPr bwMode="auto">
          <a:xfrm>
            <a:off x="900113" y="5235575"/>
            <a:ext cx="8213725" cy="641350"/>
            <a:chOff x="567" y="3298"/>
            <a:chExt cx="5174" cy="404"/>
          </a:xfrm>
        </p:grpSpPr>
        <p:sp>
          <p:nvSpPr>
            <p:cNvPr id="79892" name="Line 20"/>
            <p:cNvSpPr>
              <a:spLocks noChangeShapeType="1"/>
            </p:cNvSpPr>
            <p:nvPr/>
          </p:nvSpPr>
          <p:spPr bwMode="auto">
            <a:xfrm flipH="1">
              <a:off x="567" y="3657"/>
              <a:ext cx="412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95" name="Text Box 23"/>
            <p:cNvSpPr txBox="1">
              <a:spLocks noChangeArrowheads="1"/>
            </p:cNvSpPr>
            <p:nvPr/>
          </p:nvSpPr>
          <p:spPr bwMode="auto">
            <a:xfrm>
              <a:off x="4649" y="3298"/>
              <a:ext cx="109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/>
                <a:t>Cabin pressure</a:t>
              </a:r>
              <a:br>
                <a:rPr lang="en-GB" altLang="en-US"/>
              </a:br>
              <a:r>
                <a:rPr lang="en-GB" altLang="en-US"/>
                <a:t>850 hPa</a:t>
              </a:r>
            </a:p>
          </p:txBody>
        </p:sp>
      </p:grpSp>
      <p:sp>
        <p:nvSpPr>
          <p:cNvPr id="79898" name="Text Box 26"/>
          <p:cNvSpPr txBox="1">
            <a:spLocks noChangeArrowheads="1"/>
          </p:cNvSpPr>
          <p:nvPr/>
        </p:nvSpPr>
        <p:spPr bwMode="auto">
          <a:xfrm>
            <a:off x="7604125" y="3533775"/>
            <a:ext cx="12890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/>
              <a:t>Follow</a:t>
            </a:r>
            <a:br>
              <a:rPr lang="en-GB" altLang="en-US"/>
            </a:br>
            <a:r>
              <a:rPr lang="en-GB" altLang="en-US"/>
              <a:t>the dry </a:t>
            </a:r>
            <a:br>
              <a:rPr lang="en-GB" altLang="en-US"/>
            </a:br>
            <a:r>
              <a:rPr lang="en-GB" altLang="en-US"/>
              <a:t>adiabat</a:t>
            </a:r>
            <a:br>
              <a:rPr lang="en-GB" altLang="en-US"/>
            </a:br>
            <a:r>
              <a:rPr lang="en-GB" altLang="en-US"/>
              <a:t>to 850 hPa</a:t>
            </a:r>
          </a:p>
        </p:txBody>
      </p:sp>
    </p:spTree>
    <p:extLst>
      <p:ext uri="{BB962C8B-B14F-4D97-AF65-F5344CB8AC3E}">
        <p14:creationId xmlns:p14="http://schemas.microsoft.com/office/powerpoint/2010/main" val="3699557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88" grpId="0" animBg="1"/>
      <p:bldP spid="79889" grpId="0" animBg="1"/>
      <p:bldP spid="79890" grpId="0" animBg="1"/>
      <p:bldP spid="7989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25488"/>
            <a:ext cx="7773988" cy="911225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6800" rIns="90000" bIns="46800"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sz="3000" dirty="0">
                <a:solidFill>
                  <a:schemeClr val="dk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Question </a:t>
            </a:r>
            <a:r>
              <a:rPr lang="en-GB" altLang="en-US" sz="3000" dirty="0" smtClean="0">
                <a:solidFill>
                  <a:schemeClr val="dk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#2</a:t>
            </a:r>
            <a:endParaRPr lang="en-GB" altLang="en-US" sz="3000" dirty="0">
              <a:solidFill>
                <a:schemeClr val="dk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3988" cy="4116388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6800" rIns="90000" bIns="46800">
            <a:normAutofit/>
          </a:bodyPr>
          <a:lstStyle/>
          <a:p>
            <a:pPr marL="0" indent="0" defTabSz="449263">
              <a:buFontTx/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air parcel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1000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hPa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18°C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a mixing ratio of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g/kg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defTabSz="449263">
              <a:buFont typeface="+mj-lt"/>
              <a:buAutoNum type="arabicPeriod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its relative humidity and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dew point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temperture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 defTabSz="449263"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Hint: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can be solved using the skew T - ln p chart. </a:t>
            </a:r>
            <a:endParaRPr lang="en-GB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710286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25488"/>
            <a:ext cx="7773988" cy="911225"/>
          </a:xfr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0000" tIns="46800" rIns="90000" bIns="46800"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sz="3000" dirty="0" smtClean="0">
                <a:solidFill>
                  <a:schemeClr val="dk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Solution #2</a:t>
            </a:r>
            <a:endParaRPr lang="en-GB" altLang="en-US" sz="3000" dirty="0">
              <a:solidFill>
                <a:schemeClr val="dk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718" y="1981200"/>
            <a:ext cx="8694682" cy="4861034"/>
          </a:xfr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0000" tIns="46800" rIns="90000" bIns="46800">
            <a:noAutofit/>
          </a:bodyPr>
          <a:lstStyle/>
          <a:p>
            <a:pPr marL="457200" indent="-457200" defTabSz="449263">
              <a:buFont typeface="+mj-lt"/>
              <a:buAutoNum type="arabicPeriod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locate the point with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pressure 1000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hPa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temperature18°C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We see from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chart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the saturation mixing ratio for this state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13 g/ kg.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the air specified in the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 has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mixing ratio of only 6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g/ kg,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unsaturated and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its relative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humidity:</a:t>
            </a:r>
          </a:p>
          <a:p>
            <a:pPr marL="0" indent="0" defTabSz="449263"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R.H. = w/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en-US" sz="24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x100% = 6/13 * 100%=46%.</a:t>
            </a:r>
          </a:p>
          <a:p>
            <a:pPr marL="457200" indent="-457200" defTabSz="449263">
              <a:buFont typeface="+mj-lt"/>
              <a:buAutoNum type="arabicPeriod" startAt="2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dew point we move from right to left along the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1000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hPa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until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intercept the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saturation mixing ratio line of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magnitude 6 g/kg;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occurs at a temperature of about 6.5 °C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Therefore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if the air is cooled at constant pressure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the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water vapor it contains will just saturate the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air with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respect to water at a temperature of 6.5 °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which is the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dew point of the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air.</a:t>
            </a:r>
            <a:endParaRPr lang="en-GB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424207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800100"/>
            <a:ext cx="8559800" cy="588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952500" y="4324350"/>
            <a:ext cx="3187700" cy="1012825"/>
          </a:xfrm>
          <a:prstGeom prst="rect">
            <a:avLst/>
          </a:prstGeom>
          <a:solidFill>
            <a:srgbClr val="F4FDA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spcBef>
                <a:spcPts val="1500"/>
              </a:spcBef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altLang="en-US" sz="2400">
                <a:solidFill>
                  <a:srgbClr val="000000"/>
                </a:solidFill>
                <a:ea typeface="ＭＳ Ｐゴシック" pitchFamily="34" charset="-128"/>
              </a:rPr>
              <a:t>RH=6/13*100=46%</a:t>
            </a:r>
          </a:p>
          <a:p>
            <a:pPr eaLnBrk="0" hangingPunct="0">
              <a:spcBef>
                <a:spcPts val="1500"/>
              </a:spcBef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altLang="en-US" sz="2400">
                <a:solidFill>
                  <a:srgbClr val="000000"/>
                </a:solidFill>
                <a:ea typeface="ＭＳ Ｐゴシック" pitchFamily="34" charset="-128"/>
              </a:rPr>
              <a:t>Dewpoint ~6.5</a:t>
            </a:r>
            <a:r>
              <a:rPr lang="en-GB" altLang="en-US" sz="2400" baseline="30000">
                <a:solidFill>
                  <a:srgbClr val="000000"/>
                </a:solidFill>
                <a:ea typeface="ＭＳ Ｐゴシック" pitchFamily="34" charset="-128"/>
              </a:rPr>
              <a:t>o</a:t>
            </a:r>
            <a:r>
              <a:rPr lang="en-GB" altLang="en-US" sz="2400">
                <a:solidFill>
                  <a:srgbClr val="000000"/>
                </a:solidFill>
                <a:ea typeface="ＭＳ Ｐゴシック" pitchFamily="34" charset="-128"/>
              </a:rPr>
              <a:t>C</a:t>
            </a:r>
          </a:p>
        </p:txBody>
      </p:sp>
      <p:sp>
        <p:nvSpPr>
          <p:cNvPr id="99334" name="Line 6"/>
          <p:cNvSpPr>
            <a:spLocks noChangeShapeType="1"/>
          </p:cNvSpPr>
          <p:nvPr/>
        </p:nvSpPr>
        <p:spPr bwMode="auto">
          <a:xfrm flipH="1" flipV="1">
            <a:off x="5827713" y="5894388"/>
            <a:ext cx="1260475" cy="22225"/>
          </a:xfrm>
          <a:prstGeom prst="line">
            <a:avLst/>
          </a:prstGeom>
          <a:noFill/>
          <a:ln w="38160">
            <a:solidFill>
              <a:srgbClr val="FF0000"/>
            </a:solidFill>
            <a:miter lim="800000"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36" name="Oval 8"/>
          <p:cNvSpPr>
            <a:spLocks noChangeArrowheads="1"/>
          </p:cNvSpPr>
          <p:nvPr/>
        </p:nvSpPr>
        <p:spPr bwMode="auto">
          <a:xfrm>
            <a:off x="7011988" y="5838825"/>
            <a:ext cx="144462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9340" name="Group 12"/>
          <p:cNvGrpSpPr>
            <a:grpSpLocks/>
          </p:cNvGrpSpPr>
          <p:nvPr/>
        </p:nvGrpSpPr>
        <p:grpSpPr bwMode="auto">
          <a:xfrm>
            <a:off x="7086600" y="3300413"/>
            <a:ext cx="1827213" cy="2606675"/>
            <a:chOff x="4464" y="2079"/>
            <a:chExt cx="1151" cy="1642"/>
          </a:xfrm>
        </p:grpSpPr>
        <p:sp>
          <p:nvSpPr>
            <p:cNvPr id="99332" name="Line 4"/>
            <p:cNvSpPr>
              <a:spLocks noChangeShapeType="1"/>
            </p:cNvSpPr>
            <p:nvPr/>
          </p:nvSpPr>
          <p:spPr bwMode="auto">
            <a:xfrm flipV="1">
              <a:off x="4464" y="2397"/>
              <a:ext cx="810" cy="1324"/>
            </a:xfrm>
            <a:prstGeom prst="line">
              <a:avLst/>
            </a:prstGeom>
            <a:noFill/>
            <a:ln w="28440">
              <a:solidFill>
                <a:srgbClr val="008000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337" name="Text Box 9"/>
            <p:cNvSpPr txBox="1">
              <a:spLocks noChangeArrowheads="1"/>
            </p:cNvSpPr>
            <p:nvPr/>
          </p:nvSpPr>
          <p:spPr bwMode="auto">
            <a:xfrm>
              <a:off x="5310" y="2079"/>
              <a:ext cx="305" cy="255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b="1" i="1">
                  <a:solidFill>
                    <a:srgbClr val="008000"/>
                  </a:solidFill>
                </a:rPr>
                <a:t>w</a:t>
              </a:r>
              <a:r>
                <a:rPr lang="en-GB" altLang="en-US" b="1" i="1" baseline="-25000">
                  <a:solidFill>
                    <a:srgbClr val="008000"/>
                  </a:solidFill>
                </a:rPr>
                <a:t>s</a:t>
              </a:r>
            </a:p>
          </p:txBody>
        </p:sp>
      </p:grpSp>
      <p:grpSp>
        <p:nvGrpSpPr>
          <p:cNvPr id="99341" name="Group 13"/>
          <p:cNvGrpSpPr>
            <a:grpSpLocks/>
          </p:cNvGrpSpPr>
          <p:nvPr/>
        </p:nvGrpSpPr>
        <p:grpSpPr bwMode="auto">
          <a:xfrm>
            <a:off x="5819775" y="2741613"/>
            <a:ext cx="3194050" cy="3155950"/>
            <a:chOff x="3666" y="1727"/>
            <a:chExt cx="2012" cy="1988"/>
          </a:xfrm>
        </p:grpSpPr>
        <p:sp>
          <p:nvSpPr>
            <p:cNvPr id="99335" name="Line 7"/>
            <p:cNvSpPr>
              <a:spLocks noChangeShapeType="1"/>
            </p:cNvSpPr>
            <p:nvPr/>
          </p:nvSpPr>
          <p:spPr bwMode="auto">
            <a:xfrm flipV="1">
              <a:off x="3666" y="2039"/>
              <a:ext cx="1094" cy="1676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miter lim="800000"/>
              <a:headEnd type="arrow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339" name="Text Box 11"/>
            <p:cNvSpPr txBox="1">
              <a:spLocks noChangeArrowheads="1"/>
            </p:cNvSpPr>
            <p:nvPr/>
          </p:nvSpPr>
          <p:spPr bwMode="auto">
            <a:xfrm>
              <a:off x="4846" y="1727"/>
              <a:ext cx="832" cy="255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b="1" i="1">
                  <a:solidFill>
                    <a:srgbClr val="008000"/>
                  </a:solidFill>
                </a:rPr>
                <a:t>w = 6 g/kg</a:t>
              </a:r>
              <a:endParaRPr lang="en-GB" altLang="en-US" b="1" i="1" baseline="-25000">
                <a:solidFill>
                  <a:srgbClr val="008000"/>
                </a:solidFill>
              </a:endParaRPr>
            </a:p>
          </p:txBody>
        </p:sp>
      </p:grpSp>
      <p:sp>
        <p:nvSpPr>
          <p:cNvPr id="99342" name="Line 14"/>
          <p:cNvSpPr>
            <a:spLocks noChangeShapeType="1"/>
          </p:cNvSpPr>
          <p:nvPr/>
        </p:nvSpPr>
        <p:spPr bwMode="auto">
          <a:xfrm flipH="1">
            <a:off x="5588000" y="5918200"/>
            <a:ext cx="215900" cy="2413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235402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4" grpId="0" animBg="1"/>
      <p:bldP spid="99336" grpId="0" animBg="1"/>
      <p:bldP spid="9934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Refresh Your Mind &amp; Answer the Following?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387" name="Picture 3" descr="C:\Users\sama\AppData\Local\Microsoft\Windows\Temporary Internet Files\Content.IE5\8H9U7NI9\supermemoria-478x60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566863"/>
            <a:ext cx="1850823" cy="2319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8600" y="2826603"/>
            <a:ext cx="6400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Define LCL(Lifting Condensation Level</a:t>
            </a:r>
          </a:p>
        </p:txBody>
      </p:sp>
    </p:spTree>
    <p:extLst>
      <p:ext uri="{BB962C8B-B14F-4D97-AF65-F5344CB8AC3E}">
        <p14:creationId xmlns:p14="http://schemas.microsoft.com/office/powerpoint/2010/main" val="28946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9927</TotalTime>
  <Words>1223</Words>
  <Application>Microsoft Office PowerPoint</Application>
  <PresentationFormat>On-screen Show (4:3)</PresentationFormat>
  <Paragraphs>130</Paragraphs>
  <Slides>24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PowerPoint Presentation</vt:lpstr>
      <vt:lpstr>Refresh Your Mind &amp; Answer the Following?</vt:lpstr>
      <vt:lpstr>Question #1</vt:lpstr>
      <vt:lpstr>Solution #1</vt:lpstr>
      <vt:lpstr>PowerPoint Presentation</vt:lpstr>
      <vt:lpstr>Question #2</vt:lpstr>
      <vt:lpstr>Solution #2</vt:lpstr>
      <vt:lpstr>PowerPoint Presentation</vt:lpstr>
      <vt:lpstr>Refresh Your Mind &amp; Answer the Following?</vt:lpstr>
      <vt:lpstr>Question #3</vt:lpstr>
      <vt:lpstr>Solution #3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</dc:creator>
  <cp:lastModifiedBy>L</cp:lastModifiedBy>
  <cp:revision>84</cp:revision>
  <dcterms:created xsi:type="dcterms:W3CDTF">2020-02-11T20:05:07Z</dcterms:created>
  <dcterms:modified xsi:type="dcterms:W3CDTF">2020-07-09T11:23:55Z</dcterms:modified>
</cp:coreProperties>
</file>