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0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8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8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6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1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3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4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1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1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8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EAF7C-08A3-44FF-8EA6-988834CCBA0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1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18605" y="3506222"/>
            <a:ext cx="2313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553089" y="5202282"/>
            <a:ext cx="2590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Basim</a:t>
            </a:r>
            <a:r>
              <a:rPr lang="en-US" sz="2800" b="1" i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ALknani</a:t>
            </a:r>
            <a:endParaRPr lang="en-US" sz="2800" b="1" i="1" dirty="0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38251" y="3626194"/>
            <a:ext cx="8585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Obukhov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length And  Eddy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Flux 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1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44"/>
    </mc:Choice>
    <mc:Fallback xmlns="">
      <p:transition spd="slow" advTm="1114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7" y="891751"/>
            <a:ext cx="116520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Obukhov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length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(L) is a scaling parameter that is useful in the surface layer.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layer is that region where turbulent fluxes vary by less than 10% of their magnitude with height.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von Karman constant, k, is a dimensionless number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in the log wind profile in the surface layer and a value of 0.4.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235" t="53482" r="26173" b="8125"/>
          <a:stretch/>
        </p:blipFill>
        <p:spPr>
          <a:xfrm>
            <a:off x="339633" y="3775166"/>
            <a:ext cx="11521441" cy="29783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9006" y="1840551"/>
            <a:ext cx="10450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physical interpretation of the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Obukhov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length is that it is proportional to the height above the surface at which buoyant factors first dominate over mechanical (shear) production of turbulence.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005" y="2672291"/>
            <a:ext cx="1574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8320" y="307377"/>
            <a:ext cx="3328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Obukhov</a:t>
            </a:r>
            <a:r>
              <a:rPr lang="en-US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length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4494" t="29783" r="61770" b="56273"/>
          <a:stretch/>
        </p:blipFill>
        <p:spPr>
          <a:xfrm>
            <a:off x="1629564" y="2571518"/>
            <a:ext cx="404949" cy="6531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34513" y="2705315"/>
            <a:ext cx="9804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sometimes called a stability parameter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although its magnitude is not directly related to static nor dynamic stability. Only its sign relates to static stability: negative implies unstable, positive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implies  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statically stable.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better description of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l-G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)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"a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surface-layer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scaling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parameter“ 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253" t="19376" r="30186" b="24374"/>
          <a:stretch/>
        </p:blipFill>
        <p:spPr>
          <a:xfrm>
            <a:off x="1933303" y="261257"/>
            <a:ext cx="8138160" cy="583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332" t="31161" r="25370" b="14018"/>
          <a:stretch/>
        </p:blipFill>
        <p:spPr>
          <a:xfrm>
            <a:off x="705395" y="757646"/>
            <a:ext cx="11207932" cy="530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0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571" y="683518"/>
            <a:ext cx="115649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Stability Tables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dynamic stability concepts are intertwined, as sketched in Fig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Richardson numbers always correspond to statically and dynamically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unstable flow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flow will definitely become turbulent. Positive Richardson numbers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always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statically stable, but there is the small range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Ri &lt;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Richardson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numbers are dynamically unstable, and may be turbulent depending 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the flow.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turbulent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will become turbulent at about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(Ri = 0.25),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flow that is presently turbulent will stay turbulent if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324" t="20447" r="24666" b="59196"/>
          <a:stretch/>
        </p:blipFill>
        <p:spPr>
          <a:xfrm>
            <a:off x="979714" y="3069770"/>
            <a:ext cx="9405257" cy="23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13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400" y="125075"/>
            <a:ext cx="1984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Eddy Flux </a:t>
            </a:r>
          </a:p>
        </p:txBody>
      </p:sp>
      <p:sp>
        <p:nvSpPr>
          <p:cNvPr id="6" name="Rectangle 5"/>
          <p:cNvSpPr/>
          <p:nvPr/>
        </p:nvSpPr>
        <p:spPr>
          <a:xfrm>
            <a:off x="267789" y="586740"/>
            <a:ext cx="73543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small idealized eddy near the ground on a hot summer day (see Fig 2.12a). The average potential temperature profile is usually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superadiabatic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such surface layers. If the eddy is a swirling motion, then some of the air from position 1 will be mixed downward (i.e., w' is negative) , while some air from position 2 will mix up (i.e., w' is positive) to take its place. The average motion caused by turbulence is w' = 0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29" y="2341066"/>
            <a:ext cx="76287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downward moving air parcel (negative w') ends up being cooler than its surroundings (negative 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resulting in an instantaneous product </a:t>
            </a:r>
            <a:r>
              <a:rPr lang="ar-IQ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w'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ar-IQ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positive. The upward moving air (positive w') is warmer than its surroundings (positive 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), also resulting in a positive instantaneous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w'</a:t>
            </a:r>
            <a:r>
              <a:rPr lang="el-G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ar-IQ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the upward and downward moving air contribute positively to the flux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w'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ar-IQ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the average kinematic eddy heat flux </a:t>
            </a:r>
            <a:r>
              <a:rPr lang="ar-IQ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w'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ar-IQ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for this small-eddy mixing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Turbulent eddies transport heat upward in this case, tending to make the lapse rate more adiabatic</a:t>
            </a:r>
            <a:r>
              <a:rPr lang="en-US" dirty="0"/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2122" t="18303" r="51406" b="17067"/>
          <a:stretch/>
        </p:blipFill>
        <p:spPr>
          <a:xfrm>
            <a:off x="7988297" y="586740"/>
            <a:ext cx="3990342" cy="58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89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122" t="18303" r="24567" b="6518"/>
          <a:stretch/>
        </p:blipFill>
        <p:spPr>
          <a:xfrm>
            <a:off x="1254035" y="182879"/>
            <a:ext cx="9496697" cy="552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24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490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120</cp:revision>
  <dcterms:created xsi:type="dcterms:W3CDTF">2020-03-29T11:45:13Z</dcterms:created>
  <dcterms:modified xsi:type="dcterms:W3CDTF">2020-07-07T11:15:54Z</dcterms:modified>
</cp:coreProperties>
</file>