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0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8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6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AF7C-08A3-44FF-8EA6-988834CCBA0C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C72F-CAD1-46D0-9F39-BE5F123EB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8605" y="3506222"/>
            <a:ext cx="2313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553089" y="5202282"/>
            <a:ext cx="2590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Basim</a:t>
            </a:r>
            <a:r>
              <a:rPr lang="en-US" sz="28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ALknani</a:t>
            </a:r>
            <a:endParaRPr lang="en-US" sz="2800" b="1" i="1" dirty="0" smtClean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645" y="3626194"/>
            <a:ext cx="732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 </a:t>
            </a:r>
          </a:p>
        </p:txBody>
      </p:sp>
    </p:spTree>
    <p:extLst>
      <p:ext uri="{BB962C8B-B14F-4D97-AF65-F5344CB8AC3E}">
        <p14:creationId xmlns:p14="http://schemas.microsoft.com/office/powerpoint/2010/main" val="14859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4"/>
    </mc:Choice>
    <mc:Fallback xmlns="">
      <p:transition spd="slow" advTm="111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634" y="153463"/>
            <a:ext cx="109205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 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statically stable environment, turbulent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vertical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motions are acting against the restoring force of gravity. Thus, buoyancy tends to suppress turbulence, while wind shears tend to generate turbulence mechanically. The buoyant production term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TKE budget equation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in this situation, while the mechanical production term is positive.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buoyant production term to the mechanical production term . This ratio, called the flux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588" t="39912" r="29988" b="31339"/>
          <a:stretch/>
        </p:blipFill>
        <p:spPr>
          <a:xfrm>
            <a:off x="3553096" y="2182059"/>
            <a:ext cx="4088675" cy="1358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083" y="3827418"/>
            <a:ext cx="558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Richardson number is dimensionless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634" y="4196750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statically unstable flows,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neutral flows, it is zero. For statically stable flows,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positive. Richardson proposed 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critical value, because the mechanical production rate balances the buoyant consumption of TKE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1794" y="5302017"/>
            <a:ext cx="857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(dynamically unstable)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+1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laminar (dynamically stable)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+1 </a:t>
            </a:r>
          </a:p>
        </p:txBody>
      </p:sp>
    </p:spTree>
    <p:extLst>
      <p:ext uri="{BB962C8B-B14F-4D97-AF65-F5344CB8AC3E}">
        <p14:creationId xmlns:p14="http://schemas.microsoft.com/office/powerpoint/2010/main" val="424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456" y="225732"/>
            <a:ext cx="4569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Richardson Number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204" y="4358976"/>
            <a:ext cx="10763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Richardson number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and  RT indicates the termination of turbulence.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 stability criteria can be stated as follows: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Laminar flow becomes turbulent when    Ri &lt;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Turbulent flow becomes laminar when    Ri &gt; 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861" y="5598702"/>
            <a:ext cx="9499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correct values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appears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=0.21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0.25 and RT = 1.0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6514" y="5928637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 wave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Ri &lt;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58" y="6297969"/>
            <a:ext cx="936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wave begins to "roll up" or "break". This "breaking" wave is called </a:t>
            </a:r>
            <a:r>
              <a:rPr lang="en-US" dirty="0" smtClean="0"/>
              <a:t>a </a:t>
            </a:r>
            <a:r>
              <a:rPr lang="en-US" b="1" u="sng" dirty="0" smtClean="0"/>
              <a:t>Kelvin-Helmholtz </a:t>
            </a:r>
            <a:r>
              <a:rPr lang="en-US" b="1" u="sng" dirty="0"/>
              <a:t>(KH) wave </a:t>
            </a:r>
            <a:r>
              <a:rPr lang="en-US" dirty="0"/>
              <a:t>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5637" t="33840" r="35409" b="24911"/>
          <a:stretch/>
        </p:blipFill>
        <p:spPr>
          <a:xfrm>
            <a:off x="3415937" y="2228064"/>
            <a:ext cx="5068389" cy="15053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509" y="744698"/>
            <a:ext cx="11273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use it to determine whether turbulent flow will become laminar. but not whether laminar flow will become turbulent.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56" t="24910" r="15831" b="60268"/>
          <a:stretch/>
        </p:blipFill>
        <p:spPr>
          <a:xfrm>
            <a:off x="320039" y="1513890"/>
            <a:ext cx="11456125" cy="693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" y="2322225"/>
            <a:ext cx="2597121" cy="3535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3433" y="3692946"/>
            <a:ext cx="11090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When investigators refer to a "Richardson number" without specifying which one. </a:t>
            </a:r>
            <a:r>
              <a:rPr lang="en-US" b="1" dirty="0" smtClean="0">
                <a:solidFill>
                  <a:srgbClr val="00B050"/>
                </a:solidFill>
              </a:rPr>
              <a:t>They usually </a:t>
            </a:r>
            <a:r>
              <a:rPr lang="en-US" b="1" dirty="0">
                <a:solidFill>
                  <a:srgbClr val="00B050"/>
                </a:solidFill>
              </a:rPr>
              <a:t>mean </a:t>
            </a:r>
            <a:r>
              <a:rPr lang="en-US" b="1" dirty="0" smtClean="0">
                <a:solidFill>
                  <a:srgbClr val="00B050"/>
                </a:solidFill>
              </a:rPr>
              <a:t>the gradient </a:t>
            </a:r>
            <a:r>
              <a:rPr lang="en-US" b="1" dirty="0">
                <a:solidFill>
                  <a:srgbClr val="00B050"/>
                </a:solidFill>
              </a:rPr>
              <a:t>Richardson number.</a:t>
            </a:r>
          </a:p>
        </p:txBody>
      </p:sp>
    </p:spTree>
    <p:extLst>
      <p:ext uri="{BB962C8B-B14F-4D97-AF65-F5344CB8AC3E}">
        <p14:creationId xmlns:p14="http://schemas.microsoft.com/office/powerpoint/2010/main" val="21851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2186" y="266002"/>
            <a:ext cx="4798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Richardson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number, 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2966" t="22768" r="36111" b="58661"/>
          <a:stretch/>
        </p:blipFill>
        <p:spPr>
          <a:xfrm>
            <a:off x="3879669" y="888274"/>
            <a:ext cx="4023360" cy="135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039" t="39733" r="3182" b="32410"/>
          <a:stretch/>
        </p:blipFill>
        <p:spPr>
          <a:xfrm>
            <a:off x="169817" y="2246812"/>
            <a:ext cx="11848012" cy="15414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2186" y="3894797"/>
            <a:ext cx="11290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Richardson number itself says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about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of turbulence, only about the yes/no presence of turbulence. </a:t>
            </a:r>
          </a:p>
        </p:txBody>
      </p:sp>
    </p:spTree>
    <p:extLst>
      <p:ext uri="{BB962C8B-B14F-4D97-AF65-F5344CB8AC3E}">
        <p14:creationId xmlns:p14="http://schemas.microsoft.com/office/powerpoint/2010/main" val="11234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32" t="14018" r="15429" b="12768"/>
          <a:stretch/>
        </p:blipFill>
        <p:spPr>
          <a:xfrm>
            <a:off x="1632857" y="274319"/>
            <a:ext cx="7837714" cy="4624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6686" y="5135768"/>
            <a:ext cx="11495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bulk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Richardson number, Ri, over a layer and the probability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within that layer.</a:t>
            </a:r>
          </a:p>
        </p:txBody>
      </p:sp>
    </p:spTree>
    <p:extLst>
      <p:ext uri="{BB962C8B-B14F-4D97-AF65-F5344CB8AC3E}">
        <p14:creationId xmlns:p14="http://schemas.microsoft.com/office/powerpoint/2010/main" val="362689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72" t="17947" r="10811" b="9732"/>
          <a:stretch/>
        </p:blipFill>
        <p:spPr>
          <a:xfrm>
            <a:off x="783771" y="613954"/>
            <a:ext cx="10398035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72" y="352084"/>
            <a:ext cx="11495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Q1)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bulk Richardson number for the measured wind speed at 0.1 Km height is equal to 6 m/s, while  the measured wind speed at 0.2 Km height is equal to 7.5 m/s and the average decreases temperature with height at the constant rate of 27 ℃/km.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572" y="1655858"/>
            <a:ext cx="8721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methods to measure stability? Explain with equations.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8011" y="2339334"/>
                <a:ext cx="11299371" cy="1398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1">
                  <a:lnSpc>
                    <a:spcPct val="115000"/>
                  </a:lnSpc>
                  <a:spcAft>
                    <a:spcPts val="800"/>
                  </a:spcAft>
                  <a:tabLst>
                    <a:tab pos="177165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Q2/ </a:t>
                </a:r>
                <a:r>
                  <a:rPr lang="en-US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 height of z = 300 m in a 1000 m thick mixed layer the following conditions were observed: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𝑑𝑢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1 m/s,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𝑑𝑧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 25°C,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0.00053 m/s,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-0.03 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   If the pressure and turbulent transports are neglected, the TKE at 300 m is at steady state,      w* 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7.89 x 10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(m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), find the dissipation rate value from normalized TKE equation and </a:t>
                </a: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flux Richardson number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2339334"/>
                <a:ext cx="11299371" cy="1398396"/>
              </a:xfrm>
              <a:prstGeom prst="rect">
                <a:avLst/>
              </a:prstGeom>
              <a:blipFill>
                <a:blip r:embed="rId2"/>
                <a:stretch>
                  <a:fillRect l="-432" t="-873" r="-486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03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0" t="13482" r="2277" b="62946"/>
          <a:stretch/>
        </p:blipFill>
        <p:spPr>
          <a:xfrm>
            <a:off x="0" y="182880"/>
            <a:ext cx="12043954" cy="172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56" t="55803" r="5993" b="10982"/>
          <a:stretch/>
        </p:blipFill>
        <p:spPr>
          <a:xfrm>
            <a:off x="496388" y="2024743"/>
            <a:ext cx="11547566" cy="2429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1743" y="6140130"/>
            <a:ext cx="10280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below 15.9 m we expect turbulence,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above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31.8 m we expect laminar flow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613" t="30089" r="20651" b="55090"/>
          <a:stretch/>
        </p:blipFill>
        <p:spPr>
          <a:xfrm>
            <a:off x="1580605" y="4763784"/>
            <a:ext cx="7772401" cy="108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2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469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99</cp:revision>
  <dcterms:created xsi:type="dcterms:W3CDTF">2020-03-29T11:45:13Z</dcterms:created>
  <dcterms:modified xsi:type="dcterms:W3CDTF">2020-06-09T09:03:42Z</dcterms:modified>
</cp:coreProperties>
</file>