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70" r:id="rId2"/>
    <p:sldId id="271" r:id="rId3"/>
    <p:sldId id="265" r:id="rId4"/>
    <p:sldId id="258" r:id="rId5"/>
    <p:sldId id="266" r:id="rId6"/>
    <p:sldId id="259" r:id="rId7"/>
    <p:sldId id="260" r:id="rId8"/>
    <p:sldId id="261" r:id="rId9"/>
    <p:sldId id="262" r:id="rId10"/>
    <p:sldId id="264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5821394-D0EC-4517-A39D-DA0C7799DE17}" type="datetimeFigureOut">
              <a:rPr lang="ar-IQ" smtClean="0"/>
              <a:t>04/10/1441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BFFF5C5-661F-4827-8E5C-39762482E84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F5C5-661F-4827-8E5C-39762482E844}" type="slidenum">
              <a:rPr lang="ar-IQ" smtClean="0"/>
              <a:t>1</a:t>
            </a:fld>
            <a:endParaRPr lang="ar-IQ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F5C5-661F-4827-8E5C-39762482E844}" type="slidenum">
              <a:rPr lang="ar-IQ" smtClean="0"/>
              <a:t>10</a:t>
            </a:fld>
            <a:endParaRPr lang="ar-IQ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F5C5-661F-4827-8E5C-39762482E844}" type="slidenum">
              <a:rPr lang="ar-IQ" smtClean="0"/>
              <a:t>11</a:t>
            </a:fld>
            <a:endParaRPr lang="ar-IQ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F5C5-661F-4827-8E5C-39762482E844}" type="slidenum">
              <a:rPr lang="ar-IQ" smtClean="0"/>
              <a:t>12</a:t>
            </a:fld>
            <a:endParaRPr lang="ar-IQ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F5C5-661F-4827-8E5C-39762482E844}" type="slidenum">
              <a:rPr lang="ar-IQ" smtClean="0"/>
              <a:t>13</a:t>
            </a:fld>
            <a:endParaRPr lang="ar-IQ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F5C5-661F-4827-8E5C-39762482E844}" type="slidenum">
              <a:rPr lang="ar-IQ" smtClean="0"/>
              <a:t>2</a:t>
            </a:fld>
            <a:endParaRPr lang="ar-IQ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F5C5-661F-4827-8E5C-39762482E844}" type="slidenum">
              <a:rPr lang="ar-IQ" smtClean="0"/>
              <a:t>3</a:t>
            </a:fld>
            <a:endParaRPr lang="ar-IQ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F5C5-661F-4827-8E5C-39762482E844}" type="slidenum">
              <a:rPr lang="ar-IQ" smtClean="0"/>
              <a:t>4</a:t>
            </a:fld>
            <a:endParaRPr lang="ar-IQ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F5C5-661F-4827-8E5C-39762482E844}" type="slidenum">
              <a:rPr lang="ar-IQ" smtClean="0"/>
              <a:t>5</a:t>
            </a:fld>
            <a:endParaRPr lang="ar-IQ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F5C5-661F-4827-8E5C-39762482E844}" type="slidenum">
              <a:rPr lang="ar-IQ" smtClean="0"/>
              <a:t>6</a:t>
            </a:fld>
            <a:endParaRPr lang="ar-IQ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F5C5-661F-4827-8E5C-39762482E844}" type="slidenum">
              <a:rPr lang="ar-IQ" smtClean="0"/>
              <a:t>7</a:t>
            </a:fld>
            <a:endParaRPr lang="ar-IQ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F5C5-661F-4827-8E5C-39762482E844}" type="slidenum">
              <a:rPr lang="ar-IQ" smtClean="0"/>
              <a:t>8</a:t>
            </a:fld>
            <a:endParaRPr lang="ar-IQ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FF5C5-661F-4827-8E5C-39762482E844}" type="slidenum">
              <a:rPr lang="ar-IQ" smtClean="0"/>
              <a:t>9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4CCD-8584-4E96-AF96-3D53A3E08897}" type="datetimeFigureOut">
              <a:rPr lang="ar-IQ" smtClean="0"/>
              <a:t>04/10/1441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0E5D-59A2-447D-8BDB-986D5CE5A0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4CCD-8584-4E96-AF96-3D53A3E08897}" type="datetimeFigureOut">
              <a:rPr lang="ar-IQ" smtClean="0"/>
              <a:t>04/10/1441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0E5D-59A2-447D-8BDB-986D5CE5A0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4CCD-8584-4E96-AF96-3D53A3E08897}" type="datetimeFigureOut">
              <a:rPr lang="ar-IQ" smtClean="0"/>
              <a:t>04/10/1441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0E5D-59A2-447D-8BDB-986D5CE5A0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4CCD-8584-4E96-AF96-3D53A3E08897}" type="datetimeFigureOut">
              <a:rPr lang="ar-IQ" smtClean="0"/>
              <a:t>04/10/1441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0E5D-59A2-447D-8BDB-986D5CE5A0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4CCD-8584-4E96-AF96-3D53A3E08897}" type="datetimeFigureOut">
              <a:rPr lang="ar-IQ" smtClean="0"/>
              <a:t>04/10/1441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0E5D-59A2-447D-8BDB-986D5CE5A0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4CCD-8584-4E96-AF96-3D53A3E08897}" type="datetimeFigureOut">
              <a:rPr lang="ar-IQ" smtClean="0"/>
              <a:t>04/10/1441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0E5D-59A2-447D-8BDB-986D5CE5A0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4CCD-8584-4E96-AF96-3D53A3E08897}" type="datetimeFigureOut">
              <a:rPr lang="ar-IQ" smtClean="0"/>
              <a:t>04/10/1441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0E5D-59A2-447D-8BDB-986D5CE5A0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4CCD-8584-4E96-AF96-3D53A3E08897}" type="datetimeFigureOut">
              <a:rPr lang="ar-IQ" smtClean="0"/>
              <a:t>04/10/1441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0E5D-59A2-447D-8BDB-986D5CE5A0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4CCD-8584-4E96-AF96-3D53A3E08897}" type="datetimeFigureOut">
              <a:rPr lang="ar-IQ" smtClean="0"/>
              <a:t>04/10/1441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0E5D-59A2-447D-8BDB-986D5CE5A0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4CCD-8584-4E96-AF96-3D53A3E08897}" type="datetimeFigureOut">
              <a:rPr lang="ar-IQ" smtClean="0"/>
              <a:t>04/10/1441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0E5D-59A2-447D-8BDB-986D5CE5A0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4CCD-8584-4E96-AF96-3D53A3E08897}" type="datetimeFigureOut">
              <a:rPr lang="ar-IQ" smtClean="0"/>
              <a:t>04/10/1441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0E5D-59A2-447D-8BDB-986D5CE5A04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A4CCD-8584-4E96-AF96-3D53A3E08897}" type="datetimeFigureOut">
              <a:rPr lang="ar-IQ" smtClean="0"/>
              <a:t>04/10/1441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30E5D-59A2-447D-8BDB-986D5CE5A04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efa.org/%D8%AE%D9%8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ar-IQ" sz="4400" b="1" dirty="0" smtClean="0"/>
              <a:t>الكيمياء التحليلية العلمي </a:t>
            </a:r>
          </a:p>
          <a:p>
            <a:pPr algn="ctr">
              <a:buNone/>
            </a:pPr>
            <a:endParaRPr lang="ar-IQ" sz="4400" b="1" dirty="0" smtClean="0"/>
          </a:p>
          <a:p>
            <a:pPr algn="ctr">
              <a:buNone/>
            </a:pPr>
            <a:r>
              <a:rPr lang="ar-IQ" sz="4400" b="1" dirty="0" smtClean="0"/>
              <a:t>المرحلة </a:t>
            </a:r>
            <a:r>
              <a:rPr lang="ar-IQ" sz="4400" b="1" dirty="0" err="1" smtClean="0"/>
              <a:t>الاولى</a:t>
            </a:r>
            <a:r>
              <a:rPr lang="ar-IQ" sz="4400" b="1" dirty="0" smtClean="0"/>
              <a:t> </a:t>
            </a:r>
          </a:p>
          <a:p>
            <a:pPr algn="ctr">
              <a:buNone/>
            </a:pPr>
            <a:endParaRPr lang="ar-IQ" sz="4400" b="1" dirty="0" smtClean="0"/>
          </a:p>
          <a:p>
            <a:pPr algn="ctr">
              <a:buNone/>
            </a:pPr>
            <a:r>
              <a:rPr lang="ar-IQ" sz="4400" b="1" dirty="0" smtClean="0"/>
              <a:t>الدراسات الصباحية والمسائية </a:t>
            </a:r>
            <a:endParaRPr lang="ar-IQ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214314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 algn="r">
              <a:buFont typeface="Arial" pitchFamily="34" charset="0"/>
              <a:buChar char="•"/>
            </a:pPr>
            <a:r>
              <a:rPr lang="ar-IQ" sz="2400" dirty="0"/>
              <a:t>ضع في السحاحة </a:t>
            </a:r>
            <a:r>
              <a:rPr lang="en-US" sz="2400" dirty="0"/>
              <a:t>( 0.05 N) </a:t>
            </a:r>
            <a:r>
              <a:rPr lang="ar-IQ" sz="2400" dirty="0"/>
              <a:t> من </a:t>
            </a:r>
            <a:r>
              <a:rPr lang="en-US" sz="2400" dirty="0" err="1"/>
              <a:t>NaOH</a:t>
            </a:r>
            <a:r>
              <a:rPr lang="en-US" sz="2400" dirty="0"/>
              <a:t> </a:t>
            </a:r>
            <a:r>
              <a:rPr lang="ar-SA" sz="2400" dirty="0"/>
              <a:t> </a:t>
            </a:r>
            <a:r>
              <a:rPr lang="ar-SA" sz="2400" dirty="0" err="1"/>
              <a:t>وسحح</a:t>
            </a:r>
            <a:r>
              <a:rPr lang="ar-SA" sz="2400" dirty="0"/>
              <a:t> مع المحلول </a:t>
            </a:r>
            <a:r>
              <a:rPr lang="ar-SA" sz="2400" dirty="0" err="1"/>
              <a:t>الى</a:t>
            </a:r>
            <a:r>
              <a:rPr lang="ar-SA" sz="2400" dirty="0"/>
              <a:t> </a:t>
            </a:r>
            <a:r>
              <a:rPr lang="ar-SA" sz="2400" dirty="0" err="1"/>
              <a:t>ان</a:t>
            </a:r>
            <a:r>
              <a:rPr lang="ar-SA" sz="2400" dirty="0"/>
              <a:t> يتحول المحلول من عديم اللون </a:t>
            </a:r>
            <a:r>
              <a:rPr lang="ar-SA" sz="2400" dirty="0" err="1"/>
              <a:t>الى</a:t>
            </a:r>
            <a:r>
              <a:rPr lang="ar-SA" sz="2400" dirty="0"/>
              <a:t> وردي </a:t>
            </a:r>
            <a:r>
              <a:rPr lang="ar-SA" sz="2400" dirty="0" smtClean="0"/>
              <a:t>فاتح</a:t>
            </a:r>
            <a:r>
              <a:rPr lang="ar-IQ" sz="2400" dirty="0" smtClean="0"/>
              <a:t/>
            </a:r>
            <a:br>
              <a:rPr lang="ar-IQ" sz="2400" dirty="0" smtClean="0"/>
            </a:br>
            <a:r>
              <a:rPr lang="ar-SA" sz="2400" dirty="0" smtClean="0"/>
              <a:t>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ar-IQ" sz="2400" dirty="0"/>
              <a:t> </a:t>
            </a:r>
            <a:r>
              <a:rPr lang="ar-IQ" sz="2400" dirty="0" smtClean="0"/>
              <a:t>احسب </a:t>
            </a:r>
            <a:r>
              <a:rPr lang="ar-IQ" sz="2400" dirty="0"/>
              <a:t>الحجم النازل من السحاحة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ar-IQ" sz="2400" dirty="0"/>
              <a:t> </a:t>
            </a:r>
            <a:r>
              <a:rPr lang="en-US" sz="2400" dirty="0"/>
              <a:t/>
            </a:r>
            <a:br>
              <a:rPr lang="en-US" sz="2400" dirty="0"/>
            </a:br>
            <a:endParaRPr lang="ar-IQ" sz="2400" dirty="0"/>
          </a:p>
        </p:txBody>
      </p:sp>
      <p:pic>
        <p:nvPicPr>
          <p:cNvPr id="5122" name="Picture 2" descr="C:\Users\hp\Desktop\الثاني تحليلية-2020\الاول -تعليم الكتروني تسحيح\الخليك\Untitledjjjkki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214554"/>
            <a:ext cx="5429288" cy="38512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hp\Desktop\الثاني تحليلية-2020\الاول -تعليم الكتروني تسحيح\الخليك\2222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642918"/>
            <a:ext cx="8215370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b="1" dirty="0"/>
              <a:t>الحسابات :</a:t>
            </a:r>
            <a:endParaRPr lang="en-US" dirty="0"/>
          </a:p>
          <a:p>
            <a:pPr lvl="0"/>
            <a:r>
              <a:rPr lang="ar-IQ" sz="2800" dirty="0"/>
              <a:t>تعين( وزن) حامض </a:t>
            </a:r>
            <a:r>
              <a:rPr lang="ar-IQ" sz="2800" dirty="0" err="1"/>
              <a:t>الخليك</a:t>
            </a:r>
            <a:r>
              <a:rPr lang="ar-IQ" sz="2800" dirty="0"/>
              <a:t> في الخل </a:t>
            </a:r>
            <a:endParaRPr lang="ar-IQ" sz="2800" dirty="0" smtClean="0"/>
          </a:p>
          <a:p>
            <a:pPr rtl="0"/>
            <a:r>
              <a:rPr lang="en-US" sz="2800" dirty="0" smtClean="0"/>
              <a:t>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COOH </a:t>
            </a:r>
            <a:r>
              <a:rPr lang="en-US" sz="2800" dirty="0"/>
              <a:t>+ </a:t>
            </a:r>
            <a:r>
              <a:rPr lang="en-US" sz="2800" dirty="0" err="1"/>
              <a:t>NaOH</a:t>
            </a:r>
            <a:r>
              <a:rPr lang="en-US" sz="2800" dirty="0"/>
              <a:t>               CH</a:t>
            </a:r>
            <a:r>
              <a:rPr lang="en-US" sz="2800" baseline="-25000" dirty="0"/>
              <a:t>3</a:t>
            </a:r>
            <a:r>
              <a:rPr lang="en-US" sz="2800" dirty="0"/>
              <a:t>COONa + H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</a:p>
          <a:p>
            <a:r>
              <a:rPr lang="en-US" sz="1800" b="1" dirty="0"/>
              <a:t>                    </a:t>
            </a:r>
            <a:r>
              <a:rPr lang="en-US" sz="1800" b="1" dirty="0" smtClean="0"/>
              <a:t>            Colorless                                                                     pink            </a:t>
            </a:r>
            <a:endParaRPr lang="en-US" sz="1800" dirty="0"/>
          </a:p>
          <a:p>
            <a:pPr lvl="0"/>
            <a:endParaRPr lang="en-US" sz="2800" dirty="0"/>
          </a:p>
          <a:p>
            <a:endParaRPr lang="ar-IQ" dirty="0"/>
          </a:p>
        </p:txBody>
      </p:sp>
      <p:pic>
        <p:nvPicPr>
          <p:cNvPr id="4" name="صورة 3" descr="C:\Users\hp\Desktop\الثاني تحليلية-2020\الاول -تعليم الكتروني تسحيح\1 خليك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643182"/>
            <a:ext cx="7858179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رابط كسهم مستقيم 10"/>
          <p:cNvCxnSpPr/>
          <p:nvPr/>
        </p:nvCxnSpPr>
        <p:spPr>
          <a:xfrm>
            <a:off x="5072066" y="192880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5357826"/>
            <a:ext cx="41719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71525" y="571481"/>
            <a:ext cx="7600950" cy="4991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/>
              <a:t> Determination of Acetic Acid Content of Vinegar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ar-IQ" sz="3200" b="1" dirty="0" smtClean="0"/>
              <a:t>تعين حامض </a:t>
            </a:r>
            <a:r>
              <a:rPr lang="ar-IQ" sz="3200" b="1" dirty="0" err="1" smtClean="0"/>
              <a:t>الخليك</a:t>
            </a:r>
            <a:r>
              <a:rPr lang="ar-IQ" sz="3200" b="1" dirty="0" smtClean="0"/>
              <a:t> في الخل</a:t>
            </a:r>
            <a:br>
              <a:rPr lang="ar-IQ" sz="3200" b="1" dirty="0" smtClean="0"/>
            </a:br>
            <a:r>
              <a:rPr lang="ar-IQ" sz="3200" b="1" dirty="0" smtClean="0"/>
              <a:t>( </a:t>
            </a:r>
            <a:r>
              <a:rPr lang="ar-IQ" sz="3200" b="1" dirty="0" err="1" smtClean="0"/>
              <a:t>تسحيحات</a:t>
            </a:r>
            <a:r>
              <a:rPr lang="ar-IQ" sz="3200" b="1" dirty="0" smtClean="0"/>
              <a:t> التعادل)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ar-IQ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26866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ar-IQ" sz="2800" b="1" dirty="0" err="1" smtClean="0">
                <a:solidFill>
                  <a:schemeClr val="tx1"/>
                </a:solidFill>
              </a:rPr>
              <a:t>اعداد</a:t>
            </a:r>
            <a:endParaRPr lang="ar-IQ" sz="28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ar-IQ" sz="2800" b="1" dirty="0" smtClean="0">
                <a:solidFill>
                  <a:schemeClr val="tx1"/>
                </a:solidFill>
              </a:rPr>
              <a:t>م. ربا فهمي عباس</a:t>
            </a:r>
          </a:p>
          <a:p>
            <a:pPr algn="ctr">
              <a:buNone/>
            </a:pPr>
            <a:r>
              <a:rPr lang="ar-IQ" sz="2800" b="1" dirty="0" smtClean="0">
                <a:solidFill>
                  <a:schemeClr val="tx1"/>
                </a:solidFill>
              </a:rPr>
              <a:t>م. م نداء </a:t>
            </a:r>
            <a:r>
              <a:rPr lang="ar-IQ" sz="2800" b="1" dirty="0" err="1" smtClean="0">
                <a:solidFill>
                  <a:schemeClr val="tx1"/>
                </a:solidFill>
              </a:rPr>
              <a:t>ابراهيم</a:t>
            </a:r>
            <a:r>
              <a:rPr lang="ar-IQ" sz="2800" b="1" dirty="0" smtClean="0">
                <a:solidFill>
                  <a:schemeClr val="tx1"/>
                </a:solidFill>
              </a:rPr>
              <a:t> مهدي</a:t>
            </a:r>
          </a:p>
          <a:p>
            <a:pPr algn="ctr">
              <a:buNone/>
            </a:pPr>
            <a:r>
              <a:rPr lang="ar-IQ" sz="2800" b="1" dirty="0" smtClean="0">
                <a:solidFill>
                  <a:schemeClr val="tx1"/>
                </a:solidFill>
              </a:rPr>
              <a:t>م.</a:t>
            </a:r>
            <a:r>
              <a:rPr lang="ar-IQ" sz="2800" b="1" dirty="0" err="1" smtClean="0">
                <a:solidFill>
                  <a:schemeClr val="tx1"/>
                </a:solidFill>
              </a:rPr>
              <a:t>م</a:t>
            </a:r>
            <a:r>
              <a:rPr lang="ar-IQ" sz="2800" b="1" dirty="0" smtClean="0">
                <a:solidFill>
                  <a:schemeClr val="tx1"/>
                </a:solidFill>
              </a:rPr>
              <a:t> </a:t>
            </a:r>
            <a:r>
              <a:rPr lang="ar-IQ" sz="2800" b="1" dirty="0" err="1" smtClean="0">
                <a:solidFill>
                  <a:schemeClr val="tx1"/>
                </a:solidFill>
              </a:rPr>
              <a:t>الاء</a:t>
            </a:r>
            <a:r>
              <a:rPr lang="ar-IQ" sz="2800" b="1" dirty="0" smtClean="0">
                <a:solidFill>
                  <a:schemeClr val="tx1"/>
                </a:solidFill>
              </a:rPr>
              <a:t> عبد الواحد جاسم </a:t>
            </a:r>
          </a:p>
          <a:p>
            <a:pPr algn="ctr">
              <a:buNone/>
            </a:pPr>
            <a:r>
              <a:rPr lang="ar-IQ" sz="2800" b="1" dirty="0" smtClean="0"/>
              <a:t>مختبر الكيمياء التحليلية-قسم الكيمياء-كلية العلوم-الجامعة </a:t>
            </a:r>
            <a:r>
              <a:rPr lang="ar-IQ" sz="2800" b="1" dirty="0" err="1" smtClean="0"/>
              <a:t>المستنصرية</a:t>
            </a:r>
            <a:r>
              <a:rPr lang="ar-IQ" sz="2800" b="1" dirty="0" smtClean="0"/>
              <a:t> </a:t>
            </a:r>
          </a:p>
          <a:p>
            <a:pPr algn="ctr">
              <a:buNone/>
            </a:pPr>
            <a:r>
              <a:rPr lang="ar-IQ" sz="2800" b="1" dirty="0" smtClean="0"/>
              <a:t>2020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201135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ar-SA" sz="2800" b="1" dirty="0" smtClean="0"/>
              <a:t>حامض الخل</a:t>
            </a:r>
            <a:r>
              <a:rPr lang="ar-IQ" sz="2800" b="1" dirty="0" smtClean="0"/>
              <a:t> (</a:t>
            </a:r>
            <a:r>
              <a:rPr lang="en-US" sz="2800" b="1" dirty="0" smtClean="0"/>
              <a:t>Acetic acid</a:t>
            </a:r>
            <a:r>
              <a:rPr lang="ar-SA" sz="2800" b="1" dirty="0" smtClean="0"/>
              <a:t>)</a:t>
            </a:r>
            <a:r>
              <a:rPr lang="ar-SA" sz="2800" dirty="0" smtClean="0"/>
              <a:t>: المعروف أيضا باسم حمض </a:t>
            </a:r>
            <a:r>
              <a:rPr lang="ar-SA" sz="2800" dirty="0" err="1" smtClean="0"/>
              <a:t>الإيثانويك</a:t>
            </a:r>
            <a:r>
              <a:rPr lang="ar-SA" sz="2800" dirty="0" smtClean="0"/>
              <a:t>، وصيغته</a:t>
            </a:r>
            <a:r>
              <a:rPr lang="en-US" sz="2800" dirty="0" smtClean="0"/>
              <a:t> 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COOH </a:t>
            </a:r>
            <a:r>
              <a:rPr lang="ar-SA" sz="2800" dirty="0" smtClean="0"/>
              <a:t>، وهو مركب كيميائي عضوي </a:t>
            </a:r>
            <a:r>
              <a:rPr lang="ar-IQ" sz="2800" dirty="0" smtClean="0"/>
              <a:t>وهو الذي</a:t>
            </a:r>
            <a:r>
              <a:rPr lang="ar-SA" sz="2800" dirty="0" smtClean="0"/>
              <a:t> يعطي </a:t>
            </a:r>
            <a:r>
              <a:rPr lang="ar-SA" sz="2800" dirty="0" smtClean="0">
                <a:hlinkClick r:id="rId3" tooltip="خل"/>
              </a:rPr>
              <a:t>الخل</a:t>
            </a:r>
            <a:r>
              <a:rPr lang="en-US" sz="2800" dirty="0" smtClean="0"/>
              <a:t> </a:t>
            </a:r>
            <a:r>
              <a:rPr lang="ar-SA" sz="2800" dirty="0" smtClean="0"/>
              <a:t>طعمه الحامض ورائحته النفاذة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endParaRPr lang="ar-IQ" sz="2800" dirty="0"/>
          </a:p>
        </p:txBody>
      </p:sp>
      <p:pic>
        <p:nvPicPr>
          <p:cNvPr id="6146" name="Picture 2" descr="C:\Users\hp\Desktop\الثاني تحليلية-2020\الاول -تعليم الكتروني تسحيح\الخليك\acetic-acid-in-vinegar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28662" y="2485401"/>
            <a:ext cx="6286544" cy="36407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b="1" dirty="0"/>
              <a:t>الخل (</a:t>
            </a:r>
            <a:r>
              <a:rPr lang="en-US" b="1" dirty="0"/>
              <a:t>vinegar</a:t>
            </a:r>
            <a:r>
              <a:rPr lang="ar-IQ" b="1" dirty="0"/>
              <a:t>)</a:t>
            </a:r>
            <a:r>
              <a:rPr lang="ar-IQ" dirty="0"/>
              <a:t> : هو مزيج من مواد عضوية مثل حامض </a:t>
            </a:r>
            <a:r>
              <a:rPr lang="ar-IQ" dirty="0" err="1"/>
              <a:t>الخليك</a:t>
            </a:r>
            <a:r>
              <a:rPr lang="ar-IQ" dirty="0"/>
              <a:t> </a:t>
            </a:r>
            <a:r>
              <a:rPr lang="ar-IQ" dirty="0" err="1"/>
              <a:t>والاسترات</a:t>
            </a:r>
            <a:r>
              <a:rPr lang="ar-IQ" dirty="0"/>
              <a:t> وغيرها ويكون على نوعين:</a:t>
            </a:r>
            <a:endParaRPr lang="en-US" dirty="0"/>
          </a:p>
          <a:p>
            <a:r>
              <a:rPr lang="ar-IQ" b="1" dirty="0" err="1"/>
              <a:t>الاول</a:t>
            </a:r>
            <a:r>
              <a:rPr lang="ar-IQ" dirty="0"/>
              <a:t> : الخل  الطبيعي (الملون) وهو ناتج عن تخمر الفواكه مثل التمر والعنب ونسبة حامض </a:t>
            </a:r>
            <a:r>
              <a:rPr lang="ar-IQ" dirty="0" err="1"/>
              <a:t>الخليك</a:t>
            </a:r>
            <a:r>
              <a:rPr lang="ar-IQ" dirty="0"/>
              <a:t> تقريبا 6-10%  </a:t>
            </a:r>
            <a:endParaRPr lang="en-US" dirty="0"/>
          </a:p>
          <a:p>
            <a:r>
              <a:rPr lang="ar-IQ" b="1" dirty="0"/>
              <a:t>الثاني</a:t>
            </a:r>
            <a:r>
              <a:rPr lang="ar-IQ" dirty="0"/>
              <a:t> : الخل الصناعي (عديم اللون) وهو ناتج من تفاعلات كيميائية ويتم </a:t>
            </a:r>
            <a:r>
              <a:rPr lang="ar-IQ" dirty="0" err="1"/>
              <a:t>انتاجه</a:t>
            </a:r>
            <a:r>
              <a:rPr lang="ar-IQ" dirty="0"/>
              <a:t> معمليا ويستخدم </a:t>
            </a:r>
            <a:r>
              <a:rPr lang="ar-IQ" dirty="0" err="1"/>
              <a:t>للاغراض</a:t>
            </a:r>
            <a:r>
              <a:rPr lang="ar-IQ" dirty="0"/>
              <a:t> الطبية والصناعية وتركيز </a:t>
            </a:r>
            <a:r>
              <a:rPr lang="ar-IQ" dirty="0" smtClean="0"/>
              <a:t>حامض </a:t>
            </a:r>
            <a:r>
              <a:rPr lang="ar-IQ" dirty="0" err="1" smtClean="0"/>
              <a:t>الخليك</a:t>
            </a:r>
            <a:r>
              <a:rPr lang="ar-IQ" smtClean="0"/>
              <a:t> به</a:t>
            </a:r>
            <a:r>
              <a:rPr lang="ar-IQ" dirty="0" smtClean="0"/>
              <a:t> </a:t>
            </a:r>
            <a:r>
              <a:rPr lang="ar-IQ" dirty="0"/>
              <a:t>تقريبا 5% </a:t>
            </a:r>
            <a:endParaRPr lang="en-US" dirty="0"/>
          </a:p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p\Desktop\الثاني تحليلية-2020\الاول -تعليم الكتروني تسحيح\الخليك\Untitledررررررر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857232"/>
            <a:ext cx="7643866" cy="46632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IQ" dirty="0"/>
              <a:t>عند تعين نسبة حامض </a:t>
            </a:r>
            <a:r>
              <a:rPr lang="ar-IQ" dirty="0" err="1"/>
              <a:t>الخليك</a:t>
            </a:r>
            <a:r>
              <a:rPr lang="ar-IQ" dirty="0"/>
              <a:t> بالخل نستخدم الخل الصناعي </a:t>
            </a:r>
            <a:r>
              <a:rPr lang="ar-IQ" dirty="0" err="1"/>
              <a:t>لانه</a:t>
            </a:r>
            <a:r>
              <a:rPr lang="ar-IQ" dirty="0"/>
              <a:t> عديم اللون وبالتالي يتم الكشف بسهوله عن نقطة نهاية التفاعل عند تغير لون الدليل .</a:t>
            </a:r>
            <a:endParaRPr lang="en-US" dirty="0"/>
          </a:p>
          <a:p>
            <a:r>
              <a:rPr lang="ar-IQ" dirty="0"/>
              <a:t>في تجربة تعين نسبة حامض </a:t>
            </a:r>
            <a:r>
              <a:rPr lang="ar-IQ" dirty="0" err="1"/>
              <a:t>الخليك</a:t>
            </a:r>
            <a:r>
              <a:rPr lang="ar-IQ" dirty="0"/>
              <a:t> في الخل الصناعي يتم </a:t>
            </a:r>
            <a:r>
              <a:rPr lang="ar-IQ" dirty="0" err="1"/>
              <a:t>اضافة</a:t>
            </a:r>
            <a:r>
              <a:rPr lang="ar-IQ" dirty="0"/>
              <a:t> دليل </a:t>
            </a:r>
            <a:r>
              <a:rPr lang="ar-IQ" dirty="0" err="1"/>
              <a:t>الفينول</a:t>
            </a:r>
            <a:r>
              <a:rPr lang="ar-IQ" dirty="0"/>
              <a:t> </a:t>
            </a:r>
            <a:r>
              <a:rPr lang="ar-IQ" dirty="0" err="1"/>
              <a:t>فثالين</a:t>
            </a:r>
            <a:r>
              <a:rPr lang="ar-IQ" dirty="0"/>
              <a:t> (</a:t>
            </a:r>
            <a:r>
              <a:rPr lang="en-US" dirty="0"/>
              <a:t>( ph. ph.</a:t>
            </a:r>
            <a:r>
              <a:rPr lang="ar-IQ" dirty="0"/>
              <a:t> </a:t>
            </a:r>
            <a:r>
              <a:rPr lang="ar-IQ" dirty="0" err="1"/>
              <a:t>الى</a:t>
            </a:r>
            <a:r>
              <a:rPr lang="ar-IQ" dirty="0"/>
              <a:t> الخل المخفف بالماء وتحول المحلول عند </a:t>
            </a:r>
            <a:r>
              <a:rPr lang="ar-IQ" dirty="0" err="1"/>
              <a:t>تسحيحه</a:t>
            </a:r>
            <a:r>
              <a:rPr lang="ar-IQ" dirty="0"/>
              <a:t> مع </a:t>
            </a:r>
            <a:r>
              <a:rPr lang="ar-IQ" dirty="0" err="1"/>
              <a:t>هيدروكسيد</a:t>
            </a:r>
            <a:r>
              <a:rPr lang="ar-IQ" dirty="0"/>
              <a:t> الصوديوم من عديم اللون </a:t>
            </a:r>
            <a:r>
              <a:rPr lang="ar-IQ" dirty="0" err="1"/>
              <a:t>الى</a:t>
            </a:r>
            <a:r>
              <a:rPr lang="ar-IQ" dirty="0"/>
              <a:t> وردي فاتح دلالة على الوصول لنقطة نهاية التفاعل وكما في المعادلة التالية : </a:t>
            </a:r>
            <a:endParaRPr lang="en-US" dirty="0"/>
          </a:p>
          <a:p>
            <a:pPr rtl="0"/>
            <a:r>
              <a:rPr lang="en-US" dirty="0"/>
              <a:t>CH</a:t>
            </a:r>
            <a:r>
              <a:rPr lang="en-US" baseline="-25000" dirty="0"/>
              <a:t>3</a:t>
            </a:r>
            <a:r>
              <a:rPr lang="en-US" dirty="0"/>
              <a:t>COOH + </a:t>
            </a:r>
            <a:r>
              <a:rPr lang="en-US" dirty="0" err="1"/>
              <a:t>NaOH</a:t>
            </a:r>
            <a:r>
              <a:rPr lang="en-US" dirty="0"/>
              <a:t>               CH</a:t>
            </a:r>
            <a:r>
              <a:rPr lang="en-US" baseline="-25000" dirty="0"/>
              <a:t>3</a:t>
            </a:r>
            <a:r>
              <a:rPr lang="en-US" dirty="0"/>
              <a:t>COONa + 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r>
              <a:rPr lang="en-US" b="1" dirty="0" smtClean="0"/>
              <a:t>    </a:t>
            </a:r>
            <a:r>
              <a:rPr lang="en-US" b="1" dirty="0"/>
              <a:t>Colorless     </a:t>
            </a:r>
            <a:r>
              <a:rPr lang="en-US" b="1" dirty="0" smtClean="0"/>
              <a:t>                                  pink        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C:\Users\hp\Desktop\الثاني تحليلية-2020\الاول -تعليم الكتروني تسحيح\55555.jpg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857356" y="500042"/>
            <a:ext cx="5500725" cy="557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b="1" dirty="0"/>
              <a:t>طريقة العمل :</a:t>
            </a:r>
            <a:endParaRPr lang="en-US" b="1" dirty="0"/>
          </a:p>
          <a:p>
            <a:pPr lvl="0"/>
            <a:r>
              <a:rPr lang="ar-IQ" sz="2800" dirty="0"/>
              <a:t>وزن 5 مل من الخل( </a:t>
            </a:r>
            <a:r>
              <a:rPr lang="ar-IQ" sz="2800" dirty="0">
                <a:solidFill>
                  <a:srgbClr val="7030A0"/>
                </a:solidFill>
              </a:rPr>
              <a:t>هذا يعتبر وزن الخل يستخدم في حسابات النسبة المؤوية  لاحقا </a:t>
            </a:r>
            <a:r>
              <a:rPr lang="ar-IQ" sz="2800" dirty="0"/>
              <a:t>) </a:t>
            </a:r>
            <a:endParaRPr lang="en-US" sz="2800" dirty="0"/>
          </a:p>
          <a:p>
            <a:endParaRPr lang="ar-IQ" dirty="0"/>
          </a:p>
        </p:txBody>
      </p:sp>
      <p:pic>
        <p:nvPicPr>
          <p:cNvPr id="1026" name="Picture 2" descr="C:\Users\hp\Desktop\الثاني تحليلية-2020\الاول -تعليم الكتروني تسحيح\الخليك\800w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000240"/>
            <a:ext cx="6858048" cy="41433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ar-IQ" sz="2800" dirty="0"/>
              <a:t>انقل المحلول </a:t>
            </a:r>
            <a:r>
              <a:rPr lang="ar-IQ" sz="2800" dirty="0" err="1"/>
              <a:t>اعلاه</a:t>
            </a:r>
            <a:r>
              <a:rPr lang="ar-IQ" sz="2800" dirty="0"/>
              <a:t> </a:t>
            </a:r>
            <a:r>
              <a:rPr lang="ar-IQ" sz="2800" dirty="0" err="1"/>
              <a:t>الى</a:t>
            </a:r>
            <a:r>
              <a:rPr lang="ar-IQ" sz="2800" dirty="0"/>
              <a:t> دورق مخروطي </a:t>
            </a:r>
            <a:r>
              <a:rPr lang="ar-IQ" sz="2800" dirty="0" err="1"/>
              <a:t>واضف</a:t>
            </a:r>
            <a:r>
              <a:rPr lang="ar-IQ" sz="2800" dirty="0"/>
              <a:t> 50 مل ماء مقطر </a:t>
            </a:r>
            <a:endParaRPr lang="en-US" sz="2800" dirty="0"/>
          </a:p>
          <a:p>
            <a:pPr lvl="0"/>
            <a:r>
              <a:rPr lang="ar-IQ" sz="2800" dirty="0" err="1"/>
              <a:t>اضف</a:t>
            </a:r>
            <a:r>
              <a:rPr lang="ar-IQ" sz="2800" dirty="0"/>
              <a:t> قطرتين من دليل </a:t>
            </a:r>
            <a:r>
              <a:rPr lang="ar-IQ" sz="2800" dirty="0" err="1"/>
              <a:t>الفينول</a:t>
            </a:r>
            <a:r>
              <a:rPr lang="ar-IQ" sz="2800" dirty="0"/>
              <a:t> </a:t>
            </a:r>
            <a:r>
              <a:rPr lang="ar-IQ" sz="2800" dirty="0" err="1"/>
              <a:t>فثالين</a:t>
            </a:r>
            <a:r>
              <a:rPr lang="ar-IQ" sz="2800" dirty="0"/>
              <a:t> </a:t>
            </a:r>
            <a:endParaRPr lang="en-US" sz="2800" dirty="0"/>
          </a:p>
          <a:p>
            <a:endParaRPr lang="ar-IQ" dirty="0"/>
          </a:p>
        </p:txBody>
      </p:sp>
      <p:pic>
        <p:nvPicPr>
          <p:cNvPr id="2050" name="Picture 2" descr="C:\Users\hp\Desktop\الثاني تحليلية-2020\الاول -تعليم الكتروني تسحيح\الخليك\Untitledc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1500174"/>
            <a:ext cx="5357850" cy="4590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308</Words>
  <Application>Microsoft Office PowerPoint</Application>
  <PresentationFormat>عرض على الشاشة (3:4)‏</PresentationFormat>
  <Paragraphs>42</Paragraphs>
  <Slides>13</Slides>
  <Notes>13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الشريحة 1</vt:lpstr>
      <vt:lpstr> Determination of Acetic Acid Content of Vinegar تعين حامض الخليك في الخل ( تسحيحات التعادل) </vt:lpstr>
      <vt:lpstr>حامض الخل (Acetic acid): المعروف أيضا باسم حمض الإيثانويك، وصيغته CH3COOH ، وهو مركب كيميائي عضوي وهو الذي يعطي الخل طعمه الحامض ورائحته النفاذة. 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ضع في السحاحة ( 0.05 N)  من NaOH  وسحح مع المحلول الى ان يتحول المحلول من عديم اللون الى وردي فاتح    احسب الحجم النازل من السحاحة   </vt:lpstr>
      <vt:lpstr>الشريحة 11</vt:lpstr>
      <vt:lpstr>الشريحة 12</vt:lpstr>
      <vt:lpstr>الشريحة 13</vt:lpstr>
    </vt:vector>
  </TitlesOfParts>
  <Company>Ahmed-Under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Determination of Acetic Acid Content of Vinegar تعين حامض الخليك في الخل ( تسحيحات التعادل) </dc:title>
  <dc:creator>hp</dc:creator>
  <cp:lastModifiedBy>hp</cp:lastModifiedBy>
  <cp:revision>32</cp:revision>
  <dcterms:created xsi:type="dcterms:W3CDTF">2020-05-26T20:02:27Z</dcterms:created>
  <dcterms:modified xsi:type="dcterms:W3CDTF">2020-05-26T20:36:13Z</dcterms:modified>
</cp:coreProperties>
</file>