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3" r:id="rId2"/>
    <p:sldId id="265" r:id="rId3"/>
    <p:sldId id="291" r:id="rId4"/>
    <p:sldId id="295" r:id="rId5"/>
    <p:sldId id="298" r:id="rId6"/>
    <p:sldId id="296" r:id="rId7"/>
    <p:sldId id="297" r:id="rId8"/>
    <p:sldId id="294" r:id="rId9"/>
    <p:sldId id="293" r:id="rId10"/>
    <p:sldId id="292" r:id="rId11"/>
    <p:sldId id="299" r:id="rId12"/>
    <p:sldId id="300" r:id="rId13"/>
    <p:sldId id="310" r:id="rId14"/>
    <p:sldId id="311" r:id="rId15"/>
    <p:sldId id="312" r:id="rId16"/>
    <p:sldId id="314" r:id="rId17"/>
    <p:sldId id="316" r:id="rId18"/>
    <p:sldId id="306" r:id="rId19"/>
    <p:sldId id="307" r:id="rId20"/>
    <p:sldId id="30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2895" autoAdjust="0"/>
  </p:normalViewPr>
  <p:slideViewPr>
    <p:cSldViewPr>
      <p:cViewPr>
        <p:scale>
          <a:sx n="60" d="100"/>
          <a:sy n="60" d="100"/>
        </p:scale>
        <p:origin x="-70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5349D-B4CB-491F-96A7-C6EB6675BA53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83DBF-C64A-42F8-8C11-FB435BE15C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453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25EA24-CD2A-40A3-B838-C77E4337A0EA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458" y="4342939"/>
            <a:ext cx="5033085" cy="4114587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4424-E9E7-44EF-9948-A6D5BCE2C5B3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4191-0198-4DAF-A171-7985C9BC1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61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4424-E9E7-44EF-9948-A6D5BCE2C5B3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4191-0198-4DAF-A171-7985C9BC1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0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4424-E9E7-44EF-9948-A6D5BCE2C5B3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4191-0198-4DAF-A171-7985C9BC1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64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2ECE85F-B5D1-42BD-B072-2660E73350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643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4424-E9E7-44EF-9948-A6D5BCE2C5B3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4191-0198-4DAF-A171-7985C9BC1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4424-E9E7-44EF-9948-A6D5BCE2C5B3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4191-0198-4DAF-A171-7985C9BC1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3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4424-E9E7-44EF-9948-A6D5BCE2C5B3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4191-0198-4DAF-A171-7985C9BC1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17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4424-E9E7-44EF-9948-A6D5BCE2C5B3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4191-0198-4DAF-A171-7985C9BC1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5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4424-E9E7-44EF-9948-A6D5BCE2C5B3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4191-0198-4DAF-A171-7985C9BC1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24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4424-E9E7-44EF-9948-A6D5BCE2C5B3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4191-0198-4DAF-A171-7985C9BC1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16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4424-E9E7-44EF-9948-A6D5BCE2C5B3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4191-0198-4DAF-A171-7985C9BC1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2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4424-E9E7-44EF-9948-A6D5BCE2C5B3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4191-0198-4DAF-A171-7985C9BC1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7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84424-E9E7-44EF-9948-A6D5BCE2C5B3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14191-0198-4DAF-A171-7985C9BC1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C7EMtRCqBM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C7EMtRCqBM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758493" y="238780"/>
            <a:ext cx="71795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 smtClean="0">
                <a:latin typeface="Times New Roman" pitchFamily="18" charset="0"/>
                <a:cs typeface="Times New Roman" panose="02020603050405020304" pitchFamily="18" charset="0"/>
              </a:rPr>
              <a:t>The Course of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Atmospheric Thermodynamics</a:t>
            </a:r>
            <a:endParaRPr lang="en-US" altLang="en-US" sz="2800" b="1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331640" y="45720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MUSTANSIRIYAH UNIVERSITY </a:t>
            </a:r>
            <a:endParaRPr lang="en-GB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COLLEGE OF SCIENCES</a:t>
            </a:r>
            <a:endParaRPr lang="en-GB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ATMOSPHERIC SCIENCES DEPARTMENT </a:t>
            </a:r>
            <a:endParaRPr lang="en-GB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2019-2020 </a:t>
            </a:r>
            <a:endParaRPr lang="en-GB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Khalid Mohammed</a:t>
            </a:r>
            <a:endParaRPr lang="en-GB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80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 STAGE </a:t>
            </a:r>
          </a:p>
          <a:p>
            <a:pPr marL="0" indent="0" algn="ctr">
              <a:buNone/>
            </a:pPr>
            <a:r>
              <a:rPr lang="en-US" sz="80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 </a:t>
            </a:r>
            <a:r>
              <a:rPr lang="en-US" sz="80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8000" b="1" cap="sm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GB" sz="8000" b="1" cap="sm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3" name="Picture 2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0"/>
          <a:stretch/>
        </p:blipFill>
        <p:spPr>
          <a:xfrm>
            <a:off x="1554480" y="1295399"/>
            <a:ext cx="5760720" cy="31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0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752600"/>
            <a:ext cx="861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contrast to the dew point, relative humidity depends as much upon the temperature of the air as upon its moisture content.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sunny day the relative humidity may drop by as much as 50% from morning to afternoon, just because of a rise in air temperature.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Neither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humidity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good indicator of the level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 discomfort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DEW-POINT TEMPERATURE AND RELATIVE HUMIDITY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225" y="4191000"/>
            <a:ext cx="2847975" cy="228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4419600"/>
            <a:ext cx="52288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a relative humidity of 70% may feel quite comfortable at a temperature of 20 °C, but it would cause considerable discomfort to most people at a temperature of 30 °C.</a:t>
            </a:r>
          </a:p>
        </p:txBody>
      </p:sp>
    </p:spTree>
    <p:extLst>
      <p:ext uri="{BB962C8B-B14F-4D97-AF65-F5344CB8AC3E}">
        <p14:creationId xmlns:p14="http://schemas.microsoft.com/office/powerpoint/2010/main" val="186071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752600"/>
            <a:ext cx="8610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highest dew points occur over warm bodies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water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vegetated surfaces from which water is evaporating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absence of vertical mixing, the air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just above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surfaces would become saturated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water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vapor, at which point the dew point would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 as the temperature of the underlying surface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saturation is rarely achieved over hot surfaces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but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dew points in excess of 25 °C are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sometimes observed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the warmest regions of the oceans.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DEW-POINT TEMPERATURE AND RELATIVE HUMIDITY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30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752600"/>
            <a:ext cx="861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contrast to the dry adiabatic lapse rate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constant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numerical value of the saturated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adiabatic lapse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rate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varies with pressure and temperature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vapor condenses when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saturated air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parcel rises, it follows that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&lt;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Actual values of 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 from about 4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K/km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ground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warm, humid air masses to typical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values of 6-7 K/km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middle troposphere.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Saturated Adiabatic Lapse Rate</a:t>
            </a:r>
          </a:p>
        </p:txBody>
      </p:sp>
    </p:spTree>
    <p:extLst>
      <p:ext uri="{BB962C8B-B14F-4D97-AF65-F5344CB8AC3E}">
        <p14:creationId xmlns:p14="http://schemas.microsoft.com/office/powerpoint/2010/main" val="411890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752600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parcels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stable when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s, Neutral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,Unstable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Stability of Saturated Air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6"/>
          <a:stretch/>
        </p:blipFill>
        <p:spPr>
          <a:xfrm>
            <a:off x="304800" y="2743200"/>
            <a:ext cx="4114800" cy="365760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15"/>
          <a:stretch/>
        </p:blipFill>
        <p:spPr>
          <a:xfrm>
            <a:off x="4419600" y="2819400"/>
            <a:ext cx="4114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7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Thermodynamic Diagrams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1676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can look at the following equation of potential temperature graphically, then we will get e.g., the ‘Pseudo-adiabatic’ chart</a:t>
            </a:r>
            <a:endParaRPr lang="en-GB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4987925"/>
            <a:ext cx="8229600" cy="1870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if you plot: </a:t>
            </a:r>
            <a:r>
              <a:rPr lang="en-GB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altLang="en-US" sz="2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0.286</a:t>
            </a:r>
            <a:r>
              <a:rPr lang="en-GB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y-axis, </a:t>
            </a:r>
            <a:r>
              <a:rPr lang="en-GB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x-axis</a:t>
            </a:r>
          </a:p>
          <a:p>
            <a:r>
              <a:rPr lang="en-GB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a constant </a:t>
            </a:r>
            <a:r>
              <a:rPr lang="el-GR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GB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altLang="en-US" sz="2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0.286</a:t>
            </a:r>
            <a:r>
              <a:rPr lang="en-GB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GB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also a constant, so the graph yields a straight line with gradient given by (</a:t>
            </a:r>
            <a:r>
              <a:rPr lang="en-GB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altLang="en-US" sz="2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0.286</a:t>
            </a:r>
            <a:r>
              <a:rPr lang="en-GB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GB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passing through </a:t>
            </a:r>
            <a:r>
              <a:rPr lang="en-GB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 and </a:t>
            </a:r>
            <a:r>
              <a:rPr lang="en-GB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endParaRPr lang="el-GR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606082"/>
              </p:ext>
            </p:extLst>
          </p:nvPr>
        </p:nvGraphicFramePr>
        <p:xfrm>
          <a:off x="1035050" y="3276600"/>
          <a:ext cx="221615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" name="Equation" r:id="rId3" imgW="914400" imgH="495000" progId="Equation.3">
                  <p:embed/>
                </p:oleObj>
              </mc:Choice>
              <mc:Fallback>
                <p:oleObj name="Equation" r:id="rId3" imgW="91440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050" y="3276600"/>
                        <a:ext cx="2216150" cy="137160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12700">
                        <a:solidFill>
                          <a:srgbClr val="FFC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984695"/>
              </p:ext>
            </p:extLst>
          </p:nvPr>
        </p:nvGraphicFramePr>
        <p:xfrm>
          <a:off x="5246688" y="3352800"/>
          <a:ext cx="2493962" cy="125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5" name="Equation" r:id="rId5" imgW="1028520" imgH="431640" progId="Equation.3">
                  <p:embed/>
                </p:oleObj>
              </mc:Choice>
              <mc:Fallback>
                <p:oleObj name="Equation" r:id="rId5" imgW="10285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6688" y="3352800"/>
                        <a:ext cx="2493962" cy="1258887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505200" y="3962400"/>
            <a:ext cx="16371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Re-arrange:</a:t>
            </a:r>
          </a:p>
        </p:txBody>
      </p:sp>
    </p:spTree>
    <p:extLst>
      <p:ext uri="{BB962C8B-B14F-4D97-AF65-F5344CB8AC3E}">
        <p14:creationId xmlns:p14="http://schemas.microsoft.com/office/powerpoint/2010/main" val="299358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91408"/>
            <a:ext cx="4351338" cy="5066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94" name="Line 6"/>
          <p:cNvSpPr>
            <a:spLocks noChangeShapeType="1"/>
          </p:cNvSpPr>
          <p:nvPr/>
        </p:nvSpPr>
        <p:spPr bwMode="auto">
          <a:xfrm>
            <a:off x="3733801" y="2362201"/>
            <a:ext cx="762000" cy="1524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3499" name="Group 11"/>
          <p:cNvGrpSpPr>
            <a:grpSpLocks/>
          </p:cNvGrpSpPr>
          <p:nvPr/>
        </p:nvGrpSpPr>
        <p:grpSpPr bwMode="auto">
          <a:xfrm>
            <a:off x="6199188" y="1422401"/>
            <a:ext cx="2333625" cy="1320995"/>
            <a:chOff x="3905" y="677"/>
            <a:chExt cx="1470" cy="1097"/>
          </a:xfrm>
        </p:grpSpPr>
        <p:sp>
          <p:nvSpPr>
            <p:cNvPr id="63495" name="Text Box 7"/>
            <p:cNvSpPr txBox="1">
              <a:spLocks noChangeArrowheads="1"/>
            </p:cNvSpPr>
            <p:nvPr/>
          </p:nvSpPr>
          <p:spPr bwMode="auto">
            <a:xfrm>
              <a:off x="3905" y="677"/>
              <a:ext cx="1470" cy="5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altLang="en-US" sz="2400" dirty="0"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Earth’s</a:t>
              </a:r>
              <a:br>
                <a:rPr lang="en-GB" altLang="en-US" sz="2400" dirty="0"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</a:br>
              <a:r>
                <a:rPr lang="en-GB" altLang="en-US" sz="2400" dirty="0"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atmosphere</a:t>
              </a:r>
            </a:p>
          </p:txBody>
        </p:sp>
        <p:sp>
          <p:nvSpPr>
            <p:cNvPr id="63496" name="Line 8"/>
            <p:cNvSpPr>
              <a:spLocks noChangeShapeType="1"/>
            </p:cNvSpPr>
            <p:nvPr/>
          </p:nvSpPr>
          <p:spPr bwMode="auto">
            <a:xfrm>
              <a:off x="4632" y="1336"/>
              <a:ext cx="120" cy="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762000" y="1828800"/>
            <a:ext cx="3122971" cy="8309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y-axis is linear for </a:t>
            </a:r>
            <a:r>
              <a:rPr lang="en-GB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alt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0.286</a:t>
            </a:r>
            <a:endParaRPr lang="en-GB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linear for ln(</a:t>
            </a:r>
            <a:r>
              <a:rPr lang="en-GB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p)</a:t>
            </a:r>
            <a:endParaRPr lang="en-GB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‘Pseudo-adiabatic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chart</a:t>
            </a:r>
          </a:p>
        </p:txBody>
      </p:sp>
    </p:spTree>
    <p:extLst>
      <p:ext uri="{BB962C8B-B14F-4D97-AF65-F5344CB8AC3E}">
        <p14:creationId xmlns:p14="http://schemas.microsoft.com/office/powerpoint/2010/main" val="89041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‘Pseudo-adiabatic’ chart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199" y="1454289"/>
            <a:ext cx="640688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isotherms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adiabats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(constant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oriented at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acute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angle relative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isotherms. 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 changes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temperature with height in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atmosphere generally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lie between isothermal and dry adiabatic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most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soundings lie within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narrow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 of angles when plotted on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pseudo-adiabatic chart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/>
          <a:stretch/>
        </p:blipFill>
        <p:spPr bwMode="auto">
          <a:xfrm>
            <a:off x="6864081" y="2438400"/>
            <a:ext cx="2356119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4819" y="4049110"/>
            <a:ext cx="6326981" cy="280889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</a:pPr>
            <a:r>
              <a:rPr lang="en-GB" altLang="en-US" sz="2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Advantage: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GB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can follow each line and determine graphically temperature at any pressure, assuming adiabatic expansion / compression.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sz="2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Disadvantage: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Everything happens in small region of the chart.</a:t>
            </a:r>
            <a:endParaRPr lang="en-GB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6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‘Skew T – ln P ’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chart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199" y="1454289"/>
            <a:ext cx="82296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restriction is overcome 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so-called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skew 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 p chart, in which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ordinate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y) is ln p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abscissa (x)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x=T+(constant)y = T-(constant)ln p</a:t>
            </a:r>
          </a:p>
          <a:p>
            <a:pPr algn="just"/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So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y=(x−T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)/(constant)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19400"/>
            <a:ext cx="3733800" cy="343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3365480"/>
            <a:ext cx="4876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for an isotherm T is constant, the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 between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and x for an isotherm is of the form y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mx + c, where m is the same for all isotherms</a:t>
            </a:r>
          </a:p>
          <a:p>
            <a:pPr lvl="0" algn="just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 is a different constant for each isotherm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on the skew T - ln p chart, isotherms are straight parallel lines that slope upward from left to right.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86933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‘Skew T – ln P ’ chart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454289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scale for the x axis is generally chosen to make the angle between the isotherms and the isobars about 45°, as depicted schematically in Fig. Note that the isotherms on a skew T - ln p chart are intentionally “skewed” by about 45° from their vertical orientation in the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pseudoadiabatic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chart (hence the name skew T  ln p chart).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400"/>
            <a:ext cx="4256976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516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‘Skew T – ln P ’ chart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454289"/>
            <a:ext cx="6248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1),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equation for a dry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adiabat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constant)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–ln P = (constant) ln T + constant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Hence, 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ln p versus ln T chart, dry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adiabats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would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straight lines. Since ln p is the ordinate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skew 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 p chart, but the abscissa is not ln 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dry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adiabats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this chart are slightly curved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lines that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 from the lower right to the upper left.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angle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the isotherms and the dry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adiabats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skew T  ln p chart is approximately 90° 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when atmospheric temperature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soundings are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plotted on this chart, small differences 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slope are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apparent than they are on the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pseudoadiabatic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chart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895599"/>
            <a:ext cx="2419117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61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752600"/>
            <a:ext cx="8610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MOIST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 – Continue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Wet Bulb Temperature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Wet Bulb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Depression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DEW-POINT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RELATIVE HUMIDITY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Thermodynamic Diagrams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LECTURE INCLUDING THE FOLLOWING ITEMS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Picture 3" descr="C:\Users\sama\AppData\Local\Microsoft\Windows\Temporary Internet Files\Content.IE5\8H9U7NI9\supermemoria-478x6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66863"/>
            <a:ext cx="1850823" cy="231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6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3" b="4791"/>
          <a:stretch/>
        </p:blipFill>
        <p:spPr bwMode="auto">
          <a:xfrm>
            <a:off x="761087" y="838200"/>
            <a:ext cx="6619201" cy="5909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9" name="Line 7"/>
          <p:cNvSpPr>
            <a:spLocks noChangeShapeType="1"/>
          </p:cNvSpPr>
          <p:nvPr/>
        </p:nvSpPr>
        <p:spPr bwMode="auto">
          <a:xfrm>
            <a:off x="7454900" y="2420938"/>
            <a:ext cx="46672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7921625" y="2276475"/>
            <a:ext cx="806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ea typeface="ＭＳ Ｐゴシック" pitchFamily="34" charset="-128"/>
              </a:rPr>
              <a:t>isobar</a:t>
            </a:r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 flipV="1">
            <a:off x="7616825" y="3113088"/>
            <a:ext cx="3048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7921625" y="2938463"/>
            <a:ext cx="1060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ea typeface="ＭＳ Ｐゴシック" pitchFamily="34" charset="-128"/>
              </a:rPr>
              <a:t>isotherm</a:t>
            </a: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7893050" y="3611563"/>
            <a:ext cx="933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ea typeface="ＭＳ Ｐゴシック" pitchFamily="34" charset="-128"/>
              </a:rPr>
              <a:t>dry</a:t>
            </a:r>
            <a:br>
              <a:rPr lang="en-US" altLang="en-US">
                <a:ea typeface="ＭＳ Ｐゴシック" pitchFamily="34" charset="-128"/>
              </a:rPr>
            </a:br>
            <a:r>
              <a:rPr lang="en-US" altLang="en-US">
                <a:ea typeface="ＭＳ Ｐゴシック" pitchFamily="34" charset="-128"/>
              </a:rPr>
              <a:t>adiabat</a:t>
            </a: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7878763" y="4464050"/>
            <a:ext cx="1200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ea typeface="ＭＳ Ｐゴシック" pitchFamily="34" charset="-128"/>
              </a:rPr>
              <a:t>saturated </a:t>
            </a:r>
            <a:br>
              <a:rPr lang="en-US" altLang="en-US">
                <a:ea typeface="ＭＳ Ｐゴシック" pitchFamily="34" charset="-128"/>
              </a:rPr>
            </a:br>
            <a:r>
              <a:rPr lang="en-US" altLang="en-US">
                <a:ea typeface="ＭＳ Ｐゴシック" pitchFamily="34" charset="-128"/>
              </a:rPr>
              <a:t>adiabat</a:t>
            </a:r>
          </a:p>
        </p:txBody>
      </p:sp>
      <p:sp>
        <p:nvSpPr>
          <p:cNvPr id="69646" name="Freeform 14"/>
          <p:cNvSpPr>
            <a:spLocks/>
          </p:cNvSpPr>
          <p:nvPr/>
        </p:nvSpPr>
        <p:spPr bwMode="auto">
          <a:xfrm>
            <a:off x="7426325" y="4678363"/>
            <a:ext cx="495300" cy="422275"/>
          </a:xfrm>
          <a:custGeom>
            <a:avLst/>
            <a:gdLst>
              <a:gd name="T0" fmla="*/ 0 w 336"/>
              <a:gd name="T1" fmla="*/ 8 h 152"/>
              <a:gd name="T2" fmla="*/ 48 w 336"/>
              <a:gd name="T3" fmla="*/ 8 h 152"/>
              <a:gd name="T4" fmla="*/ 240 w 336"/>
              <a:gd name="T5" fmla="*/ 56 h 152"/>
              <a:gd name="T6" fmla="*/ 336 w 336"/>
              <a:gd name="T7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" h="152">
                <a:moveTo>
                  <a:pt x="0" y="8"/>
                </a:moveTo>
                <a:cubicBezTo>
                  <a:pt x="4" y="4"/>
                  <a:pt x="8" y="0"/>
                  <a:pt x="48" y="8"/>
                </a:cubicBezTo>
                <a:cubicBezTo>
                  <a:pt x="88" y="16"/>
                  <a:pt x="192" y="32"/>
                  <a:pt x="240" y="56"/>
                </a:cubicBezTo>
                <a:cubicBezTo>
                  <a:pt x="288" y="80"/>
                  <a:pt x="312" y="116"/>
                  <a:pt x="336" y="152"/>
                </a:cubicBezTo>
              </a:path>
            </a:pathLst>
          </a:cu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647" name="Group 15"/>
          <p:cNvGrpSpPr>
            <a:grpSpLocks/>
          </p:cNvGrpSpPr>
          <p:nvPr/>
        </p:nvGrpSpPr>
        <p:grpSpPr bwMode="auto">
          <a:xfrm>
            <a:off x="7464425" y="5478463"/>
            <a:ext cx="1644650" cy="915987"/>
            <a:chOff x="4320" y="3648"/>
            <a:chExt cx="1036" cy="577"/>
          </a:xfrm>
        </p:grpSpPr>
        <p:sp>
          <p:nvSpPr>
            <p:cNvPr id="69648" name="Text Box 16"/>
            <p:cNvSpPr txBox="1">
              <a:spLocks noChangeArrowheads="1"/>
            </p:cNvSpPr>
            <p:nvPr/>
          </p:nvSpPr>
          <p:spPr bwMode="auto">
            <a:xfrm>
              <a:off x="4608" y="3648"/>
              <a:ext cx="748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>
                  <a:ea typeface="ＭＳ Ｐゴシック" pitchFamily="34" charset="-128"/>
                </a:rPr>
                <a:t>saturation</a:t>
              </a:r>
              <a:br>
                <a:rPr lang="en-US" altLang="en-US">
                  <a:ea typeface="ＭＳ Ｐゴシック" pitchFamily="34" charset="-128"/>
                </a:rPr>
              </a:br>
              <a:r>
                <a:rPr lang="en-US" altLang="en-US">
                  <a:ea typeface="ＭＳ Ｐゴシック" pitchFamily="34" charset="-128"/>
                </a:rPr>
                <a:t>mixing</a:t>
              </a:r>
              <a:br>
                <a:rPr lang="en-US" altLang="en-US">
                  <a:ea typeface="ＭＳ Ｐゴシック" pitchFamily="34" charset="-128"/>
                </a:rPr>
              </a:br>
              <a:r>
                <a:rPr lang="en-US" altLang="en-US">
                  <a:ea typeface="ＭＳ Ｐゴシック" pitchFamily="34" charset="-128"/>
                </a:rPr>
                <a:t>ratio</a:t>
              </a:r>
            </a:p>
          </p:txBody>
        </p:sp>
        <p:sp>
          <p:nvSpPr>
            <p:cNvPr id="69649" name="Line 17"/>
            <p:cNvSpPr>
              <a:spLocks noChangeShapeType="1"/>
            </p:cNvSpPr>
            <p:nvPr/>
          </p:nvSpPr>
          <p:spPr bwMode="auto">
            <a:xfrm flipV="1">
              <a:off x="4320" y="3792"/>
              <a:ext cx="288" cy="24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650" name="Freeform 18"/>
          <p:cNvSpPr>
            <a:spLocks/>
          </p:cNvSpPr>
          <p:nvPr/>
        </p:nvSpPr>
        <p:spPr bwMode="auto">
          <a:xfrm>
            <a:off x="7378700" y="3944938"/>
            <a:ext cx="381000" cy="209550"/>
          </a:xfrm>
          <a:custGeom>
            <a:avLst/>
            <a:gdLst>
              <a:gd name="T0" fmla="*/ 240 w 240"/>
              <a:gd name="T1" fmla="*/ 132 h 132"/>
              <a:gd name="T2" fmla="*/ 60 w 240"/>
              <a:gd name="T3" fmla="*/ 78 h 132"/>
              <a:gd name="T4" fmla="*/ 0 w 240"/>
              <a:gd name="T5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0" h="132">
                <a:moveTo>
                  <a:pt x="240" y="132"/>
                </a:moveTo>
                <a:cubicBezTo>
                  <a:pt x="170" y="116"/>
                  <a:pt x="100" y="100"/>
                  <a:pt x="60" y="78"/>
                </a:cubicBezTo>
                <a:cubicBezTo>
                  <a:pt x="20" y="56"/>
                  <a:pt x="9" y="13"/>
                  <a:pt x="0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all the </a:t>
            </a:r>
            <a:b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lines on the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skew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T-ln p chart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41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752600"/>
            <a:ext cx="861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Meteorologists commonly measure humidity by measuring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wet-bulb temperature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wet-bulb temperature is the lowest temperature that can be achieved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evaporating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into the air parcel at constant pressure (the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evaporation requires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heat, which is supplied by the air parcel).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measured using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PSYCHROMETER.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Wet Bulb Temperature T</a:t>
            </a:r>
            <a:r>
              <a:rPr lang="en-US" sz="3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endParaRPr lang="en-US" sz="3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4" descr="What is a Sling Psychrometer? – Instrumentation and Contro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What is a Sling Psychrometer? – Instrumentation and Control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187" y="4114800"/>
            <a:ext cx="4581413" cy="272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752600"/>
            <a:ext cx="8610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 between the air temperature (dry-bulb temperature) and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wet-bulb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called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WET-BULB DEPRESSION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wet-bulb depression is a relative measure of the moisture content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can be cooled much further by evaporation than moist air, so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larger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wet-bulb depression means less humidity (for the same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dry-bulb temperature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dew-point temperature and relative humidity are found by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psychrometric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tables, with dry-bulb temperature and wet-bulb depression as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independent variables ( watch this video and do the exercise using the charts in the following slides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www.youtube.com/watch?v=yC7EMtRCqBM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Wet Bulb Depression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16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752600"/>
            <a:ext cx="8610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dew-point temperature and relative humidity are found by using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psychrometric tables, with dry-bulb temperature and wet-bulb depression as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independent variables ( watch this video and do the exercise using the charts in the following slides, assuming T=12°C and T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=14°C and find the relative humidity and dew point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temperture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www.youtube.com/watch?v=yC7EMtRCqBM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FYI: THE DEW-POINT TEMPERATURE AND RELATIVE HUMIDITY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98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FYI: The relative humidity can be found using the dry bulb temperature and wet bulb depression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1682496" y="1672734"/>
            <a:ext cx="54864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3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752600" y="1676400"/>
            <a:ext cx="5486400" cy="4572000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FYI: The dew point can be found using the dry bulb temperature and wet bulb depression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752600"/>
            <a:ext cx="861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Recall from the previous lecture,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simple rule of thumb for converting RH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dew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 depression (T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Td)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moist air (RH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&gt;50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%) is that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decreases by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°C for every 5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decrease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RH (starting at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Td =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dry bulb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(T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where RH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%).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example, if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 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85%, </a:t>
            </a: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dew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 depression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Td =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°C.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0"/>
            <a:ext cx="4038600" cy="118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029200"/>
            <a:ext cx="2195071" cy="59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relative humidity can be converted to dew point depression as follows: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15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600200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Earth’s surface, the pressure typically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varies by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a few percent from place to place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time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time. Therefore, the dew point is a good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indicator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moisture content of the air.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humid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weather the dew point is also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convenient indicator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level of human discomfort.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DEW-POINT TEMPERATURE AND RELATIVE HUMIDITY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799" y="3517880"/>
            <a:ext cx="559150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most people begin to feel uncomfortable when the dew point rises above 20 °C, and air with a dew point above about 22 °C is generally regarded as extremely humid or “sticky.” Fortunately, dew points much above this temperature are rarely observed even in the tropics.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50" y="3657600"/>
            <a:ext cx="272415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2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4432</TotalTime>
  <Words>1381</Words>
  <Application>Microsoft Office PowerPoint</Application>
  <PresentationFormat>On-screen Show (4:3)</PresentationFormat>
  <Paragraphs>97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Microsoft Equation 3.0</vt:lpstr>
      <vt:lpstr>PowerPoint Presentation</vt:lpstr>
      <vt:lpstr>THIS LECTURE INCLUDING THE FOLLOWING ITEMS</vt:lpstr>
      <vt:lpstr>Wet Bulb Temperature Tw</vt:lpstr>
      <vt:lpstr>Wet Bulb Depression</vt:lpstr>
      <vt:lpstr>FYI: THE DEW-POINT TEMPERATURE AND RELATIVE HUMIDITY</vt:lpstr>
      <vt:lpstr>FYI: The relative humidity can be found using the dry bulb temperature and wet bulb depression </vt:lpstr>
      <vt:lpstr>FYI: The dew point can be found using the dry bulb temperature and wet bulb depression </vt:lpstr>
      <vt:lpstr>The relative humidity can be converted to dew point depression as follows: </vt:lpstr>
      <vt:lpstr>THE DEW-POINT TEMPERATURE AND RELATIVE HUMIDITY</vt:lpstr>
      <vt:lpstr>THE DEW-POINT TEMPERATURE AND RELATIVE HUMIDITY</vt:lpstr>
      <vt:lpstr>THE DEW-POINT TEMPERATURE AND RELATIVE HUMIDITY</vt:lpstr>
      <vt:lpstr>The Saturated Adiabatic Lapse Rate</vt:lpstr>
      <vt:lpstr>Stability of Saturated Air</vt:lpstr>
      <vt:lpstr>Thermodynamic Diagrams</vt:lpstr>
      <vt:lpstr>‘Pseudo-adiabatic’ chart</vt:lpstr>
      <vt:lpstr>‘Pseudo-adiabatic’ chart</vt:lpstr>
      <vt:lpstr>‘Skew T – ln P ’ chart</vt:lpstr>
      <vt:lpstr>‘Skew T – ln P ’ chart</vt:lpstr>
      <vt:lpstr>‘Skew T – ln P ’ chart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</dc:creator>
  <cp:lastModifiedBy>L</cp:lastModifiedBy>
  <cp:revision>54</cp:revision>
  <dcterms:created xsi:type="dcterms:W3CDTF">2020-02-11T20:05:07Z</dcterms:created>
  <dcterms:modified xsi:type="dcterms:W3CDTF">2020-06-08T23:32:22Z</dcterms:modified>
</cp:coreProperties>
</file>