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3" r:id="rId2"/>
    <p:sldId id="265" r:id="rId3"/>
    <p:sldId id="291" r:id="rId4"/>
    <p:sldId id="264" r:id="rId5"/>
    <p:sldId id="279" r:id="rId6"/>
    <p:sldId id="280" r:id="rId7"/>
    <p:sldId id="281" r:id="rId8"/>
    <p:sldId id="292" r:id="rId9"/>
    <p:sldId id="282" r:id="rId10"/>
    <p:sldId id="283" r:id="rId11"/>
    <p:sldId id="284" r:id="rId12"/>
    <p:sldId id="285" r:id="rId13"/>
    <p:sldId id="286" r:id="rId14"/>
    <p:sldId id="293" r:id="rId15"/>
    <p:sldId id="287" r:id="rId16"/>
    <p:sldId id="288" r:id="rId17"/>
    <p:sldId id="29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2895" autoAdjust="0"/>
  </p:normalViewPr>
  <p:slideViewPr>
    <p:cSldViewPr>
      <p:cViewPr>
        <p:scale>
          <a:sx n="60" d="100"/>
          <a:sy n="60" d="100"/>
        </p:scale>
        <p:origin x="-702" y="-1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5349D-B4CB-491F-96A7-C6EB6675BA53}" type="datetimeFigureOut">
              <a:rPr lang="en-GB" smtClean="0"/>
              <a:t>01/06/2020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83DBF-C64A-42F8-8C11-FB435BE15CF9}" type="slidenum">
              <a:rPr lang="en-GB" smtClean="0"/>
              <a:t>‹#›</a:t>
            </a:fld>
            <a:endParaRPr lang="en-GB"/>
          </a:p>
        </p:txBody>
      </p:sp>
    </p:spTree>
    <p:extLst>
      <p:ext uri="{BB962C8B-B14F-4D97-AF65-F5344CB8AC3E}">
        <p14:creationId xmlns:p14="http://schemas.microsoft.com/office/powerpoint/2010/main" val="97945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4</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13</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14</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15</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16</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17</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5</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6</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Latent heat is an important source of atmospheric energy. Once vapor molecules become separated from the  earth’s surface, they are swept away by the wind, like dust before a broom. Rising to high altitudes where the air is cold, the vapor changes into liquid and ice cloud particles. During these processes, a tremendous amount of heat energy is released into the environment</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7</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8</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9</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10</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11</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12</a:t>
            </a:fld>
            <a:endParaRPr lang="en-GB"/>
          </a:p>
        </p:txBody>
      </p:sp>
    </p:spTree>
    <p:extLst>
      <p:ext uri="{BB962C8B-B14F-4D97-AF65-F5344CB8AC3E}">
        <p14:creationId xmlns:p14="http://schemas.microsoft.com/office/powerpoint/2010/main" val="236271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3586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799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58566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5523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84424-E9E7-44EF-9948-A6D5BCE2C5B3}" type="datetimeFigureOut">
              <a:rPr lang="en-US" smtClean="0"/>
              <a:t>6/1/2020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628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484424-E9E7-44EF-9948-A6D5BCE2C5B3}" type="datetimeFigureOut">
              <a:rPr lang="en-US" smtClean="0"/>
              <a:t>6/1/2020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38281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484424-E9E7-44EF-9948-A6D5BCE2C5B3}" type="datetimeFigureOut">
              <a:rPr lang="en-US" smtClean="0"/>
              <a:t>6/1/2020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25575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484424-E9E7-44EF-9948-A6D5BCE2C5B3}" type="datetimeFigureOut">
              <a:rPr lang="en-US" smtClean="0"/>
              <a:t>6/1/2020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26262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84424-E9E7-44EF-9948-A6D5BCE2C5B3}" type="datetimeFigureOut">
              <a:rPr lang="en-US" smtClean="0"/>
              <a:t>6/1/2020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86651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6/1/2020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5002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6/1/2020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96467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84424-E9E7-44EF-9948-A6D5BCE2C5B3}" type="datetimeFigureOut">
              <a:rPr lang="en-US" smtClean="0"/>
              <a:t>6/1/2020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4191-0198-4DAF-A171-7985C9BC1F41}" type="slidenum">
              <a:rPr lang="en-US" smtClean="0"/>
              <a:t>‹#›</a:t>
            </a:fld>
            <a:endParaRPr lang="en-US"/>
          </a:p>
        </p:txBody>
      </p:sp>
    </p:spTree>
    <p:extLst>
      <p:ext uri="{BB962C8B-B14F-4D97-AF65-F5344CB8AC3E}">
        <p14:creationId xmlns:p14="http://schemas.microsoft.com/office/powerpoint/2010/main" val="39920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2.png"/><Relationship Id="rId5" Type="http://schemas.openxmlformats.org/officeDocument/2006/relationships/image" Target="../media/image11.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758493" y="238780"/>
            <a:ext cx="7179531" cy="523220"/>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cs typeface="Times New Roman" panose="02020603050405020304" pitchFamily="18" charset="0"/>
              </a:rPr>
              <a:t>The Course of </a:t>
            </a:r>
            <a:r>
              <a:rPr lang="en-US" sz="2800" b="1" dirty="0" smtClean="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2019-2020 </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t>
            </a:r>
            <a:r>
              <a:rPr lang="en-US" sz="8000" dirty="0" err="1" smtClean="0">
                <a:latin typeface="Times New Roman" panose="02020603050405020304" pitchFamily="18" charset="0"/>
                <a:cs typeface="Times New Roman" panose="02020603050405020304" pitchFamily="18" charset="0"/>
              </a:rPr>
              <a:t>Sama</a:t>
            </a:r>
            <a:r>
              <a:rPr lang="en-US" sz="8000" dirty="0" smtClean="0">
                <a:latin typeface="Times New Roman" panose="02020603050405020304" pitchFamily="18" charset="0"/>
                <a:cs typeface="Times New Roman" panose="02020603050405020304" pitchFamily="18" charset="0"/>
              </a:rPr>
              <a:t> Khalid Mohammed</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cap="small" dirty="0" smtClean="0">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latin typeface="Times New Roman" panose="02020603050405020304" pitchFamily="18" charset="0"/>
                <a:cs typeface="Times New Roman" panose="02020603050405020304" pitchFamily="18" charset="0"/>
              </a:rPr>
              <a:t>Lecture </a:t>
            </a:r>
            <a:r>
              <a:rPr lang="en-US" sz="8000" b="1" cap="small" dirty="0" smtClean="0">
                <a:latin typeface="Times New Roman" panose="02020603050405020304" pitchFamily="18" charset="0"/>
                <a:cs typeface="Times New Roman" panose="02020603050405020304" pitchFamily="18" charset="0"/>
              </a:rPr>
              <a:t>3</a:t>
            </a: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2">
            <a:extLst>
              <a:ext uri="{28A0092B-C50C-407E-A947-70E740481C1C}">
                <a14:useLocalDpi xmlns:a14="http://schemas.microsoft.com/office/drawing/2010/main" val="0"/>
              </a:ext>
            </a:extLst>
          </a:blip>
          <a:srcRect b="8890"/>
          <a:stretch/>
        </p:blipFill>
        <p:spPr>
          <a:xfrm>
            <a:off x="1554480" y="1295399"/>
            <a:ext cx="5760720" cy="3182112"/>
          </a:xfrm>
          <a:prstGeom prst="rect">
            <a:avLst/>
          </a:prstGeom>
        </p:spPr>
      </p:pic>
    </p:spTree>
    <p:extLst>
      <p:ext uri="{BB962C8B-B14F-4D97-AF65-F5344CB8AC3E}">
        <p14:creationId xmlns:p14="http://schemas.microsoft.com/office/powerpoint/2010/main" val="1503107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SPECIFIC HUMIDITY AND MIXING RATIO</a:t>
            </a:r>
            <a:endParaRPr lang="en-US" sz="32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4154984"/>
          </a:xfrm>
          <a:prstGeom prst="rect">
            <a:avLst/>
          </a:prstGeom>
        </p:spPr>
        <p:txBody>
          <a:bodyPr wrap="square">
            <a:spAutoFit/>
          </a:bodyPr>
          <a:lstStyle/>
          <a:p>
            <a:pPr algn="just"/>
            <a:r>
              <a:rPr lang="en-US" sz="2400" b="1" u="sng" dirty="0">
                <a:latin typeface="Times New Roman" panose="02020603050405020304" pitchFamily="18" charset="0"/>
                <a:cs typeface="Times New Roman" panose="02020603050405020304" pitchFamily="18" charset="0"/>
              </a:rPr>
              <a:t>Specific humidity: The mass of water vapor per mass of </a:t>
            </a:r>
            <a:r>
              <a:rPr lang="en-US" sz="2400" b="1" u="sng" dirty="0" smtClean="0">
                <a:latin typeface="Times New Roman" panose="02020603050405020304" pitchFamily="18" charset="0"/>
                <a:cs typeface="Times New Roman" panose="02020603050405020304" pitchFamily="18" charset="0"/>
              </a:rPr>
              <a:t>air, it </a:t>
            </a:r>
            <a:r>
              <a:rPr lang="en-US" sz="2400" b="1" u="sng" dirty="0">
                <a:latin typeface="Times New Roman" panose="02020603050405020304" pitchFamily="18" charset="0"/>
                <a:cs typeface="Times New Roman" panose="02020603050405020304" pitchFamily="18" charset="0"/>
              </a:rPr>
              <a:t>is very close to mixing ratio</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since r &lt;&lt; 1 (expressed as g/g or kg/kg).</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as </a:t>
            </a:r>
            <a:r>
              <a:rPr lang="en-US" sz="2400" dirty="0" smtClean="0">
                <a:latin typeface="Times New Roman" panose="02020603050405020304" pitchFamily="18" charset="0"/>
                <a:cs typeface="Times New Roman" panose="02020603050405020304" pitchFamily="18" charset="0"/>
              </a:rPr>
              <a:t>shown in the following equation </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In </a:t>
            </a:r>
            <a:r>
              <a:rPr lang="en-US" sz="2400" b="1" dirty="0">
                <a:latin typeface="Times New Roman" panose="02020603050405020304" pitchFamily="18" charset="0"/>
                <a:cs typeface="Times New Roman" panose="02020603050405020304" pitchFamily="18" charset="0"/>
              </a:rPr>
              <a:t>meteorology, mixing ratio is used far more than specific humidity, and for most purposes the two can be considered as equivalent</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976" y="2333625"/>
            <a:ext cx="4541437"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81000" y="5257800"/>
            <a:ext cx="8534400" cy="738664"/>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Absolute </a:t>
            </a:r>
            <a:r>
              <a:rPr lang="en-US" sz="2400" dirty="0">
                <a:latin typeface="Times New Roman" panose="02020603050405020304" pitchFamily="18" charset="0"/>
                <a:cs typeface="Times New Roman" panose="02020603050405020304" pitchFamily="18" charset="0"/>
              </a:rPr>
              <a:t>and specific humidity are quite similar in concept</a:t>
            </a:r>
            <a:r>
              <a:rPr lang="en-US" sz="2400" dirty="0" smtClean="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2026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DEW POINT TEMPERATURE</a:t>
            </a:r>
          </a:p>
        </p:txBody>
      </p:sp>
      <p:sp>
        <p:nvSpPr>
          <p:cNvPr id="7" name="Rectangle 6"/>
          <p:cNvSpPr/>
          <p:nvPr/>
        </p:nvSpPr>
        <p:spPr>
          <a:xfrm>
            <a:off x="304800" y="1097340"/>
            <a:ext cx="8610600" cy="3785652"/>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saturation vapor pressure is a function of temperature, and decreases with decreasing temperature.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you cool moist air, eventually the saturation vapor pressure will equal the vapor pressure, and saturation will be reached. The temperature at which this occurs is called the dew point, or dew point temperature.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dew point temperature can be found from the </a:t>
            </a:r>
            <a:r>
              <a:rPr lang="en-US" sz="2400" dirty="0" err="1">
                <a:latin typeface="Times New Roman" panose="02020603050405020304" pitchFamily="18" charset="0"/>
                <a:cs typeface="Times New Roman" panose="02020603050405020304" pitchFamily="18" charset="0"/>
              </a:rPr>
              <a:t>Clausius-Clapeyron</a:t>
            </a:r>
            <a:r>
              <a:rPr lang="en-US" sz="2400" dirty="0">
                <a:latin typeface="Times New Roman" panose="02020603050405020304" pitchFamily="18" charset="0"/>
                <a:cs typeface="Times New Roman" panose="02020603050405020304" pitchFamily="18" charset="0"/>
              </a:rPr>
              <a:t> equation by using the actual vapor pressure instead of the saturation vapor pressure, and solving for T. This </a:t>
            </a:r>
            <a:r>
              <a:rPr lang="en-US" sz="2400" dirty="0" smtClean="0">
                <a:latin typeface="Times New Roman" panose="02020603050405020304" pitchFamily="18" charset="0"/>
                <a:cs typeface="Times New Roman" panose="02020603050405020304" pitchFamily="18" charset="0"/>
              </a:rPr>
              <a:t>gives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3234" y="4876800"/>
            <a:ext cx="3622766"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7292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342900" indent="-342900"/>
            <a:r>
              <a:rPr lang="en-US" sz="3200" dirty="0" smtClean="0">
                <a:latin typeface="Times New Roman" panose="02020603050405020304" pitchFamily="18" charset="0"/>
                <a:cs typeface="Times New Roman" panose="02020603050405020304" pitchFamily="18" charset="0"/>
              </a:rPr>
              <a:t>STOP &amp; THINK !</a:t>
            </a:r>
            <a:endParaRPr lang="en-US" sz="32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4893647"/>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Specific </a:t>
            </a:r>
            <a:r>
              <a:rPr lang="en-US" sz="2400" dirty="0">
                <a:latin typeface="Times New Roman" panose="02020603050405020304" pitchFamily="18" charset="0"/>
                <a:cs typeface="Times New Roman" panose="02020603050405020304" pitchFamily="18" charset="0"/>
              </a:rPr>
              <a:t>humidity, mixing ratio, vapor pressure, and dew point remain unchanged if the air parcel is heated or cooled at constant pressure.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other words, if I want to compare two air samples to find which has more water vapor, I can directly compare their mixing ratios, vapor pressures, specific </a:t>
            </a:r>
            <a:r>
              <a:rPr lang="en-US" sz="2400" dirty="0" smtClean="0">
                <a:latin typeface="Times New Roman" panose="02020603050405020304" pitchFamily="18" charset="0"/>
                <a:cs typeface="Times New Roman" panose="02020603050405020304" pitchFamily="18" charset="0"/>
              </a:rPr>
              <a:t>humidity, </a:t>
            </a:r>
            <a:r>
              <a:rPr lang="en-US" sz="2400" dirty="0">
                <a:latin typeface="Times New Roman" panose="02020603050405020304" pitchFamily="18" charset="0"/>
                <a:cs typeface="Times New Roman" panose="02020603050405020304" pitchFamily="18" charset="0"/>
              </a:rPr>
              <a:t>or dew points. The one with the higher number will have more water vapor.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 </a:t>
            </a:r>
            <a:r>
              <a:rPr lang="en-US" sz="2400" dirty="0">
                <a:latin typeface="Times New Roman" panose="02020603050405020304" pitchFamily="18" charset="0"/>
                <a:cs typeface="Times New Roman" panose="02020603050405020304" pitchFamily="18" charset="0"/>
              </a:rPr>
              <a:t>can compare the samples without worrying about whether they are at the same temperature or not (however, vapor pressure will have to be compared at the same air pressure)!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is not true of absolute humidity, which will change as the air parcel is heated or cooled</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Thus, we are going to use another expression !!! </a:t>
            </a:r>
          </a:p>
        </p:txBody>
      </p:sp>
    </p:spTree>
    <p:extLst>
      <p:ext uri="{BB962C8B-B14F-4D97-AF65-F5344CB8AC3E}">
        <p14:creationId xmlns:p14="http://schemas.microsoft.com/office/powerpoint/2010/main" val="218971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RELATIVE HUMIDITY</a:t>
            </a:r>
          </a:p>
        </p:txBody>
      </p:sp>
      <p:sp>
        <p:nvSpPr>
          <p:cNvPr id="7" name="Rectangle 6"/>
          <p:cNvSpPr/>
          <p:nvPr/>
        </p:nvSpPr>
        <p:spPr>
          <a:xfrm>
            <a:off x="304800" y="1097340"/>
            <a:ext cx="8610600" cy="5632311"/>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Relative </a:t>
            </a:r>
            <a:r>
              <a:rPr lang="en-US" sz="2400" dirty="0">
                <a:latin typeface="Times New Roman" panose="02020603050405020304" pitchFamily="18" charset="0"/>
                <a:cs typeface="Times New Roman" panose="02020603050405020304" pitchFamily="18" charset="0"/>
              </a:rPr>
              <a:t>humidity, as its name implies, is a relative measure of humidity. It is defined as the ratio of the vapor pressure to the saturation vapor pressure</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terms of mixing ratio, relative humidity </a:t>
            </a:r>
            <a:r>
              <a:rPr lang="en-US" sz="2400" dirty="0" smtClean="0">
                <a:latin typeface="Times New Roman" panose="02020603050405020304" pitchFamily="18" charset="0"/>
                <a:cs typeface="Times New Roman" panose="02020603050405020304" pitchFamily="18" charset="0"/>
              </a:rPr>
              <a:t>becomes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lvl="1" algn="just"/>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means we can use mixing ratio rather than vapor pressure to find relative humidity</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Relative humidity (RH) (expressed as a percent) also measures water vapor, but RELATIVE to the temperature of the air</a:t>
            </a:r>
            <a:r>
              <a:rPr lang="en-US" sz="2400" dirty="0">
                <a:latin typeface="Times New Roman" panose="02020603050405020304" pitchFamily="18" charset="0"/>
                <a:cs typeface="Times New Roman" panose="02020603050405020304" pitchFamily="18" charset="0"/>
              </a:rPr>
              <a:t>. </a:t>
            </a:r>
          </a:p>
          <a:p>
            <a:pPr algn="just"/>
            <a:endParaRPr lang="en-US" sz="2400" dirty="0">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847478364"/>
              </p:ext>
            </p:extLst>
          </p:nvPr>
        </p:nvGraphicFramePr>
        <p:xfrm>
          <a:off x="3886200" y="1752600"/>
          <a:ext cx="2057400" cy="864017"/>
        </p:xfrm>
        <a:graphic>
          <a:graphicData uri="http://schemas.openxmlformats.org/presentationml/2006/ole">
            <mc:AlternateContent xmlns:mc="http://schemas.openxmlformats.org/markup-compatibility/2006">
              <mc:Choice xmlns:v="urn:schemas-microsoft-com:vml" Requires="v">
                <p:oleObj spid="_x0000_s7176" name="Equation" r:id="rId4" imgW="1028254" imgH="431613" progId="Equation.3">
                  <p:embed/>
                </p:oleObj>
              </mc:Choice>
              <mc:Fallback>
                <p:oleObj name="Equation" r:id="rId4" imgW="1028254" imgH="43161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1752600"/>
                        <a:ext cx="2057400" cy="864017"/>
                      </a:xfrm>
                      <a:prstGeom prst="rect">
                        <a:avLst/>
                      </a:prstGeom>
                      <a:noFill/>
                      <a:ln>
                        <a:noFill/>
                      </a:ln>
                    </p:spPr>
                  </p:pic>
                </p:oleObj>
              </mc:Fallback>
            </mc:AlternateContent>
          </a:graphicData>
        </a:graphic>
      </p:graphicFrame>
      <p:pic>
        <p:nvPicPr>
          <p:cNvPr id="717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2971800"/>
            <a:ext cx="4038600" cy="1187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0809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RELATIVE HUMIDITY</a:t>
            </a:r>
          </a:p>
        </p:txBody>
      </p:sp>
      <p:sp>
        <p:nvSpPr>
          <p:cNvPr id="7" name="Rectangle 6"/>
          <p:cNvSpPr/>
          <p:nvPr/>
        </p:nvSpPr>
        <p:spPr>
          <a:xfrm>
            <a:off x="304800" y="1097340"/>
            <a:ext cx="8610600" cy="4893647"/>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other words, it is a measure of the actual amount of water vapor in the air compared to the total amount of vapor </a:t>
            </a:r>
            <a:r>
              <a:rPr lang="en-US" sz="2400" b="1" u="sng" dirty="0">
                <a:latin typeface="Times New Roman" panose="02020603050405020304" pitchFamily="18" charset="0"/>
                <a:cs typeface="Times New Roman" panose="02020603050405020304" pitchFamily="18" charset="0"/>
              </a:rPr>
              <a:t>that can exist in the air at its current temperature. </a:t>
            </a:r>
            <a:endParaRPr lang="en-US" sz="2400" b="1" u="sng"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It </a:t>
            </a:r>
            <a:r>
              <a:rPr lang="en-US" sz="2400" b="1" dirty="0">
                <a:latin typeface="Times New Roman" panose="02020603050405020304" pitchFamily="18" charset="0"/>
                <a:cs typeface="Times New Roman" panose="02020603050405020304" pitchFamily="18" charset="0"/>
              </a:rPr>
              <a:t>tells us how close an air parcel is to saturation( It does not directly tell us how much water vapor is in the parcel!)</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A parcel with higher relative humidity may actually have less water vapor than another parcel with lower relative humidity!</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Warm </a:t>
            </a:r>
            <a:r>
              <a:rPr lang="en-US" sz="2400" dirty="0">
                <a:latin typeface="Times New Roman" panose="02020603050405020304" pitchFamily="18" charset="0"/>
                <a:cs typeface="Times New Roman" panose="02020603050405020304" pitchFamily="18" charset="0"/>
              </a:rPr>
              <a:t>air can possess more water vapor (moisture) than cold air, so with the same amount of absolute/specific humidity, air will have a HIGHER relative humidity if the air is cooler, and a LOWER relative humidity if the air is warmer.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What </a:t>
            </a:r>
            <a:r>
              <a:rPr lang="en-US" sz="2400" dirty="0">
                <a:latin typeface="Times New Roman" panose="02020603050405020304" pitchFamily="18" charset="0"/>
                <a:cs typeface="Times New Roman" panose="02020603050405020304" pitchFamily="18" charset="0"/>
              </a:rPr>
              <a:t>we "feel" outside is the actual amount of moisture (absolute humidity) in the air.</a:t>
            </a:r>
          </a:p>
        </p:txBody>
      </p:sp>
    </p:spTree>
    <p:extLst>
      <p:ext uri="{BB962C8B-B14F-4D97-AF65-F5344CB8AC3E}">
        <p14:creationId xmlns:p14="http://schemas.microsoft.com/office/powerpoint/2010/main" val="3918524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1096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KEY DIFFERENCE BETWEEN THE MEASURES OF HUMIDITY</a:t>
            </a:r>
          </a:p>
        </p:txBody>
      </p:sp>
      <p:sp>
        <p:nvSpPr>
          <p:cNvPr id="7" name="Rectangle 6"/>
          <p:cNvSpPr/>
          <p:nvPr/>
        </p:nvSpPr>
        <p:spPr>
          <a:xfrm>
            <a:off x="304800" y="1753612"/>
            <a:ext cx="8610600" cy="3046988"/>
          </a:xfrm>
          <a:prstGeom prst="rect">
            <a:avLst/>
          </a:prstGeom>
        </p:spPr>
        <p:txBody>
          <a:bodyPr wrap="square">
            <a:spAutoFit/>
          </a:bodyPr>
          <a:lstStyle/>
          <a:p>
            <a:pPr algn="just"/>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are two ways to change the relative humidity, or absolute humidity of an air parcel:</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Add or subtract water vapor.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Change </a:t>
            </a:r>
            <a:r>
              <a:rPr lang="en-US" sz="2400" dirty="0">
                <a:latin typeface="Times New Roman" panose="02020603050405020304" pitchFamily="18" charset="0"/>
                <a:cs typeface="Times New Roman" panose="02020603050405020304" pitchFamily="18" charset="0"/>
              </a:rPr>
              <a:t>the temperature.</a:t>
            </a: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is only one way to change mixing ratio, specific humidity, vapor pressure, or dew point (assuming pressure is constant):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Add or subtract water vapor.</a:t>
            </a:r>
          </a:p>
        </p:txBody>
      </p:sp>
    </p:spTree>
    <p:extLst>
      <p:ext uri="{BB962C8B-B14F-4D97-AF65-F5344CB8AC3E}">
        <p14:creationId xmlns:p14="http://schemas.microsoft.com/office/powerpoint/2010/main" val="3642760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VIRTUAL TEMPERATURE</a:t>
            </a:r>
          </a:p>
        </p:txBody>
      </p:sp>
      <p:sp>
        <p:nvSpPr>
          <p:cNvPr id="7" name="Rectangle 6"/>
          <p:cNvSpPr/>
          <p:nvPr/>
        </p:nvSpPr>
        <p:spPr>
          <a:xfrm>
            <a:off x="304800" y="1097340"/>
            <a:ext cx="8610600" cy="2677656"/>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Moist </a:t>
            </a:r>
            <a:r>
              <a:rPr lang="en-US" sz="2400" dirty="0">
                <a:latin typeface="Times New Roman" panose="02020603050405020304" pitchFamily="18" charset="0"/>
                <a:cs typeface="Times New Roman" panose="02020603050405020304" pitchFamily="18" charset="0"/>
              </a:rPr>
              <a:t>air can be considered a mixture of two ideal gases (dry air and water vapor).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ideal gas law for moist air </a:t>
            </a:r>
            <a:r>
              <a:rPr lang="en-US" sz="2400" dirty="0" smtClean="0">
                <a:latin typeface="Times New Roman" panose="02020603050405020304" pitchFamily="18" charset="0"/>
                <a:cs typeface="Times New Roman" panose="02020603050405020304" pitchFamily="18" charset="0"/>
              </a:rPr>
              <a:t>is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By manipulate the above equation , we can define </a:t>
            </a:r>
            <a:r>
              <a:rPr lang="en-US" sz="2400" dirty="0">
                <a:latin typeface="Times New Roman" panose="02020603050405020304" pitchFamily="18" charset="0"/>
                <a:cs typeface="Times New Roman" panose="02020603050405020304" pitchFamily="18" charset="0"/>
              </a:rPr>
              <a:t>a new temperature, </a:t>
            </a:r>
            <a:r>
              <a:rPr lang="en-US" sz="2400" dirty="0" err="1">
                <a:latin typeface="Times New Roman" panose="02020603050405020304" pitchFamily="18" charset="0"/>
                <a:cs typeface="Times New Roman" panose="02020603050405020304" pitchFamily="18" charset="0"/>
              </a:rPr>
              <a:t>T</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the virtual temperature) </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752600"/>
            <a:ext cx="4132063" cy="549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304800" y="3506212"/>
            <a:ext cx="8686800" cy="3416320"/>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moist air we can use the ideal gas law for dry air, only using the virtual temperature in place of the actual </a:t>
            </a:r>
            <a:r>
              <a:rPr lang="en-US" sz="2400" dirty="0" smtClean="0">
                <a:latin typeface="Times New Roman" panose="02020603050405020304" pitchFamily="18" charset="0"/>
                <a:cs typeface="Times New Roman" panose="02020603050405020304" pitchFamily="18" charset="0"/>
              </a:rPr>
              <a:t>temperature.</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virtual temperature is the temperature that </a:t>
            </a:r>
            <a:r>
              <a:rPr lang="en-US" sz="2400" b="1" dirty="0" smtClean="0">
                <a:latin typeface="Times New Roman" panose="02020603050405020304" pitchFamily="18" charset="0"/>
                <a:cs typeface="Times New Roman" panose="02020603050405020304" pitchFamily="18" charset="0"/>
              </a:rPr>
              <a:t>dry air</a:t>
            </a:r>
            <a:r>
              <a:rPr lang="en-US" sz="2400" b="1" dirty="0">
                <a:latin typeface="Times New Roman" panose="02020603050405020304" pitchFamily="18" charset="0"/>
                <a:cs typeface="Times New Roman" panose="02020603050405020304" pitchFamily="18" charset="0"/>
              </a:rPr>
              <a:t> would have if its pressure and density were equal to those of a given sample of moist </a:t>
            </a:r>
            <a:r>
              <a:rPr lang="en-US" sz="2400" b="1" dirty="0" smtClean="0">
                <a:latin typeface="Times New Roman" panose="02020603050405020304" pitchFamily="18" charset="0"/>
                <a:cs typeface="Times New Roman" panose="02020603050405020304" pitchFamily="18" charset="0"/>
              </a:rPr>
              <a:t>air</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and it can be expressed as:</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a:t>
            </a:r>
            <a:r>
              <a:rPr lang="en-US" sz="2400" i="1" baseline="-25000" dirty="0" err="1" smtClean="0">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(1 + 0.61 </a:t>
            </a:r>
            <a:r>
              <a:rPr lang="en-US" sz="2400" i="1" dirty="0" smtClean="0">
                <a:latin typeface="Times New Roman" panose="02020603050405020304" pitchFamily="18" charset="0"/>
                <a:cs typeface="Times New Roman" panose="02020603050405020304" pitchFamily="18" charset="0"/>
              </a:rPr>
              <a:t>q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T</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Virtual </a:t>
            </a:r>
            <a:r>
              <a:rPr lang="en-US" sz="2400" dirty="0">
                <a:latin typeface="Times New Roman" panose="02020603050405020304" pitchFamily="18" charset="0"/>
                <a:cs typeface="Times New Roman" panose="02020603050405020304" pitchFamily="18" charset="0"/>
              </a:rPr>
              <a:t>temperature is always greater than or equal to the actual temperature.</a:t>
            </a:r>
          </a:p>
        </p:txBody>
      </p:sp>
    </p:spTree>
    <p:extLst>
      <p:ext uri="{BB962C8B-B14F-4D97-AF65-F5344CB8AC3E}">
        <p14:creationId xmlns:p14="http://schemas.microsoft.com/office/powerpoint/2010/main" val="2730890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VIRTUAL TEMPERATURE</a:t>
            </a:r>
          </a:p>
        </p:txBody>
      </p:sp>
      <mc:AlternateContent xmlns:mc="http://schemas.openxmlformats.org/markup-compatibility/2006">
        <mc:Choice xmlns:a14="http://schemas.microsoft.com/office/drawing/2010/main" Requires="a14">
          <p:sp>
            <p:nvSpPr>
              <p:cNvPr id="9" name="Rectangle 8"/>
              <p:cNvSpPr/>
              <p:nvPr/>
            </p:nvSpPr>
            <p:spPr>
              <a:xfrm>
                <a:off x="457200" y="1308080"/>
                <a:ext cx="8229600" cy="5593839"/>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addition of water vapor causes the air to behave as though it is warmer. This makes sense, because moist air is lighter than dry air.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can  </a:t>
                </a:r>
                <a:r>
                  <a:rPr lang="en-US" sz="2400" dirty="0">
                    <a:latin typeface="Times New Roman" panose="02020603050405020304" pitchFamily="18" charset="0"/>
                    <a:cs typeface="Times New Roman" panose="02020603050405020304" pitchFamily="18" charset="0"/>
                  </a:rPr>
                  <a:t>write virtual temperature using mixing ratio as</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p>
              <a:p>
                <a:pPr algn="ctr"/>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a:t>
                </a:r>
                <a:r>
                  <a:rPr lang="en-US" sz="2400" i="1" baseline="-25000" dirty="0" err="1" smtClean="0">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 + 0.61 </a:t>
                </a:r>
                <a:r>
                  <a:rPr lang="en-US" sz="2400" i="1" dirty="0" smtClean="0">
                    <a:latin typeface="Times New Roman" panose="02020603050405020304" pitchFamily="18" charset="0"/>
                    <a:cs typeface="Times New Roman" panose="02020603050405020304" pitchFamily="18" charset="0"/>
                  </a:rPr>
                  <a:t>r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all of the preceding equations for virtual temperature we must use the absolute (Kelvin) temperature and the dimensionless form of mixing ratio or specific humidity</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there is an approximate formula for virtual temperature in Celsius that uses the dimensional (g/kg) form of mixing ratio or specific humidity. This formula </a:t>
                </a:r>
                <a:r>
                  <a:rPr lang="en-US" sz="2400" dirty="0" smtClean="0">
                    <a:latin typeface="Times New Roman" panose="02020603050405020304" pitchFamily="18" charset="0"/>
                    <a:cs typeface="Times New Roman" panose="02020603050405020304" pitchFamily="18" charset="0"/>
                  </a:rPr>
                  <a:t>is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a:t>
                </a:r>
                <a:r>
                  <a:rPr lang="en-US" sz="2400" i="1" baseline="-25000" dirty="0" err="1" smtClean="0">
                    <a:latin typeface="Times New Roman" panose="02020603050405020304" pitchFamily="18" charset="0"/>
                    <a:cs typeface="Times New Roman" panose="02020603050405020304" pitchFamily="18" charset="0"/>
                  </a:rPr>
                  <a:t>v</a:t>
                </a:r>
                <a:r>
                  <a:rPr lang="en-US" sz="2400" i="1" baseline="-250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 C )  ≈ T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  + </a:t>
                </a:r>
                <a14:m>
                  <m:oMath xmlns:m="http://schemas.openxmlformats.org/officeDocument/2006/math">
                    <m:f>
                      <m:fPr>
                        <m:ctrlPr>
                          <a:rPr lang="en-US" sz="2800" i="1" smtClean="0">
                            <a:latin typeface="Cambria Math"/>
                            <a:cs typeface="Times New Roman" panose="02020603050405020304" pitchFamily="18" charset="0"/>
                          </a:rPr>
                        </m:ctrlPr>
                      </m:fPr>
                      <m:num>
                        <m:r>
                          <m:rPr>
                            <m:nor/>
                          </m:rPr>
                          <a:rPr lang="en-US" sz="2800" dirty="0">
                            <a:latin typeface="Times New Roman" panose="02020603050405020304" pitchFamily="18" charset="0"/>
                            <a:cs typeface="Times New Roman" panose="02020603050405020304" pitchFamily="18" charset="0"/>
                          </a:rPr>
                          <m:t>r</m:t>
                        </m:r>
                        <m:r>
                          <m:rPr>
                            <m:nor/>
                          </m:rPr>
                          <a:rPr lang="en-US" sz="2800" dirty="0">
                            <a:latin typeface="Times New Roman" panose="02020603050405020304" pitchFamily="18" charset="0"/>
                            <a:cs typeface="Times New Roman" panose="02020603050405020304" pitchFamily="18" charset="0"/>
                          </a:rPr>
                          <m:t> (</m:t>
                        </m:r>
                        <m:r>
                          <m:rPr>
                            <m:nor/>
                          </m:rPr>
                          <a:rPr lang="en-US" sz="2800" dirty="0">
                            <a:latin typeface="Times New Roman" panose="02020603050405020304" pitchFamily="18" charset="0"/>
                            <a:cs typeface="Times New Roman" panose="02020603050405020304" pitchFamily="18" charset="0"/>
                          </a:rPr>
                          <m:t>g</m:t>
                        </m:r>
                        <m:r>
                          <m:rPr>
                            <m:nor/>
                          </m:rPr>
                          <a:rPr lang="en-US" sz="2800" dirty="0">
                            <a:latin typeface="Times New Roman" panose="02020603050405020304" pitchFamily="18" charset="0"/>
                            <a:cs typeface="Times New Roman" panose="02020603050405020304" pitchFamily="18" charset="0"/>
                          </a:rPr>
                          <m:t>/</m:t>
                        </m:r>
                        <m:r>
                          <m:rPr>
                            <m:nor/>
                          </m:rPr>
                          <a:rPr lang="en-US" sz="2800" dirty="0">
                            <a:latin typeface="Times New Roman" panose="02020603050405020304" pitchFamily="18" charset="0"/>
                            <a:cs typeface="Times New Roman" panose="02020603050405020304" pitchFamily="18" charset="0"/>
                          </a:rPr>
                          <m:t>kg</m:t>
                        </m:r>
                        <m:r>
                          <m:rPr>
                            <m:nor/>
                          </m:rPr>
                          <a:rPr lang="en-US" sz="2800" dirty="0">
                            <a:latin typeface="Times New Roman" panose="02020603050405020304" pitchFamily="18" charset="0"/>
                            <a:cs typeface="Times New Roman" panose="02020603050405020304" pitchFamily="18" charset="0"/>
                          </a:rPr>
                          <m:t>)</m:t>
                        </m:r>
                      </m:num>
                      <m:den>
                        <m:r>
                          <a:rPr lang="en-US" sz="2800" b="0" i="1" smtClean="0">
                            <a:latin typeface="Cambria Math"/>
                            <a:cs typeface="Times New Roman" panose="02020603050405020304" pitchFamily="18" charset="0"/>
                          </a:rPr>
                          <m:t>6</m:t>
                        </m:r>
                      </m:den>
                    </m:f>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p>
            </p:txBody>
          </p:sp>
        </mc:Choice>
        <mc:Fallback>
          <p:sp>
            <p:nvSpPr>
              <p:cNvPr id="9" name="Rectangle 8"/>
              <p:cNvSpPr>
                <a:spLocks noRot="1" noChangeAspect="1" noMove="1" noResize="1" noEditPoints="1" noAdjustHandles="1" noChangeArrowheads="1" noChangeShapeType="1" noTextEdit="1"/>
              </p:cNvSpPr>
              <p:nvPr/>
            </p:nvSpPr>
            <p:spPr>
              <a:xfrm>
                <a:off x="457200" y="1308080"/>
                <a:ext cx="8229600" cy="5593839"/>
              </a:xfrm>
              <a:prstGeom prst="rect">
                <a:avLst/>
              </a:prstGeom>
              <a:blipFill rotWithShape="1">
                <a:blip r:embed="rId3"/>
                <a:stretch>
                  <a:fillRect l="-963" t="-872" r="-1111"/>
                </a:stretch>
              </a:blipFill>
            </p:spPr>
            <p:txBody>
              <a:bodyPr/>
              <a:lstStyle/>
              <a:p>
                <a:r>
                  <a:rPr lang="en-US">
                    <a:noFill/>
                  </a:rPr>
                  <a:t> </a:t>
                </a:r>
              </a:p>
            </p:txBody>
          </p:sp>
        </mc:Fallback>
      </mc:AlternateContent>
    </p:spTree>
    <p:extLst>
      <p:ext uri="{BB962C8B-B14F-4D97-AF65-F5344CB8AC3E}">
        <p14:creationId xmlns:p14="http://schemas.microsoft.com/office/powerpoint/2010/main" val="157163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4154984"/>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MOIST AIR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PARTIAL PRESSURE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VAPOR PRESSURE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SATURATION VAPOR PRESSURE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SPECIFIC HUMIDITY AND MIXING RATIO</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DEW POINT </a:t>
            </a:r>
            <a:r>
              <a:rPr lang="en-US" sz="2400" dirty="0" smtClean="0">
                <a:latin typeface="Times New Roman" panose="02020603050405020304" pitchFamily="18" charset="0"/>
                <a:cs typeface="Times New Roman" panose="02020603050405020304" pitchFamily="18" charset="0"/>
              </a:rPr>
              <a:t>TEMPERATURE</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RELATIVE </a:t>
            </a:r>
            <a:r>
              <a:rPr lang="en-US" sz="2400" dirty="0" smtClean="0">
                <a:latin typeface="Times New Roman" panose="02020603050405020304" pitchFamily="18" charset="0"/>
                <a:cs typeface="Times New Roman" panose="02020603050405020304" pitchFamily="18" charset="0"/>
              </a:rPr>
              <a:t>HUMIDITY</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KEY DIFFERENCE BETWEEN THE MEASURES OF </a:t>
            </a:r>
            <a:r>
              <a:rPr lang="en-US" sz="2400" dirty="0" smtClean="0">
                <a:latin typeface="Times New Roman" panose="02020603050405020304" pitchFamily="18" charset="0"/>
                <a:cs typeface="Times New Roman" panose="02020603050405020304" pitchFamily="18" charset="0"/>
              </a:rPr>
              <a:t>HUMIDITY</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VIRTUAL </a:t>
            </a:r>
            <a:r>
              <a:rPr lang="en-US" sz="2400" dirty="0">
                <a:latin typeface="Times New Roman" panose="02020603050405020304" pitchFamily="18" charset="0"/>
                <a:cs typeface="Times New Roman" panose="02020603050405020304" pitchFamily="18" charset="0"/>
              </a:rPr>
              <a:t>TEMPERATURE</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pic>
        <p:nvPicPr>
          <p:cNvPr id="16387" name="Picture 3" descr="C:\Users\sama\AppData\Local\Microsoft\Windows\Temporary Internet Files\Content.IE5\8H9U7NI9\supermemoria-478x6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66863"/>
            <a:ext cx="1850823" cy="2319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65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830997"/>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atmospheric thermodynamics, </a:t>
            </a:r>
            <a:r>
              <a:rPr lang="en-US" sz="2400" dirty="0" smtClean="0">
                <a:latin typeface="Times New Roman" panose="02020603050405020304" pitchFamily="18" charset="0"/>
                <a:cs typeface="Times New Roman" panose="02020603050405020304" pitchFamily="18" charset="0"/>
              </a:rPr>
              <a:t>moist air  </a:t>
            </a:r>
            <a:r>
              <a:rPr lang="en-US" sz="2400" dirty="0">
                <a:latin typeface="Times New Roman" panose="02020603050405020304" pitchFamily="18" charset="0"/>
                <a:cs typeface="Times New Roman" panose="02020603050405020304" pitchFamily="18" charset="0"/>
              </a:rPr>
              <a:t>is a mixture of dry air and any amount of water vapor</a:t>
            </a:r>
            <a:r>
              <a:rPr lang="en-US" sz="2400" dirty="0" smtClean="0">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MOIST AIR</a:t>
            </a:r>
            <a:endParaRPr lang="en-US" sz="3000" dirty="0">
              <a:latin typeface="Times New Roman" panose="02020603050405020304" pitchFamily="18" charset="0"/>
              <a:cs typeface="Times New Roman" panose="02020603050405020304" pitchFamily="18" charset="0"/>
            </a:endParaRPr>
          </a:p>
        </p:txBody>
      </p:sp>
      <p:pic>
        <p:nvPicPr>
          <p:cNvPr id="11266" name="Picture 2" descr="Aaron Ward on Twitter: &quot;Low level warm/moist air advecting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0575" y="2581274"/>
            <a:ext cx="3510026" cy="21799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 y="2814227"/>
            <a:ext cx="4572000" cy="3416320"/>
          </a:xfrm>
          <a:prstGeom prst="rect">
            <a:avLst/>
          </a:prstGeom>
        </p:spPr>
        <p:txBody>
          <a:bodyPr>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There are many expressions that </a:t>
            </a:r>
            <a:r>
              <a:rPr lang="en-US" sz="2400" dirty="0">
                <a:latin typeface="Times New Roman" panose="02020603050405020304" pitchFamily="18" charset="0"/>
                <a:cs typeface="Times New Roman" panose="02020603050405020304" pitchFamily="18" charset="0"/>
              </a:rPr>
              <a:t> can </a:t>
            </a:r>
            <a:r>
              <a:rPr lang="en-US" sz="2400" dirty="0">
                <a:latin typeface="Times New Roman" panose="02020603050405020304" pitchFamily="18" charset="0"/>
                <a:cs typeface="Times New Roman" panose="02020603050405020304" pitchFamily="18" charset="0"/>
              </a:rPr>
              <a:t>be </a:t>
            </a:r>
            <a:r>
              <a:rPr lang="en-US" sz="2400" dirty="0">
                <a:latin typeface="Times New Roman" panose="02020603050405020304" pitchFamily="18" charset="0"/>
                <a:cs typeface="Times New Roman" panose="02020603050405020304" pitchFamily="18" charset="0"/>
              </a:rPr>
              <a:t>used for moist air and they </a:t>
            </a:r>
            <a:r>
              <a:rPr lang="en-US" sz="2400" dirty="0" smtClean="0">
                <a:latin typeface="Times New Roman" panose="02020603050405020304" pitchFamily="18" charset="0"/>
                <a:cs typeface="Times New Roman" panose="02020603050405020304" pitchFamily="18" charset="0"/>
              </a:rPr>
              <a:t>are: </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V</a:t>
            </a:r>
            <a:r>
              <a:rPr lang="en-US" sz="2400" dirty="0" smtClean="0">
                <a:latin typeface="Times New Roman" panose="02020603050405020304" pitchFamily="18" charset="0"/>
                <a:cs typeface="Times New Roman" panose="02020603050405020304" pitchFamily="18" charset="0"/>
              </a:rPr>
              <a:t>apor Pressure</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Absolute Humidity</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Specific Humidity </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Mixing ratio </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Dew point Temperature</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Relative humidity</a:t>
            </a:r>
            <a:endParaRPr lang="en-US" dirty="0"/>
          </a:p>
        </p:txBody>
      </p:sp>
    </p:spTree>
    <p:extLst>
      <p:ext uri="{BB962C8B-B14F-4D97-AF65-F5344CB8AC3E}">
        <p14:creationId xmlns:p14="http://schemas.microsoft.com/office/powerpoint/2010/main" val="1974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PARTIAL PRESSURE</a:t>
            </a:r>
            <a:endParaRPr lang="en-US" sz="30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5262979"/>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 mixture of gases, each gas species contributes to the total pressure.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pressure exerted by a single gas species is known as the partial pressure for that species.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For </a:t>
            </a:r>
            <a:r>
              <a:rPr lang="en-US" sz="2400" dirty="0">
                <a:latin typeface="Times New Roman" panose="02020603050405020304" pitchFamily="18" charset="0"/>
                <a:cs typeface="Times New Roman" panose="02020603050405020304" pitchFamily="18" charset="0"/>
              </a:rPr>
              <a:t>a mixture of ideal gases, the partial pressure of any species can be found from the ideal gas law applied to that species only. </a:t>
            </a:r>
            <a:r>
              <a:rPr lang="en-US" sz="2400" b="1" dirty="0">
                <a:latin typeface="Times New Roman" panose="02020603050405020304" pitchFamily="18" charset="0"/>
                <a:cs typeface="Times New Roman" panose="02020603050405020304" pitchFamily="18" charset="0"/>
              </a:rPr>
              <a:t>For example, in air the partial pressures of O</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N</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and </a:t>
            </a:r>
            <a:r>
              <a:rPr lang="en-US" sz="2400" b="1" dirty="0" err="1">
                <a:latin typeface="Times New Roman" panose="02020603050405020304" pitchFamily="18" charset="0"/>
                <a:cs typeface="Times New Roman" panose="02020603050405020304" pitchFamily="18" charset="0"/>
              </a:rPr>
              <a:t>A</a:t>
            </a:r>
            <a:r>
              <a:rPr lang="en-US" sz="2400" b="1" baseline="-25000" dirty="0" err="1">
                <a:latin typeface="Times New Roman" panose="02020603050405020304" pitchFamily="18" charset="0"/>
                <a:cs typeface="Times New Roman" panose="02020603050405020304" pitchFamily="18" charset="0"/>
              </a:rPr>
              <a:t>r</a:t>
            </a:r>
            <a:r>
              <a:rPr lang="en-US" sz="2400" b="1" dirty="0">
                <a:latin typeface="Times New Roman" panose="02020603050405020304" pitchFamily="18" charset="0"/>
                <a:cs typeface="Times New Roman" panose="02020603050405020304" pitchFamily="18" charset="0"/>
              </a:rPr>
              <a:t> would </a:t>
            </a:r>
            <a:r>
              <a:rPr lang="en-US" sz="2400" b="1" dirty="0" smtClean="0">
                <a:latin typeface="Times New Roman" panose="02020603050405020304" pitchFamily="18" charset="0"/>
                <a:cs typeface="Times New Roman" panose="02020603050405020304" pitchFamily="18" charset="0"/>
              </a:rPr>
              <a:t>be</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densities used in the above equations are partial densities.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038600"/>
            <a:ext cx="5105400" cy="1606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3259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PARTIAL PRESSURE</a:t>
            </a:r>
            <a:endParaRPr lang="en-US" sz="30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4154984"/>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total pressure is equal to the sum of the partial pressures, and the total density is equal to the sum of the partial densities.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partial pressure of a species is proportional to the number of moles of the species.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partial pressure of a species can be found by multiplying the total pressure by the volume (or mole) fraction of the species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For </a:t>
            </a:r>
            <a:r>
              <a:rPr lang="en-US" sz="2400" b="1" dirty="0">
                <a:latin typeface="Times New Roman" panose="02020603050405020304" pitchFamily="18" charset="0"/>
                <a:cs typeface="Times New Roman" panose="02020603050405020304" pitchFamily="18" charset="0"/>
              </a:rPr>
              <a:t>example, the partial pressure of O</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is found by multiplying atmospheric pressure by 0.21 (21%).</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71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VAPOR PRESSURE</a:t>
            </a:r>
          </a:p>
        </p:txBody>
      </p:sp>
      <p:sp>
        <p:nvSpPr>
          <p:cNvPr id="7" name="Rectangle 6"/>
          <p:cNvSpPr/>
          <p:nvPr/>
        </p:nvSpPr>
        <p:spPr>
          <a:xfrm>
            <a:off x="304800" y="1097340"/>
            <a:ext cx="8610600" cy="4524315"/>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you have a substance in liquid form, some of the molecules will escape into the vapor phase. The partial pressure due to these vapor molecules is known as the vapor pressure.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Since </a:t>
            </a:r>
            <a:r>
              <a:rPr lang="en-US" sz="2400" dirty="0">
                <a:latin typeface="Times New Roman" panose="02020603050405020304" pitchFamily="18" charset="0"/>
                <a:cs typeface="Times New Roman" panose="02020603050405020304" pitchFamily="18" charset="0"/>
              </a:rPr>
              <a:t>the vapor pressure due to water molecules is proportional to the number of water vapor molecules in the atmosphere, </a:t>
            </a:r>
            <a:r>
              <a:rPr lang="en-US" sz="2400" b="1" u="sng" dirty="0">
                <a:latin typeface="Times New Roman" panose="02020603050405020304" pitchFamily="18" charset="0"/>
                <a:cs typeface="Times New Roman" panose="02020603050405020304" pitchFamily="18" charset="0"/>
              </a:rPr>
              <a:t>vapor pressure is one measure of </a:t>
            </a:r>
            <a:r>
              <a:rPr lang="en-US" sz="2400" b="1" u="sng" dirty="0" smtClean="0">
                <a:latin typeface="Times New Roman" panose="02020603050405020304" pitchFamily="18" charset="0"/>
                <a:cs typeface="Times New Roman" panose="02020603050405020304" pitchFamily="18" charset="0"/>
              </a:rPr>
              <a:t>humidity</a:t>
            </a:r>
            <a:r>
              <a:rPr lang="en-US" sz="2400" dirty="0" smtClean="0">
                <a:latin typeface="Times New Roman" panose="02020603050405020304" pitchFamily="18" charset="0"/>
                <a:cs typeface="Times New Roman" panose="02020603050405020304" pitchFamily="18" charset="0"/>
              </a:rPr>
              <a:t>, we </a:t>
            </a:r>
            <a:r>
              <a:rPr lang="en-US" sz="2400" dirty="0">
                <a:latin typeface="Times New Roman" panose="02020603050405020304" pitchFamily="18" charset="0"/>
                <a:cs typeface="Times New Roman" panose="02020603050405020304" pitchFamily="18" charset="0"/>
              </a:rPr>
              <a:t>usually denote vapor pressure as </a:t>
            </a:r>
            <a:r>
              <a:rPr lang="en-US" sz="2400" dirty="0" smtClean="0">
                <a:latin typeface="Times New Roman" panose="02020603050405020304" pitchFamily="18" charset="0"/>
                <a:cs typeface="Times New Roman" panose="02020603050405020304" pitchFamily="18" charset="0"/>
              </a:rPr>
              <a:t>e </a:t>
            </a:r>
          </a:p>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Absolute </a:t>
            </a:r>
            <a:r>
              <a:rPr lang="en-US" sz="2400" b="1" u="sng" dirty="0">
                <a:latin typeface="Times New Roman" panose="02020603050405020304" pitchFamily="18" charset="0"/>
                <a:cs typeface="Times New Roman" panose="02020603050405020304" pitchFamily="18" charset="0"/>
              </a:rPr>
              <a:t>humidity is defined as the mass of water vapor per unit volume.</a:t>
            </a:r>
            <a:r>
              <a:rPr lang="en-US" sz="2400" dirty="0">
                <a:latin typeface="Times New Roman" panose="02020603050405020304" pitchFamily="18" charset="0"/>
                <a:cs typeface="Times New Roman" panose="02020603050405020304" pitchFamily="18" charset="0"/>
              </a:rPr>
              <a:t> It is merely the density of the water vapor, </a:t>
            </a:r>
            <a:r>
              <a:rPr lang="el-GR" sz="2400" dirty="0" smtClean="0">
                <a:latin typeface="Times New Roman" panose="02020603050405020304" pitchFamily="18" charset="0"/>
                <a:cs typeface="Times New Roman" panose="02020603050405020304" pitchFamily="18" charset="0"/>
              </a:rPr>
              <a:t>ρ</a:t>
            </a:r>
            <a:r>
              <a:rPr lang="en-US" sz="2400" baseline="-25000" dirty="0" smtClean="0">
                <a:latin typeface="Times New Roman" panose="02020603050405020304" pitchFamily="18" charset="0"/>
                <a:cs typeface="Times New Roman" panose="02020603050405020304" pitchFamily="18" charset="0"/>
              </a:rPr>
              <a:t>v</a:t>
            </a:r>
            <a:endParaRPr lang="en-US" sz="2400" baseline="-25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Vapor </a:t>
            </a:r>
            <a:r>
              <a:rPr lang="en-US" sz="2400" dirty="0">
                <a:latin typeface="Times New Roman" panose="02020603050405020304" pitchFamily="18" charset="0"/>
                <a:cs typeface="Times New Roman" panose="02020603050405020304" pitchFamily="18" charset="0"/>
              </a:rPr>
              <a:t>pressure is related to absolute humidity via the ideal gas law</a:t>
            </a:r>
            <a:r>
              <a:rPr lang="en-US" sz="2400" dirty="0" smtClean="0">
                <a:latin typeface="Times New Roman" panose="02020603050405020304" pitchFamily="18" charset="0"/>
                <a:cs typeface="Times New Roman" panose="02020603050405020304" pitchFamily="18" charset="0"/>
              </a:rPr>
              <a:t>,  e = </a:t>
            </a:r>
            <a:r>
              <a:rPr lang="el-GR" sz="2400" dirty="0">
                <a:latin typeface="Times New Roman" panose="02020603050405020304" pitchFamily="18" charset="0"/>
                <a:cs typeface="Times New Roman" panose="02020603050405020304" pitchFamily="18" charset="0"/>
              </a:rPr>
              <a:t>ρ</a:t>
            </a:r>
            <a:r>
              <a:rPr lang="en-US" sz="2400" baseline="-25000" dirty="0" smtClean="0">
                <a:latin typeface="Times New Roman" panose="02020603050405020304" pitchFamily="18" charset="0"/>
                <a:cs typeface="Times New Roman" panose="02020603050405020304" pitchFamily="18" charset="0"/>
              </a:rPr>
              <a:t>v </a:t>
            </a:r>
            <a:r>
              <a:rPr lang="en-US" sz="2400" dirty="0" err="1" smtClean="0">
                <a:latin typeface="Times New Roman" panose="02020603050405020304" pitchFamily="18" charset="0"/>
                <a:cs typeface="Times New Roman" panose="02020603050405020304" pitchFamily="18" charset="0"/>
              </a:rPr>
              <a:t>R</a:t>
            </a:r>
            <a:r>
              <a:rPr lang="en-US" sz="2400" baseline="-25000" dirty="0" err="1" smtClean="0">
                <a:latin typeface="Times New Roman" panose="02020603050405020304" pitchFamily="18" charset="0"/>
                <a:cs typeface="Times New Roman" panose="02020603050405020304" pitchFamily="18" charset="0"/>
              </a:rPr>
              <a:t>v</a:t>
            </a:r>
            <a:r>
              <a:rPr lang="en-US" sz="2400" dirty="0" smtClean="0">
                <a:latin typeface="Times New Roman" panose="02020603050405020304" pitchFamily="18" charset="0"/>
                <a:cs typeface="Times New Roman" panose="02020603050405020304" pitchFamily="18" charset="0"/>
              </a:rPr>
              <a:t> T , where </a:t>
            </a:r>
            <a:r>
              <a:rPr lang="en-US" sz="2400" dirty="0" err="1">
                <a:latin typeface="Times New Roman" panose="02020603050405020304" pitchFamily="18" charset="0"/>
                <a:cs typeface="Times New Roman" panose="02020603050405020304" pitchFamily="18" charset="0"/>
              </a:rPr>
              <a:t>R</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is the specific gas constant for water vapor (461 </a:t>
            </a:r>
            <a:r>
              <a:rPr lang="en-US" sz="2400" dirty="0" smtClean="0">
                <a:latin typeface="Times New Roman" panose="02020603050405020304" pitchFamily="18" charset="0"/>
                <a:cs typeface="Times New Roman" panose="02020603050405020304" pitchFamily="18" charset="0"/>
              </a:rPr>
              <a:t>J/kg K).</a:t>
            </a:r>
            <a:endParaRPr lang="en-US" sz="2400" dirty="0">
              <a:latin typeface="Times New Roman" panose="02020603050405020304" pitchFamily="18" charset="0"/>
              <a:cs typeface="Times New Roman" panose="02020603050405020304" pitchFamily="18" charset="0"/>
            </a:endParaRP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4552" r="50000"/>
          <a:stretch/>
        </p:blipFill>
        <p:spPr>
          <a:xfrm>
            <a:off x="7315200" y="5181600"/>
            <a:ext cx="1742584" cy="171318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57200" y="5602069"/>
            <a:ext cx="6858000" cy="830997"/>
          </a:xfrm>
          <a:prstGeom prst="rect">
            <a:avLst/>
          </a:prstGeom>
        </p:spPr>
        <p:txBody>
          <a:bodyPr wrap="square">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higher the amount of water vapor, the higher the absolute humidity</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740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SATURATION VAPOR PRESSURE</a:t>
            </a:r>
            <a:endParaRPr lang="en-US" sz="32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3416320"/>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vapor molecules are colliding with each other. Some may stick together briefly to form tiny water droplets. However, these tiny water droplets are also constantly breaking apart.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enough vapor molecules are present, there may be enough collisions to form a stable population of liquid water droplets. This is called saturation, and the vapor pressure at this point is called the saturation vapor pressure (</a:t>
            </a:r>
            <a:r>
              <a:rPr lang="en-US" sz="2400" dirty="0" err="1">
                <a:latin typeface="Times New Roman" panose="02020603050405020304" pitchFamily="18" charset="0"/>
                <a:cs typeface="Times New Roman" panose="02020603050405020304" pitchFamily="18" charset="0"/>
              </a:rPr>
              <a:t>e</a:t>
            </a:r>
            <a:r>
              <a:rPr lang="en-US" sz="2400" baseline="-25000" dirty="0" err="1">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40" t="14552" r="-7143"/>
          <a:stretch/>
        </p:blipFill>
        <p:spPr>
          <a:xfrm>
            <a:off x="2191105" y="3894191"/>
            <a:ext cx="4971695" cy="227800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4794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SATURATION VAPOR PRESSURE</a:t>
            </a:r>
            <a:endParaRPr lang="en-US" sz="32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3416320"/>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saturation vapor pressure is a function of temperature, and is given by the </a:t>
            </a:r>
            <a:r>
              <a:rPr lang="en-US" sz="2400" dirty="0" err="1">
                <a:latin typeface="Times New Roman" panose="02020603050405020304" pitchFamily="18" charset="0"/>
                <a:cs typeface="Times New Roman" panose="02020603050405020304" pitchFamily="18" charset="0"/>
              </a:rPr>
              <a:t>Clausius-Clapeyron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equation</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where </a:t>
            </a:r>
            <a:r>
              <a:rPr lang="en-US" sz="2400" dirty="0">
                <a:latin typeface="Times New Roman" panose="02020603050405020304" pitchFamily="18" charset="0"/>
                <a:cs typeface="Times New Roman" panose="02020603050405020304" pitchFamily="18" charset="0"/>
              </a:rPr>
              <a:t>e</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is the vapor pressure at some known temperature T</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and </a:t>
            </a:r>
            <a:r>
              <a:rPr lang="en-US" sz="2400" dirty="0" smtClean="0">
                <a:latin typeface="Times New Roman" panose="02020603050405020304" pitchFamily="18" charset="0"/>
                <a:cs typeface="Times New Roman" panose="02020603050405020304" pitchFamily="18" charset="0"/>
              </a:rPr>
              <a:t>L </a:t>
            </a:r>
            <a:r>
              <a:rPr lang="en-US" sz="2400" dirty="0">
                <a:latin typeface="Times New Roman" panose="02020603050405020304" pitchFamily="18" charset="0"/>
                <a:cs typeface="Times New Roman" panose="02020603050405020304" pitchFamily="18" charset="0"/>
              </a:rPr>
              <a:t>is the latent heat of vaporization. We typically use T</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 273K, e</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 611 Pa, and </a:t>
            </a:r>
            <a:r>
              <a:rPr lang="en-US" sz="2400" dirty="0" err="1">
                <a:latin typeface="Times New Roman" panose="02020603050405020304" pitchFamily="18" charset="0"/>
                <a:cs typeface="Times New Roman" panose="02020603050405020304" pitchFamily="18" charset="0"/>
              </a:rPr>
              <a:t>L</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2.5x10</a:t>
            </a:r>
            <a:r>
              <a:rPr lang="en-US" sz="2400" baseline="30000" dirty="0" smtClean="0">
                <a:latin typeface="Times New Roman" panose="02020603050405020304" pitchFamily="18" charset="0"/>
                <a:cs typeface="Times New Roman" panose="02020603050405020304" pitchFamily="18" charset="0"/>
              </a:rPr>
              <a:t>6</a:t>
            </a:r>
            <a:r>
              <a:rPr lang="en-US" sz="2400" dirty="0" smtClean="0">
                <a:latin typeface="Times New Roman" panose="02020603050405020304" pitchFamily="18" charset="0"/>
                <a:cs typeface="Times New Roman" panose="02020603050405020304" pitchFamily="18" charset="0"/>
              </a:rPr>
              <a:t> J/kg.</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981200"/>
            <a:ext cx="399288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descr="Saturation vapor pressu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4383" y="3810000"/>
            <a:ext cx="3361017" cy="265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610100" y="6488668"/>
            <a:ext cx="4572000" cy="369332"/>
          </a:xfrm>
          <a:prstGeom prst="rect">
            <a:avLst/>
          </a:prstGeom>
        </p:spPr>
        <p:txBody>
          <a:bodyPr>
            <a:spAutoFit/>
          </a:bodyPr>
          <a:lstStyle/>
          <a:p>
            <a:pPr algn="ctr"/>
            <a:r>
              <a:rPr lang="en-US" altLang="en-US" dirty="0" smtClean="0">
                <a:latin typeface="Arial" charset="0"/>
              </a:rPr>
              <a:t>SVP </a:t>
            </a:r>
            <a:r>
              <a:rPr lang="en-US" altLang="en-US" dirty="0">
                <a:latin typeface="Arial" charset="0"/>
              </a:rPr>
              <a:t>(saturation vapor pressure) Curve</a:t>
            </a:r>
            <a:endParaRPr lang="en-GB" altLang="en-US" dirty="0">
              <a:latin typeface="Arial" charset="0"/>
            </a:endParaRPr>
          </a:p>
        </p:txBody>
      </p:sp>
      <p:sp>
        <p:nvSpPr>
          <p:cNvPr id="11" name="Rectangle 10"/>
          <p:cNvSpPr/>
          <p:nvPr/>
        </p:nvSpPr>
        <p:spPr>
          <a:xfrm>
            <a:off x="384175" y="4343400"/>
            <a:ext cx="5026025"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altLang="en-US" sz="2400" dirty="0" smtClean="0">
                <a:latin typeface="Times New Roman" panose="02020603050405020304" pitchFamily="18" charset="0"/>
                <a:cs typeface="Times New Roman" panose="02020603050405020304" pitchFamily="18" charset="0"/>
              </a:rPr>
              <a:t>Riddles </a:t>
            </a:r>
          </a:p>
          <a:p>
            <a:r>
              <a:rPr lang="en-US" sz="2400" dirty="0">
                <a:latin typeface="Times New Roman" panose="02020603050405020304" pitchFamily="18" charset="0"/>
                <a:cs typeface="Times New Roman" panose="02020603050405020304" pitchFamily="18" charset="0"/>
              </a:rPr>
              <a:t>Heat energy </a:t>
            </a:r>
            <a:r>
              <a:rPr lang="en-US" sz="2400" dirty="0" smtClean="0">
                <a:latin typeface="Times New Roman" panose="02020603050405020304" pitchFamily="18" charset="0"/>
                <a:cs typeface="Times New Roman" panose="02020603050405020304" pitchFamily="18" charset="0"/>
              </a:rPr>
              <a:t>………(released /taken)  in ……….. (evaporation/condensation) ……..(from/into) the environment.</a:t>
            </a:r>
            <a:endParaRPr lang="en-GB"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068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SPECIFIC HUMIDITY AND MIXING RATIO</a:t>
            </a:r>
            <a:endParaRPr lang="en-US" sz="32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4893647"/>
          </a:xfrm>
          <a:prstGeom prst="rect">
            <a:avLst/>
          </a:prstGeom>
        </p:spPr>
        <p:txBody>
          <a:bodyPr wrap="square">
            <a:spAutoFit/>
          </a:bodyPr>
          <a:lstStyle/>
          <a:p>
            <a:pPr algn="just"/>
            <a:r>
              <a:rPr lang="en-US" sz="2400" b="1" u="sng" dirty="0" smtClean="0">
                <a:latin typeface="Times New Roman" panose="02020603050405020304" pitchFamily="18" charset="0"/>
                <a:cs typeface="Times New Roman" panose="02020603050405020304" pitchFamily="18" charset="0"/>
              </a:rPr>
              <a:t>Vapor </a:t>
            </a:r>
            <a:r>
              <a:rPr lang="en-US" sz="2400" b="1" u="sng" dirty="0">
                <a:latin typeface="Times New Roman" panose="02020603050405020304" pitchFamily="18" charset="0"/>
                <a:cs typeface="Times New Roman" panose="02020603050405020304" pitchFamily="18" charset="0"/>
              </a:rPr>
              <a:t>pressure and absolute humidity are not very convenient expressions for humidity (at least for meteorologists). </a:t>
            </a:r>
            <a:endParaRPr lang="en-US" sz="2400" b="1" u="sng"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define some other measures of humidity.</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Mixing </a:t>
            </a:r>
            <a:r>
              <a:rPr lang="en-US" sz="2400" b="1" dirty="0">
                <a:latin typeface="Times New Roman" panose="02020603050405020304" pitchFamily="18" charset="0"/>
                <a:cs typeface="Times New Roman" panose="02020603050405020304" pitchFamily="18" charset="0"/>
              </a:rPr>
              <a:t>ratio: The mass of water vapor per mass of dry air. </a:t>
            </a:r>
            <a:r>
              <a:rPr lang="en-US" sz="2400" dirty="0">
                <a:latin typeface="Times New Roman" panose="02020603050405020304" pitchFamily="18" charset="0"/>
                <a:cs typeface="Times New Roman" panose="02020603050405020304" pitchFamily="18" charset="0"/>
              </a:rPr>
              <a:t>This would be dimensionless (if expressed as kg/kg, or g/g). However, it is more often expressed as grams of water vapor per kg of dry air, so the units of mixing ratio are usually expressed as g/kg</a:t>
            </a:r>
            <a:r>
              <a:rPr lang="en-US" sz="2400" dirty="0" smtClean="0">
                <a:latin typeface="Times New Roman" panose="02020603050405020304" pitchFamily="18" charset="0"/>
                <a:cs typeface="Times New Roman" panose="02020603050405020304" pitchFamily="18" charset="0"/>
              </a:rPr>
              <a:t>. Mixing </a:t>
            </a:r>
            <a:r>
              <a:rPr lang="en-US" sz="2400" dirty="0">
                <a:latin typeface="Times New Roman" panose="02020603050405020304" pitchFamily="18" charset="0"/>
                <a:cs typeface="Times New Roman" panose="02020603050405020304" pitchFamily="18" charset="0"/>
              </a:rPr>
              <a:t>ratio can be related to vapor pressure via</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solidFill>
                  <a:srgbClr val="000000"/>
                </a:solidFill>
                <a:latin typeface="Times New Roman"/>
              </a:rPr>
              <a:t> where ε </a:t>
            </a:r>
            <a:r>
              <a:rPr lang="en-US" sz="2400" dirty="0">
                <a:solidFill>
                  <a:srgbClr val="000000"/>
                </a:solidFill>
                <a:latin typeface="Times New Roman"/>
              </a:rPr>
              <a:t>= </a:t>
            </a:r>
            <a:r>
              <a:rPr lang="en-US" sz="2400" i="1" dirty="0">
                <a:solidFill>
                  <a:srgbClr val="000000"/>
                </a:solidFill>
                <a:latin typeface="Times New Roman"/>
              </a:rPr>
              <a:t>R</a:t>
            </a:r>
            <a:r>
              <a:rPr lang="en-US" sz="1400" i="1" dirty="0">
                <a:solidFill>
                  <a:srgbClr val="000000"/>
                </a:solidFill>
                <a:latin typeface="Times New Roman"/>
              </a:rPr>
              <a:t>d</a:t>
            </a:r>
            <a:r>
              <a:rPr lang="en-US" sz="2400" dirty="0">
                <a:solidFill>
                  <a:srgbClr val="000000"/>
                </a:solidFill>
                <a:latin typeface="Times New Roman"/>
              </a:rPr>
              <a:t>/</a:t>
            </a:r>
            <a:r>
              <a:rPr lang="en-US" sz="2400" i="1" dirty="0">
                <a:solidFill>
                  <a:srgbClr val="000000"/>
                </a:solidFill>
                <a:latin typeface="Times New Roman"/>
              </a:rPr>
              <a:t>R</a:t>
            </a:r>
            <a:r>
              <a:rPr lang="en-US" sz="1400" i="1" dirty="0">
                <a:solidFill>
                  <a:srgbClr val="000000"/>
                </a:solidFill>
                <a:latin typeface="Times New Roman"/>
              </a:rPr>
              <a:t>v</a:t>
            </a:r>
            <a:r>
              <a:rPr lang="en-US" sz="2400" dirty="0">
                <a:solidFill>
                  <a:srgbClr val="000000"/>
                </a:solidFill>
                <a:latin typeface="Times New Roman"/>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saturation mixing ratio, </a:t>
            </a:r>
            <a:r>
              <a:rPr lang="en-US" sz="2400" dirty="0" err="1">
                <a:latin typeface="Times New Roman" panose="02020603050405020304" pitchFamily="18" charset="0"/>
                <a:cs typeface="Times New Roman" panose="02020603050405020304" pitchFamily="18" charset="0"/>
              </a:rPr>
              <a:t>r</a:t>
            </a:r>
            <a:r>
              <a:rPr lang="en-US" sz="2400" baseline="-25000" dirty="0" err="1">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is found by using </a:t>
            </a:r>
            <a:r>
              <a:rPr lang="en-US" sz="2400" dirty="0" err="1">
                <a:latin typeface="Times New Roman" panose="02020603050405020304" pitchFamily="18" charset="0"/>
                <a:cs typeface="Times New Roman" panose="02020603050405020304" pitchFamily="18" charset="0"/>
              </a:rPr>
              <a:t>e</a:t>
            </a:r>
            <a:r>
              <a:rPr lang="en-US" sz="2400" baseline="-25000" dirty="0" err="1">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in the formula.</a:t>
            </a:r>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114800"/>
            <a:ext cx="4172296"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8973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3889</TotalTime>
  <Words>1524</Words>
  <Application>Microsoft Office PowerPoint</Application>
  <PresentationFormat>On-screen Show (4:3)</PresentationFormat>
  <Paragraphs>149</Paragraphs>
  <Slides>17</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Equation</vt:lpstr>
      <vt:lpstr>PowerPoint Presentation</vt:lpstr>
      <vt:lpstr>THIS LECTURE INCLUDING THE FOLLOWING ITEMS</vt:lpstr>
      <vt:lpstr>MOIST AIR</vt:lpstr>
      <vt:lpstr>PARTIAL PRESSURE</vt:lpstr>
      <vt:lpstr>PARTIAL PRESSURE</vt:lpstr>
      <vt:lpstr>VAPOR PRESSURE</vt:lpstr>
      <vt:lpstr>SATURATION VAPOR PRESSURE</vt:lpstr>
      <vt:lpstr>SATURATION VAPOR PRESSURE</vt:lpstr>
      <vt:lpstr>SPECIFIC HUMIDITY AND MIXING RATIO</vt:lpstr>
      <vt:lpstr>SPECIFIC HUMIDITY AND MIXING RATIO</vt:lpstr>
      <vt:lpstr>DEW POINT TEMPERATURE</vt:lpstr>
      <vt:lpstr>STOP &amp; THINK !</vt:lpstr>
      <vt:lpstr>RELATIVE HUMIDITY</vt:lpstr>
      <vt:lpstr>RELATIVE HUMIDITY</vt:lpstr>
      <vt:lpstr>KEY DIFFERENCE BETWEEN THE MEASURES OF HUMIDITY</vt:lpstr>
      <vt:lpstr>VIRTUAL TEMPERATURE</vt:lpstr>
      <vt:lpstr>VIRTUAL TEMPERATURE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39</cp:revision>
  <dcterms:created xsi:type="dcterms:W3CDTF">2020-02-11T20:05:07Z</dcterms:created>
  <dcterms:modified xsi:type="dcterms:W3CDTF">2020-06-01T21:10:55Z</dcterms:modified>
</cp:coreProperties>
</file>