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0" r:id="rId14"/>
    <p:sldId id="269" r:id="rId15"/>
    <p:sldId id="271" r:id="rId16"/>
    <p:sldId id="272" r:id="rId17"/>
    <p:sldId id="278" r:id="rId18"/>
    <p:sldId id="273" r:id="rId19"/>
    <p:sldId id="274" r:id="rId20"/>
    <p:sldId id="275" r:id="rId21"/>
    <p:sldId id="276" r:id="rId22"/>
    <p:sldId id="277" r:id="rId2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114" d="100"/>
          <a:sy n="114" d="100"/>
        </p:scale>
        <p:origin x="-222" y="3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D3C992E-BF8E-434D-8102-B232F8D79F28}" type="datetimeFigureOut">
              <a:rPr lang="ar-SA" smtClean="0"/>
              <a:pPr/>
              <a:t>27/09/1441</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93674A5-E9DC-414D-A794-1EC3A9DA6FA4}" type="slidenum">
              <a:rPr lang="ar-SA" smtClean="0"/>
              <a:pPr/>
              <a:t>‹#›</a:t>
            </a:fld>
            <a:endParaRPr lang="ar-SA"/>
          </a:p>
        </p:txBody>
      </p:sp>
    </p:spTree>
    <p:extLst>
      <p:ext uri="{BB962C8B-B14F-4D97-AF65-F5344CB8AC3E}">
        <p14:creationId xmlns:p14="http://schemas.microsoft.com/office/powerpoint/2010/main" val="24253297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793674A5-E9DC-414D-A794-1EC3A9DA6FA4}" type="slidenum">
              <a:rPr lang="ar-SA" smtClean="0"/>
              <a:pPr/>
              <a:t>9</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ABEBA2-F6D1-4164-8CEA-E6D0AD4EB1AB}" type="datetimeFigureOut">
              <a:rPr lang="ar-SA" smtClean="0"/>
              <a:pPr/>
              <a:t>27/09/1441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492C40B-240F-42BB-BF24-E46620B1BD12}"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3ABEBA2-F6D1-4164-8CEA-E6D0AD4EB1AB}" type="datetimeFigureOut">
              <a:rPr lang="ar-SA" smtClean="0"/>
              <a:pPr/>
              <a:t>27/09/1441</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492C40B-240F-42BB-BF24-E46620B1BD1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mple.wikipedia.org/wiki/Switch" TargetMode="External"/><Relationship Id="rId2" Type="http://schemas.openxmlformats.org/officeDocument/2006/relationships/hyperlink" Target="http://simple.wikipedia.org/wiki/Hub" TargetMode="External"/><Relationship Id="rId1" Type="http://schemas.openxmlformats.org/officeDocument/2006/relationships/slideLayout" Target="../slideLayouts/slideLayout2.xml"/><Relationship Id="rId5" Type="http://schemas.openxmlformats.org/officeDocument/2006/relationships/hyperlink" Target="http://www.webopedia.com/TERM/C/computer_system.html" TargetMode="External"/><Relationship Id="rId4" Type="http://schemas.openxmlformats.org/officeDocument/2006/relationships/hyperlink" Target="http://simple.wikipedia.org/wiki/Rout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Computer Networks</a:t>
            </a:r>
            <a:endParaRPr lang="ar-SA" dirty="0"/>
          </a:p>
        </p:txBody>
      </p:sp>
      <p:sp>
        <p:nvSpPr>
          <p:cNvPr id="3" name="Subtitle 2"/>
          <p:cNvSpPr>
            <a:spLocks noGrp="1"/>
          </p:cNvSpPr>
          <p:nvPr>
            <p:ph type="subTitle" idx="1"/>
          </p:nvPr>
        </p:nvSpPr>
        <p:spPr/>
        <p:txBody>
          <a:bodyPr>
            <a:normAutofit/>
          </a:bodyPr>
          <a:lstStyle/>
          <a:p>
            <a:r>
              <a:rPr lang="en-US" sz="3600" b="1" dirty="0">
                <a:solidFill>
                  <a:srgbClr val="0070C0"/>
                </a:solidFill>
                <a:latin typeface="+mj-lt"/>
                <a:ea typeface="+mj-ea"/>
                <a:cs typeface="+mj-cs"/>
              </a:rPr>
              <a:t>Dr. </a:t>
            </a:r>
            <a:r>
              <a:rPr lang="en-US" sz="3600" b="1" dirty="0" smtClean="0">
                <a:solidFill>
                  <a:srgbClr val="0070C0"/>
                </a:solidFill>
                <a:latin typeface="+mj-lt"/>
                <a:ea typeface="+mj-ea"/>
                <a:cs typeface="+mj-cs"/>
              </a:rPr>
              <a:t>Abbas </a:t>
            </a:r>
            <a:r>
              <a:rPr lang="en-US" sz="3600" b="1" dirty="0" err="1" smtClean="0">
                <a:solidFill>
                  <a:srgbClr val="0070C0"/>
                </a:solidFill>
                <a:latin typeface="+mj-lt"/>
                <a:ea typeface="+mj-ea"/>
                <a:cs typeface="+mj-cs"/>
              </a:rPr>
              <a:t>abdulazeez</a:t>
            </a:r>
            <a:endParaRPr lang="ar-SA" sz="3600" b="1" dirty="0">
              <a:solidFill>
                <a:srgbClr val="0070C0"/>
              </a:solidFill>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76200"/>
            <a:ext cx="8229600" cy="1143000"/>
          </a:xfrm>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sp>
        <p:nvSpPr>
          <p:cNvPr id="3" name="Content Placeholder 2"/>
          <p:cNvSpPr>
            <a:spLocks noGrp="1"/>
          </p:cNvSpPr>
          <p:nvPr>
            <p:ph idx="1"/>
          </p:nvPr>
        </p:nvSpPr>
        <p:spPr>
          <a:xfrm>
            <a:off x="457200" y="1143000"/>
            <a:ext cx="8229600" cy="4983163"/>
          </a:xfrm>
        </p:spPr>
        <p:txBody>
          <a:bodyPr/>
          <a:lstStyle/>
          <a:p>
            <a:pPr algn="l" rtl="0">
              <a:buNone/>
            </a:pPr>
            <a:r>
              <a:rPr lang="en-US" b="1" dirty="0" smtClean="0">
                <a:solidFill>
                  <a:srgbClr val="0000FF"/>
                </a:solidFill>
              </a:rPr>
              <a:t>2- Home </a:t>
            </a:r>
            <a:r>
              <a:rPr lang="en-US" b="1" dirty="0">
                <a:solidFill>
                  <a:srgbClr val="0000FF"/>
                </a:solidFill>
              </a:rPr>
              <a:t>Applications</a:t>
            </a:r>
            <a:endParaRPr lang="en-US" dirty="0">
              <a:solidFill>
                <a:srgbClr val="0000FF"/>
              </a:solidFill>
            </a:endParaRPr>
          </a:p>
          <a:p>
            <a:pPr algn="just" rtl="0"/>
            <a:r>
              <a:rPr lang="en-US" sz="2400" dirty="0" smtClean="0"/>
              <a:t>Home </a:t>
            </a:r>
            <a:r>
              <a:rPr lang="en-US" sz="2400" dirty="0"/>
              <a:t>users can </a:t>
            </a:r>
            <a:r>
              <a:rPr lang="en-US" sz="2400" b="1" dirty="0"/>
              <a:t>access information</a:t>
            </a:r>
            <a:r>
              <a:rPr lang="en-US" sz="2400" dirty="0"/>
              <a:t>, </a:t>
            </a:r>
            <a:r>
              <a:rPr lang="en-US" sz="2400" b="1" dirty="0"/>
              <a:t>communicate with other people</a:t>
            </a:r>
            <a:r>
              <a:rPr lang="en-US" sz="2400" dirty="0"/>
              <a:t>, and </a:t>
            </a:r>
            <a:r>
              <a:rPr lang="en-US" sz="2400" b="1" dirty="0"/>
              <a:t>buy products </a:t>
            </a:r>
            <a:r>
              <a:rPr lang="en-US" sz="2400" dirty="0"/>
              <a:t>and </a:t>
            </a:r>
            <a:r>
              <a:rPr lang="en-US" sz="2400" b="1" dirty="0"/>
              <a:t>services with e-commerce</a:t>
            </a:r>
            <a:r>
              <a:rPr lang="en-US" sz="2400" dirty="0"/>
              <a:t>. </a:t>
            </a:r>
            <a:endParaRPr lang="en-US" sz="2400" dirty="0" smtClean="0"/>
          </a:p>
          <a:p>
            <a:pPr algn="just" rtl="0">
              <a:buNone/>
            </a:pPr>
            <a:r>
              <a:rPr lang="en-US" sz="2400" dirty="0" smtClean="0"/>
              <a:t> </a:t>
            </a:r>
          </a:p>
          <a:p>
            <a:pPr algn="just" rtl="0"/>
            <a:r>
              <a:rPr lang="en-US" sz="2400" dirty="0"/>
              <a:t>Information available includes the </a:t>
            </a:r>
            <a:r>
              <a:rPr lang="en-US" sz="2400" b="1" dirty="0"/>
              <a:t>arts, business, cooking, government, health, history, hobbies, recreation, science, sports, travel, and many </a:t>
            </a:r>
            <a:r>
              <a:rPr lang="en-US" sz="2400" dirty="0" smtClean="0"/>
              <a:t>others.</a:t>
            </a:r>
          </a:p>
          <a:p>
            <a:pPr algn="just" rtl="0">
              <a:buNone/>
            </a:pPr>
            <a:endParaRPr lang="en-US" sz="2400" dirty="0" smtClean="0"/>
          </a:p>
          <a:p>
            <a:pPr algn="just" rtl="0"/>
            <a:r>
              <a:rPr lang="en-US" sz="2400" dirty="0" smtClean="0"/>
              <a:t>Popular </a:t>
            </a:r>
            <a:r>
              <a:rPr lang="en-US" sz="2400" dirty="0"/>
              <a:t>model for accessing information that goes by the name of </a:t>
            </a:r>
            <a:r>
              <a:rPr lang="en-US" sz="2400" b="1" dirty="0">
                <a:solidFill>
                  <a:srgbClr val="FF0000"/>
                </a:solidFill>
              </a:rPr>
              <a:t>Peer-to-Peer </a:t>
            </a:r>
            <a:r>
              <a:rPr lang="en-US" sz="2400" dirty="0"/>
              <a:t>communication. </a:t>
            </a:r>
            <a:endParaRPr lang="ar-SA" sz="24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l"/>
            <a:r>
              <a:rPr lang="en-US" b="1" dirty="0" smtClean="0"/>
              <a:t>Peer-to-Peer network</a:t>
            </a:r>
            <a:endParaRPr lang="ar-SA" dirty="0"/>
          </a:p>
        </p:txBody>
      </p:sp>
      <p:sp>
        <p:nvSpPr>
          <p:cNvPr id="3" name="Content Placeholder 2"/>
          <p:cNvSpPr>
            <a:spLocks noGrp="1"/>
          </p:cNvSpPr>
          <p:nvPr>
            <p:ph idx="1"/>
          </p:nvPr>
        </p:nvSpPr>
        <p:spPr>
          <a:xfrm>
            <a:off x="457200" y="1371600"/>
            <a:ext cx="8229600" cy="4754563"/>
          </a:xfrm>
        </p:spPr>
        <p:txBody>
          <a:bodyPr>
            <a:normAutofit/>
          </a:bodyPr>
          <a:lstStyle/>
          <a:p>
            <a:pPr algn="just" rtl="0"/>
            <a:r>
              <a:rPr lang="en-US" sz="2400" dirty="0"/>
              <a:t>In a </a:t>
            </a:r>
            <a:r>
              <a:rPr lang="en-US" sz="2400" b="1" dirty="0"/>
              <a:t>peer-to-peer network</a:t>
            </a:r>
            <a:r>
              <a:rPr lang="en-US" sz="2400" dirty="0"/>
              <a:t>, two or more computers are connected via a network and can share resources (such as printers and files) without having a </a:t>
            </a:r>
            <a:r>
              <a:rPr lang="en-US" sz="2400" b="1" dirty="0">
                <a:solidFill>
                  <a:srgbClr val="FF0000"/>
                </a:solidFill>
              </a:rPr>
              <a:t>dedicated server</a:t>
            </a:r>
            <a:r>
              <a:rPr lang="en-US" sz="2400" dirty="0" smtClean="0"/>
              <a:t>.</a:t>
            </a:r>
          </a:p>
          <a:p>
            <a:pPr algn="just" rtl="0"/>
            <a:endParaRPr lang="en-US" sz="2400" dirty="0" smtClean="0"/>
          </a:p>
          <a:p>
            <a:pPr algn="just" rtl="0"/>
            <a:r>
              <a:rPr lang="en-US" sz="2400" dirty="0" smtClean="0"/>
              <a:t>Every </a:t>
            </a:r>
            <a:r>
              <a:rPr lang="en-US" sz="2400" dirty="0"/>
              <a:t>connected end device (</a:t>
            </a:r>
            <a:r>
              <a:rPr lang="en-US" sz="2400" b="1" dirty="0">
                <a:solidFill>
                  <a:srgbClr val="0000FF"/>
                </a:solidFill>
              </a:rPr>
              <a:t>known as a peer</a:t>
            </a:r>
            <a:r>
              <a:rPr lang="en-US" sz="2400" dirty="0"/>
              <a:t>) can function as </a:t>
            </a:r>
            <a:r>
              <a:rPr lang="en-US" sz="2400" b="1" dirty="0">
                <a:solidFill>
                  <a:srgbClr val="FF0000"/>
                </a:solidFill>
              </a:rPr>
              <a:t>either a server or a client</a:t>
            </a:r>
            <a:r>
              <a:rPr lang="en-US" sz="2400" dirty="0"/>
              <a:t>. One computer might assume the </a:t>
            </a:r>
            <a:r>
              <a:rPr lang="en-US" sz="2400" b="1" dirty="0"/>
              <a:t>role of server for one transaction </a:t>
            </a:r>
            <a:r>
              <a:rPr lang="en-US" sz="2400" dirty="0"/>
              <a:t>while </a:t>
            </a:r>
            <a:r>
              <a:rPr lang="en-US" sz="2400" b="1" dirty="0"/>
              <a:t>simultaneously serving as a client for another</a:t>
            </a:r>
            <a:r>
              <a:rPr lang="en-US" sz="2400" dirty="0"/>
              <a:t>.</a:t>
            </a:r>
            <a:endParaRPr lang="ar-SA"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91000"/>
            <a:ext cx="8229600" cy="2362200"/>
          </a:xfrm>
        </p:spPr>
        <p:txBody>
          <a:bodyPr>
            <a:normAutofit fontScale="77500" lnSpcReduction="20000"/>
          </a:bodyPr>
          <a:lstStyle/>
          <a:p>
            <a:pPr algn="just" rtl="0"/>
            <a:r>
              <a:rPr lang="en-US" dirty="0" smtClean="0"/>
              <a:t>Unlike </a:t>
            </a:r>
            <a:r>
              <a:rPr lang="en-US" dirty="0"/>
              <a:t>the client/server model, which uses dedicated servers, peer-to-peer networks </a:t>
            </a:r>
            <a:r>
              <a:rPr lang="en-US" b="1" dirty="0">
                <a:solidFill>
                  <a:srgbClr val="FF0000"/>
                </a:solidFill>
              </a:rPr>
              <a:t>decentralize the resources on a network</a:t>
            </a:r>
            <a:r>
              <a:rPr lang="en-US" dirty="0"/>
              <a:t>. Instead of locating information to be shared on dedicated servers, information can be located anywhere on any connected device</a:t>
            </a:r>
            <a:r>
              <a:rPr lang="en-US" dirty="0" smtClean="0"/>
              <a:t>.</a:t>
            </a:r>
          </a:p>
          <a:p>
            <a:pPr algn="just" rtl="0"/>
            <a:r>
              <a:rPr lang="en-US" dirty="0"/>
              <a:t>I</a:t>
            </a:r>
            <a:r>
              <a:rPr lang="en-US" dirty="0" smtClean="0"/>
              <a:t>t </a:t>
            </a:r>
            <a:r>
              <a:rPr lang="en-US" dirty="0"/>
              <a:t>is </a:t>
            </a:r>
            <a:r>
              <a:rPr lang="en-US" b="1" dirty="0">
                <a:solidFill>
                  <a:srgbClr val="FF0000"/>
                </a:solidFill>
              </a:rPr>
              <a:t>difficult to enforce security and access policies </a:t>
            </a:r>
            <a:r>
              <a:rPr lang="en-US" dirty="0"/>
              <a:t>in networks containing more than just a few computers. </a:t>
            </a:r>
            <a:endParaRPr lang="ar-SA" dirty="0"/>
          </a:p>
        </p:txBody>
      </p:sp>
      <p:pic>
        <p:nvPicPr>
          <p:cNvPr id="4" name="Picture 3"/>
          <p:cNvPicPr/>
          <p:nvPr/>
        </p:nvPicPr>
        <p:blipFill>
          <a:blip r:embed="rId2"/>
          <a:srcRect/>
          <a:stretch>
            <a:fillRect/>
          </a:stretch>
        </p:blipFill>
        <p:spPr bwMode="auto">
          <a:xfrm>
            <a:off x="1905000" y="1143000"/>
            <a:ext cx="5410200" cy="3048000"/>
          </a:xfrm>
          <a:prstGeom prst="rect">
            <a:avLst/>
          </a:prstGeom>
          <a:noFill/>
          <a:ln w="9525">
            <a:noFill/>
            <a:miter lim="800000"/>
            <a:headEnd/>
            <a:tailEnd/>
          </a:ln>
        </p:spPr>
      </p:pic>
      <p:sp>
        <p:nvSpPr>
          <p:cNvPr id="5" name="Title 1"/>
          <p:cNvSpPr>
            <a:spLocks noGrp="1"/>
          </p:cNvSpPr>
          <p:nvPr>
            <p:ph type="title"/>
          </p:nvPr>
        </p:nvSpPr>
        <p:spPr>
          <a:xfrm>
            <a:off x="457200" y="152400"/>
            <a:ext cx="8229600" cy="1143000"/>
          </a:xfrm>
        </p:spPr>
        <p:txBody>
          <a:bodyPr/>
          <a:lstStyle/>
          <a:p>
            <a:pPr algn="l"/>
            <a:r>
              <a:rPr lang="en-US" b="1" dirty="0" smtClean="0"/>
              <a:t>Peer-to-Peer network</a:t>
            </a:r>
            <a:endParaRPr lang="ar-S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a:bodyPr>
          <a:lstStyle/>
          <a:p>
            <a:pPr algn="l" rtl="0">
              <a:buNone/>
            </a:pPr>
            <a:r>
              <a:rPr lang="en-US" b="1" dirty="0" smtClean="0">
                <a:solidFill>
                  <a:srgbClr val="0000FF"/>
                </a:solidFill>
              </a:rPr>
              <a:t>3- Mobile Users</a:t>
            </a:r>
          </a:p>
          <a:p>
            <a:pPr algn="just" rtl="0"/>
            <a:r>
              <a:rPr lang="en-US" sz="2400" dirty="0" smtClean="0"/>
              <a:t>People </a:t>
            </a:r>
            <a:r>
              <a:rPr lang="en-US" sz="2400" dirty="0"/>
              <a:t>on the go often </a:t>
            </a:r>
            <a:r>
              <a:rPr lang="en-US" sz="2400" b="1" dirty="0"/>
              <a:t>want to use their mobile devices to read and send email, tweet, watch movies, download music, play games, or simply to surf the Web for information</a:t>
            </a:r>
            <a:r>
              <a:rPr lang="en-US" sz="2400" dirty="0"/>
              <a:t>. </a:t>
            </a:r>
            <a:r>
              <a:rPr lang="en-US" sz="2400" dirty="0">
                <a:solidFill>
                  <a:srgbClr val="0000FF"/>
                </a:solidFill>
              </a:rPr>
              <a:t>They want to do all of the things they do at home and in the office. </a:t>
            </a:r>
            <a:r>
              <a:rPr lang="en-US" sz="2400" b="1" dirty="0">
                <a:solidFill>
                  <a:srgbClr val="FF0000"/>
                </a:solidFill>
              </a:rPr>
              <a:t>Naturally, they want to do them from anywhere on land, sea or in the air. </a:t>
            </a:r>
            <a:endParaRPr lang="en-US" sz="2400" b="1" dirty="0" smtClean="0">
              <a:solidFill>
                <a:srgbClr val="FF0000"/>
              </a:solidFill>
            </a:endParaRPr>
          </a:p>
          <a:p>
            <a:pPr algn="just" rtl="0"/>
            <a:r>
              <a:rPr lang="en-US" sz="2400" b="1" dirty="0"/>
              <a:t>Connectivity</a:t>
            </a:r>
            <a:r>
              <a:rPr lang="en-US" sz="2400" dirty="0"/>
              <a:t> to the Internet enables many of these mobile uses. Since having a </a:t>
            </a:r>
            <a:r>
              <a:rPr lang="en-US" sz="2400" b="1" dirty="0"/>
              <a:t>wired connection is impossible</a:t>
            </a:r>
            <a:r>
              <a:rPr lang="en-US" sz="2400" dirty="0"/>
              <a:t> in </a:t>
            </a:r>
            <a:r>
              <a:rPr lang="en-US" sz="2400" b="1" dirty="0">
                <a:solidFill>
                  <a:srgbClr val="0000FF"/>
                </a:solidFill>
              </a:rPr>
              <a:t>cars, boats, and airplanes</a:t>
            </a:r>
            <a:r>
              <a:rPr lang="en-US" sz="2400" dirty="0"/>
              <a:t>, there is a lot of interest in </a:t>
            </a:r>
            <a:r>
              <a:rPr lang="en-US" sz="2400" b="1" u="sng" dirty="0">
                <a:solidFill>
                  <a:srgbClr val="FF0000"/>
                </a:solidFill>
                <a:effectLst>
                  <a:outerShdw blurRad="38100" dist="38100" dir="2700000" algn="tl">
                    <a:srgbClr val="000000">
                      <a:alpha val="43137"/>
                    </a:srgbClr>
                  </a:outerShdw>
                </a:effectLst>
              </a:rPr>
              <a:t>wireless networks</a:t>
            </a:r>
            <a:r>
              <a:rPr lang="en-US" sz="2400" u="sng" dirty="0" smtClean="0">
                <a:solidFill>
                  <a:srgbClr val="FF0000"/>
                </a:solidFill>
                <a:effectLst>
                  <a:outerShdw blurRad="38100" dist="38100" dir="2700000" algn="tl">
                    <a:srgbClr val="000000">
                      <a:alpha val="43137"/>
                    </a:srgbClr>
                  </a:outerShdw>
                </a:effectLst>
              </a:rPr>
              <a:t>.</a:t>
            </a:r>
          </a:p>
          <a:p>
            <a:pPr algn="just" rtl="0"/>
            <a:r>
              <a:rPr lang="en-US" sz="2400" b="1" dirty="0" smtClean="0"/>
              <a:t>Example: Smart phones, GPS, mobile-commerce, </a:t>
            </a:r>
            <a:r>
              <a:rPr lang="en-US" sz="2400" b="1" dirty="0"/>
              <a:t>Sensor networks</a:t>
            </a:r>
            <a:r>
              <a:rPr lang="en-US" sz="2400" dirty="0"/>
              <a:t> </a:t>
            </a:r>
            <a:r>
              <a:rPr lang="en-US" sz="2400" dirty="0" smtClean="0"/>
              <a:t>.</a:t>
            </a:r>
            <a:endParaRPr lang="en-US" sz="2400" b="1" u="sng" dirty="0">
              <a:solidFill>
                <a:srgbClr val="FF0000"/>
              </a:solidFill>
              <a:effectLst>
                <a:outerShdw blurRad="38100" dist="38100" dir="2700000" algn="tl">
                  <a:srgbClr val="000000">
                    <a:alpha val="43137"/>
                  </a:srgbClr>
                </a:outerShdw>
              </a:effectLst>
            </a:endParaRPr>
          </a:p>
          <a:p>
            <a:pPr algn="l" rtl="0">
              <a:buNone/>
            </a:pPr>
            <a:endParaRPr lang="ar-SA" b="1" dirty="0">
              <a:solidFill>
                <a:srgbClr val="0000FF"/>
              </a:solidFill>
            </a:endParaRPr>
          </a:p>
        </p:txBody>
      </p:sp>
      <p:sp>
        <p:nvSpPr>
          <p:cNvPr id="4" name="Title 1"/>
          <p:cNvSpPr>
            <a:spLocks noGrp="1"/>
          </p:cNvSpPr>
          <p:nvPr>
            <p:ph type="title"/>
          </p:nvPr>
        </p:nvSpPr>
        <p:spPr>
          <a:xfrm>
            <a:off x="457200" y="76200"/>
            <a:ext cx="8229600" cy="1143000"/>
          </a:xfrm>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algn="l" rtl="0">
              <a:buNone/>
            </a:pPr>
            <a:r>
              <a:rPr lang="en-US" b="1" dirty="0" smtClean="0">
                <a:solidFill>
                  <a:srgbClr val="0000FF"/>
                </a:solidFill>
              </a:rPr>
              <a:t>4- Social Issues</a:t>
            </a:r>
          </a:p>
          <a:p>
            <a:pPr algn="just" rtl="0"/>
            <a:r>
              <a:rPr lang="en-US" sz="2400" dirty="0"/>
              <a:t>Social networks, message boards, content sharing sites, and a host of other applications allow people to share their views with like-minded individuals. As long as the subjects are restricted to technical topics or hobbies like gardening, not too many problems will arise. These problems such as Copyright,  versus, cookies, spam, …etc. </a:t>
            </a:r>
          </a:p>
          <a:p>
            <a:pPr algn="l" rtl="0">
              <a:buNone/>
            </a:pPr>
            <a:endParaRPr lang="ar-SA" b="1" dirty="0">
              <a:solidFill>
                <a:srgbClr val="0000FF"/>
              </a:solidFill>
            </a:endParaRPr>
          </a:p>
        </p:txBody>
      </p:sp>
      <p:sp>
        <p:nvSpPr>
          <p:cNvPr id="4" name="Title 1"/>
          <p:cNvSpPr>
            <a:spLocks noGrp="1"/>
          </p:cNvSpPr>
          <p:nvPr>
            <p:ph type="title"/>
          </p:nvPr>
        </p:nvSpPr>
        <p:spPr>
          <a:xfrm>
            <a:off x="457200" y="76200"/>
            <a:ext cx="8229600" cy="1143000"/>
          </a:xfrm>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a:t>Networks</a:t>
            </a:r>
            <a:endParaRPr lang="ar-SA" dirty="0"/>
          </a:p>
        </p:txBody>
      </p:sp>
      <p:sp>
        <p:nvSpPr>
          <p:cNvPr id="3" name="Content Placeholder 2"/>
          <p:cNvSpPr>
            <a:spLocks noGrp="1"/>
          </p:cNvSpPr>
          <p:nvPr>
            <p:ph idx="1"/>
          </p:nvPr>
        </p:nvSpPr>
        <p:spPr>
          <a:xfrm>
            <a:off x="457200" y="1219200"/>
            <a:ext cx="8229600" cy="5105400"/>
          </a:xfrm>
        </p:spPr>
        <p:txBody>
          <a:bodyPr>
            <a:normAutofit/>
          </a:bodyPr>
          <a:lstStyle/>
          <a:p>
            <a:pPr algn="just" rtl="0"/>
            <a:r>
              <a:rPr lang="en-US" sz="2800" dirty="0"/>
              <a:t>A network is a </a:t>
            </a:r>
            <a:r>
              <a:rPr lang="en-US" sz="2800" b="1" dirty="0"/>
              <a:t>set of devices </a:t>
            </a:r>
            <a:r>
              <a:rPr lang="en-US" sz="2800" dirty="0"/>
              <a:t>(often referred to as </a:t>
            </a:r>
            <a:r>
              <a:rPr lang="en-US" sz="2800" dirty="0">
                <a:solidFill>
                  <a:srgbClr val="FF0000"/>
                </a:solidFill>
              </a:rPr>
              <a:t>nodes</a:t>
            </a:r>
            <a:r>
              <a:rPr lang="en-US" sz="2800" dirty="0"/>
              <a:t>) connected by </a:t>
            </a:r>
            <a:r>
              <a:rPr lang="en-US" sz="2800" b="1" dirty="0"/>
              <a:t>communication links</a:t>
            </a:r>
            <a:r>
              <a:rPr lang="en-US" sz="2800" dirty="0" smtClean="0"/>
              <a:t>.</a:t>
            </a:r>
          </a:p>
          <a:p>
            <a:pPr algn="just" rtl="0"/>
            <a:r>
              <a:rPr lang="en-US" sz="2800" dirty="0" smtClean="0"/>
              <a:t>A </a:t>
            </a:r>
            <a:r>
              <a:rPr lang="en-US" sz="2800" dirty="0">
                <a:solidFill>
                  <a:srgbClr val="FF0000"/>
                </a:solidFill>
              </a:rPr>
              <a:t>node</a:t>
            </a:r>
            <a:r>
              <a:rPr lang="en-US" sz="2800" dirty="0"/>
              <a:t> can be a </a:t>
            </a:r>
            <a:r>
              <a:rPr lang="en-US" sz="2800" b="1" dirty="0"/>
              <a:t>computer</a:t>
            </a:r>
            <a:r>
              <a:rPr lang="en-US" sz="2800" dirty="0"/>
              <a:t>, </a:t>
            </a:r>
            <a:r>
              <a:rPr lang="en-US" sz="2800" b="1" dirty="0"/>
              <a:t>printer</a:t>
            </a:r>
            <a:r>
              <a:rPr lang="en-US" sz="2800" dirty="0"/>
              <a:t>, or any other device </a:t>
            </a:r>
            <a:r>
              <a:rPr lang="en-US" sz="2800" b="1" dirty="0">
                <a:solidFill>
                  <a:srgbClr val="0000FF"/>
                </a:solidFill>
              </a:rPr>
              <a:t>capable of sending and/or receiving data</a:t>
            </a:r>
            <a:r>
              <a:rPr lang="en-US" sz="2800" dirty="0"/>
              <a:t> generated by other </a:t>
            </a:r>
            <a:r>
              <a:rPr lang="en-US" sz="2800" dirty="0" smtClean="0"/>
              <a:t>nodes </a:t>
            </a:r>
            <a:r>
              <a:rPr lang="en-US" sz="2800" dirty="0"/>
              <a:t>on the </a:t>
            </a:r>
            <a:r>
              <a:rPr lang="en-US" sz="2800" dirty="0" smtClean="0"/>
              <a:t>network.</a:t>
            </a:r>
          </a:p>
          <a:p>
            <a:pPr algn="just" rtl="0"/>
            <a:endParaRPr lang="en-US" sz="2800" baseline="-25000" dirty="0" smtClean="0"/>
          </a:p>
          <a:p>
            <a:pPr algn="just" rtl="0"/>
            <a:r>
              <a:rPr lang="en-US" sz="2800" dirty="0" smtClean="0"/>
              <a:t>Most </a:t>
            </a:r>
            <a:r>
              <a:rPr lang="en-US" sz="2800" dirty="0"/>
              <a:t>networks use </a:t>
            </a:r>
            <a:r>
              <a:rPr lang="en-US" sz="2800" b="1" dirty="0">
                <a:solidFill>
                  <a:srgbClr val="FF0000"/>
                </a:solidFill>
              </a:rPr>
              <a:t>distributed processing</a:t>
            </a:r>
            <a:r>
              <a:rPr lang="en-US" sz="2800" dirty="0"/>
              <a:t>, in which a </a:t>
            </a:r>
            <a:r>
              <a:rPr lang="en-US" sz="2800" b="1" dirty="0"/>
              <a:t>task is divided among multiple computers</a:t>
            </a:r>
            <a:r>
              <a:rPr lang="en-US" sz="2800" dirty="0"/>
              <a:t>. Instead of one single large machine being responsible for all aspects of a process, separate computers (usually a personal computer or workstation) handle a subset.</a:t>
            </a:r>
          </a:p>
          <a:p>
            <a:pPr algn="just" rtl="0">
              <a:buNone/>
            </a:pPr>
            <a:endParaRPr lang="ar-SA"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229600" cy="792162"/>
          </a:xfrm>
        </p:spPr>
        <p:txBody>
          <a:bodyPr>
            <a:normAutofit fontScale="90000"/>
          </a:bodyPr>
          <a:lstStyle/>
          <a:p>
            <a:pPr algn="l" rtl="0"/>
            <a:r>
              <a:rPr lang="en-US" b="1" dirty="0" smtClean="0"/>
              <a:t>The </a:t>
            </a:r>
            <a:r>
              <a:rPr lang="en-US" b="1" dirty="0"/>
              <a:t>Elements of Computer Network</a:t>
            </a:r>
            <a:r>
              <a:rPr lang="en-US" dirty="0"/>
              <a:t/>
            </a:r>
            <a:br>
              <a:rPr lang="en-US" dirty="0"/>
            </a:br>
            <a:endParaRPr lang="ar-SA" dirty="0"/>
          </a:p>
        </p:txBody>
      </p:sp>
      <p:sp>
        <p:nvSpPr>
          <p:cNvPr id="3" name="Content Placeholder 2"/>
          <p:cNvSpPr>
            <a:spLocks noGrp="1"/>
          </p:cNvSpPr>
          <p:nvPr>
            <p:ph idx="1"/>
          </p:nvPr>
        </p:nvSpPr>
        <p:spPr>
          <a:xfrm>
            <a:off x="457200" y="3352800"/>
            <a:ext cx="8229600" cy="3048000"/>
          </a:xfrm>
        </p:spPr>
        <p:txBody>
          <a:bodyPr>
            <a:normAutofit fontScale="92500" lnSpcReduction="10000"/>
          </a:bodyPr>
          <a:lstStyle/>
          <a:p>
            <a:pPr algn="just" rtl="0"/>
            <a:r>
              <a:rPr lang="en-US" sz="3000" dirty="0" smtClean="0"/>
              <a:t>The </a:t>
            </a:r>
            <a:r>
              <a:rPr lang="en-US" sz="3000" b="1" dirty="0">
                <a:solidFill>
                  <a:srgbClr val="0000FF"/>
                </a:solidFill>
              </a:rPr>
              <a:t>devices must be interconnected</a:t>
            </a:r>
            <a:r>
              <a:rPr lang="en-US" sz="3000" dirty="0"/>
              <a:t>. Network connections can be </a:t>
            </a:r>
            <a:r>
              <a:rPr lang="en-US" sz="3000" b="1" dirty="0">
                <a:solidFill>
                  <a:srgbClr val="FF0000"/>
                </a:solidFill>
              </a:rPr>
              <a:t>wired</a:t>
            </a:r>
            <a:r>
              <a:rPr lang="en-US" sz="3000" dirty="0">
                <a:solidFill>
                  <a:srgbClr val="FF0000"/>
                </a:solidFill>
              </a:rPr>
              <a:t> </a:t>
            </a:r>
            <a:r>
              <a:rPr lang="en-US" sz="3000" dirty="0"/>
              <a:t>or</a:t>
            </a:r>
            <a:r>
              <a:rPr lang="en-US" sz="3000" dirty="0">
                <a:solidFill>
                  <a:srgbClr val="FF0000"/>
                </a:solidFill>
              </a:rPr>
              <a:t> </a:t>
            </a:r>
            <a:r>
              <a:rPr lang="en-US" sz="3000" b="1" dirty="0">
                <a:solidFill>
                  <a:srgbClr val="FF0000"/>
                </a:solidFill>
              </a:rPr>
              <a:t>wireless</a:t>
            </a:r>
            <a:r>
              <a:rPr lang="en-US" sz="3000" dirty="0"/>
              <a:t>. In </a:t>
            </a:r>
            <a:r>
              <a:rPr lang="en-US" sz="3000" b="1" dirty="0"/>
              <a:t>wired connections,</a:t>
            </a:r>
            <a:r>
              <a:rPr lang="en-US" sz="3000" dirty="0"/>
              <a:t> the </a:t>
            </a:r>
            <a:r>
              <a:rPr lang="en-US" sz="3000" b="1" dirty="0">
                <a:solidFill>
                  <a:srgbClr val="0000FF"/>
                </a:solidFill>
              </a:rPr>
              <a:t>medium</a:t>
            </a:r>
            <a:r>
              <a:rPr lang="en-US" sz="3000" dirty="0"/>
              <a:t> is either </a:t>
            </a:r>
            <a:r>
              <a:rPr lang="en-US" sz="3000" b="1" dirty="0"/>
              <a:t>copper</a:t>
            </a:r>
            <a:r>
              <a:rPr lang="en-US" sz="3000" dirty="0"/>
              <a:t>, which carries </a:t>
            </a:r>
            <a:r>
              <a:rPr lang="en-US" sz="3000" dirty="0">
                <a:solidFill>
                  <a:srgbClr val="0000FF"/>
                </a:solidFill>
              </a:rPr>
              <a:t>electrical signals</a:t>
            </a:r>
            <a:r>
              <a:rPr lang="en-US" sz="3000" dirty="0"/>
              <a:t>, or </a:t>
            </a:r>
            <a:r>
              <a:rPr lang="en-US" sz="3000" b="1" dirty="0"/>
              <a:t>optical fiber</a:t>
            </a:r>
            <a:r>
              <a:rPr lang="en-US" sz="3000" dirty="0"/>
              <a:t>, which carries </a:t>
            </a:r>
            <a:r>
              <a:rPr lang="en-US" sz="3000" dirty="0">
                <a:solidFill>
                  <a:srgbClr val="0000FF"/>
                </a:solidFill>
              </a:rPr>
              <a:t>light</a:t>
            </a:r>
            <a:r>
              <a:rPr lang="en-US" sz="3000" dirty="0"/>
              <a:t> signals. In </a:t>
            </a:r>
            <a:r>
              <a:rPr lang="en-US" sz="3000" b="1" dirty="0"/>
              <a:t>wireless</a:t>
            </a:r>
            <a:r>
              <a:rPr lang="en-US" sz="3000" dirty="0"/>
              <a:t> </a:t>
            </a:r>
            <a:r>
              <a:rPr lang="en-US" sz="3000" b="1" dirty="0"/>
              <a:t>connections</a:t>
            </a:r>
            <a:r>
              <a:rPr lang="en-US" sz="3000" dirty="0"/>
              <a:t>, the medium is the </a:t>
            </a:r>
            <a:r>
              <a:rPr lang="en-US" sz="3000" b="1" dirty="0"/>
              <a:t>Earth's atmosphere</a:t>
            </a:r>
            <a:r>
              <a:rPr lang="en-US" sz="3000" dirty="0"/>
              <a:t>, or </a:t>
            </a:r>
            <a:r>
              <a:rPr lang="en-US" sz="3000" b="1" dirty="0"/>
              <a:t>space</a:t>
            </a:r>
            <a:r>
              <a:rPr lang="en-US" sz="3000" dirty="0"/>
              <a:t>, and the signals are </a:t>
            </a:r>
            <a:r>
              <a:rPr lang="en-US" sz="3000" b="1" dirty="0"/>
              <a:t>microwaves</a:t>
            </a:r>
            <a:r>
              <a:rPr lang="en-US" sz="3000" dirty="0"/>
              <a:t>.</a:t>
            </a:r>
          </a:p>
          <a:p>
            <a:pPr algn="l" rtl="0"/>
            <a:endParaRPr lang="ar-SA" dirty="0"/>
          </a:p>
        </p:txBody>
      </p:sp>
      <p:pic>
        <p:nvPicPr>
          <p:cNvPr id="4" name="Picture 3"/>
          <p:cNvPicPr/>
          <p:nvPr/>
        </p:nvPicPr>
        <p:blipFill>
          <a:blip r:embed="rId2"/>
          <a:srcRect/>
          <a:stretch>
            <a:fillRect/>
          </a:stretch>
        </p:blipFill>
        <p:spPr bwMode="auto">
          <a:xfrm>
            <a:off x="838200" y="1066800"/>
            <a:ext cx="7620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1905000" y="1295400"/>
            <a:ext cx="5680403" cy="4524806"/>
          </a:xfrm>
          <a:prstGeom prst="rect">
            <a:avLst/>
          </a:prstGeom>
          <a:noFill/>
          <a:ln w="9525">
            <a:noFill/>
            <a:miter lim="800000"/>
            <a:headEnd/>
            <a:tailEnd/>
          </a:ln>
        </p:spPr>
      </p:pic>
      <p:sp>
        <p:nvSpPr>
          <p:cNvPr id="5" name="Title 1"/>
          <p:cNvSpPr>
            <a:spLocks noGrp="1"/>
          </p:cNvSpPr>
          <p:nvPr>
            <p:ph type="title"/>
          </p:nvPr>
        </p:nvSpPr>
        <p:spPr>
          <a:xfrm>
            <a:off x="457200" y="427038"/>
            <a:ext cx="8229600" cy="792162"/>
          </a:xfrm>
        </p:spPr>
        <p:txBody>
          <a:bodyPr>
            <a:normAutofit fontScale="90000"/>
          </a:bodyPr>
          <a:lstStyle/>
          <a:p>
            <a:pPr algn="l" rtl="0"/>
            <a:r>
              <a:rPr lang="en-US" b="1" dirty="0" smtClean="0"/>
              <a:t>The </a:t>
            </a:r>
            <a:r>
              <a:rPr lang="en-US" b="1" dirty="0"/>
              <a:t>Elements of Computer Network</a:t>
            </a:r>
            <a:r>
              <a:rPr lang="en-US" dirty="0"/>
              <a:t/>
            </a:r>
            <a:br>
              <a:rPr lang="en-US" dirty="0"/>
            </a:br>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2637"/>
            <a:ext cx="8229600" cy="3078163"/>
          </a:xfrm>
        </p:spPr>
        <p:txBody>
          <a:bodyPr>
            <a:normAutofit fontScale="92500" lnSpcReduction="10000"/>
          </a:bodyPr>
          <a:lstStyle/>
          <a:p>
            <a:pPr algn="just" rtl="0"/>
            <a:r>
              <a:rPr lang="en-US" sz="3000" dirty="0"/>
              <a:t>Devices interconnected by medium to provide services </a:t>
            </a:r>
            <a:r>
              <a:rPr lang="en-US" sz="3000" u="sng" dirty="0"/>
              <a:t>must be governed </a:t>
            </a:r>
            <a:r>
              <a:rPr lang="en-US" sz="3000" dirty="0"/>
              <a:t>by </a:t>
            </a:r>
            <a:r>
              <a:rPr lang="en-US" sz="3000" b="1" dirty="0">
                <a:solidFill>
                  <a:srgbClr val="FF0000"/>
                </a:solidFill>
              </a:rPr>
              <a:t>rules</a:t>
            </a:r>
            <a:r>
              <a:rPr lang="en-US" sz="3000" dirty="0"/>
              <a:t>, or </a:t>
            </a:r>
            <a:r>
              <a:rPr lang="en-US" sz="3000" b="1" dirty="0">
                <a:solidFill>
                  <a:srgbClr val="FF0000"/>
                </a:solidFill>
                <a:effectLst>
                  <a:outerShdw blurRad="38100" dist="38100" dir="2700000" algn="tl">
                    <a:srgbClr val="000000">
                      <a:alpha val="43137"/>
                    </a:srgbClr>
                  </a:outerShdw>
                </a:effectLst>
              </a:rPr>
              <a:t>protocols</a:t>
            </a:r>
            <a:r>
              <a:rPr lang="en-US" sz="3000" dirty="0" smtClean="0"/>
              <a:t>.</a:t>
            </a:r>
          </a:p>
          <a:p>
            <a:pPr algn="just" rtl="0"/>
            <a:r>
              <a:rPr lang="en-US" sz="3000" dirty="0" smtClean="0"/>
              <a:t> </a:t>
            </a:r>
            <a:r>
              <a:rPr lang="en-US" sz="3000" dirty="0"/>
              <a:t>The </a:t>
            </a:r>
            <a:r>
              <a:rPr lang="en-US" sz="3000" b="1" dirty="0">
                <a:solidFill>
                  <a:srgbClr val="FF0000"/>
                </a:solidFill>
              </a:rPr>
              <a:t>Protocols</a:t>
            </a:r>
            <a:r>
              <a:rPr lang="en-US" sz="3000" dirty="0"/>
              <a:t> are the rules that the networked devices use to communicate with each other. The industry standard in networking today is a set of protocols called </a:t>
            </a:r>
            <a:r>
              <a:rPr lang="en-US" sz="3000" b="1" dirty="0">
                <a:solidFill>
                  <a:srgbClr val="FF0000"/>
                </a:solidFill>
              </a:rPr>
              <a:t>TCP/IP</a:t>
            </a:r>
            <a:r>
              <a:rPr lang="en-US" sz="3000" dirty="0"/>
              <a:t> (Transmission Control Protocol/Internet Protocol). </a:t>
            </a:r>
          </a:p>
          <a:p>
            <a:pPr algn="l" rtl="0"/>
            <a:endParaRPr lang="ar-SA" dirty="0"/>
          </a:p>
        </p:txBody>
      </p:sp>
      <p:sp>
        <p:nvSpPr>
          <p:cNvPr id="4" name="Title 1"/>
          <p:cNvSpPr>
            <a:spLocks noGrp="1"/>
          </p:cNvSpPr>
          <p:nvPr>
            <p:ph type="title"/>
          </p:nvPr>
        </p:nvSpPr>
        <p:spPr>
          <a:xfrm>
            <a:off x="457200" y="427038"/>
            <a:ext cx="8229600" cy="792162"/>
          </a:xfrm>
        </p:spPr>
        <p:txBody>
          <a:bodyPr>
            <a:normAutofit fontScale="90000"/>
          </a:bodyPr>
          <a:lstStyle/>
          <a:p>
            <a:pPr algn="l" rtl="0"/>
            <a:r>
              <a:rPr lang="en-US" b="1" dirty="0" smtClean="0"/>
              <a:t>The </a:t>
            </a:r>
            <a:r>
              <a:rPr lang="en-US" b="1" dirty="0"/>
              <a:t>Elements of Computer Network</a:t>
            </a:r>
            <a:r>
              <a:rPr lang="en-US" dirty="0"/>
              <a:t/>
            </a:r>
            <a:br>
              <a:rPr lang="en-US" dirty="0"/>
            </a:br>
            <a:endParaRPr lang="ar-SA" dirty="0"/>
          </a:p>
        </p:txBody>
      </p:sp>
      <p:pic>
        <p:nvPicPr>
          <p:cNvPr id="5" name="Picture 4"/>
          <p:cNvPicPr/>
          <p:nvPr/>
        </p:nvPicPr>
        <p:blipFill>
          <a:blip r:embed="rId2"/>
          <a:srcRect/>
          <a:stretch>
            <a:fillRect/>
          </a:stretch>
        </p:blipFill>
        <p:spPr bwMode="auto">
          <a:xfrm>
            <a:off x="838200" y="1066800"/>
            <a:ext cx="7620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Data Flow</a:t>
            </a:r>
            <a:endParaRPr lang="ar-SA" dirty="0"/>
          </a:p>
        </p:txBody>
      </p:sp>
      <p:pic>
        <p:nvPicPr>
          <p:cNvPr id="4" name="Picture 3" descr="http://2.bp.blogspot.com/-EorA4_izlpw/UFHdzm4OzaI/AAAAAAAAAAs/oQGTBk2l0Hc/s1600/Data+flow.jpg"/>
          <p:cNvPicPr/>
          <p:nvPr/>
        </p:nvPicPr>
        <p:blipFill>
          <a:blip r:embed="rId2"/>
          <a:srcRect/>
          <a:stretch>
            <a:fillRect/>
          </a:stretch>
        </p:blipFill>
        <p:spPr bwMode="auto">
          <a:xfrm>
            <a:off x="2590800" y="1371600"/>
            <a:ext cx="4897755" cy="50488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t>Computer </a:t>
            </a:r>
            <a:r>
              <a:rPr lang="en-US" b="1" dirty="0" smtClean="0"/>
              <a:t>network</a:t>
            </a:r>
            <a:endParaRPr lang="ar-SA" b="1" dirty="0"/>
          </a:p>
        </p:txBody>
      </p:sp>
      <p:sp>
        <p:nvSpPr>
          <p:cNvPr id="3" name="Content Placeholder 2"/>
          <p:cNvSpPr>
            <a:spLocks noGrp="1"/>
          </p:cNvSpPr>
          <p:nvPr>
            <p:ph idx="1"/>
          </p:nvPr>
        </p:nvSpPr>
        <p:spPr>
          <a:xfrm>
            <a:off x="457200" y="1219200"/>
            <a:ext cx="8229600" cy="5105400"/>
          </a:xfrm>
        </p:spPr>
        <p:txBody>
          <a:bodyPr>
            <a:normAutofit/>
          </a:bodyPr>
          <a:lstStyle/>
          <a:p>
            <a:pPr algn="just" rtl="0"/>
            <a:r>
              <a:rPr lang="en-US" sz="2400" dirty="0"/>
              <a:t>It is possible to connect a </a:t>
            </a:r>
            <a:r>
              <a:rPr lang="en-US" sz="2400" b="1" dirty="0">
                <a:solidFill>
                  <a:srgbClr val="0070C0"/>
                </a:solidFill>
              </a:rPr>
              <a:t>number of computers </a:t>
            </a:r>
            <a:r>
              <a:rPr lang="en-US" sz="2400" dirty="0"/>
              <a:t>and other </a:t>
            </a:r>
            <a:r>
              <a:rPr lang="en-US" sz="2400" b="1" dirty="0">
                <a:solidFill>
                  <a:srgbClr val="0070C0"/>
                </a:solidFill>
              </a:rPr>
              <a:t>electronic devices </a:t>
            </a:r>
            <a:r>
              <a:rPr lang="en-US" sz="2400" dirty="0"/>
              <a:t>to form what is called a </a:t>
            </a:r>
            <a:r>
              <a:rPr lang="en-US" sz="2400" b="1" dirty="0"/>
              <a:t>computer network</a:t>
            </a:r>
            <a:r>
              <a:rPr lang="en-US" sz="2400" dirty="0" smtClean="0"/>
              <a:t>.</a:t>
            </a:r>
          </a:p>
          <a:p>
            <a:pPr algn="just" rtl="0"/>
            <a:r>
              <a:rPr lang="en-US" sz="2400" dirty="0" smtClean="0"/>
              <a:t>The </a:t>
            </a:r>
            <a:r>
              <a:rPr lang="en-US" sz="2400" dirty="0"/>
              <a:t>computers and devices which are part of the network can "talk" to each other and </a:t>
            </a:r>
            <a:r>
              <a:rPr lang="en-US" sz="2400" b="1" dirty="0"/>
              <a:t>exchange information</a:t>
            </a:r>
            <a:r>
              <a:rPr lang="en-US" sz="2400" dirty="0"/>
              <a:t>. In addition to the computers and devices which are connected, </a:t>
            </a:r>
            <a:r>
              <a:rPr lang="en-US" sz="2400" dirty="0">
                <a:solidFill>
                  <a:srgbClr val="FF0000"/>
                </a:solidFill>
              </a:rPr>
              <a:t>other devices </a:t>
            </a:r>
            <a:r>
              <a:rPr lang="en-US" sz="2400" dirty="0"/>
              <a:t>are often needed for the network to operate properly</a:t>
            </a:r>
            <a:r>
              <a:rPr lang="en-US" sz="2400" dirty="0" smtClean="0"/>
              <a:t>.</a:t>
            </a:r>
          </a:p>
          <a:p>
            <a:pPr algn="just" rtl="0"/>
            <a:r>
              <a:rPr lang="en-US" sz="2400" dirty="0" smtClean="0"/>
              <a:t> </a:t>
            </a:r>
            <a:r>
              <a:rPr lang="en-US" sz="2400" dirty="0"/>
              <a:t>Examples for such devices include </a:t>
            </a:r>
            <a:r>
              <a:rPr lang="en-US" sz="2400" dirty="0">
                <a:hlinkClick r:id="rId2" tooltip="Hub"/>
              </a:rPr>
              <a:t>hubs</a:t>
            </a:r>
            <a:r>
              <a:rPr lang="en-US" sz="2400" dirty="0"/>
              <a:t> </a:t>
            </a:r>
            <a:r>
              <a:rPr lang="en-US" sz="2400" dirty="0" smtClean="0"/>
              <a:t>and </a:t>
            </a:r>
            <a:r>
              <a:rPr lang="en-US" sz="2400" dirty="0" smtClean="0">
                <a:hlinkClick r:id="rId3" tooltip="Switch"/>
              </a:rPr>
              <a:t>switches</a:t>
            </a:r>
            <a:r>
              <a:rPr lang="en-US" sz="2400" dirty="0"/>
              <a:t>. A network using one technology can be connected to another one using a different technology with a component which is known as </a:t>
            </a:r>
            <a:r>
              <a:rPr lang="en-US" sz="2400" dirty="0">
                <a:hlinkClick r:id="rId4" tooltip="Router"/>
              </a:rPr>
              <a:t>router</a:t>
            </a:r>
            <a:r>
              <a:rPr lang="en-US" sz="2400" dirty="0" smtClean="0"/>
              <a:t>.</a:t>
            </a:r>
          </a:p>
          <a:p>
            <a:pPr algn="just" rtl="0"/>
            <a:r>
              <a:rPr lang="en-US" sz="2400" b="1" dirty="0" smtClean="0">
                <a:solidFill>
                  <a:srgbClr val="FF0000"/>
                </a:solidFill>
              </a:rPr>
              <a:t>A </a:t>
            </a:r>
            <a:r>
              <a:rPr lang="en-US" sz="2400" b="1" u="sng" dirty="0" smtClean="0">
                <a:solidFill>
                  <a:srgbClr val="FF0000"/>
                </a:solidFill>
              </a:rPr>
              <a:t>network</a:t>
            </a:r>
            <a:r>
              <a:rPr lang="en-US" sz="2400" b="1" dirty="0" smtClean="0">
                <a:solidFill>
                  <a:srgbClr val="FF0000"/>
                </a:solidFill>
              </a:rPr>
              <a:t> </a:t>
            </a:r>
            <a:r>
              <a:rPr lang="en-US" sz="2400" b="1" dirty="0">
                <a:solidFill>
                  <a:srgbClr val="FF0000"/>
                </a:solidFill>
              </a:rPr>
              <a:t>is a group of two or more </a:t>
            </a:r>
            <a:r>
              <a:rPr lang="en-US" sz="2400" b="1" dirty="0">
                <a:solidFill>
                  <a:srgbClr val="FF0000"/>
                </a:solidFill>
                <a:hlinkClick r:id="rId5"/>
              </a:rPr>
              <a:t>computer systems</a:t>
            </a:r>
            <a:r>
              <a:rPr lang="en-US" sz="2400" b="1" dirty="0">
                <a:solidFill>
                  <a:srgbClr val="FF0000"/>
                </a:solidFill>
              </a:rPr>
              <a:t> linked </a:t>
            </a:r>
            <a:r>
              <a:rPr lang="en-US" sz="2400" b="1" dirty="0" smtClean="0">
                <a:solidFill>
                  <a:srgbClr val="FF0000"/>
                </a:solidFill>
              </a:rPr>
              <a:t>together  through communication channels .</a:t>
            </a:r>
            <a:endParaRPr lang="ar-SA" sz="2400"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l" rtl="0"/>
            <a:r>
              <a:rPr lang="en-US" b="1" dirty="0"/>
              <a:t>Network Criteria</a:t>
            </a:r>
            <a:endParaRPr lang="ar-SA" dirty="0"/>
          </a:p>
        </p:txBody>
      </p:sp>
      <p:sp>
        <p:nvSpPr>
          <p:cNvPr id="3" name="Content Placeholder 2"/>
          <p:cNvSpPr>
            <a:spLocks noGrp="1"/>
          </p:cNvSpPr>
          <p:nvPr>
            <p:ph idx="1"/>
          </p:nvPr>
        </p:nvSpPr>
        <p:spPr>
          <a:xfrm>
            <a:off x="457200" y="990600"/>
            <a:ext cx="8229600" cy="5410200"/>
          </a:xfrm>
        </p:spPr>
        <p:txBody>
          <a:bodyPr>
            <a:normAutofit fontScale="92500" lnSpcReduction="10000"/>
          </a:bodyPr>
          <a:lstStyle/>
          <a:p>
            <a:pPr lvl="0" algn="l" rtl="0">
              <a:buNone/>
            </a:pPr>
            <a:r>
              <a:rPr lang="en-US" b="1" i="1" dirty="0" smtClean="0">
                <a:solidFill>
                  <a:srgbClr val="0000FF"/>
                </a:solidFill>
              </a:rPr>
              <a:t>a) Performance</a:t>
            </a:r>
            <a:endParaRPr lang="en-US" dirty="0">
              <a:solidFill>
                <a:srgbClr val="0000FF"/>
              </a:solidFill>
            </a:endParaRPr>
          </a:p>
          <a:p>
            <a:pPr algn="just" rtl="0"/>
            <a:r>
              <a:rPr lang="en-US" dirty="0"/>
              <a:t>Performance can be measured in many ways, including </a:t>
            </a:r>
            <a:r>
              <a:rPr lang="en-US" b="1" dirty="0"/>
              <a:t>transit time</a:t>
            </a:r>
            <a:r>
              <a:rPr lang="en-US" dirty="0"/>
              <a:t> and </a:t>
            </a:r>
            <a:r>
              <a:rPr lang="en-US" b="1" dirty="0"/>
              <a:t>response time</a:t>
            </a:r>
            <a:r>
              <a:rPr lang="en-US" dirty="0"/>
              <a:t>. </a:t>
            </a:r>
            <a:endParaRPr lang="en-US" dirty="0" smtClean="0"/>
          </a:p>
          <a:p>
            <a:pPr algn="just" rtl="0"/>
            <a:r>
              <a:rPr lang="en-US" b="1" dirty="0" smtClean="0"/>
              <a:t>Transit </a:t>
            </a:r>
            <a:r>
              <a:rPr lang="en-US" b="1" dirty="0"/>
              <a:t>time </a:t>
            </a:r>
            <a:r>
              <a:rPr lang="en-US" dirty="0"/>
              <a:t>is the </a:t>
            </a:r>
            <a:r>
              <a:rPr lang="en-US" dirty="0">
                <a:solidFill>
                  <a:srgbClr val="0000FF"/>
                </a:solidFill>
              </a:rPr>
              <a:t>amount of time required for a message to travel from one device to another</a:t>
            </a:r>
            <a:r>
              <a:rPr lang="en-US" dirty="0" smtClean="0"/>
              <a:t>.</a:t>
            </a:r>
          </a:p>
          <a:p>
            <a:pPr algn="just" rtl="0"/>
            <a:r>
              <a:rPr lang="en-US" b="1" dirty="0" smtClean="0"/>
              <a:t>Response </a:t>
            </a:r>
            <a:r>
              <a:rPr lang="en-US" b="1" dirty="0"/>
              <a:t>time </a:t>
            </a:r>
            <a:r>
              <a:rPr lang="en-US" dirty="0"/>
              <a:t>is the </a:t>
            </a:r>
            <a:r>
              <a:rPr lang="en-US" dirty="0">
                <a:solidFill>
                  <a:srgbClr val="0000FF"/>
                </a:solidFill>
              </a:rPr>
              <a:t>elapsed time between an inquiry and a response</a:t>
            </a:r>
            <a:r>
              <a:rPr lang="en-US" dirty="0"/>
              <a:t>. </a:t>
            </a:r>
            <a:endParaRPr lang="en-US" dirty="0" smtClean="0"/>
          </a:p>
          <a:p>
            <a:pPr algn="just" rtl="0"/>
            <a:r>
              <a:rPr lang="en-US" dirty="0" smtClean="0"/>
              <a:t>The </a:t>
            </a:r>
            <a:r>
              <a:rPr lang="en-US" dirty="0"/>
              <a:t>performance of a network depends </a:t>
            </a:r>
            <a:r>
              <a:rPr lang="en-US" dirty="0" smtClean="0"/>
              <a:t>on </a:t>
            </a:r>
            <a:r>
              <a:rPr lang="en-US" dirty="0"/>
              <a:t>a number of factors, including the </a:t>
            </a:r>
            <a:r>
              <a:rPr lang="en-US" dirty="0">
                <a:solidFill>
                  <a:srgbClr val="FF0000"/>
                </a:solidFill>
              </a:rPr>
              <a:t>number of users</a:t>
            </a:r>
            <a:r>
              <a:rPr lang="en-US" dirty="0"/>
              <a:t>, the </a:t>
            </a:r>
            <a:r>
              <a:rPr lang="en-US" dirty="0">
                <a:solidFill>
                  <a:srgbClr val="FF0000"/>
                </a:solidFill>
              </a:rPr>
              <a:t>type of transmission medium</a:t>
            </a:r>
            <a:r>
              <a:rPr lang="en-US" dirty="0"/>
              <a:t>, the </a:t>
            </a:r>
            <a:r>
              <a:rPr lang="en-US" dirty="0">
                <a:solidFill>
                  <a:srgbClr val="FF0000"/>
                </a:solidFill>
              </a:rPr>
              <a:t>capabilities of the connected hardware</a:t>
            </a:r>
            <a:r>
              <a:rPr lang="en-US" dirty="0"/>
              <a:t>, and the </a:t>
            </a:r>
            <a:r>
              <a:rPr lang="en-US" dirty="0">
                <a:solidFill>
                  <a:srgbClr val="FF0000"/>
                </a:solidFill>
              </a:rPr>
              <a:t>efficiency of the software</a:t>
            </a:r>
            <a:r>
              <a:rPr lang="en-US" dirty="0"/>
              <a:t>.</a:t>
            </a:r>
          </a:p>
          <a:p>
            <a:pPr algn="l" rtl="0"/>
            <a:endParaRPr lang="ar-S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lstStyle/>
          <a:p>
            <a:pPr algn="just" rtl="0"/>
            <a:r>
              <a:rPr lang="en-US" b="1" dirty="0">
                <a:solidFill>
                  <a:srgbClr val="0000FF"/>
                </a:solidFill>
              </a:rPr>
              <a:t>Performance</a:t>
            </a:r>
            <a:r>
              <a:rPr lang="en-US" dirty="0"/>
              <a:t> is often evaluated by two networking metrics: </a:t>
            </a:r>
            <a:r>
              <a:rPr lang="en-US" dirty="0">
                <a:solidFill>
                  <a:srgbClr val="FF0000"/>
                </a:solidFill>
              </a:rPr>
              <a:t>throughput</a:t>
            </a:r>
            <a:r>
              <a:rPr lang="en-US" dirty="0"/>
              <a:t> and </a:t>
            </a:r>
            <a:r>
              <a:rPr lang="en-US" dirty="0">
                <a:solidFill>
                  <a:srgbClr val="FF0000"/>
                </a:solidFill>
              </a:rPr>
              <a:t>delay</a:t>
            </a:r>
            <a:r>
              <a:rPr lang="en-US" dirty="0" smtClean="0"/>
              <a:t>.</a:t>
            </a:r>
          </a:p>
          <a:p>
            <a:pPr algn="just" rtl="0"/>
            <a:r>
              <a:rPr lang="en-US" dirty="0" smtClean="0"/>
              <a:t>We </a:t>
            </a:r>
            <a:r>
              <a:rPr lang="en-US" dirty="0"/>
              <a:t>often need more </a:t>
            </a:r>
            <a:r>
              <a:rPr lang="en-US" dirty="0">
                <a:solidFill>
                  <a:srgbClr val="0000FF"/>
                </a:solidFill>
              </a:rPr>
              <a:t>throughput</a:t>
            </a:r>
            <a:r>
              <a:rPr lang="en-US" dirty="0"/>
              <a:t> and </a:t>
            </a:r>
            <a:r>
              <a:rPr lang="en-US" dirty="0">
                <a:solidFill>
                  <a:srgbClr val="0000FF"/>
                </a:solidFill>
              </a:rPr>
              <a:t>less delay</a:t>
            </a:r>
            <a:r>
              <a:rPr lang="en-US" dirty="0"/>
              <a:t>. However, these two criteria are often contradictory. If we try to send more data to the network, we may increase throughput but we increase the delay because of traffic congestion in the network. </a:t>
            </a:r>
          </a:p>
          <a:p>
            <a:pPr marL="0" indent="0">
              <a:buNone/>
            </a:pPr>
            <a:endParaRPr lang="ar-SA" dirty="0"/>
          </a:p>
        </p:txBody>
      </p:sp>
      <p:sp>
        <p:nvSpPr>
          <p:cNvPr id="4" name="Title 1"/>
          <p:cNvSpPr>
            <a:spLocks noGrp="1"/>
          </p:cNvSpPr>
          <p:nvPr>
            <p:ph type="title"/>
          </p:nvPr>
        </p:nvSpPr>
        <p:spPr>
          <a:xfrm>
            <a:off x="457200" y="76200"/>
            <a:ext cx="8229600" cy="1143000"/>
          </a:xfrm>
        </p:spPr>
        <p:txBody>
          <a:bodyPr/>
          <a:lstStyle/>
          <a:p>
            <a:pPr algn="l" rtl="0"/>
            <a:r>
              <a:rPr lang="en-US" b="1" dirty="0"/>
              <a:t>Network Criteria</a:t>
            </a:r>
            <a:endParaRPr lang="ar-S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92500" lnSpcReduction="10000"/>
          </a:bodyPr>
          <a:lstStyle/>
          <a:p>
            <a:pPr lvl="0" algn="just" rtl="0">
              <a:buNone/>
            </a:pPr>
            <a:r>
              <a:rPr lang="en-US" b="1" i="1" dirty="0">
                <a:solidFill>
                  <a:srgbClr val="0000FF"/>
                </a:solidFill>
              </a:rPr>
              <a:t>b) Reliability</a:t>
            </a:r>
          </a:p>
          <a:p>
            <a:pPr algn="just" rtl="0"/>
            <a:r>
              <a:rPr lang="en-US" dirty="0"/>
              <a:t>In addition to accuracy of delivery, network reliability is </a:t>
            </a:r>
            <a:r>
              <a:rPr lang="en-US" dirty="0">
                <a:solidFill>
                  <a:srgbClr val="FF0000"/>
                </a:solidFill>
              </a:rPr>
              <a:t>measured by the frequency of failure</a:t>
            </a:r>
            <a:r>
              <a:rPr lang="en-US" dirty="0"/>
              <a:t>, the </a:t>
            </a:r>
            <a:r>
              <a:rPr lang="en-US" dirty="0">
                <a:solidFill>
                  <a:srgbClr val="FF0000"/>
                </a:solidFill>
              </a:rPr>
              <a:t>time it takes a link to recover from a failure</a:t>
            </a:r>
            <a:r>
              <a:rPr lang="en-US" dirty="0"/>
              <a:t>, and the network's robustness in a catastrophe.</a:t>
            </a:r>
          </a:p>
          <a:p>
            <a:pPr algn="just" rtl="0">
              <a:buNone/>
            </a:pPr>
            <a:r>
              <a:rPr lang="en-US" b="1" i="1" dirty="0">
                <a:solidFill>
                  <a:srgbClr val="0000FF"/>
                </a:solidFill>
              </a:rPr>
              <a:t>c) Security</a:t>
            </a:r>
          </a:p>
          <a:p>
            <a:pPr algn="just" rtl="0"/>
            <a:r>
              <a:rPr lang="en-US" dirty="0"/>
              <a:t>Network security issues include protecting data from unauthorized access, protecting data from damage and development, and implementing policies and procedures for recovery from breaches and data losses.</a:t>
            </a:r>
          </a:p>
          <a:p>
            <a:pPr algn="l" rtl="0"/>
            <a:endParaRPr lang="ar-SA" dirty="0"/>
          </a:p>
        </p:txBody>
      </p:sp>
      <p:sp>
        <p:nvSpPr>
          <p:cNvPr id="4" name="Title 1"/>
          <p:cNvSpPr>
            <a:spLocks noGrp="1"/>
          </p:cNvSpPr>
          <p:nvPr>
            <p:ph type="title"/>
          </p:nvPr>
        </p:nvSpPr>
        <p:spPr>
          <a:xfrm>
            <a:off x="457200" y="76200"/>
            <a:ext cx="8229600" cy="1143000"/>
          </a:xfrm>
        </p:spPr>
        <p:txBody>
          <a:bodyPr/>
          <a:lstStyle/>
          <a:p>
            <a:pPr algn="l" rtl="0"/>
            <a:r>
              <a:rPr lang="en-US" b="1" dirty="0"/>
              <a:t>Network Criteria</a:t>
            </a:r>
            <a:endParaRPr lang="ar-S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Computer network</a:t>
            </a:r>
            <a:endParaRPr lang="ar-SA" b="1" dirty="0"/>
          </a:p>
        </p:txBody>
      </p:sp>
      <p:pic>
        <p:nvPicPr>
          <p:cNvPr id="1026" name="Picture 2"/>
          <p:cNvPicPr>
            <a:picLocks noChangeAspect="1" noChangeArrowheads="1"/>
          </p:cNvPicPr>
          <p:nvPr/>
        </p:nvPicPr>
        <p:blipFill>
          <a:blip r:embed="rId2"/>
          <a:srcRect/>
          <a:stretch>
            <a:fillRect/>
          </a:stretch>
        </p:blipFill>
        <p:spPr bwMode="auto">
          <a:xfrm>
            <a:off x="76200" y="1676400"/>
            <a:ext cx="8915400" cy="3467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sp>
        <p:nvSpPr>
          <p:cNvPr id="3" name="Content Placeholder 2"/>
          <p:cNvSpPr>
            <a:spLocks noGrp="1"/>
          </p:cNvSpPr>
          <p:nvPr>
            <p:ph idx="1"/>
          </p:nvPr>
        </p:nvSpPr>
        <p:spPr>
          <a:xfrm>
            <a:off x="457200" y="1219200"/>
            <a:ext cx="8229600" cy="4906963"/>
          </a:xfrm>
        </p:spPr>
        <p:txBody>
          <a:bodyPr>
            <a:normAutofit lnSpcReduction="10000"/>
          </a:bodyPr>
          <a:lstStyle/>
          <a:p>
            <a:pPr algn="just" rtl="0"/>
            <a:r>
              <a:rPr lang="en-US" b="1" dirty="0">
                <a:solidFill>
                  <a:srgbClr val="FF0000"/>
                </a:solidFill>
              </a:rPr>
              <a:t>Communication is almost as important to us as our reliance on air, water, food, and shelter. </a:t>
            </a:r>
          </a:p>
          <a:p>
            <a:pPr algn="l" rtl="0">
              <a:lnSpc>
                <a:spcPct val="75000"/>
              </a:lnSpc>
              <a:buNone/>
            </a:pPr>
            <a:r>
              <a:rPr lang="en-US" dirty="0" smtClean="0"/>
              <a:t>Applications help us to</a:t>
            </a:r>
          </a:p>
          <a:p>
            <a:pPr lvl="1" indent="0" algn="l" rtl="0">
              <a:lnSpc>
                <a:spcPct val="75000"/>
              </a:lnSpc>
            </a:pPr>
            <a:r>
              <a:rPr lang="en-US" sz="1600" dirty="0" smtClean="0"/>
              <a:t> </a:t>
            </a:r>
            <a:r>
              <a:rPr lang="en-US" dirty="0" smtClean="0"/>
              <a:t>Chatting</a:t>
            </a:r>
          </a:p>
          <a:p>
            <a:pPr lvl="1" indent="0" algn="l" rtl="0">
              <a:lnSpc>
                <a:spcPct val="75000"/>
              </a:lnSpc>
            </a:pPr>
            <a:r>
              <a:rPr lang="en-US" dirty="0" smtClean="0"/>
              <a:t> Download Files</a:t>
            </a:r>
          </a:p>
          <a:p>
            <a:pPr lvl="1" indent="0" algn="l" rtl="0">
              <a:lnSpc>
                <a:spcPct val="75000"/>
              </a:lnSpc>
            </a:pPr>
            <a:r>
              <a:rPr lang="en-US" dirty="0" smtClean="0"/>
              <a:t> Purchasing </a:t>
            </a:r>
          </a:p>
          <a:p>
            <a:pPr lvl="1" indent="0" algn="l" rtl="0">
              <a:lnSpc>
                <a:spcPct val="75000"/>
              </a:lnSpc>
            </a:pPr>
            <a:r>
              <a:rPr lang="en-US" dirty="0" smtClean="0"/>
              <a:t> Read News</a:t>
            </a:r>
          </a:p>
          <a:p>
            <a:pPr lvl="1" indent="0" algn="l" rtl="0">
              <a:lnSpc>
                <a:spcPct val="75000"/>
              </a:lnSpc>
            </a:pPr>
            <a:r>
              <a:rPr lang="en-US" dirty="0" smtClean="0"/>
              <a:t> See &amp; speak to others</a:t>
            </a:r>
          </a:p>
          <a:p>
            <a:pPr lvl="1" indent="0" algn="l" rtl="0">
              <a:lnSpc>
                <a:spcPct val="75000"/>
              </a:lnSpc>
            </a:pPr>
            <a:r>
              <a:rPr lang="en-US" dirty="0" smtClean="0"/>
              <a:t> Education</a:t>
            </a:r>
          </a:p>
          <a:p>
            <a:pPr lvl="1" indent="0" algn="l" rtl="0">
              <a:lnSpc>
                <a:spcPct val="75000"/>
              </a:lnSpc>
            </a:pPr>
            <a:r>
              <a:rPr lang="en-US" dirty="0" smtClean="0"/>
              <a:t> Sharing</a:t>
            </a:r>
          </a:p>
          <a:p>
            <a:pPr lvl="1" indent="0" algn="l" rtl="0">
              <a:lnSpc>
                <a:spcPct val="75000"/>
              </a:lnSpc>
            </a:pPr>
            <a:r>
              <a:rPr lang="en-US" dirty="0" smtClean="0"/>
              <a:t> Many other things</a:t>
            </a:r>
          </a:p>
          <a:p>
            <a:pPr algn="just" rtl="0">
              <a:buNone/>
            </a:pPr>
            <a:endParaRPr lang="ar-SA"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60437"/>
            <a:ext cx="8229600" cy="4906963"/>
          </a:xfrm>
        </p:spPr>
        <p:txBody>
          <a:bodyPr/>
          <a:lstStyle/>
          <a:p>
            <a:pPr algn="l" rtl="0">
              <a:buNone/>
            </a:pPr>
            <a:r>
              <a:rPr lang="en-US" b="1" dirty="0" smtClean="0">
                <a:solidFill>
                  <a:srgbClr val="0000FF"/>
                </a:solidFill>
              </a:rPr>
              <a:t>1- Business Applications</a:t>
            </a:r>
          </a:p>
          <a:p>
            <a:pPr algn="just" rtl="0"/>
            <a:r>
              <a:rPr lang="en-US" sz="2400" dirty="0"/>
              <a:t>Most companies have a substantial number of computers. For example, a company may have a computer for each worker and use them to </a:t>
            </a:r>
            <a:r>
              <a:rPr lang="en-US" sz="2400" b="1" dirty="0"/>
              <a:t>design products</a:t>
            </a:r>
            <a:r>
              <a:rPr lang="en-US" sz="2400" dirty="0"/>
              <a:t>, </a:t>
            </a:r>
            <a:r>
              <a:rPr lang="en-US" sz="2400" b="1" dirty="0"/>
              <a:t>write brochures</a:t>
            </a:r>
            <a:r>
              <a:rPr lang="en-US" sz="2400" dirty="0"/>
              <a:t>, and do the </a:t>
            </a:r>
            <a:r>
              <a:rPr lang="en-US" sz="2400" b="1" dirty="0"/>
              <a:t>payroll</a:t>
            </a:r>
            <a:r>
              <a:rPr lang="en-US" sz="2400" dirty="0"/>
              <a:t>. </a:t>
            </a:r>
            <a:endParaRPr lang="en-US" sz="2400" dirty="0" smtClean="0"/>
          </a:p>
          <a:p>
            <a:pPr algn="just" rtl="0"/>
            <a:r>
              <a:rPr lang="en-US" sz="2400" dirty="0"/>
              <a:t>The goal is to make all </a:t>
            </a:r>
            <a:r>
              <a:rPr lang="en-US" sz="2400" b="1" dirty="0"/>
              <a:t>programs, equipment, and especially data</a:t>
            </a:r>
            <a:r>
              <a:rPr lang="en-US" sz="2400" dirty="0"/>
              <a:t> available to </a:t>
            </a:r>
            <a:r>
              <a:rPr lang="en-US" sz="2400" b="1" dirty="0"/>
              <a:t>anyone</a:t>
            </a:r>
            <a:r>
              <a:rPr lang="en-US" sz="2400" dirty="0"/>
              <a:t> on the network </a:t>
            </a:r>
            <a:r>
              <a:rPr lang="en-US" sz="2400" dirty="0">
                <a:solidFill>
                  <a:srgbClr val="FF0000"/>
                </a:solidFill>
              </a:rPr>
              <a:t>without regard to the physical location of the resource or the user </a:t>
            </a:r>
            <a:r>
              <a:rPr lang="en-US" sz="2400" dirty="0"/>
              <a:t>as shown in Figure 1.1.</a:t>
            </a:r>
          </a:p>
          <a:p>
            <a:pPr algn="just" rtl="0"/>
            <a:endParaRPr lang="en-US" sz="2400" dirty="0" smtClean="0"/>
          </a:p>
          <a:p>
            <a:pPr algn="just" rtl="0"/>
            <a:endParaRPr lang="en-US" sz="2400" dirty="0"/>
          </a:p>
          <a:p>
            <a:pPr algn="l" rtl="0"/>
            <a:endParaRPr lang="ar-SA" dirty="0"/>
          </a:p>
        </p:txBody>
      </p:sp>
      <p:sp>
        <p:nvSpPr>
          <p:cNvPr id="4" name="Title 1"/>
          <p:cNvSpPr>
            <a:spLocks noGrp="1"/>
          </p:cNvSpPr>
          <p:nvPr>
            <p:ph type="title"/>
          </p:nvPr>
        </p:nvSpPr>
        <p:spPr>
          <a:xfrm>
            <a:off x="457200" y="76200"/>
            <a:ext cx="8229600" cy="1143000"/>
          </a:xfrm>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pic>
        <p:nvPicPr>
          <p:cNvPr id="5" name="Picture 4"/>
          <p:cNvPicPr/>
          <p:nvPr/>
        </p:nvPicPr>
        <p:blipFill>
          <a:blip r:embed="rId2"/>
          <a:srcRect/>
          <a:stretch>
            <a:fillRect/>
          </a:stretch>
        </p:blipFill>
        <p:spPr bwMode="auto">
          <a:xfrm>
            <a:off x="2209800" y="4267200"/>
            <a:ext cx="527431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pPr algn="just" rtl="0"/>
            <a:r>
              <a:rPr lang="en-US" sz="2400" dirty="0"/>
              <a:t>In the simplest of terms, one can imagine a company’s information system as consisting of </a:t>
            </a:r>
            <a:r>
              <a:rPr lang="en-US" sz="2400" b="1" dirty="0">
                <a:solidFill>
                  <a:srgbClr val="FF0000"/>
                </a:solidFill>
              </a:rPr>
              <a:t>one or more databases </a:t>
            </a:r>
            <a:r>
              <a:rPr lang="en-US" sz="2400" dirty="0"/>
              <a:t>with company information and some number of </a:t>
            </a:r>
            <a:r>
              <a:rPr lang="en-US" sz="2400" b="1" dirty="0">
                <a:solidFill>
                  <a:srgbClr val="FF0000"/>
                </a:solidFill>
              </a:rPr>
              <a:t>employees</a:t>
            </a:r>
            <a:r>
              <a:rPr lang="en-US" sz="2400" dirty="0"/>
              <a:t> who </a:t>
            </a:r>
            <a:r>
              <a:rPr lang="en-US" sz="2400" dirty="0">
                <a:solidFill>
                  <a:srgbClr val="0000FF"/>
                </a:solidFill>
              </a:rPr>
              <a:t>need to access them </a:t>
            </a:r>
            <a:r>
              <a:rPr lang="en-US" sz="2400" dirty="0" smtClean="0">
                <a:solidFill>
                  <a:srgbClr val="0000FF"/>
                </a:solidFill>
              </a:rPr>
              <a:t>remotely</a:t>
            </a:r>
            <a:r>
              <a:rPr lang="en-US" sz="2400" dirty="0" smtClean="0"/>
              <a:t>., </a:t>
            </a:r>
            <a:r>
              <a:rPr lang="en-US" sz="2400" u="sng" dirty="0" smtClean="0">
                <a:solidFill>
                  <a:srgbClr val="FF0000"/>
                </a:solidFill>
                <a:effectLst>
                  <a:outerShdw blurRad="38100" dist="38100" dir="2700000" algn="tl">
                    <a:srgbClr val="000000">
                      <a:alpha val="43137"/>
                    </a:srgbClr>
                  </a:outerShdw>
                </a:effectLst>
              </a:rPr>
              <a:t>This  called client/server model. </a:t>
            </a:r>
          </a:p>
          <a:p>
            <a:pPr algn="just" rtl="0"/>
            <a:endParaRPr lang="en-US" sz="2400" u="sng" dirty="0" smtClean="0">
              <a:solidFill>
                <a:srgbClr val="FF0000"/>
              </a:solidFill>
              <a:effectLst>
                <a:outerShdw blurRad="38100" dist="38100" dir="2700000" algn="tl">
                  <a:srgbClr val="000000">
                    <a:alpha val="43137"/>
                  </a:srgbClr>
                </a:outerShdw>
              </a:effectLst>
            </a:endParaRPr>
          </a:p>
          <a:p>
            <a:pPr algn="just" rtl="0"/>
            <a:r>
              <a:rPr lang="en-US" sz="2400" dirty="0"/>
              <a:t>In this model, the </a:t>
            </a:r>
            <a:r>
              <a:rPr lang="en-US" sz="2400" b="1" dirty="0"/>
              <a:t>data</a:t>
            </a:r>
            <a:r>
              <a:rPr lang="en-US" sz="2400" dirty="0"/>
              <a:t> are stored on </a:t>
            </a:r>
            <a:r>
              <a:rPr lang="en-US" sz="2400" b="1" dirty="0"/>
              <a:t>powerful computers </a:t>
            </a:r>
            <a:r>
              <a:rPr lang="en-US" sz="2400" dirty="0"/>
              <a:t>called </a:t>
            </a:r>
            <a:r>
              <a:rPr lang="en-US" sz="2400" b="1" u="sng" dirty="0">
                <a:solidFill>
                  <a:srgbClr val="FF0000"/>
                </a:solidFill>
              </a:rPr>
              <a:t>servers</a:t>
            </a:r>
            <a:r>
              <a:rPr lang="en-US" sz="2400" dirty="0"/>
              <a:t>. Often these are centrally housed and maintained by a system </a:t>
            </a:r>
            <a:r>
              <a:rPr lang="en-US" sz="2400" b="1" dirty="0"/>
              <a:t>administrator</a:t>
            </a:r>
            <a:r>
              <a:rPr lang="en-US" sz="2400" dirty="0"/>
              <a:t>. In contrast, the </a:t>
            </a:r>
            <a:r>
              <a:rPr lang="en-US" sz="2400" b="1" dirty="0">
                <a:effectLst>
                  <a:outerShdw blurRad="38100" dist="38100" dir="2700000" algn="tl">
                    <a:srgbClr val="000000">
                      <a:alpha val="43137"/>
                    </a:srgbClr>
                  </a:outerShdw>
                </a:effectLst>
              </a:rPr>
              <a:t>employees</a:t>
            </a:r>
            <a:r>
              <a:rPr lang="en-US" sz="2400" dirty="0"/>
              <a:t> have </a:t>
            </a:r>
            <a:r>
              <a:rPr lang="en-US" sz="2400" u="sng" dirty="0"/>
              <a:t>simpler machines</a:t>
            </a:r>
            <a:r>
              <a:rPr lang="en-US" sz="2400" dirty="0"/>
              <a:t>, called </a:t>
            </a:r>
            <a:r>
              <a:rPr lang="en-US" sz="2400" b="1" u="sng" dirty="0">
                <a:solidFill>
                  <a:srgbClr val="FF0000"/>
                </a:solidFill>
              </a:rPr>
              <a:t>clients</a:t>
            </a:r>
            <a:r>
              <a:rPr lang="en-US" sz="2400" dirty="0"/>
              <a:t>, on their desks, with which they </a:t>
            </a:r>
            <a:r>
              <a:rPr lang="en-US" sz="2400" b="1" dirty="0"/>
              <a:t>access remote </a:t>
            </a:r>
            <a:r>
              <a:rPr lang="en-US" sz="2400" b="1" dirty="0" smtClean="0"/>
              <a:t>data.</a:t>
            </a:r>
          </a:p>
          <a:p>
            <a:pPr algn="just" rtl="0"/>
            <a:endParaRPr lang="ar-SA" sz="2400" u="sng" dirty="0">
              <a:solidFill>
                <a:srgbClr val="FF0000"/>
              </a:solidFill>
              <a:effectLst>
                <a:outerShdw blurRad="38100" dist="38100" dir="2700000" algn="tl">
                  <a:srgbClr val="000000">
                    <a:alpha val="43137"/>
                  </a:srgbClr>
                </a:outerShdw>
              </a:effectLst>
            </a:endParaRPr>
          </a:p>
        </p:txBody>
      </p:sp>
      <p:sp>
        <p:nvSpPr>
          <p:cNvPr id="4" name="Title 1"/>
          <p:cNvSpPr>
            <a:spLocks noGrp="1"/>
          </p:cNvSpPr>
          <p:nvPr>
            <p:ph type="title"/>
          </p:nvPr>
        </p:nvSpPr>
        <p:spPr>
          <a:xfrm>
            <a:off x="457200" y="76200"/>
            <a:ext cx="8229600" cy="1143000"/>
          </a:xfrm>
        </p:spPr>
        <p:txBody>
          <a:bodyPr>
            <a:normAutofit fontScale="90000"/>
          </a:bodyPr>
          <a:lstStyle/>
          <a:p>
            <a:pPr algn="l"/>
            <a:r>
              <a:rPr lang="en-US" b="1" dirty="0" smtClean="0"/>
              <a:t/>
            </a:r>
            <a:br>
              <a:rPr lang="en-US" b="1" dirty="0" smtClean="0"/>
            </a:br>
            <a:r>
              <a:rPr lang="en-US" b="1" dirty="0" smtClean="0"/>
              <a:t>Uses </a:t>
            </a:r>
            <a:r>
              <a:rPr lang="en-US" b="1" dirty="0"/>
              <a:t>of </a:t>
            </a:r>
            <a:r>
              <a:rPr lang="en-US" sz="4900" b="1" dirty="0"/>
              <a:t>Computer</a:t>
            </a:r>
            <a:r>
              <a:rPr lang="en-US" b="1" dirty="0"/>
              <a:t> Networks</a:t>
            </a:r>
            <a:br>
              <a:rPr lang="en-US" b="1" dirty="0"/>
            </a:br>
            <a:endParaRPr lang="ar-SA"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l" rtl="0"/>
            <a:r>
              <a:rPr lang="en-US" dirty="0" smtClean="0"/>
              <a:t>Client/server model</a:t>
            </a:r>
            <a:endParaRPr lang="ar-SA" dirty="0"/>
          </a:p>
        </p:txBody>
      </p:sp>
      <p:sp>
        <p:nvSpPr>
          <p:cNvPr id="3" name="Content Placeholder 2"/>
          <p:cNvSpPr>
            <a:spLocks noGrp="1"/>
          </p:cNvSpPr>
          <p:nvPr>
            <p:ph idx="1"/>
          </p:nvPr>
        </p:nvSpPr>
        <p:spPr>
          <a:xfrm>
            <a:off x="457200" y="1143001"/>
            <a:ext cx="8229600" cy="2514599"/>
          </a:xfrm>
        </p:spPr>
        <p:txBody>
          <a:bodyPr>
            <a:noAutofit/>
          </a:bodyPr>
          <a:lstStyle/>
          <a:p>
            <a:pPr algn="just" rtl="0"/>
            <a:r>
              <a:rPr lang="en-US" sz="2800" dirty="0"/>
              <a:t>In the client/server model, the </a:t>
            </a:r>
            <a:r>
              <a:rPr lang="en-US" sz="2800" b="1" dirty="0"/>
              <a:t>device requesting the information is called a client</a:t>
            </a:r>
            <a:r>
              <a:rPr lang="en-US" sz="2800" dirty="0"/>
              <a:t> and the </a:t>
            </a:r>
            <a:r>
              <a:rPr lang="en-US" sz="2800" b="1" dirty="0">
                <a:solidFill>
                  <a:srgbClr val="0000FF"/>
                </a:solidFill>
              </a:rPr>
              <a:t>device responding to the request is called a server</a:t>
            </a:r>
            <a:r>
              <a:rPr lang="en-US" sz="2800" dirty="0"/>
              <a:t>.  The client and server machines are connected by a </a:t>
            </a:r>
            <a:r>
              <a:rPr lang="en-US" sz="2800" b="1" dirty="0"/>
              <a:t>network</a:t>
            </a:r>
            <a:r>
              <a:rPr lang="en-US" sz="2800" dirty="0"/>
              <a:t>, as illustrated in Figure 1.2.</a:t>
            </a:r>
            <a:endParaRPr lang="ar-SA" sz="2800" dirty="0"/>
          </a:p>
        </p:txBody>
      </p:sp>
      <p:pic>
        <p:nvPicPr>
          <p:cNvPr id="5" name="Picture 4"/>
          <p:cNvPicPr/>
          <p:nvPr/>
        </p:nvPicPr>
        <p:blipFill>
          <a:blip r:embed="rId3"/>
          <a:srcRect/>
          <a:stretch>
            <a:fillRect/>
          </a:stretch>
        </p:blipFill>
        <p:spPr bwMode="auto">
          <a:xfrm>
            <a:off x="1981200" y="3581400"/>
            <a:ext cx="5562600" cy="30480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0"/>
            <a:r>
              <a:rPr lang="en-US" sz="2800" dirty="0"/>
              <a:t>The most popular realization is that of a </a:t>
            </a:r>
            <a:r>
              <a:rPr lang="en-US" sz="2800" b="1" dirty="0">
                <a:solidFill>
                  <a:srgbClr val="FF0000"/>
                </a:solidFill>
              </a:rPr>
              <a:t>Web application</a:t>
            </a:r>
            <a:r>
              <a:rPr lang="en-US" sz="2800" dirty="0"/>
              <a:t>, in which the server generates Web pages based on its database in response to client requests that may update the database. </a:t>
            </a:r>
            <a:endParaRPr lang="en-US" sz="2800" dirty="0" smtClean="0"/>
          </a:p>
          <a:p>
            <a:pPr algn="just" rtl="0"/>
            <a:r>
              <a:rPr lang="en-US" sz="2800" dirty="0" smtClean="0"/>
              <a:t>The </a:t>
            </a:r>
            <a:r>
              <a:rPr lang="en-US" sz="2800" dirty="0"/>
              <a:t>client-server model is </a:t>
            </a:r>
            <a:r>
              <a:rPr lang="en-US" sz="2800" b="1" dirty="0">
                <a:solidFill>
                  <a:srgbClr val="0000FF"/>
                </a:solidFill>
              </a:rPr>
              <a:t>applicable</a:t>
            </a:r>
            <a:r>
              <a:rPr lang="en-US" sz="2800" dirty="0"/>
              <a:t> when the client and server are both in the </a:t>
            </a:r>
            <a:r>
              <a:rPr lang="en-US" sz="2800" b="1" dirty="0"/>
              <a:t>same building </a:t>
            </a:r>
            <a:r>
              <a:rPr lang="en-US" sz="2800" dirty="0"/>
              <a:t>(</a:t>
            </a:r>
            <a:r>
              <a:rPr lang="en-US" sz="2800" dirty="0">
                <a:solidFill>
                  <a:srgbClr val="0000FF"/>
                </a:solidFill>
              </a:rPr>
              <a:t>and belong to the same company</a:t>
            </a:r>
            <a:r>
              <a:rPr lang="en-US" sz="2800" dirty="0"/>
              <a:t>), but also when they are </a:t>
            </a:r>
            <a:r>
              <a:rPr lang="en-US" sz="2800" b="1" dirty="0"/>
              <a:t>far</a:t>
            </a:r>
            <a:r>
              <a:rPr lang="en-US" sz="2800" dirty="0"/>
              <a:t> apart.</a:t>
            </a:r>
          </a:p>
          <a:p>
            <a:pPr algn="l" rtl="0"/>
            <a:endParaRPr lang="ar-SA" dirty="0"/>
          </a:p>
        </p:txBody>
      </p:sp>
      <p:sp>
        <p:nvSpPr>
          <p:cNvPr id="4" name="Title 1"/>
          <p:cNvSpPr>
            <a:spLocks noGrp="1"/>
          </p:cNvSpPr>
          <p:nvPr>
            <p:ph type="title"/>
          </p:nvPr>
        </p:nvSpPr>
        <p:spPr/>
        <p:txBody>
          <a:bodyPr/>
          <a:lstStyle/>
          <a:p>
            <a:pPr algn="l" rtl="0"/>
            <a:r>
              <a:rPr lang="en-US" dirty="0" smtClean="0"/>
              <a:t>Client/server model</a:t>
            </a:r>
            <a:endParaRPr lang="ar-S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l"/>
            <a:r>
              <a:rPr lang="en-US" dirty="0" smtClean="0"/>
              <a:t>Client/server model</a:t>
            </a:r>
            <a:endParaRPr lang="ar-SA" dirty="0"/>
          </a:p>
        </p:txBody>
      </p:sp>
      <p:sp>
        <p:nvSpPr>
          <p:cNvPr id="3" name="Content Placeholder 2"/>
          <p:cNvSpPr>
            <a:spLocks noGrp="1"/>
          </p:cNvSpPr>
          <p:nvPr>
            <p:ph idx="1"/>
          </p:nvPr>
        </p:nvSpPr>
        <p:spPr>
          <a:xfrm>
            <a:off x="457200" y="1219200"/>
            <a:ext cx="8229600" cy="4525963"/>
          </a:xfrm>
        </p:spPr>
        <p:txBody>
          <a:bodyPr>
            <a:normAutofit/>
          </a:bodyPr>
          <a:lstStyle/>
          <a:p>
            <a:pPr algn="just" rtl="0"/>
            <a:r>
              <a:rPr lang="en-US" sz="2400" dirty="0"/>
              <a:t>If we look at the client-server model in detail, we see that </a:t>
            </a:r>
            <a:r>
              <a:rPr lang="en-US" sz="2400" b="1" dirty="0">
                <a:solidFill>
                  <a:srgbClr val="FF0000"/>
                </a:solidFill>
              </a:rPr>
              <a:t>two processes </a:t>
            </a:r>
            <a:r>
              <a:rPr lang="en-US" sz="2400" dirty="0"/>
              <a:t>(i.e., </a:t>
            </a:r>
            <a:r>
              <a:rPr lang="en-US" sz="2400" b="1" dirty="0">
                <a:solidFill>
                  <a:srgbClr val="0000FF"/>
                </a:solidFill>
              </a:rPr>
              <a:t>running programs</a:t>
            </a:r>
            <a:r>
              <a:rPr lang="en-US" sz="2400" dirty="0"/>
              <a:t>) are involved, </a:t>
            </a:r>
            <a:r>
              <a:rPr lang="en-US" sz="2400" b="1" dirty="0"/>
              <a:t>one on the client machine</a:t>
            </a:r>
            <a:r>
              <a:rPr lang="en-US" sz="2400" dirty="0"/>
              <a:t> and </a:t>
            </a:r>
            <a:r>
              <a:rPr lang="en-US" sz="2400" b="1" dirty="0"/>
              <a:t>one on the server machine</a:t>
            </a:r>
            <a:r>
              <a:rPr lang="en-US" sz="2400" dirty="0"/>
              <a:t>. Communication takes the form of the </a:t>
            </a:r>
            <a:r>
              <a:rPr lang="en-US" sz="2400" b="1" dirty="0">
                <a:solidFill>
                  <a:srgbClr val="0000FF"/>
                </a:solidFill>
              </a:rPr>
              <a:t>client process sending a message over the network to the server process</a:t>
            </a:r>
            <a:r>
              <a:rPr lang="en-US" sz="2400" dirty="0"/>
              <a:t>. </a:t>
            </a:r>
            <a:r>
              <a:rPr lang="en-US" sz="2400" b="1" dirty="0"/>
              <a:t>The client process then waits for a reply message. </a:t>
            </a:r>
            <a:r>
              <a:rPr lang="en-US" sz="2400" dirty="0"/>
              <a:t>When the server process gets the request, it performs the requested work or looks up the requested data and sends back a reply. These messages are shown in Figure 1.3.</a:t>
            </a:r>
          </a:p>
          <a:p>
            <a:pPr algn="l" rtl="0"/>
            <a:endParaRPr lang="ar-SA" dirty="0"/>
          </a:p>
        </p:txBody>
      </p:sp>
      <p:pic>
        <p:nvPicPr>
          <p:cNvPr id="4" name="Picture 3"/>
          <p:cNvPicPr/>
          <p:nvPr/>
        </p:nvPicPr>
        <p:blipFill>
          <a:blip r:embed="rId3"/>
          <a:srcRect/>
          <a:stretch>
            <a:fillRect/>
          </a:stretch>
        </p:blipFill>
        <p:spPr bwMode="auto">
          <a:xfrm>
            <a:off x="1905000" y="4717814"/>
            <a:ext cx="5715000" cy="19115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190</TotalTime>
  <Words>1290</Words>
  <Application>Microsoft Office PowerPoint</Application>
  <PresentationFormat>On-screen Show (4:3)</PresentationFormat>
  <Paragraphs>84</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Computer Networks</vt:lpstr>
      <vt:lpstr>Computer network</vt:lpstr>
      <vt:lpstr>Computer network</vt:lpstr>
      <vt:lpstr> Uses of Computer Networks </vt:lpstr>
      <vt:lpstr> Uses of Computer Networks </vt:lpstr>
      <vt:lpstr> Uses of Computer Networks </vt:lpstr>
      <vt:lpstr>Client/server model</vt:lpstr>
      <vt:lpstr>Client/server model</vt:lpstr>
      <vt:lpstr>Client/server model</vt:lpstr>
      <vt:lpstr> Uses of Computer Networks </vt:lpstr>
      <vt:lpstr>Peer-to-Peer network</vt:lpstr>
      <vt:lpstr>Peer-to-Peer network</vt:lpstr>
      <vt:lpstr> Uses of Computer Networks </vt:lpstr>
      <vt:lpstr> Uses of Computer Networks </vt:lpstr>
      <vt:lpstr>Networks</vt:lpstr>
      <vt:lpstr>The Elements of Computer Network </vt:lpstr>
      <vt:lpstr>The Elements of Computer Network </vt:lpstr>
      <vt:lpstr>The Elements of Computer Network </vt:lpstr>
      <vt:lpstr>Data Flow</vt:lpstr>
      <vt:lpstr>Network Criteria</vt:lpstr>
      <vt:lpstr>Network Criteria</vt:lpstr>
      <vt:lpstr>Network Criteria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Networks</dc:title>
  <dc:creator>Dell</dc:creator>
  <cp:lastModifiedBy>huda</cp:lastModifiedBy>
  <cp:revision>34</cp:revision>
  <dcterms:created xsi:type="dcterms:W3CDTF">2015-02-22T21:59:25Z</dcterms:created>
  <dcterms:modified xsi:type="dcterms:W3CDTF">2020-05-19T12:18:13Z</dcterms:modified>
</cp:coreProperties>
</file>