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3" r:id="rId2"/>
    <p:sldId id="265" r:id="rId3"/>
    <p:sldId id="264" r:id="rId4"/>
    <p:sldId id="266" r:id="rId5"/>
    <p:sldId id="267" r:id="rId6"/>
    <p:sldId id="268" r:id="rId7"/>
    <p:sldId id="269" r:id="rId8"/>
    <p:sldId id="270" r:id="rId9"/>
    <p:sldId id="278" r:id="rId10"/>
    <p:sldId id="271" r:id="rId11"/>
    <p:sldId id="276" r:id="rId12"/>
    <p:sldId id="277" r:id="rId13"/>
    <p:sldId id="273" r:id="rId14"/>
    <p:sldId id="274" r:id="rId15"/>
    <p:sldId id="27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929" autoAdjust="0"/>
  </p:normalViewPr>
  <p:slideViewPr>
    <p:cSldViewPr>
      <p:cViewPr>
        <p:scale>
          <a:sx n="60" d="100"/>
          <a:sy n="60" d="100"/>
        </p:scale>
        <p:origin x="-66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85349D-B4CB-491F-96A7-C6EB6675BA53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483DBF-C64A-42F8-8C11-FB435BE15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453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glossary.ametsoc.org/wiki/Saturation_vapor_pressure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glossary.ametsoc.org/wiki/Water_vapor" TargetMode="External"/><Relationship Id="rId4" Type="http://schemas.openxmlformats.org/officeDocument/2006/relationships/hyperlink" Target="http://glossary.ametsoc.org/wiki/Vapor_pressure" TargetMode="Externa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dewpoint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may alternatively be defined as the temperature at which the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Saturation vapor pressure"/>
              </a:rPr>
              <a:t>saturation vapor pressure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 the parcel is equal to the actual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Vapor pressure"/>
              </a:rPr>
              <a:t>vapor pressure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 the contained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Water vapor"/>
              </a:rPr>
              <a:t>water vapor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relative humidity: The ratio of the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Vapor pressure"/>
              </a:rPr>
              <a:t>vapor pressure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to the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Saturation vapor pressure"/>
              </a:rPr>
              <a:t>saturation vapor pressure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with respect to water.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dew point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a temperature. If the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air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has no moisture in then no matter how much you cool it there will not be any condensation. 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83DBF-C64A-42F8-8C11-FB435BE15CF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7117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855F6-42EA-451D-A6BD-4821FC5E4F01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9708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855F6-42EA-451D-A6BD-4821FC5E4F01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970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83DBF-C64A-42F8-8C11-FB435BE15CF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711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83DBF-C64A-42F8-8C11-FB435BE15CF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7117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83DBF-C64A-42F8-8C11-FB435BE15CF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7117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83DBF-C64A-42F8-8C11-FB435BE15CF9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7117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83DBF-C64A-42F8-8C11-FB435BE15CF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7117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83DBF-C64A-42F8-8C11-FB435BE15CF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7117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83DBF-C64A-42F8-8C11-FB435BE15CF9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7117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dry adiabatic lapse rate  </a:t>
            </a:r>
            <a:r>
              <a:rPr lang="el-GR" baseline="0" dirty="0" smtClean="0"/>
              <a:t>Γ</a:t>
            </a:r>
            <a:r>
              <a:rPr lang="en-US" baseline="0" dirty="0" smtClean="0"/>
              <a:t>=-</a:t>
            </a:r>
            <a:r>
              <a:rPr lang="en-US" baseline="0" dirty="0" err="1" smtClean="0"/>
              <a:t>dT</a:t>
            </a:r>
            <a:r>
              <a:rPr lang="en-US" baseline="0" dirty="0" smtClean="0"/>
              <a:t>/</a:t>
            </a:r>
            <a:r>
              <a:rPr lang="en-US" baseline="0" dirty="0" err="1" smtClean="0"/>
              <a:t>dz</a:t>
            </a:r>
            <a:r>
              <a:rPr lang="en-US" baseline="0" dirty="0" smtClean="0"/>
              <a:t> = g/</a:t>
            </a:r>
            <a:r>
              <a:rPr lang="en-US" baseline="0" dirty="0" err="1" smtClean="0"/>
              <a:t>cp</a:t>
            </a:r>
            <a:r>
              <a:rPr lang="en-US" baseline="0" dirty="0" smtClean="0"/>
              <a:t> = 9.8 c/km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855F6-42EA-451D-A6BD-4821FC5E4F01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970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424-E9E7-44EF-9948-A6D5BCE2C5B3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861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424-E9E7-44EF-9948-A6D5BCE2C5B3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90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424-E9E7-44EF-9948-A6D5BCE2C5B3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664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424-E9E7-44EF-9948-A6D5BCE2C5B3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3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424-E9E7-44EF-9948-A6D5BCE2C5B3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836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424-E9E7-44EF-9948-A6D5BCE2C5B3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817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424-E9E7-44EF-9948-A6D5BCE2C5B3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56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424-E9E7-44EF-9948-A6D5BCE2C5B3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624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424-E9E7-44EF-9948-A6D5BCE2C5B3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516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424-E9E7-44EF-9948-A6D5BCE2C5B3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025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424-E9E7-44EF-9948-A6D5BCE2C5B3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671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84424-E9E7-44EF-9948-A6D5BCE2C5B3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14191-0198-4DAF-A171-7985C9BC1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09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weatherprediction.com/habyhints/19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758493" y="238780"/>
            <a:ext cx="71795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2800" b="1" dirty="0" smtClean="0">
                <a:latin typeface="Times New Roman" pitchFamily="18" charset="0"/>
                <a:cs typeface="Times New Roman" panose="02020603050405020304" pitchFamily="18" charset="0"/>
              </a:rPr>
              <a:t>The Course of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Atmospheric Thermodynamics</a:t>
            </a:r>
            <a:endParaRPr lang="en-US" altLang="en-US" sz="2800" b="1" dirty="0"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331640" y="4572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MUSTANSIRIYAH UNIVERSITY </a:t>
            </a:r>
            <a:endParaRPr lang="en-GB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COLLEGE OF SCIENCES</a:t>
            </a:r>
            <a:endParaRPr lang="en-GB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ATMOSPHERIC SCIENCES DEPARTMENT </a:t>
            </a:r>
            <a:endParaRPr lang="en-GB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2019-2020 </a:t>
            </a:r>
            <a:endParaRPr lang="en-GB" sz="8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en-US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Khalid Mohammed</a:t>
            </a:r>
            <a:endParaRPr lang="en-GB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 STAGE </a:t>
            </a:r>
          </a:p>
          <a:p>
            <a:pPr marL="0" indent="0" algn="ctr">
              <a:buNone/>
            </a:pPr>
            <a:r>
              <a:rPr lang="en-US" sz="80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Lecture 2</a:t>
            </a:r>
          </a:p>
          <a:p>
            <a:pPr marL="0" indent="0" algn="ctr">
              <a:buNone/>
            </a:pPr>
            <a:endParaRPr lang="en-GB" sz="8000" b="1" cap="smal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GB" dirty="0"/>
          </a:p>
        </p:txBody>
      </p:sp>
      <p:pic>
        <p:nvPicPr>
          <p:cNvPr id="3" name="Picture 2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90"/>
          <a:stretch/>
        </p:blipFill>
        <p:spPr>
          <a:xfrm>
            <a:off x="1554480" y="1295399"/>
            <a:ext cx="5760720" cy="3182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10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Image result for morning qu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itle 5"/>
          <p:cNvSpPr txBox="1">
            <a:spLocks/>
          </p:cNvSpPr>
          <p:nvPr/>
        </p:nvSpPr>
        <p:spPr>
          <a:xfrm>
            <a:off x="155575" y="160338"/>
            <a:ext cx="8531225" cy="754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STABILITY IN A DRY 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ATMOSPHERE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6" y="914400"/>
            <a:ext cx="8226424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402" b="16930"/>
          <a:stretch/>
        </p:blipFill>
        <p:spPr>
          <a:xfrm>
            <a:off x="4876800" y="4738151"/>
            <a:ext cx="2285312" cy="1967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804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576"/>
          <a:stretch/>
        </p:blipFill>
        <p:spPr>
          <a:xfrm>
            <a:off x="1524000" y="1828800"/>
            <a:ext cx="5943600" cy="471717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stable atmosphere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absolutely stable atmosphere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exists when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rising air parcel is colder and heavier (i.e., more dense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than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air surrounding it. If given the chance (i.e., released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air parcel in both situations would return to its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original position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surface.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18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315"/>
          <a:stretch/>
        </p:blipFill>
        <p:spPr>
          <a:xfrm>
            <a:off x="1524000" y="1938992"/>
            <a:ext cx="5943600" cy="476660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ustable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atmosphere.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absolutely unstable atmosphere exists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a rising air parcel is warmer and lighter (i.e.,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less dense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than the air surrounding it. If given the chance (i.e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released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the lifted parcel in both (a) and (b) would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continue to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move away (accelerate) from its original position</a:t>
            </a:r>
          </a:p>
        </p:txBody>
      </p:sp>
    </p:spTree>
    <p:extLst>
      <p:ext uri="{BB962C8B-B14F-4D97-AF65-F5344CB8AC3E}">
        <p14:creationId xmlns:p14="http://schemas.microsoft.com/office/powerpoint/2010/main" val="387914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0"/>
            <a:ext cx="4675893" cy="685800"/>
          </a:xfrm>
          <a:ln>
            <a:noFill/>
          </a:ln>
        </p:spPr>
        <p:style>
          <a:lnRef idx="2">
            <a:schemeClr val="accent5">
              <a:shade val="50000"/>
            </a:schemeClr>
          </a:lnRef>
          <a:fillRef idx="1001">
            <a:schemeClr val="lt1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POTENTIAL TEMPERATURE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050" y="685800"/>
            <a:ext cx="91249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endParaRPr lang="en-US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9050" y="685800"/>
                <a:ext cx="9124950" cy="54821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potential temperature θ of an air parcel is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temperature that the parcel of air would have if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it were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expanded or compressed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adiabatically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from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any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state (T, p)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standard pressure of p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1000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hPa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From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Poisson relation for T and p [Eqn. (4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in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lec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7 course 1]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 get </a:t>
                </a:r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l-G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p</m:t>
                            </m:r>
                            <m:r>
                              <a:rPr lang="en-US" sz="2400" b="0" i="0" baseline="-3000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0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p</m:t>
                            </m:r>
                          </m:den>
                        </m:f>
                      </m:e>
                    </m:d>
                    <m:f>
                      <m:fPr>
                        <m:type m:val="skw"/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R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d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c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p</m:t>
                            </m:r>
                          </m:sub>
                        </m:sSub>
                      </m:den>
                    </m:f>
                  </m:oMath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l-G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θ=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potential temperature</a:t>
                </a:r>
              </a:p>
              <a:p>
                <a:pPr algn="just"/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 = original temperature</a:t>
                </a:r>
              </a:p>
              <a:p>
                <a:pPr algn="just"/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 = original pressure</a:t>
                </a:r>
              </a:p>
              <a:p>
                <a:pPr algn="just"/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standard pressure = 1000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hPa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 an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air parcel undergoes an adiabatic process its potential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temperature is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conserved.</a:t>
                </a:r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" y="685800"/>
                <a:ext cx="9124950" cy="5482142"/>
              </a:xfrm>
              <a:prstGeom prst="rect">
                <a:avLst/>
              </a:prstGeom>
              <a:blipFill rotWithShape="1">
                <a:blip r:embed="rId3"/>
                <a:stretch>
                  <a:fillRect l="-1002" t="-890" r="-1069" b="-1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00400" y="2667000"/>
                <a:ext cx="5715000" cy="1870384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Use the equation above and find out  the potential temperature for different pressure levels ( p=800,700,1016) and for temperature (T= 288 Kelvin), and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sz="22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200" i="1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200">
                                <a:latin typeface="Cambria Math"/>
                                <a:cs typeface="Times New Roman" panose="02020603050405020304" pitchFamily="18" charset="0"/>
                              </a:rPr>
                              <m:t>R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200">
                                <a:latin typeface="Cambria Math"/>
                                <a:cs typeface="Times New Roman" panose="02020603050405020304" pitchFamily="18" charset="0"/>
                              </a:rPr>
                              <m:t>d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200" i="1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200">
                                <a:latin typeface="Cambria Math"/>
                                <a:cs typeface="Times New Roman" panose="02020603050405020304" pitchFamily="18" charset="0"/>
                              </a:rPr>
                              <m:t>c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200">
                                <a:latin typeface="Cambria Math"/>
                                <a:cs typeface="Times New Roman" panose="02020603050405020304" pitchFamily="18" charset="0"/>
                              </a:rPr>
                              <m:t>p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0.2 </a:t>
                </a:r>
              </a:p>
              <a:p>
                <a:pPr algn="just"/>
                <a:r>
                  <a:rPr lang="en-US" sz="2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you will find the same value for each level </a:t>
                </a:r>
                <a:r>
                  <a:rPr lang="en-US" sz="2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</a:t>
                </a:r>
                <a:endParaRPr lang="en-US" sz="22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667000"/>
                <a:ext cx="5715000" cy="1870384"/>
              </a:xfrm>
              <a:prstGeom prst="rect">
                <a:avLst/>
              </a:prstGeom>
              <a:blipFill rotWithShape="1">
                <a:blip r:embed="rId4"/>
                <a:stretch>
                  <a:fillRect l="-1062" t="-1290" r="-1062" b="-48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475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0"/>
            <a:ext cx="4675893" cy="685800"/>
          </a:xfrm>
          <a:ln>
            <a:noFill/>
          </a:ln>
        </p:spPr>
        <p:style>
          <a:lnRef idx="2">
            <a:schemeClr val="accent5">
              <a:shade val="50000"/>
            </a:schemeClr>
          </a:lnRef>
          <a:fillRef idx="1001">
            <a:schemeClr val="lt1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POTENTIAL TEMPERATURE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050" y="685800"/>
            <a:ext cx="91249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endParaRPr lang="en-US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32"/>
          <a:stretch/>
        </p:blipFill>
        <p:spPr bwMode="auto">
          <a:xfrm>
            <a:off x="381000" y="685801"/>
            <a:ext cx="8534400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390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0"/>
            <a:ext cx="4675893" cy="685800"/>
          </a:xfrm>
          <a:ln>
            <a:noFill/>
          </a:ln>
        </p:spPr>
        <p:style>
          <a:lnRef idx="2">
            <a:schemeClr val="accent5">
              <a:shade val="50000"/>
            </a:schemeClr>
          </a:lnRef>
          <a:fillRef idx="1001">
            <a:schemeClr val="lt1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POTENTIAL TEMPERATURE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050" y="685800"/>
            <a:ext cx="91249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endParaRPr lang="en-US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614"/>
          <a:stretch/>
        </p:blipFill>
        <p:spPr bwMode="auto">
          <a:xfrm>
            <a:off x="609600" y="916632"/>
            <a:ext cx="7924800" cy="1180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46" t="30724" r="37202"/>
          <a:stretch/>
        </p:blipFill>
        <p:spPr bwMode="auto">
          <a:xfrm>
            <a:off x="838200" y="2567152"/>
            <a:ext cx="2191408" cy="2690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249" y="2795587"/>
            <a:ext cx="3079751" cy="2309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37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752600"/>
            <a:ext cx="8610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DRY AIR DEFINITION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STABILITY OF DRY AIR / DRY ADIABATIC LAPSE RATE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BUOYANCY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STABILITY IN A DRY ATMOSPHERE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POTENTIAL TEMPERATURE</a:t>
            </a: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lecture including the following items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6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Image result for morning qu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Dry Air Definition 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1097340"/>
            <a:ext cx="8610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meteorology, there are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ways in which dry air is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referenced: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sample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air that has no water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vapor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(The amount of water vapor in the air depends on the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dewpoint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of the air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sample of air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has a low relative humidity</a:t>
            </a:r>
          </a:p>
        </p:txBody>
      </p:sp>
      <p:sp>
        <p:nvSpPr>
          <p:cNvPr id="3" name="Rectangle 2"/>
          <p:cNvSpPr/>
          <p:nvPr/>
        </p:nvSpPr>
        <p:spPr>
          <a:xfrm>
            <a:off x="155575" y="2895600"/>
            <a:ext cx="6778625" cy="14465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a temperature of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30°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with a relative humidity (RH) of 50% the dew point is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18.45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°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drier air with temperature of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°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and RH of 20 the dew point is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4.61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°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2286000"/>
            <a:ext cx="18288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259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Image result for morning qu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143000"/>
            <a:ext cx="78486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5"/>
          <p:cNvSpPr txBox="1">
            <a:spLocks/>
          </p:cNvSpPr>
          <p:nvPr/>
        </p:nvSpPr>
        <p:spPr>
          <a:xfrm>
            <a:off x="155575" y="7937"/>
            <a:ext cx="8531225" cy="11350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Stability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Dry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Air</a:t>
            </a:r>
          </a:p>
          <a:p>
            <a:endParaRPr lang="en-US" sz="3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DRY ADIABATIC LAPSE RATE</a:t>
            </a:r>
          </a:p>
          <a:p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199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Image result for morning qu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63"/>
          <a:stretch/>
        </p:blipFill>
        <p:spPr bwMode="auto">
          <a:xfrm>
            <a:off x="562864" y="990600"/>
            <a:ext cx="7666736" cy="4606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5"/>
          <p:cNvSpPr txBox="1">
            <a:spLocks/>
          </p:cNvSpPr>
          <p:nvPr/>
        </p:nvSpPr>
        <p:spPr>
          <a:xfrm>
            <a:off x="155575" y="7937"/>
            <a:ext cx="8531225" cy="11350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Stability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Dry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Air</a:t>
            </a:r>
          </a:p>
          <a:p>
            <a:endParaRPr lang="en-US" sz="3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DRY ADIABATIC LAPSE RATE</a:t>
            </a:r>
          </a:p>
          <a:p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4264" y="5581471"/>
            <a:ext cx="8428736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formula says that if you lift an air parcel adiabatically, its temperature will decrease, which makes physical sense because the parcel will be expanding.</a:t>
            </a:r>
          </a:p>
        </p:txBody>
      </p:sp>
    </p:spTree>
    <p:extLst>
      <p:ext uri="{BB962C8B-B14F-4D97-AF65-F5344CB8AC3E}">
        <p14:creationId xmlns:p14="http://schemas.microsoft.com/office/powerpoint/2010/main" val="2207335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Image result for morning qu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itle 5"/>
          <p:cNvSpPr txBox="1">
            <a:spLocks/>
          </p:cNvSpPr>
          <p:nvPr/>
        </p:nvSpPr>
        <p:spPr>
          <a:xfrm>
            <a:off x="155575" y="7937"/>
            <a:ext cx="8531225" cy="11350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Stability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Dry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Air</a:t>
            </a:r>
          </a:p>
          <a:p>
            <a:endParaRPr lang="en-US" sz="3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DRY ADIABATIC LAPSE RATE</a:t>
            </a:r>
          </a:p>
          <a:p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370" y="3886200"/>
            <a:ext cx="8860430" cy="281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55" t="13890" r="14718" b="21147"/>
          <a:stretch/>
        </p:blipFill>
        <p:spPr>
          <a:xfrm>
            <a:off x="2490952" y="998482"/>
            <a:ext cx="4225158" cy="2963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019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Image result for morning qu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itle 5"/>
          <p:cNvSpPr txBox="1">
            <a:spLocks/>
          </p:cNvSpPr>
          <p:nvPr/>
        </p:nvSpPr>
        <p:spPr>
          <a:xfrm>
            <a:off x="155575" y="160338"/>
            <a:ext cx="8531225" cy="754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BUOYANCY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04" y="914400"/>
            <a:ext cx="7777095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990600"/>
            <a:ext cx="2743200" cy="2315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2493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Image result for morning qu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itle 5"/>
          <p:cNvSpPr txBox="1">
            <a:spLocks/>
          </p:cNvSpPr>
          <p:nvPr/>
        </p:nvSpPr>
        <p:spPr>
          <a:xfrm>
            <a:off x="155575" y="160338"/>
            <a:ext cx="8531225" cy="754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STABILITY IN A DRY 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ATMOSPHERE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9144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Stability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refers to whether an air parcel, one moved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vertically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will continue to accelerate in the direction that it was pushed (unstable), or return in the direction from which it came (stable).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017" y="2438400"/>
            <a:ext cx="4865783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9026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Image result for morning qu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itle 5"/>
          <p:cNvSpPr txBox="1">
            <a:spLocks/>
          </p:cNvSpPr>
          <p:nvPr/>
        </p:nvSpPr>
        <p:spPr>
          <a:xfrm>
            <a:off x="155575" y="160338"/>
            <a:ext cx="8531225" cy="754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STABILITY IN A DRY 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ATMOSPHERE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71600"/>
            <a:ext cx="83820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7266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3382</TotalTime>
  <Words>527</Words>
  <Application>Microsoft Office PowerPoint</Application>
  <PresentationFormat>On-screen Show (4:3)</PresentationFormat>
  <Paragraphs>98</Paragraphs>
  <Slides>15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This lecture including the following items</vt:lpstr>
      <vt:lpstr>Dry Air Definition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POTENTIAL TEMPERATURE</vt:lpstr>
      <vt:lpstr>POTENTIAL TEMPERATURE</vt:lpstr>
      <vt:lpstr>POTENTIAL TEMPERATURE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</dc:creator>
  <cp:lastModifiedBy>L</cp:lastModifiedBy>
  <cp:revision>35</cp:revision>
  <dcterms:created xsi:type="dcterms:W3CDTF">2020-02-11T20:05:07Z</dcterms:created>
  <dcterms:modified xsi:type="dcterms:W3CDTF">2020-05-18T13:55:42Z</dcterms:modified>
</cp:coreProperties>
</file>