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5" r:id="rId3"/>
    <p:sldId id="264" r:id="rId4"/>
    <p:sldId id="266" r:id="rId5"/>
    <p:sldId id="267" r:id="rId6"/>
    <p:sldId id="268" r:id="rId7"/>
    <p:sldId id="269" r:id="rId8"/>
    <p:sldId id="270" r:id="rId9"/>
    <p:sldId id="278" r:id="rId10"/>
    <p:sldId id="271" r:id="rId11"/>
    <p:sldId id="276" r:id="rId12"/>
    <p:sldId id="277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29" autoAdjust="0"/>
  </p:normalViewPr>
  <p:slideViewPr>
    <p:cSldViewPr>
      <p:cViewPr>
        <p:scale>
          <a:sx n="60" d="100"/>
          <a:sy n="60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5349D-B4CB-491F-96A7-C6EB6675BA53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83DBF-C64A-42F8-8C11-FB435BE1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5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lossary.ametsoc.org/wiki/Saturation_vapor_pressur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glossary.ametsoc.org/wiki/Water_vapor" TargetMode="External"/><Relationship Id="rId4" Type="http://schemas.openxmlformats.org/officeDocument/2006/relationships/hyperlink" Target="http://glossary.ametsoc.org/wiki/Vapor_pressure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dewpoint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 alternatively be defined as the temperature at which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aturation vapor pressure"/>
              </a:rPr>
              <a:t>saturation vapor pressure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the parcel is equal to the actual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Vapor pressure"/>
              </a:rPr>
              <a:t>vapor pressure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the contained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Water vapor"/>
              </a:rPr>
              <a:t>water vapor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relative humidity: The ratio of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Vapor pressure"/>
              </a:rPr>
              <a:t>vapor pressure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aturation vapor pressure"/>
              </a:rPr>
              <a:t>saturation vapor pressure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with respect to water.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 point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temperature. If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has no moisture in then no matter how much you cool it there will not be any condensation. 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855F6-42EA-451D-A6BD-4821FC5E4F0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70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855F6-42EA-451D-A6BD-4821FC5E4F0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70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dry adiabatic lapse rate  </a:t>
            </a:r>
            <a:r>
              <a:rPr lang="el-GR" baseline="0" dirty="0" smtClean="0"/>
              <a:t>Γ</a:t>
            </a:r>
            <a:r>
              <a:rPr lang="en-US" baseline="0" dirty="0" smtClean="0"/>
              <a:t>=-</a:t>
            </a:r>
            <a:r>
              <a:rPr lang="en-US" baseline="0" dirty="0" err="1" smtClean="0"/>
              <a:t>dT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dz</a:t>
            </a:r>
            <a:r>
              <a:rPr lang="en-US" baseline="0" dirty="0" smtClean="0"/>
              <a:t> = g/</a:t>
            </a:r>
            <a:r>
              <a:rPr lang="en-US" baseline="0" dirty="0" err="1" smtClean="0"/>
              <a:t>cp</a:t>
            </a:r>
            <a:r>
              <a:rPr lang="en-US" baseline="0" dirty="0" smtClean="0"/>
              <a:t> = 9.8 c/km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855F6-42EA-451D-A6BD-4821FC5E4F0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70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7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4424-E9E7-44EF-9948-A6D5BCE2C5B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weatherprediction.com/habyhints/19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58493" y="238780"/>
            <a:ext cx="71795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atin typeface="Times New Roman" pitchFamily="18" charset="0"/>
                <a:cs typeface="Times New Roman" panose="02020603050405020304" pitchFamily="18" charset="0"/>
              </a:rPr>
              <a:t>The Course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Thermodynamics</a:t>
            </a:r>
            <a:endParaRPr lang="en-US" altLang="en-US" sz="2800" b="1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SCIENCES DEPARTMENT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 </a:t>
            </a:r>
            <a:endParaRPr lang="en-GB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2</a:t>
            </a: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90"/>
          <a:stretch/>
        </p:blipFill>
        <p:spPr>
          <a:xfrm>
            <a:off x="1554480" y="1295399"/>
            <a:ext cx="5760720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55575" y="160338"/>
            <a:ext cx="8531225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IN A DRY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ATMOSPHERE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6" y="914400"/>
            <a:ext cx="822642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02" b="16930"/>
          <a:stretch/>
        </p:blipFill>
        <p:spPr>
          <a:xfrm>
            <a:off x="4876800" y="4738151"/>
            <a:ext cx="2285312" cy="196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0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76"/>
          <a:stretch/>
        </p:blipFill>
        <p:spPr>
          <a:xfrm>
            <a:off x="1524000" y="1828800"/>
            <a:ext cx="5943600" cy="47171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stable atmosphere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absolutely stable atmosphere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exists when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rising air parcel is colder and heavier (i.e., more dense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air surrounding it. If given the chance (i.e., released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parcel in both situations would return to its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position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surface.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15"/>
          <a:stretch/>
        </p:blipFill>
        <p:spPr>
          <a:xfrm>
            <a:off x="1524000" y="1938992"/>
            <a:ext cx="5943600" cy="47666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ustable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atmosphere.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absolutely unstable atmosphere exists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rising air parcel is warmer and lighter (i.e.,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dense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than the air surrounding it. If given the chance (i.e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released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the lifted parcel in both (a) and (b) would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away (accelerate) from its original position</a:t>
            </a:r>
          </a:p>
        </p:txBody>
      </p:sp>
    </p:spTree>
    <p:extLst>
      <p:ext uri="{BB962C8B-B14F-4D97-AF65-F5344CB8AC3E}">
        <p14:creationId xmlns:p14="http://schemas.microsoft.com/office/powerpoint/2010/main" val="38791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675893" cy="685800"/>
          </a:xfrm>
          <a:ln>
            <a:noFill/>
          </a:ln>
        </p:spPr>
        <p:style>
          <a:lnRef idx="2">
            <a:schemeClr val="accent5">
              <a:shade val="50000"/>
            </a:schemeClr>
          </a:lnRef>
          <a:fillRef idx="1001">
            <a:schemeClr val="lt1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" y="685800"/>
            <a:ext cx="912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050" y="685800"/>
                <a:ext cx="9124950" cy="54821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potential temperature θ of an air parcel is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temperature that the parcel of air would have if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were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expanded or compressed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adiabatically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 (T, p)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standard pressure of p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1000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hPa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Poisson relation for T and p [Eqn. (4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in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course 1]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get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p</m:t>
                            </m:r>
                            <m:r>
                              <a:rPr lang="en-US" sz="2400" b="0" i="0" baseline="-3000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p</m:t>
                            </m:r>
                          </m:den>
                        </m:f>
                      </m:e>
                    </m:d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d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p</m:t>
                            </m:r>
                          </m:sub>
                        </m:sSub>
                      </m:den>
                    </m:f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potential temperature</a:t>
                </a: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= original temperature</a:t>
                </a: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original pressure</a:t>
                </a: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standard pressure = 1000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hPa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an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air parcel undergoes an adiabatic process its potential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is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conserved.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" y="685800"/>
                <a:ext cx="9124950" cy="5482142"/>
              </a:xfrm>
              <a:prstGeom prst="rect">
                <a:avLst/>
              </a:prstGeom>
              <a:blipFill rotWithShape="1">
                <a:blip r:embed="rId3"/>
                <a:stretch>
                  <a:fillRect l="-1002" t="-890" r="-1069" b="-1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00400" y="2667000"/>
                <a:ext cx="5715000" cy="187038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the equation above and find out  the potential temperature for different pressure levels ( p=800,700,1016) and for temperature (T= 288 Kelvin), and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2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  <a:cs typeface="Times New Roman" panose="020206030504050203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  <a:cs typeface="Times New Roman" panose="02020603050405020304" pitchFamily="18" charset="0"/>
                              </a:rPr>
                              <m:t>d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  <a:cs typeface="Times New Roman" panose="020206030504050203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  <a:cs typeface="Times New Roman" panose="02020603050405020304" pitchFamily="18" charset="0"/>
                              </a:rPr>
                              <m:t>p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0.2 </a:t>
                </a:r>
              </a:p>
              <a:p>
                <a:pPr algn="just"/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you will find the same value for each level </a:t>
                </a:r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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667000"/>
                <a:ext cx="5715000" cy="1870384"/>
              </a:xfrm>
              <a:prstGeom prst="rect">
                <a:avLst/>
              </a:prstGeom>
              <a:blipFill rotWithShape="1">
                <a:blip r:embed="rId4"/>
                <a:stretch>
                  <a:fillRect l="-1062" t="-1290" r="-1062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7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675893" cy="685800"/>
          </a:xfrm>
          <a:ln>
            <a:noFill/>
          </a:ln>
        </p:spPr>
        <p:style>
          <a:lnRef idx="2">
            <a:schemeClr val="accent5">
              <a:shade val="50000"/>
            </a:schemeClr>
          </a:lnRef>
          <a:fillRef idx="1001">
            <a:schemeClr val="lt1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" y="685800"/>
            <a:ext cx="912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2"/>
          <a:stretch/>
        </p:blipFill>
        <p:spPr bwMode="auto">
          <a:xfrm>
            <a:off x="381000" y="685801"/>
            <a:ext cx="8534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9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675893" cy="685800"/>
          </a:xfrm>
          <a:ln>
            <a:noFill/>
          </a:ln>
        </p:spPr>
        <p:style>
          <a:lnRef idx="2">
            <a:schemeClr val="accent5">
              <a:shade val="50000"/>
            </a:schemeClr>
          </a:lnRef>
          <a:fillRef idx="1001">
            <a:schemeClr val="lt1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" y="685800"/>
            <a:ext cx="912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14"/>
          <a:stretch/>
        </p:blipFill>
        <p:spPr bwMode="auto">
          <a:xfrm>
            <a:off x="609600" y="916632"/>
            <a:ext cx="7924800" cy="118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46" t="30724" r="37202"/>
          <a:stretch/>
        </p:blipFill>
        <p:spPr bwMode="auto">
          <a:xfrm>
            <a:off x="838200" y="2567152"/>
            <a:ext cx="2191408" cy="269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49" y="2795587"/>
            <a:ext cx="3079751" cy="230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3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DRY AIR DEFINITION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OF DRY AIR / DRY ADIABATIC LAPSE RATE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BUOYANCY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IN A DRY ATMOSPHERE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Dry Air Definition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9734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meteorology, there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ways in which dry air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referenced: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air that has no water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vapor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amount of water vapor in the air depends on the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dewpoint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the air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of air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has a low relative humidity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575" y="2895600"/>
            <a:ext cx="6778625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 temperature of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30°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with a relative humidity (RH) of 50% the dew point is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18.45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°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drier air with temperature of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°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and RH of 20 the dew point is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4.61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°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286000"/>
            <a:ext cx="1828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25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848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 txBox="1">
            <a:spLocks/>
          </p:cNvSpPr>
          <p:nvPr/>
        </p:nvSpPr>
        <p:spPr>
          <a:xfrm>
            <a:off x="155575" y="7937"/>
            <a:ext cx="8531225" cy="1135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Dry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</a:p>
          <a:p>
            <a:endParaRPr lang="en-US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 ADIABATIC LAPSE RATE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63"/>
          <a:stretch/>
        </p:blipFill>
        <p:spPr bwMode="auto">
          <a:xfrm>
            <a:off x="562864" y="990600"/>
            <a:ext cx="7666736" cy="460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5"/>
          <p:cNvSpPr txBox="1">
            <a:spLocks/>
          </p:cNvSpPr>
          <p:nvPr/>
        </p:nvSpPr>
        <p:spPr>
          <a:xfrm>
            <a:off x="155575" y="7937"/>
            <a:ext cx="8531225" cy="1135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Dry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</a:p>
          <a:p>
            <a:endParaRPr lang="en-US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 ADIABATIC LAPSE RATE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264" y="5581471"/>
            <a:ext cx="842873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 says that if you lift an air parcel adiabatically, its temperature will decrease, which makes physical sense because the parcel will be expanding.</a:t>
            </a:r>
          </a:p>
        </p:txBody>
      </p:sp>
    </p:spTree>
    <p:extLst>
      <p:ext uri="{BB962C8B-B14F-4D97-AF65-F5344CB8AC3E}">
        <p14:creationId xmlns:p14="http://schemas.microsoft.com/office/powerpoint/2010/main" val="220733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55575" y="7937"/>
            <a:ext cx="8531225" cy="1135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Dry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</a:p>
          <a:p>
            <a:endParaRPr lang="en-US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 ADIABATIC LAPSE RATE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70" y="3886200"/>
            <a:ext cx="8860430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5" t="13890" r="14718" b="21147"/>
          <a:stretch/>
        </p:blipFill>
        <p:spPr>
          <a:xfrm>
            <a:off x="2490952" y="998482"/>
            <a:ext cx="4225158" cy="296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1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55575" y="160338"/>
            <a:ext cx="8531225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BUOYANCY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04" y="914400"/>
            <a:ext cx="777709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90600"/>
            <a:ext cx="2743200" cy="231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49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55575" y="160338"/>
            <a:ext cx="8531225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IN A DRY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ATMOSPHERE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9144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whether an air parcel, one 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will continue to accelerate in the direction that it was pushed (unstable), or return in the direction from which it came (stable).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017" y="2438400"/>
            <a:ext cx="486578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02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55575" y="160338"/>
            <a:ext cx="8531225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IN A DRY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ATMOSPHERE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382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26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527</Words>
  <Application>Microsoft Office PowerPoint</Application>
  <PresentationFormat>On-screen Show (4:3)</PresentationFormat>
  <Paragraphs>98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This lecture including the following items</vt:lpstr>
      <vt:lpstr>Dry Air Definition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POTENTIAL TEMPERATURE</vt:lpstr>
      <vt:lpstr>POTENTIAL TEMPERATURE</vt:lpstr>
      <vt:lpstr>POTENTIAL TEMPERATURE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L</cp:lastModifiedBy>
  <cp:revision>35</cp:revision>
  <dcterms:created xsi:type="dcterms:W3CDTF">2020-02-11T20:05:07Z</dcterms:created>
  <dcterms:modified xsi:type="dcterms:W3CDTF">2020-05-18T13:55:42Z</dcterms:modified>
</cp:coreProperties>
</file>