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93" r:id="rId3"/>
    <p:sldId id="257" r:id="rId4"/>
    <p:sldId id="272" r:id="rId5"/>
    <p:sldId id="258" r:id="rId6"/>
    <p:sldId id="294" r:id="rId7"/>
    <p:sldId id="295" r:id="rId8"/>
    <p:sldId id="259" r:id="rId9"/>
    <p:sldId id="298" r:id="rId10"/>
    <p:sldId id="270" r:id="rId11"/>
    <p:sldId id="299" r:id="rId12"/>
    <p:sldId id="261" r:id="rId13"/>
    <p:sldId id="289" r:id="rId14"/>
    <p:sldId id="276" r:id="rId15"/>
    <p:sldId id="277" r:id="rId16"/>
    <p:sldId id="278" r:id="rId17"/>
    <p:sldId id="268" r:id="rId18"/>
    <p:sldId id="263" r:id="rId19"/>
    <p:sldId id="269" r:id="rId20"/>
    <p:sldId id="273" r:id="rId21"/>
    <p:sldId id="291" r:id="rId22"/>
    <p:sldId id="285" r:id="rId23"/>
    <p:sldId id="274" r:id="rId24"/>
    <p:sldId id="284" r:id="rId25"/>
    <p:sldId id="275" r:id="rId26"/>
    <p:sldId id="292" r:id="rId27"/>
    <p:sldId id="288" r:id="rId28"/>
    <p:sldId id="297" r:id="rId29"/>
    <p:sldId id="290" r:id="rId30"/>
    <p:sldId id="279" r:id="rId31"/>
    <p:sldId id="286" r:id="rId32"/>
    <p:sldId id="287" r:id="rId3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EA414F0-6454-4F68-A471-8BEB21FFF7D0}" type="datetimeFigureOut">
              <a:rPr lang="ar-IQ" smtClean="0"/>
              <a:pPr/>
              <a:t>05/09/1441</a:t>
            </a:fld>
            <a:endParaRPr lang="ar-IQ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9B3283F-1530-430D-89C6-CB6CFCF0705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A414F0-6454-4F68-A471-8BEB21FFF7D0}" type="datetimeFigureOut">
              <a:rPr lang="ar-IQ" smtClean="0"/>
              <a:pPr/>
              <a:t>05/09/1441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B3283F-1530-430D-89C6-CB6CFCF0705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A414F0-6454-4F68-A471-8BEB21FFF7D0}" type="datetimeFigureOut">
              <a:rPr lang="ar-IQ" smtClean="0"/>
              <a:pPr/>
              <a:t>05/09/1441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B3283F-1530-430D-89C6-CB6CFCF0705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A414F0-6454-4F68-A471-8BEB21FFF7D0}" type="datetimeFigureOut">
              <a:rPr lang="ar-IQ" smtClean="0"/>
              <a:pPr/>
              <a:t>05/09/1441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B3283F-1530-430D-89C6-CB6CFCF0705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EA414F0-6454-4F68-A471-8BEB21FFF7D0}" type="datetimeFigureOut">
              <a:rPr lang="ar-IQ" smtClean="0"/>
              <a:pPr/>
              <a:t>05/09/1441</a:t>
            </a:fld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9B3283F-1530-430D-89C6-CB6CFCF0705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A414F0-6454-4F68-A471-8BEB21FFF7D0}" type="datetimeFigureOut">
              <a:rPr lang="ar-IQ" smtClean="0"/>
              <a:pPr/>
              <a:t>05/09/1441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9B3283F-1530-430D-89C6-CB6CFCF0705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A414F0-6454-4F68-A471-8BEB21FFF7D0}" type="datetimeFigureOut">
              <a:rPr lang="ar-IQ" smtClean="0"/>
              <a:pPr/>
              <a:t>05/09/1441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9B3283F-1530-430D-89C6-CB6CFCF0705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A414F0-6454-4F68-A471-8BEB21FFF7D0}" type="datetimeFigureOut">
              <a:rPr lang="ar-IQ" smtClean="0"/>
              <a:pPr/>
              <a:t>05/09/1441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B3283F-1530-430D-89C6-CB6CFCF0705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A414F0-6454-4F68-A471-8BEB21FFF7D0}" type="datetimeFigureOut">
              <a:rPr lang="ar-IQ" smtClean="0"/>
              <a:pPr/>
              <a:t>05/09/1441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B3283F-1530-430D-89C6-CB6CFCF0705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EA414F0-6454-4F68-A471-8BEB21FFF7D0}" type="datetimeFigureOut">
              <a:rPr lang="ar-IQ" smtClean="0"/>
              <a:pPr/>
              <a:t>05/09/1441</a:t>
            </a:fld>
            <a:endParaRPr lang="ar-IQ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9B3283F-1530-430D-89C6-CB6CFCF0705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EA414F0-6454-4F68-A471-8BEB21FFF7D0}" type="datetimeFigureOut">
              <a:rPr lang="ar-IQ" smtClean="0"/>
              <a:pPr/>
              <a:t>05/09/1441</a:t>
            </a:fld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9B3283F-1530-430D-89C6-CB6CFCF0705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EA414F0-6454-4F68-A471-8BEB21FFF7D0}" type="datetimeFigureOut">
              <a:rPr lang="ar-IQ" smtClean="0"/>
              <a:pPr/>
              <a:t>05/09/1441</a:t>
            </a:fld>
            <a:endParaRPr lang="ar-IQ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9B3283F-1530-430D-89C6-CB6CFCF0705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1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r" rtl="1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rtl="1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Materials_scienc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X-ray_crystallography" TargetMode="External"/><Relationship Id="rId2" Type="http://schemas.openxmlformats.org/officeDocument/2006/relationships/hyperlink" Target="http://en.wikipedia.org/wiki/Dynamic_light_scatter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Ultraviolet-visible_spectroscopy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Characterization of </a:t>
            </a:r>
            <a:r>
              <a:rPr lang="en-US" b="1" dirty="0" err="1" smtClean="0">
                <a:solidFill>
                  <a:srgbClr val="FFFF00"/>
                </a:solidFill>
              </a:rPr>
              <a:t>Nanoparticles</a:t>
            </a: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TEM</a:t>
            </a: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 descr="C:\Users\training\Pictures\JEOL-2100-Landscape-Cropped-715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524000"/>
            <a:ext cx="8208912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C:\Users\training\Pictures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51794"/>
            <a:ext cx="7560840" cy="4514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>
                <a:solidFill>
                  <a:srgbClr val="FFFF00"/>
                </a:solidFill>
              </a:rPr>
              <a:t/>
            </a:r>
            <a:br>
              <a:rPr lang="en-US" sz="3100" b="1" dirty="0" smtClean="0">
                <a:solidFill>
                  <a:srgbClr val="FFFF00"/>
                </a:solidFill>
              </a:rPr>
            </a:br>
            <a:r>
              <a:rPr lang="en-US" sz="3100" b="1" dirty="0" smtClean="0">
                <a:solidFill>
                  <a:srgbClr val="FFFF00"/>
                </a:solidFill>
              </a:rPr>
              <a:t/>
            </a:r>
            <a:br>
              <a:rPr lang="en-US" sz="3100" b="1" dirty="0" smtClean="0">
                <a:solidFill>
                  <a:srgbClr val="FFFF00"/>
                </a:solidFill>
              </a:rPr>
            </a:br>
            <a:r>
              <a:rPr lang="en-US" sz="3100" b="1" dirty="0" smtClean="0">
                <a:solidFill>
                  <a:srgbClr val="FFFF00"/>
                </a:solidFill>
              </a:rPr>
              <a:t/>
            </a:r>
            <a:br>
              <a:rPr lang="en-US" sz="3100" b="1" dirty="0" smtClean="0">
                <a:solidFill>
                  <a:srgbClr val="FFFF00"/>
                </a:solidFill>
              </a:rPr>
            </a:br>
            <a:r>
              <a:rPr lang="en-US" sz="3100" b="1" dirty="0" smtClean="0">
                <a:solidFill>
                  <a:srgbClr val="FFFF00"/>
                </a:solidFill>
              </a:rPr>
              <a:t/>
            </a:r>
            <a:br>
              <a:rPr lang="en-US" sz="3100" b="1" dirty="0" smtClean="0">
                <a:solidFill>
                  <a:srgbClr val="FFFF00"/>
                </a:solidFill>
              </a:rPr>
            </a:br>
            <a:r>
              <a:rPr lang="en-US" sz="3100" b="1" dirty="0" smtClean="0">
                <a:solidFill>
                  <a:srgbClr val="FFFF00"/>
                </a:solidFill>
              </a:rPr>
              <a:t/>
            </a:r>
            <a:br>
              <a:rPr lang="en-US" sz="3100" b="1" dirty="0" smtClean="0">
                <a:solidFill>
                  <a:srgbClr val="FFFF00"/>
                </a:solidFill>
              </a:rPr>
            </a:br>
            <a:r>
              <a:rPr lang="en-US" sz="3100" b="1" dirty="0" smtClean="0">
                <a:solidFill>
                  <a:srgbClr val="FFFF00"/>
                </a:solidFill>
              </a:rPr>
              <a:t/>
            </a:r>
            <a:br>
              <a:rPr lang="en-US" sz="3100" b="1" dirty="0" smtClean="0">
                <a:solidFill>
                  <a:srgbClr val="FFFF00"/>
                </a:solidFill>
              </a:rPr>
            </a:br>
            <a:r>
              <a:rPr lang="en-US" sz="3100" b="1" dirty="0" smtClean="0">
                <a:solidFill>
                  <a:srgbClr val="FFFF00"/>
                </a:solidFill>
              </a:rPr>
              <a:t/>
            </a:r>
            <a:br>
              <a:rPr lang="en-US" sz="3100" b="1" dirty="0" smtClean="0">
                <a:solidFill>
                  <a:srgbClr val="FFFF00"/>
                </a:solidFill>
              </a:rPr>
            </a:br>
            <a:r>
              <a:rPr lang="en-US" sz="3100" b="1" dirty="0" smtClean="0">
                <a:solidFill>
                  <a:srgbClr val="FFFF00"/>
                </a:solidFill>
              </a:rPr>
              <a:t/>
            </a:r>
            <a:br>
              <a:rPr lang="en-US" sz="3100" b="1" dirty="0" smtClean="0">
                <a:solidFill>
                  <a:srgbClr val="FFFF00"/>
                </a:solidFill>
              </a:rPr>
            </a:br>
            <a:r>
              <a:rPr lang="en-US" sz="3100" b="1" dirty="0" smtClean="0">
                <a:solidFill>
                  <a:srgbClr val="FFFF00"/>
                </a:solidFill>
              </a:rPr>
              <a:t/>
            </a:r>
            <a:br>
              <a:rPr lang="en-US" sz="31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Scanning electron microscopy (SEM)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256584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solidFill>
                  <a:srgbClr val="FFFF00"/>
                </a:solidFill>
              </a:rPr>
              <a:t>SEM</a:t>
            </a:r>
            <a:r>
              <a:rPr lang="en-US" dirty="0" smtClean="0"/>
              <a:t> produces accurate </a:t>
            </a:r>
            <a:r>
              <a:rPr lang="en-US" dirty="0" smtClean="0">
                <a:solidFill>
                  <a:srgbClr val="FFFF00"/>
                </a:solidFill>
              </a:rPr>
              <a:t>3D images </a:t>
            </a:r>
            <a:r>
              <a:rPr lang="en-US" dirty="0" smtClean="0"/>
              <a:t>of particles in the dispersion. </a:t>
            </a:r>
            <a:endParaRPr lang="en-US" dirty="0" smtClean="0"/>
          </a:p>
          <a:p>
            <a:pPr algn="l" rtl="0"/>
            <a:r>
              <a:rPr lang="en-US" dirty="0" smtClean="0"/>
              <a:t>SEM instrument </a:t>
            </a:r>
            <a:r>
              <a:rPr lang="en-US" dirty="0" smtClean="0"/>
              <a:t>secures </a:t>
            </a:r>
            <a:r>
              <a:rPr lang="en-US" dirty="0" smtClean="0">
                <a:solidFill>
                  <a:srgbClr val="FFFF00"/>
                </a:solidFill>
              </a:rPr>
              <a:t>resolution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down to 1.2 nm. </a:t>
            </a:r>
          </a:p>
          <a:p>
            <a:pPr algn="l" rtl="0"/>
            <a:r>
              <a:rPr lang="en-US" dirty="0" smtClean="0"/>
              <a:t>SEM is well suited to looking at </a:t>
            </a:r>
            <a:r>
              <a:rPr lang="en-US" dirty="0" smtClean="0">
                <a:solidFill>
                  <a:srgbClr val="FFFF00"/>
                </a:solidFill>
              </a:rPr>
              <a:t>samples’ surface characteristics.</a:t>
            </a:r>
          </a:p>
          <a:p>
            <a:pPr algn="l" rtl="0"/>
            <a:r>
              <a:rPr lang="en-US" dirty="0" smtClean="0"/>
              <a:t>SEM enables a </a:t>
            </a:r>
            <a:r>
              <a:rPr lang="en-US" dirty="0" smtClean="0">
                <a:solidFill>
                  <a:srgbClr val="FFFF00"/>
                </a:solidFill>
              </a:rPr>
              <a:t>larger amount of sample </a:t>
            </a:r>
            <a:r>
              <a:rPr lang="en-US" dirty="0" smtClean="0"/>
              <a:t>to be measured </a:t>
            </a:r>
            <a:r>
              <a:rPr lang="en-US" dirty="0" smtClean="0">
                <a:solidFill>
                  <a:srgbClr val="FFFF00"/>
                </a:solidFill>
              </a:rPr>
              <a:t>at one time</a:t>
            </a:r>
            <a:r>
              <a:rPr lang="en-US" dirty="0" smtClean="0"/>
              <a:t>, which can improve both the </a:t>
            </a:r>
            <a:r>
              <a:rPr lang="en-US" dirty="0" smtClean="0">
                <a:solidFill>
                  <a:srgbClr val="FFFF00"/>
                </a:solidFill>
              </a:rPr>
              <a:t>statistical reliability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FF00"/>
                </a:solidFill>
              </a:rPr>
              <a:t>efficiency</a:t>
            </a:r>
            <a:r>
              <a:rPr lang="en-US" dirty="0" smtClean="0"/>
              <a:t> of </a:t>
            </a:r>
            <a:r>
              <a:rPr lang="en-US" dirty="0" err="1" smtClean="0"/>
              <a:t>nanoparticle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size and shape distribution measurements.</a:t>
            </a:r>
            <a:endParaRPr lang="ar-IQ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Picture 2" descr="http://www.nnin.org/sites/default/files/educational_materials/seeing_0.jpg"/>
          <p:cNvPicPr/>
          <p:nvPr/>
        </p:nvPicPr>
        <p:blipFill>
          <a:blip r:embed="rId2" cstate="print"/>
          <a:srcRect t="16380" b="60941"/>
          <a:stretch>
            <a:fillRect/>
          </a:stretch>
        </p:blipFill>
        <p:spPr bwMode="auto">
          <a:xfrm>
            <a:off x="683568" y="1484784"/>
            <a:ext cx="763284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training\Pictures\SEM_image_of_fungal_derived_silvernanoparticles_ti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208912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Atomic Force Microscopy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687733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>
                <a:solidFill>
                  <a:srgbClr val="FFFF00"/>
                </a:solidFill>
              </a:rPr>
              <a:t>AFM</a:t>
            </a:r>
            <a:r>
              <a:rPr lang="en-US" dirty="0" smtClean="0"/>
              <a:t> makes it easier to </a:t>
            </a:r>
            <a:r>
              <a:rPr lang="en-US" dirty="0" smtClean="0">
                <a:solidFill>
                  <a:srgbClr val="FFFF00"/>
                </a:solidFill>
              </a:rPr>
              <a:t>examine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FF00"/>
                </a:solidFill>
              </a:rPr>
              <a:t>mechanical characteristic </a:t>
            </a:r>
            <a:r>
              <a:rPr lang="en-US" dirty="0" smtClean="0"/>
              <a:t>of </a:t>
            </a:r>
            <a:r>
              <a:rPr lang="en-US" dirty="0" err="1" smtClean="0"/>
              <a:t>nano</a:t>
            </a:r>
            <a:r>
              <a:rPr lang="en-US" dirty="0" smtClean="0"/>
              <a:t> for each </a:t>
            </a:r>
            <a:r>
              <a:rPr lang="en-US" dirty="0" smtClean="0">
                <a:solidFill>
                  <a:srgbClr val="FFFF00"/>
                </a:solidFill>
              </a:rPr>
              <a:t>particle and molecule </a:t>
            </a:r>
            <a:r>
              <a:rPr lang="en-US" dirty="0" smtClean="0"/>
              <a:t>with better </a:t>
            </a:r>
            <a:r>
              <a:rPr lang="en-US" dirty="0" smtClean="0">
                <a:solidFill>
                  <a:srgbClr val="FFFF00"/>
                </a:solidFill>
              </a:rPr>
              <a:t>Physiological considerations</a:t>
            </a:r>
            <a:r>
              <a:rPr lang="en-US" dirty="0" smtClean="0"/>
              <a:t>. </a:t>
            </a: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The Instrument gives </a:t>
            </a:r>
            <a:r>
              <a:rPr lang="en-US" dirty="0" smtClean="0">
                <a:solidFill>
                  <a:srgbClr val="FFFF00"/>
                </a:solidFill>
              </a:rPr>
              <a:t>a topographical representation of objects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ar-IQ" dirty="0"/>
          </a:p>
        </p:txBody>
      </p:sp>
      <p:sp>
        <p:nvSpPr>
          <p:cNvPr id="4" name="Rectangle 3"/>
          <p:cNvSpPr/>
          <p:nvPr/>
        </p:nvSpPr>
        <p:spPr>
          <a:xfrm>
            <a:off x="3707904" y="764704"/>
            <a:ext cx="1446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(AFM)</a:t>
            </a:r>
            <a:endParaRPr lang="ar-IQ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46237"/>
            <a:ext cx="8363272" cy="452628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Atomic </a:t>
            </a:r>
            <a:r>
              <a:rPr lang="en-US" dirty="0" smtClean="0"/>
              <a:t>force microscope suitable to characterize "</a:t>
            </a:r>
            <a:r>
              <a:rPr lang="en-US" dirty="0" smtClean="0">
                <a:solidFill>
                  <a:srgbClr val="FFFF00"/>
                </a:solidFill>
              </a:rPr>
              <a:t>pharmaceutical </a:t>
            </a:r>
            <a:r>
              <a:rPr lang="en-US" dirty="0" err="1" smtClean="0">
                <a:solidFill>
                  <a:srgbClr val="FFFF00"/>
                </a:solidFill>
              </a:rPr>
              <a:t>nanocarriers</a:t>
            </a:r>
            <a:r>
              <a:rPr lang="en-US" dirty="0" smtClean="0"/>
              <a:t>“ because it provides the option of </a:t>
            </a:r>
            <a:r>
              <a:rPr lang="en-US" dirty="0" smtClean="0">
                <a:solidFill>
                  <a:srgbClr val="FFFF00"/>
                </a:solidFill>
              </a:rPr>
              <a:t>3D imaging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FFFF00"/>
                </a:solidFill>
              </a:rPr>
              <a:t>quantitative and qualitative details</a:t>
            </a:r>
            <a:r>
              <a:rPr lang="en-US" dirty="0" smtClean="0"/>
              <a:t> on </a:t>
            </a:r>
            <a:r>
              <a:rPr lang="en-US" dirty="0" smtClean="0">
                <a:solidFill>
                  <a:srgbClr val="FFFF00"/>
                </a:solidFill>
              </a:rPr>
              <a:t>physical characteristics.</a:t>
            </a:r>
          </a:p>
          <a:p>
            <a:pPr algn="l" rtl="0"/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Atomic force microscope can actually </a:t>
            </a:r>
            <a:r>
              <a:rPr lang="en-US" dirty="0" smtClean="0">
                <a:solidFill>
                  <a:srgbClr val="FFFF00"/>
                </a:solidFill>
              </a:rPr>
              <a:t>measure</a:t>
            </a:r>
            <a:r>
              <a:rPr lang="en-US" dirty="0" smtClean="0"/>
              <a:t> the "</a:t>
            </a:r>
            <a:r>
              <a:rPr lang="en-US" dirty="0" err="1" smtClean="0">
                <a:solidFill>
                  <a:srgbClr val="FFFF00"/>
                </a:solidFill>
              </a:rPr>
              <a:t>nanomaterials</a:t>
            </a:r>
            <a:r>
              <a:rPr lang="en-US" dirty="0" smtClean="0"/>
              <a:t>" in </a:t>
            </a:r>
            <a:r>
              <a:rPr lang="en-US" dirty="0" smtClean="0">
                <a:solidFill>
                  <a:srgbClr val="FFFF00"/>
                </a:solidFill>
              </a:rPr>
              <a:t>various media such as gas and liquid medium</a:t>
            </a:r>
            <a:r>
              <a:rPr lang="en-US" dirty="0" smtClean="0"/>
              <a:t>. </a:t>
            </a:r>
          </a:p>
          <a:p>
            <a:pPr algn="l" rtl="0">
              <a:buNone/>
            </a:pPr>
            <a:r>
              <a:rPr lang="en-US" dirty="0" smtClean="0"/>
              <a:t>This capacity can be of great benefit to the characterization of </a:t>
            </a:r>
            <a:r>
              <a:rPr lang="en-US" dirty="0" err="1" smtClean="0"/>
              <a:t>nanoparticles</a:t>
            </a:r>
            <a:endParaRPr lang="ar-IQ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AFM</a:t>
            </a:r>
            <a:endParaRPr lang="ar-IQ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atomicfmicro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73250" y="2004219"/>
            <a:ext cx="539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Scanning tunneling microscopy (STM)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445224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The </a:t>
            </a:r>
            <a:r>
              <a:rPr lang="en-US" dirty="0"/>
              <a:t>tunneling </a:t>
            </a:r>
            <a:r>
              <a:rPr lang="en-US" dirty="0" smtClean="0"/>
              <a:t>allowing </a:t>
            </a:r>
            <a:r>
              <a:rPr lang="en-US" dirty="0"/>
              <a:t>for </a:t>
            </a:r>
            <a:r>
              <a:rPr lang="en-US" dirty="0">
                <a:solidFill>
                  <a:srgbClr val="FFFF00"/>
                </a:solidFill>
              </a:rPr>
              <a:t>very high sensitivity</a:t>
            </a:r>
            <a:r>
              <a:rPr lang="en-US" dirty="0"/>
              <a:t> of </a:t>
            </a:r>
            <a:r>
              <a:rPr lang="en-US" dirty="0" smtClean="0">
                <a:solidFill>
                  <a:srgbClr val="FFFF00"/>
                </a:solidFill>
              </a:rPr>
              <a:t>sample height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STM </a:t>
            </a:r>
            <a:r>
              <a:rPr lang="en-US" dirty="0"/>
              <a:t>has been used to </a:t>
            </a:r>
            <a:r>
              <a:rPr lang="en-US" dirty="0">
                <a:solidFill>
                  <a:srgbClr val="FFFF00"/>
                </a:solidFill>
              </a:rPr>
              <a:t>investigate </a:t>
            </a:r>
            <a:r>
              <a:rPr lang="en-US" dirty="0" smtClean="0">
                <a:solidFill>
                  <a:srgbClr val="FFFF00"/>
                </a:solidFill>
              </a:rPr>
              <a:t>states </a:t>
            </a:r>
            <a:r>
              <a:rPr lang="en-US" dirty="0"/>
              <a:t>of </a:t>
            </a:r>
            <a:r>
              <a:rPr lang="en-US" dirty="0">
                <a:solidFill>
                  <a:srgbClr val="FFFF00"/>
                </a:solidFill>
              </a:rPr>
              <a:t>colloidal quantum dots </a:t>
            </a:r>
            <a:r>
              <a:rPr lang="en-US" dirty="0"/>
              <a:t>and </a:t>
            </a:r>
            <a:r>
              <a:rPr lang="en-US" dirty="0" smtClean="0"/>
              <a:t>other systems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 </a:t>
            </a:r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STM has also been </a:t>
            </a:r>
            <a:r>
              <a:rPr lang="en-US" dirty="0">
                <a:solidFill>
                  <a:srgbClr val="FFFF00"/>
                </a:solidFill>
              </a:rPr>
              <a:t>used</a:t>
            </a:r>
            <a:r>
              <a:rPr lang="en-US" dirty="0"/>
              <a:t> to </a:t>
            </a:r>
            <a:r>
              <a:rPr lang="en-US" dirty="0" smtClean="0">
                <a:solidFill>
                  <a:srgbClr val="FFFF00"/>
                </a:solidFill>
              </a:rPr>
              <a:t>manipulate individual atoms.</a:t>
            </a:r>
          </a:p>
          <a:p>
            <a:pPr algn="l" rtl="0"/>
            <a:r>
              <a:rPr lang="en-US" dirty="0" smtClean="0"/>
              <a:t> </a:t>
            </a:r>
            <a:endParaRPr lang="ar-IQ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STM</a:t>
            </a:r>
            <a:endParaRPr lang="ar-IQ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stm_schematic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412777"/>
            <a:ext cx="8424936" cy="464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In the case of </a:t>
            </a:r>
            <a:r>
              <a:rPr lang="en-US" dirty="0" smtClean="0"/>
              <a:t>biological synthesis </a:t>
            </a:r>
            <a:r>
              <a:rPr lang="en-US" dirty="0"/>
              <a:t>of </a:t>
            </a:r>
            <a:r>
              <a:rPr lang="en-US" dirty="0" err="1"/>
              <a:t>nanoparticles</a:t>
            </a:r>
            <a:r>
              <a:rPr lang="en-US" dirty="0"/>
              <a:t>, the aqueous metal </a:t>
            </a:r>
            <a:r>
              <a:rPr lang="en-US" dirty="0" smtClean="0"/>
              <a:t>ion precursors </a:t>
            </a:r>
            <a:r>
              <a:rPr lang="en-US" dirty="0"/>
              <a:t>from metal salts are reduced and as a result </a:t>
            </a:r>
            <a:r>
              <a:rPr lang="en-US" dirty="0">
                <a:solidFill>
                  <a:srgbClr val="FFFF00"/>
                </a:solidFill>
              </a:rPr>
              <a:t>a </a:t>
            </a:r>
            <a:r>
              <a:rPr lang="en-US" dirty="0" smtClean="0">
                <a:solidFill>
                  <a:srgbClr val="FFFF00"/>
                </a:solidFill>
              </a:rPr>
              <a:t>color </a:t>
            </a:r>
            <a:r>
              <a:rPr lang="en-US" dirty="0">
                <a:solidFill>
                  <a:srgbClr val="FFFF00"/>
                </a:solidFill>
              </a:rPr>
              <a:t>change occurs</a:t>
            </a:r>
            <a:r>
              <a:rPr lang="en-US" dirty="0"/>
              <a:t> in the reaction mixture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This is the </a:t>
            </a:r>
            <a:r>
              <a:rPr lang="en-US" dirty="0">
                <a:solidFill>
                  <a:srgbClr val="FFFF00"/>
                </a:solidFill>
              </a:rPr>
              <a:t>first qualitative indication </a:t>
            </a:r>
            <a:r>
              <a:rPr lang="en-US" dirty="0"/>
              <a:t>that </a:t>
            </a:r>
            <a:r>
              <a:rPr lang="en-US" dirty="0" err="1"/>
              <a:t>nanoparticles</a:t>
            </a:r>
            <a:r>
              <a:rPr lang="en-US" dirty="0"/>
              <a:t> are being formed. </a:t>
            </a:r>
            <a:endParaRPr lang="en-US" dirty="0" smtClean="0"/>
          </a:p>
          <a:p>
            <a:pPr algn="l" rtl="0"/>
            <a:r>
              <a:rPr lang="en-US" dirty="0" smtClean="0"/>
              <a:t>The second indication is characterization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Dr.Neihaya Heikmat</a:t>
            </a:r>
            <a:endParaRPr lang="ar-IQ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Zeta potential measurement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02312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rgbClr val="FFFF00"/>
                </a:solidFill>
              </a:rPr>
              <a:t>Zeta potential </a:t>
            </a:r>
            <a:r>
              <a:rPr lang="en-US" dirty="0" smtClean="0"/>
              <a:t>is an </a:t>
            </a:r>
            <a:r>
              <a:rPr lang="en-US" dirty="0" smtClean="0">
                <a:solidFill>
                  <a:srgbClr val="FFFF00"/>
                </a:solidFill>
              </a:rPr>
              <a:t>essential</a:t>
            </a:r>
            <a:r>
              <a:rPr lang="en-US" dirty="0" smtClean="0"/>
              <a:t> </a:t>
            </a:r>
            <a:r>
              <a:rPr lang="en-US" dirty="0" err="1" smtClean="0"/>
              <a:t>nanomaterial</a:t>
            </a:r>
            <a:r>
              <a:rPr lang="en-US" dirty="0" smtClean="0"/>
              <a:t> parameter on the </a:t>
            </a:r>
            <a:r>
              <a:rPr lang="en-US" dirty="0" smtClean="0">
                <a:solidFill>
                  <a:srgbClr val="FFFF00"/>
                </a:solidFill>
              </a:rPr>
              <a:t>particle surface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Zeta potential values </a:t>
            </a:r>
            <a:r>
              <a:rPr lang="en-US" dirty="0" smtClean="0"/>
              <a:t>can be utilized in evaluating </a:t>
            </a:r>
            <a:r>
              <a:rPr lang="en-US" dirty="0" smtClean="0">
                <a:solidFill>
                  <a:srgbClr val="FFFF00"/>
                </a:solidFill>
              </a:rPr>
              <a:t>surface </a:t>
            </a:r>
            <a:r>
              <a:rPr lang="en-US" dirty="0" err="1" smtClean="0">
                <a:solidFill>
                  <a:srgbClr val="FFFF00"/>
                </a:solidFill>
              </a:rPr>
              <a:t>hydrophobicity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and the </a:t>
            </a:r>
            <a:r>
              <a:rPr lang="en-US" dirty="0" smtClean="0">
                <a:solidFill>
                  <a:srgbClr val="FFFF00"/>
                </a:solidFill>
              </a:rPr>
              <a:t>nature of material encapsulated </a:t>
            </a:r>
            <a:r>
              <a:rPr lang="en-US" dirty="0" smtClean="0"/>
              <a:t>within the </a:t>
            </a:r>
            <a:r>
              <a:rPr lang="en-US" dirty="0" err="1" smtClean="0">
                <a:solidFill>
                  <a:srgbClr val="FFFF00"/>
                </a:solidFill>
              </a:rPr>
              <a:t>Nano</a:t>
            </a:r>
            <a:r>
              <a:rPr lang="en-US" dirty="0" smtClean="0">
                <a:solidFill>
                  <a:srgbClr val="FFFF00"/>
                </a:solidFill>
              </a:rPr>
              <a:t> capsules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FF00"/>
                </a:solidFill>
              </a:rPr>
              <a:t>coated onto the surface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rgbClr val="FFFF00"/>
                </a:solidFill>
              </a:rPr>
              <a:t>Zeta potential values </a:t>
            </a:r>
            <a:r>
              <a:rPr lang="en-US" dirty="0" smtClean="0"/>
              <a:t>(either </a:t>
            </a:r>
            <a:r>
              <a:rPr lang="en-US" dirty="0" smtClean="0">
                <a:solidFill>
                  <a:srgbClr val="FFFF00"/>
                </a:solidFill>
              </a:rPr>
              <a:t>positive or negative</a:t>
            </a:r>
            <a:r>
              <a:rPr lang="en-US" dirty="0" smtClean="0"/>
              <a:t>) are achieved in order to ensure </a:t>
            </a:r>
            <a:r>
              <a:rPr lang="en-US" dirty="0" smtClean="0">
                <a:solidFill>
                  <a:srgbClr val="FFFF00"/>
                </a:solidFill>
              </a:rPr>
              <a:t>stability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avoid aggregation </a:t>
            </a:r>
            <a:r>
              <a:rPr lang="en-US" dirty="0" smtClean="0"/>
              <a:t>of the particles.</a:t>
            </a:r>
          </a:p>
          <a:p>
            <a:pPr algn="l" rtl="0"/>
            <a:r>
              <a:rPr lang="en-US" dirty="0" smtClean="0"/>
              <a:t> It can be </a:t>
            </a:r>
            <a:r>
              <a:rPr lang="en-US" dirty="0" smtClean="0">
                <a:solidFill>
                  <a:srgbClr val="FFFF00"/>
                </a:solidFill>
              </a:rPr>
              <a:t>measured </a:t>
            </a:r>
            <a:r>
              <a:rPr lang="en-US" dirty="0" smtClean="0"/>
              <a:t>in the </a:t>
            </a:r>
            <a:r>
              <a:rPr lang="en-US" dirty="0" smtClean="0">
                <a:solidFill>
                  <a:srgbClr val="FFFF00"/>
                </a:solidFill>
              </a:rPr>
              <a:t>applied electrical field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FFFF00"/>
                </a:solidFill>
              </a:rPr>
              <a:t>determine particle mobility. 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AgNP Phyllanthus\Final AgNPs Phyllanthus\Final MS\Figure-6.jpg"/>
          <p:cNvPicPr>
            <a:picLocks noChangeAspect="1" noChangeArrowheads="1"/>
          </p:cNvPicPr>
          <p:nvPr/>
        </p:nvPicPr>
        <p:blipFill>
          <a:blip r:embed="rId2" cstate="print"/>
          <a:srcRect l="1990" t="2681" r="2356" b="2119"/>
          <a:stretch>
            <a:fillRect/>
          </a:stretch>
        </p:blipFill>
        <p:spPr bwMode="auto">
          <a:xfrm>
            <a:off x="609600" y="838200"/>
            <a:ext cx="7620000" cy="417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947488" y="5383382"/>
            <a:ext cx="75775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Zeta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potential graph of silver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nanoparticles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en-US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amarus</a:t>
            </a:r>
            <a:endParaRPr lang="en-US" sz="2400" dirty="0">
              <a:solidFill>
                <a:srgbClr val="FFFF00"/>
              </a:solidFill>
            </a:endParaRPr>
          </a:p>
          <a:p>
            <a:pPr algn="just" eaLnBrk="0" hangingPunct="0"/>
            <a:endParaRPr lang="en-US" sz="1600" dirty="0">
              <a:solidFill>
                <a:srgbClr val="004C2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Dynamic Light Scattering (DLS)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759741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DLS </a:t>
            </a:r>
            <a:r>
              <a:rPr lang="en-US" dirty="0" smtClean="0">
                <a:solidFill>
                  <a:srgbClr val="FFFF00"/>
                </a:solidFill>
              </a:rPr>
              <a:t>tests the motion optically</a:t>
            </a:r>
            <a:r>
              <a:rPr lang="en-US" dirty="0" smtClean="0"/>
              <a:t> because the </a:t>
            </a:r>
            <a:r>
              <a:rPr lang="en-US" dirty="0" smtClean="0">
                <a:solidFill>
                  <a:srgbClr val="FFFF00"/>
                </a:solidFill>
              </a:rPr>
              <a:t>suspension particles </a:t>
            </a:r>
            <a:r>
              <a:rPr lang="en-US" dirty="0" smtClean="0"/>
              <a:t>are </a:t>
            </a:r>
            <a:r>
              <a:rPr lang="en-US" dirty="0" smtClean="0">
                <a:solidFill>
                  <a:srgbClr val="FFFF00"/>
                </a:solidFill>
              </a:rPr>
              <a:t>illuminated </a:t>
            </a:r>
            <a:r>
              <a:rPr lang="en-US" dirty="0" smtClean="0"/>
              <a:t>by a </a:t>
            </a:r>
            <a:r>
              <a:rPr lang="en-US" dirty="0" smtClean="0">
                <a:solidFill>
                  <a:srgbClr val="FFFF00"/>
                </a:solidFill>
              </a:rPr>
              <a:t>consistent source of light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DLS noticed that NP in </a:t>
            </a:r>
            <a:r>
              <a:rPr lang="en-US" dirty="0" smtClean="0">
                <a:solidFill>
                  <a:srgbClr val="FFFF00"/>
                </a:solidFill>
              </a:rPr>
              <a:t>dispersion</a:t>
            </a:r>
            <a:r>
              <a:rPr lang="en-US" dirty="0" smtClean="0"/>
              <a:t> is in </a:t>
            </a:r>
            <a:r>
              <a:rPr lang="en-US" dirty="0" smtClean="0">
                <a:solidFill>
                  <a:srgbClr val="FFFF00"/>
                </a:solidFill>
              </a:rPr>
              <a:t>random Brownian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constant motion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AgNP Phyllanthus\Final AgNPs Phyllanthus\Final MS\Figure-5.jpg"/>
          <p:cNvPicPr>
            <a:picLocks noChangeAspect="1" noChangeArrowheads="1"/>
          </p:cNvPicPr>
          <p:nvPr/>
        </p:nvPicPr>
        <p:blipFill>
          <a:blip r:embed="rId2" cstate="print"/>
          <a:srcRect l="1804" t="3584" r="1086"/>
          <a:stretch>
            <a:fillRect/>
          </a:stretch>
        </p:blipFill>
        <p:spPr bwMode="auto">
          <a:xfrm>
            <a:off x="1143000" y="685800"/>
            <a:ext cx="6705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1427399" y="4434037"/>
            <a:ext cx="63400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DLS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graph of silver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nanoparticles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en-US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amarus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Fourier-Transform Infrared Spectroscopy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5112568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2800" dirty="0" smtClean="0">
                <a:cs typeface="+mj-cs"/>
              </a:rPr>
              <a:t>FTIR spectroscopy is one of most efficient </a:t>
            </a:r>
            <a:r>
              <a:rPr lang="en-US" sz="2800" dirty="0" smtClean="0">
                <a:solidFill>
                  <a:srgbClr val="FFFF00"/>
                </a:solidFill>
                <a:cs typeface="+mj-cs"/>
              </a:rPr>
              <a:t>chemical identification method </a:t>
            </a:r>
            <a:r>
              <a:rPr lang="en-US" sz="2800" dirty="0" smtClean="0">
                <a:cs typeface="+mj-cs"/>
              </a:rPr>
              <a:t>depending on either </a:t>
            </a:r>
            <a:r>
              <a:rPr lang="en-US" sz="2800" dirty="0" smtClean="0">
                <a:solidFill>
                  <a:srgbClr val="FFFF00"/>
                </a:solidFill>
                <a:cs typeface="+mj-cs"/>
              </a:rPr>
              <a:t>interaction among functional groups </a:t>
            </a:r>
            <a:r>
              <a:rPr lang="en-US" sz="2800" dirty="0" smtClean="0">
                <a:cs typeface="+mj-cs"/>
              </a:rPr>
              <a:t>or on its </a:t>
            </a:r>
            <a:r>
              <a:rPr lang="en-US" sz="2800" dirty="0" smtClean="0">
                <a:cs typeface="+mj-cs"/>
              </a:rPr>
              <a:t>existence</a:t>
            </a:r>
            <a:r>
              <a:rPr lang="en-US" sz="2800" dirty="0" smtClean="0">
                <a:cs typeface="+mj-cs"/>
              </a:rPr>
              <a:t>. </a:t>
            </a:r>
          </a:p>
          <a:p>
            <a:pPr algn="l" rtl="0">
              <a:buNone/>
            </a:pPr>
            <a:r>
              <a:rPr lang="en-US" sz="2800" dirty="0" smtClean="0">
                <a:cs typeface="+mj-cs"/>
              </a:rPr>
              <a:t>It could </a:t>
            </a:r>
            <a:r>
              <a:rPr lang="en-US" sz="2800" dirty="0" smtClean="0">
                <a:solidFill>
                  <a:srgbClr val="FFFF00"/>
                </a:solidFill>
                <a:cs typeface="+mj-cs"/>
              </a:rPr>
              <a:t>measure the inorganic and organic compounds</a:t>
            </a:r>
            <a:r>
              <a:rPr lang="en-US" sz="2800" dirty="0" smtClean="0">
                <a:cs typeface="+mj-cs"/>
              </a:rPr>
              <a:t> as solid, liquid, and gaseous forms in an unknown mixture. </a:t>
            </a:r>
          </a:p>
          <a:p>
            <a:pPr algn="l" rtl="0">
              <a:buNone/>
            </a:pPr>
            <a:r>
              <a:rPr lang="en-US" sz="2800" dirty="0" smtClean="0">
                <a:cs typeface="+mj-cs"/>
              </a:rPr>
              <a:t>FTIR is based upon that </a:t>
            </a:r>
            <a:r>
              <a:rPr lang="en-US" sz="2800" dirty="0" smtClean="0">
                <a:solidFill>
                  <a:srgbClr val="FFFF00"/>
                </a:solidFill>
                <a:cs typeface="+mj-cs"/>
              </a:rPr>
              <a:t>some molecules absorb light</a:t>
            </a:r>
            <a:r>
              <a:rPr lang="en-US" sz="2800" dirty="0" smtClean="0">
                <a:cs typeface="+mj-cs"/>
              </a:rPr>
              <a:t> in the </a:t>
            </a:r>
            <a:r>
              <a:rPr lang="en-US" sz="2800" dirty="0" smtClean="0">
                <a:solidFill>
                  <a:srgbClr val="FFFF00"/>
                </a:solidFill>
                <a:cs typeface="+mj-cs"/>
              </a:rPr>
              <a:t>electromagnetic spectrum infrared field. </a:t>
            </a:r>
          </a:p>
          <a:p>
            <a:pPr algn="l" rtl="0">
              <a:buNone/>
            </a:pPr>
            <a:endParaRPr lang="ar-IQ" sz="2800" dirty="0"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dirty="0" smtClean="0"/>
              <a:t>This </a:t>
            </a:r>
            <a:r>
              <a:rPr lang="en-US" dirty="0" smtClean="0">
                <a:solidFill>
                  <a:srgbClr val="FFFF00"/>
                </a:solidFill>
              </a:rPr>
              <a:t>calculates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FF00"/>
                </a:solidFill>
              </a:rPr>
              <a:t>frequency in the range of 4000–400 </a:t>
            </a:r>
            <a:r>
              <a:rPr lang="en-US" dirty="0" smtClean="0">
                <a:solidFill>
                  <a:srgbClr val="FFFF00"/>
                </a:solidFill>
              </a:rPr>
              <a:t>cm-1</a:t>
            </a:r>
            <a:r>
              <a:rPr lang="en-US" dirty="0" smtClean="0"/>
              <a:t> as </a:t>
            </a:r>
            <a:r>
              <a:rPr lang="en-US" dirty="0" smtClean="0">
                <a:solidFill>
                  <a:srgbClr val="FFFF00"/>
                </a:solidFill>
              </a:rPr>
              <a:t>wave numbers </a:t>
            </a:r>
            <a:r>
              <a:rPr lang="en-US" dirty="0" smtClean="0"/>
              <a:t>and records data as interference patterns as well as </a:t>
            </a:r>
            <a:r>
              <a:rPr lang="en-US" dirty="0" smtClean="0">
                <a:solidFill>
                  <a:srgbClr val="FFFF00"/>
                </a:solidFill>
              </a:rPr>
              <a:t>converts data into </a:t>
            </a:r>
            <a:r>
              <a:rPr lang="en-US" dirty="0" smtClean="0">
                <a:solidFill>
                  <a:srgbClr val="FFFF00"/>
                </a:solidFill>
              </a:rPr>
              <a:t>spectrum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Fourier-Transform Infrared Spectroscopy is considered </a:t>
            </a:r>
            <a:r>
              <a:rPr lang="en-US" dirty="0" smtClean="0">
                <a:solidFill>
                  <a:srgbClr val="FFFF00"/>
                </a:solidFill>
              </a:rPr>
              <a:t>beneficial instrument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FF00"/>
                </a:solidFill>
              </a:rPr>
              <a:t>characterize unknown molecules</a:t>
            </a:r>
            <a:r>
              <a:rPr lang="en-US" dirty="0" smtClean="0"/>
              <a:t>. </a:t>
            </a: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The </a:t>
            </a:r>
            <a:r>
              <a:rPr lang="en-US" dirty="0" smtClean="0"/>
              <a:t>resulting </a:t>
            </a:r>
            <a:r>
              <a:rPr lang="en-US" dirty="0" smtClean="0">
                <a:solidFill>
                  <a:srgbClr val="FFFF00"/>
                </a:solidFill>
              </a:rPr>
              <a:t>spectral lines </a:t>
            </a:r>
            <a:r>
              <a:rPr lang="en-US" dirty="0" smtClean="0"/>
              <a:t>are frequently </a:t>
            </a:r>
            <a:r>
              <a:rPr lang="en-US" dirty="0" smtClean="0">
                <a:solidFill>
                  <a:srgbClr val="FFFF00"/>
                </a:solidFill>
              </a:rPr>
              <a:t>narrow and distinct</a:t>
            </a:r>
            <a:r>
              <a:rPr lang="en-US" dirty="0" smtClean="0"/>
              <a:t>, allowing the identification of the </a:t>
            </a:r>
            <a:r>
              <a:rPr lang="en-US" dirty="0" smtClean="0">
                <a:solidFill>
                  <a:srgbClr val="FFFF00"/>
                </a:solidFill>
              </a:rPr>
              <a:t>bands</a:t>
            </a:r>
            <a:r>
              <a:rPr lang="en-US" dirty="0" smtClean="0"/>
              <a:t> corresponding to the </a:t>
            </a:r>
            <a:r>
              <a:rPr lang="en-US" dirty="0" smtClean="0">
                <a:solidFill>
                  <a:srgbClr val="FFFF00"/>
                </a:solidFill>
              </a:rPr>
              <a:t>sample </a:t>
            </a:r>
            <a:r>
              <a:rPr lang="en-US" dirty="0" smtClean="0">
                <a:solidFill>
                  <a:srgbClr val="FFFF00"/>
                </a:solidFill>
              </a:rPr>
              <a:t>bonds.</a:t>
            </a:r>
            <a:endParaRPr lang="ar-IQ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F:\AgNP Phyllanthus\Final AgNPs Phyllanthus\Final MS\Figur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15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1"/>
          <p:cNvSpPr>
            <a:spLocks noChangeArrowheads="1"/>
          </p:cNvSpPr>
          <p:nvPr/>
        </p:nvSpPr>
        <p:spPr bwMode="auto">
          <a:xfrm>
            <a:off x="1752600" y="5637282"/>
            <a:ext cx="5772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000" b="1" dirty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Figure-9 FTIR of silver </a:t>
            </a:r>
            <a:r>
              <a:rPr lang="en-US" sz="2000" b="1" dirty="0" err="1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nanoparticles</a:t>
            </a:r>
            <a:r>
              <a:rPr lang="en-US" sz="2000" b="1" dirty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000" b="1" i="1" dirty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en-US" sz="2000" b="1" i="1" dirty="0" err="1" smtClean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amarus</a:t>
            </a:r>
            <a:r>
              <a:rPr lang="en-US" sz="2000" b="1" i="1" dirty="0" smtClean="0">
                <a:solidFill>
                  <a:srgbClr val="004C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b="1" i="1" dirty="0" err="1" smtClean="0">
                <a:latin typeface="Times New Roman" pitchFamily="18" charset="0"/>
                <a:cs typeface="Times New Roman" pitchFamily="18" charset="0"/>
              </a:rPr>
              <a:t>Phyllanthus</a:t>
            </a:r>
            <a:r>
              <a:rPr lang="en-IN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b="1" i="1" dirty="0" err="1" smtClean="0">
                <a:latin typeface="Times New Roman" pitchFamily="18" charset="0"/>
                <a:cs typeface="Times New Roman" pitchFamily="18" charset="0"/>
              </a:rPr>
              <a:t>amarus</a:t>
            </a:r>
            <a:endParaRPr lang="en-US" sz="2000" dirty="0">
              <a:solidFill>
                <a:srgbClr val="004C2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UV-Vis spectroscopy</a:t>
            </a:r>
            <a:b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395536" y="1556792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/>
              <a:t>The UV-visible spectroscopy covers the </a:t>
            </a:r>
            <a:r>
              <a:rPr lang="en-US" sz="2800" dirty="0" smtClean="0">
                <a:solidFill>
                  <a:srgbClr val="FFFF00"/>
                </a:solidFill>
              </a:rPr>
              <a:t>UV range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between </a:t>
            </a:r>
            <a:r>
              <a:rPr lang="en-US" sz="2800" dirty="0" smtClean="0">
                <a:solidFill>
                  <a:srgbClr val="FFFF00"/>
                </a:solidFill>
              </a:rPr>
              <a:t>190 and 380 nm </a:t>
            </a:r>
            <a:r>
              <a:rPr lang="en-US" sz="2800" dirty="0" smtClean="0"/>
              <a:t>and the </a:t>
            </a:r>
            <a:r>
              <a:rPr lang="en-US" sz="2800" dirty="0" smtClean="0">
                <a:solidFill>
                  <a:srgbClr val="FFFF00"/>
                </a:solidFill>
              </a:rPr>
              <a:t>visible range </a:t>
            </a:r>
            <a:r>
              <a:rPr lang="en-US" sz="2800" dirty="0" smtClean="0"/>
              <a:t>between </a:t>
            </a:r>
            <a:r>
              <a:rPr lang="en-US" sz="2800" dirty="0" smtClean="0">
                <a:solidFill>
                  <a:srgbClr val="FFFF00"/>
                </a:solidFill>
              </a:rPr>
              <a:t>380 and 800 nm.</a:t>
            </a:r>
          </a:p>
          <a:p>
            <a:pPr algn="l" rtl="0"/>
            <a:endParaRPr lang="en-US" sz="2800" dirty="0" smtClean="0">
              <a:solidFill>
                <a:srgbClr val="FFFF00"/>
              </a:solidFill>
            </a:endParaRPr>
          </a:p>
          <a:p>
            <a:pPr algn="l" rtl="0"/>
            <a:r>
              <a:rPr lang="en-US" sz="2800" dirty="0" smtClean="0"/>
              <a:t>Absorption measurements for silver (</a:t>
            </a:r>
            <a:r>
              <a:rPr lang="en-US" sz="2800" dirty="0" smtClean="0">
                <a:solidFill>
                  <a:srgbClr val="FFFF00"/>
                </a:solidFill>
              </a:rPr>
              <a:t>Ag) </a:t>
            </a:r>
            <a:r>
              <a:rPr lang="en-US" sz="2800" dirty="0" err="1" smtClean="0">
                <a:solidFill>
                  <a:srgbClr val="FFFF00"/>
                </a:solidFill>
              </a:rPr>
              <a:t>nanoparticles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are usually between </a:t>
            </a:r>
            <a:r>
              <a:rPr lang="en-US" sz="2800" dirty="0" smtClean="0">
                <a:solidFill>
                  <a:srgbClr val="FFFF00"/>
                </a:solidFill>
              </a:rPr>
              <a:t>400 and 450 </a:t>
            </a:r>
            <a:r>
              <a:rPr lang="en-US" sz="2800" dirty="0" smtClean="0"/>
              <a:t>nm, </a:t>
            </a:r>
            <a:r>
              <a:rPr lang="en-US" sz="2800" dirty="0" smtClean="0">
                <a:solidFill>
                  <a:srgbClr val="FFFF00"/>
                </a:solidFill>
              </a:rPr>
              <a:t>while gold (Au) </a:t>
            </a:r>
            <a:r>
              <a:rPr lang="en-US" sz="2800" dirty="0" err="1" smtClean="0">
                <a:solidFill>
                  <a:srgbClr val="FFFF00"/>
                </a:solidFill>
              </a:rPr>
              <a:t>nanoparticles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are generally detected by the presence of peaks between </a:t>
            </a:r>
            <a:r>
              <a:rPr lang="en-US" sz="2800" dirty="0" smtClean="0">
                <a:solidFill>
                  <a:srgbClr val="FFFF00"/>
                </a:solidFill>
              </a:rPr>
              <a:t>500 and 550 nm.</a:t>
            </a:r>
            <a:endParaRPr lang="ar-IQ" sz="2800" dirty="0" smtClean="0">
              <a:solidFill>
                <a:srgbClr val="FFFF00"/>
              </a:solidFill>
            </a:endParaRPr>
          </a:p>
          <a:p>
            <a:pPr algn="l" rtl="0"/>
            <a:endParaRPr lang="en-US" sz="2800" dirty="0" smtClean="0">
              <a:solidFill>
                <a:srgbClr val="FFFF00"/>
              </a:solidFill>
            </a:endParaRPr>
          </a:p>
          <a:p>
            <a:pPr algn="l" rtl="0"/>
            <a:endParaRPr lang="en-US" sz="2800" dirty="0" smtClean="0">
              <a:solidFill>
                <a:srgbClr val="FFFF00"/>
              </a:solidFill>
            </a:endParaRPr>
          </a:p>
          <a:p>
            <a:pPr algn="l" rtl="0"/>
            <a:endParaRPr lang="ar-IQ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Picture 5" descr="F:\AgNP Phyllanthus\Final AgNPs Phyllanthus\Final MS\Figur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776864" cy="43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99592" y="5445224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UV-Vis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Spectra of silver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nanoparticles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en-US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amarus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Characterization </a:t>
            </a:r>
            <a:r>
              <a:rPr lang="en-US" dirty="0"/>
              <a:t>is the tools and techniques that use to detect the </a:t>
            </a:r>
            <a:r>
              <a:rPr lang="en-US" dirty="0">
                <a:solidFill>
                  <a:srgbClr val="FF0000"/>
                </a:solidFill>
              </a:rPr>
              <a:t>properties</a:t>
            </a:r>
            <a:r>
              <a:rPr lang="en-US" dirty="0"/>
              <a:t> of </a:t>
            </a:r>
            <a:r>
              <a:rPr lang="en-US" dirty="0" err="1"/>
              <a:t>Nanoparticle</a:t>
            </a:r>
            <a:r>
              <a:rPr lang="en-US" dirty="0"/>
              <a:t> and characterize the new </a:t>
            </a:r>
            <a:r>
              <a:rPr lang="en-US" dirty="0">
                <a:solidFill>
                  <a:srgbClr val="FF0000"/>
                </a:solidFill>
              </a:rPr>
              <a:t>forms and sizes </a:t>
            </a:r>
            <a:r>
              <a:rPr lang="en-US" dirty="0"/>
              <a:t>and its structural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It is </a:t>
            </a:r>
            <a:r>
              <a:rPr lang="en-US" u="sng" dirty="0" smtClean="0"/>
              <a:t>necessary</a:t>
            </a:r>
            <a:r>
              <a:rPr lang="en-US" dirty="0" smtClean="0"/>
              <a:t> to establish </a:t>
            </a:r>
            <a:r>
              <a:rPr lang="en-US" dirty="0" smtClean="0">
                <a:solidFill>
                  <a:srgbClr val="FF0000"/>
                </a:solidFill>
              </a:rPr>
              <a:t>understanding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control of </a:t>
            </a:r>
            <a:r>
              <a:rPr lang="en-US" dirty="0" err="1" smtClean="0">
                <a:solidFill>
                  <a:srgbClr val="FF0000"/>
                </a:solidFill>
              </a:rPr>
              <a:t>nanoparticle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synthesis and applications.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Characterization </a:t>
            </a:r>
            <a:r>
              <a:rPr lang="en-US" dirty="0"/>
              <a:t>is done by using a variety of </a:t>
            </a:r>
            <a:r>
              <a:rPr lang="en-US" dirty="0">
                <a:solidFill>
                  <a:srgbClr val="FF0000"/>
                </a:solidFill>
              </a:rPr>
              <a:t>different techniques</a:t>
            </a:r>
            <a:r>
              <a:rPr lang="en-US" dirty="0"/>
              <a:t>, mainly drawn from </a:t>
            </a:r>
            <a:r>
              <a:rPr lang="en-US" dirty="0">
                <a:solidFill>
                  <a:srgbClr val="FFFF00"/>
                </a:solidFill>
                <a:hlinkClick r:id="rId2" tooltip="Materials science"/>
              </a:rPr>
              <a:t>materials science</a:t>
            </a:r>
            <a:r>
              <a:rPr lang="en-US" dirty="0"/>
              <a:t>.</a:t>
            </a:r>
            <a:endParaRPr lang="ar-IQ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382000" cy="498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251520" y="333237"/>
            <a:ext cx="8686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X-Ray Diffraction (XRD)</a:t>
            </a:r>
          </a:p>
          <a:p>
            <a:pPr algn="just"/>
            <a:endParaRPr lang="en-US" sz="2000" dirty="0">
              <a:solidFill>
                <a:srgbClr val="004C22"/>
              </a:solidFill>
            </a:endParaRPr>
          </a:p>
          <a:p>
            <a:pPr algn="just" rtl="0" eaLnBrk="0" hangingPunct="0">
              <a:buFont typeface="Wingdings" pitchFamily="2" charset="2"/>
              <a:buChar char="q"/>
            </a:pPr>
            <a:endParaRPr lang="en-US" sz="2400" dirty="0" smtClean="0">
              <a:latin typeface="Times New Roman" pitchFamily="18" charset="0"/>
              <a:cs typeface="+mj-cs"/>
            </a:endParaRPr>
          </a:p>
          <a:p>
            <a:pPr algn="just" rtl="0" eaLnBrk="0" hangingPunct="0"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+mj-cs"/>
              </a:rPr>
              <a:t>The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+mj-cs"/>
              </a:rPr>
              <a:t>particle size</a:t>
            </a:r>
            <a:r>
              <a:rPr lang="en-US" sz="2400" dirty="0">
                <a:latin typeface="Times New Roman" pitchFamily="18" charset="0"/>
                <a:cs typeface="+mj-cs"/>
              </a:rPr>
              <a:t> and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+mj-cs"/>
              </a:rPr>
              <a:t>crystalline nature </a:t>
            </a:r>
            <a:r>
              <a:rPr lang="en-US" sz="2400" dirty="0">
                <a:latin typeface="Times New Roman" pitchFamily="18" charset="0"/>
                <a:cs typeface="+mj-cs"/>
              </a:rPr>
              <a:t>of </a:t>
            </a:r>
            <a:r>
              <a:rPr lang="en-US" sz="2400" dirty="0" smtClean="0">
                <a:latin typeface="Times New Roman" pitchFamily="18" charset="0"/>
                <a:cs typeface="+mj-cs"/>
              </a:rPr>
              <a:t>NPs </a:t>
            </a:r>
            <a:r>
              <a:rPr lang="en-US" sz="2400" dirty="0">
                <a:latin typeface="Times New Roman" pitchFamily="18" charset="0"/>
                <a:cs typeface="+mj-cs"/>
              </a:rPr>
              <a:t>was determined by XRD. </a:t>
            </a:r>
          </a:p>
          <a:p>
            <a:pPr algn="just" rtl="0" eaLnBrk="0" hangingPunct="0">
              <a:buFont typeface="Wingdings" pitchFamily="2" charset="2"/>
              <a:buChar char="q"/>
            </a:pPr>
            <a:endParaRPr lang="en-US" sz="2400" dirty="0">
              <a:latin typeface="Times New Roman" pitchFamily="18" charset="0"/>
              <a:cs typeface="+mj-cs"/>
            </a:endParaRPr>
          </a:p>
          <a:p>
            <a:pPr algn="just" rtl="0" eaLnBrk="0" hangingPunct="0">
              <a:buFont typeface="Wingdings" pitchFamily="2" charset="2"/>
              <a:buChar char="q"/>
            </a:pPr>
            <a:r>
              <a:rPr lang="en-US" sz="2400" dirty="0">
                <a:latin typeface="Times New Roman" pitchFamily="18" charset="0"/>
                <a:cs typeface="+mj-cs"/>
              </a:rPr>
              <a:t>The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+mj-cs"/>
              </a:rPr>
              <a:t>XRD pattern </a:t>
            </a:r>
            <a:r>
              <a:rPr lang="en-US" sz="2400" dirty="0">
                <a:latin typeface="Times New Roman" pitchFamily="18" charset="0"/>
                <a:cs typeface="+mj-cs"/>
              </a:rPr>
              <a:t>was showing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+mj-cs"/>
              </a:rPr>
              <a:t>strong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+mj-cs"/>
              </a:rPr>
              <a:t>peaks </a:t>
            </a:r>
            <a:r>
              <a:rPr lang="en-US" sz="2400" dirty="0">
                <a:latin typeface="Times New Roman" pitchFamily="18" charset="0"/>
                <a:cs typeface="+mj-cs"/>
              </a:rPr>
              <a:t>that corresponds to the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+mj-cs"/>
              </a:rPr>
              <a:t>planes</a:t>
            </a:r>
            <a:r>
              <a:rPr lang="en-US" sz="2400" dirty="0">
                <a:latin typeface="Times New Roman" pitchFamily="18" charset="0"/>
                <a:cs typeface="+mj-cs"/>
              </a:rPr>
              <a:t>, which are indexed to the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+mj-cs"/>
              </a:rPr>
              <a:t>structures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+mj-cs"/>
              </a:rPr>
              <a:t>of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+mj-cs"/>
              </a:rPr>
              <a:t>nanoparticles</a:t>
            </a:r>
            <a:r>
              <a:rPr lang="en-US" sz="2400" dirty="0">
                <a:latin typeface="Times New Roman" pitchFamily="18" charset="0"/>
                <a:cs typeface="+mj-cs"/>
              </a:rPr>
              <a:t>. </a:t>
            </a:r>
          </a:p>
          <a:p>
            <a:pPr algn="just" rtl="0" eaLnBrk="0" hangingPunct="0">
              <a:buFont typeface="Wingdings" pitchFamily="2" charset="2"/>
              <a:buChar char="q"/>
            </a:pPr>
            <a:endParaRPr lang="en-US" sz="2400" dirty="0">
              <a:latin typeface="Times New Roman" pitchFamily="18" charset="0"/>
              <a:cs typeface="+mj-cs"/>
            </a:endParaRPr>
          </a:p>
          <a:p>
            <a:pPr algn="just" rtl="0" eaLnBrk="0" hangingPunct="0">
              <a:buFont typeface="Wingdings" pitchFamily="2" charset="2"/>
              <a:buChar char="q"/>
            </a:pPr>
            <a:endParaRPr lang="en-US" sz="2400" dirty="0">
              <a:latin typeface="Times New Roman" pitchFamily="18" charset="0"/>
              <a:cs typeface="+mj-cs"/>
            </a:endParaRPr>
          </a:p>
          <a:p>
            <a:pPr algn="just" rtl="0" eaLnBrk="0" hangingPunct="0">
              <a:buFont typeface="Wingdings" pitchFamily="2" charset="2"/>
              <a:buChar char="q"/>
            </a:pPr>
            <a:r>
              <a:rPr lang="en-US" sz="2400" dirty="0">
                <a:latin typeface="Times New Roman" pitchFamily="18" charset="0"/>
                <a:cs typeface="+mj-cs"/>
              </a:rPr>
              <a:t> The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+mj-cs"/>
              </a:rPr>
              <a:t>mean size of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+mj-cs"/>
              </a:rPr>
              <a:t>nanoparticles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+mj-cs"/>
              </a:rPr>
              <a:t> </a:t>
            </a:r>
            <a:r>
              <a:rPr lang="en-US" sz="2400" dirty="0">
                <a:latin typeface="Times New Roman" pitchFamily="18" charset="0"/>
                <a:cs typeface="+mj-cs"/>
              </a:rPr>
              <a:t>was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+mj-cs"/>
              </a:rPr>
              <a:t>calculated</a:t>
            </a:r>
            <a:r>
              <a:rPr lang="en-US" sz="2400" dirty="0">
                <a:latin typeface="Times New Roman" pitchFamily="18" charset="0"/>
                <a:cs typeface="+mj-cs"/>
              </a:rPr>
              <a:t> using the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+mj-cs"/>
              </a:rPr>
              <a:t>Debye-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+mj-cs"/>
              </a:rPr>
              <a:t>Scherrer</a:t>
            </a:r>
            <a:r>
              <a:rPr lang="en-US" sz="2400" dirty="0" err="1">
                <a:solidFill>
                  <a:srgbClr val="FFFF00"/>
                </a:solidFill>
                <a:latin typeface="Calibri" pitchFamily="34" charset="0"/>
                <a:cs typeface="+mj-cs"/>
              </a:rPr>
              <a:t>’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+mj-cs"/>
              </a:rPr>
              <a:t>s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+mj-cs"/>
              </a:rPr>
              <a:t> equation. </a:t>
            </a:r>
          </a:p>
          <a:p>
            <a:pPr algn="just" rtl="0" eaLnBrk="0" hangingPunct="0">
              <a:buFont typeface="Wingdings" pitchFamily="2" charset="2"/>
              <a:buChar char="q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IDPhaseProfiles"/>
          <p:cNvPicPr>
            <a:picLocks noChangeAspect="1" noChangeArrowheads="1"/>
          </p:cNvPicPr>
          <p:nvPr/>
        </p:nvPicPr>
        <p:blipFill>
          <a:blip r:embed="rId2" cstate="print"/>
          <a:srcRect b="9589"/>
          <a:stretch>
            <a:fillRect/>
          </a:stretch>
        </p:blipFill>
        <p:spPr bwMode="auto">
          <a:xfrm>
            <a:off x="228600" y="609600"/>
            <a:ext cx="8735888" cy="497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8959269" y="4655864"/>
            <a:ext cx="184731" cy="384721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ja-JP" sz="1100" dirty="0">
                <a:latin typeface="Perpetua" pitchFamily="18" charset="0"/>
                <a:ea typeface="MS PGothic" pitchFamily="34" charset="-128"/>
              </a:rPr>
              <a:t/>
            </a:r>
            <a:br>
              <a:rPr lang="en-US" altLang="ja-JP" sz="1100" dirty="0">
                <a:latin typeface="Perpetua" pitchFamily="18" charset="0"/>
                <a:ea typeface="MS PGothic" pitchFamily="34" charset="-128"/>
              </a:rPr>
            </a:br>
            <a:endParaRPr lang="en-US" altLang="ja-JP" sz="800" dirty="0">
              <a:latin typeface="Perpetua" pitchFamily="18" charset="0"/>
              <a:ea typeface="MS PGothic" pitchFamily="34" charset="-128"/>
            </a:endParaRPr>
          </a:p>
        </p:txBody>
      </p:sp>
      <p:sp>
        <p:nvSpPr>
          <p:cNvPr id="23556" name="Rectangle 1"/>
          <p:cNvSpPr>
            <a:spLocks noChangeArrowheads="1"/>
          </p:cNvSpPr>
          <p:nvPr/>
        </p:nvSpPr>
        <p:spPr bwMode="auto">
          <a:xfrm>
            <a:off x="2601215" y="5715278"/>
            <a:ext cx="4346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XRD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 silver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nanoparticles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amarus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r>
              <a:rPr lang="en-US" dirty="0" smtClean="0"/>
              <a:t>Characterization is performed by </a:t>
            </a:r>
            <a:r>
              <a:rPr lang="en-US" dirty="0" smtClean="0">
                <a:solidFill>
                  <a:srgbClr val="FF0000"/>
                </a:solidFill>
              </a:rPr>
              <a:t>analytical techniques </a:t>
            </a:r>
            <a:r>
              <a:rPr lang="en-US" dirty="0" smtClean="0"/>
              <a:t>including: </a:t>
            </a:r>
          </a:p>
          <a:p>
            <a:pPr algn="l" rtl="0"/>
            <a:r>
              <a:rPr lang="en-US" dirty="0" smtClean="0"/>
              <a:t>Fourier transforms infrared spectroscopy (</a:t>
            </a:r>
            <a:r>
              <a:rPr lang="en-US" dirty="0" smtClean="0">
                <a:solidFill>
                  <a:srgbClr val="FF0000"/>
                </a:solidFill>
              </a:rPr>
              <a:t>FTIR</a:t>
            </a:r>
            <a:r>
              <a:rPr lang="en-US" dirty="0" smtClean="0"/>
              <a:t>).</a:t>
            </a:r>
            <a:endParaRPr lang="en-US" dirty="0" smtClean="0"/>
          </a:p>
          <a:p>
            <a:pPr algn="l" rtl="0"/>
            <a:r>
              <a:rPr lang="en-US" dirty="0" smtClean="0"/>
              <a:t>Scanning electron microscopy (</a:t>
            </a:r>
            <a:r>
              <a:rPr lang="en-US" dirty="0" smtClean="0">
                <a:solidFill>
                  <a:srgbClr val="FF0000"/>
                </a:solidFill>
              </a:rPr>
              <a:t>SEM</a:t>
            </a:r>
            <a:r>
              <a:rPr lang="en-US" dirty="0" smtClean="0"/>
              <a:t>).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Zeta</a:t>
            </a:r>
            <a:r>
              <a:rPr lang="en-US" dirty="0" smtClean="0"/>
              <a:t> potential measurement.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Atomic force microscopy (</a:t>
            </a:r>
            <a:r>
              <a:rPr lang="en-US" dirty="0" smtClean="0">
                <a:solidFill>
                  <a:srgbClr val="FF0000"/>
                </a:solidFill>
              </a:rPr>
              <a:t>AFM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Scanning </a:t>
            </a:r>
            <a:r>
              <a:rPr lang="en-US" dirty="0" err="1" smtClean="0"/>
              <a:t>tunnelling</a:t>
            </a:r>
            <a:r>
              <a:rPr lang="en-US" dirty="0" smtClean="0"/>
              <a:t> </a:t>
            </a:r>
            <a:r>
              <a:rPr lang="en-US" dirty="0" smtClean="0"/>
              <a:t>microscopy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STM</a:t>
            </a:r>
            <a:r>
              <a:rPr lang="en-US" dirty="0" smtClean="0"/>
              <a:t>).</a:t>
            </a:r>
            <a:endParaRPr lang="ar-IQ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80920" cy="57606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l" rtl="0"/>
            <a:r>
              <a:rPr lang="en-US" dirty="0" smtClean="0"/>
              <a:t>Transmission </a:t>
            </a:r>
            <a:r>
              <a:rPr lang="en-US" dirty="0"/>
              <a:t>electron </a:t>
            </a:r>
            <a:r>
              <a:rPr lang="en-US" dirty="0" smtClean="0"/>
              <a:t>microscope (</a:t>
            </a:r>
            <a:r>
              <a:rPr lang="en-US" dirty="0" smtClean="0">
                <a:solidFill>
                  <a:srgbClr val="FF0000"/>
                </a:solidFill>
              </a:rPr>
              <a:t>TEM</a:t>
            </a:r>
            <a:r>
              <a:rPr lang="en-US" dirty="0" smtClean="0"/>
              <a:t>).</a:t>
            </a:r>
          </a:p>
          <a:p>
            <a:pPr lvl="0" algn="l" rtl="0"/>
            <a:endParaRPr lang="en-US" dirty="0"/>
          </a:p>
          <a:p>
            <a:pPr lvl="0" algn="l" rtl="0"/>
            <a:r>
              <a:rPr lang="en-US" u="sng" dirty="0" smtClean="0">
                <a:hlinkClick r:id="rId2" tooltip="Dynamic light scattering"/>
              </a:rPr>
              <a:t>Dynamic </a:t>
            </a:r>
            <a:r>
              <a:rPr lang="en-US" u="sng" dirty="0">
                <a:hlinkClick r:id="rId2" tooltip="Dynamic light scattering"/>
              </a:rPr>
              <a:t>light scattering</a:t>
            </a:r>
            <a:r>
              <a:rPr lang="en-US" dirty="0"/>
              <a:t> (DLS).</a:t>
            </a:r>
          </a:p>
          <a:p>
            <a:pPr lvl="0" algn="l" rtl="0"/>
            <a:endParaRPr lang="en-US" dirty="0"/>
          </a:p>
          <a:p>
            <a:pPr lvl="0" algn="l" rtl="0"/>
            <a:r>
              <a:rPr lang="en-US" dirty="0"/>
              <a:t> </a:t>
            </a:r>
            <a:r>
              <a:rPr lang="en-US" u="sng" dirty="0">
                <a:hlinkClick r:id="rId3" tooltip="X-ray crystallography"/>
              </a:rPr>
              <a:t>powder X-ray diffraction</a:t>
            </a:r>
            <a:r>
              <a:rPr lang="en-US" dirty="0"/>
              <a:t> (XRD).</a:t>
            </a:r>
          </a:p>
          <a:p>
            <a:pPr lvl="0" algn="l" rtl="0"/>
            <a:r>
              <a:rPr lang="en-US" dirty="0"/>
              <a:t> </a:t>
            </a:r>
          </a:p>
          <a:p>
            <a:pPr lvl="0" algn="l" rtl="0"/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u="sng" dirty="0">
                <a:hlinkClick r:id="rId4" tooltip="Ultraviolet-visible spectroscopy"/>
              </a:rPr>
              <a:t>ultraviolet-visible </a:t>
            </a:r>
            <a:r>
              <a:rPr lang="en-US" u="sng" dirty="0" smtClean="0">
                <a:hlinkClick r:id="rId4" tooltip="Ultraviolet-visible spectroscopy"/>
              </a:rPr>
              <a:t>spectroscopy</a:t>
            </a:r>
            <a:r>
              <a:rPr lang="en-US" dirty="0" smtClean="0"/>
              <a:t> (U.V spectrophotometer).</a:t>
            </a:r>
          </a:p>
          <a:p>
            <a:pPr lvl="0" algn="l" rtl="0"/>
            <a:endParaRPr lang="en-US" dirty="0"/>
          </a:p>
          <a:p>
            <a:pPr lvl="0" algn="l" rtl="0"/>
            <a:r>
              <a:rPr lang="en-US" dirty="0" smtClean="0"/>
              <a:t>And others.</a:t>
            </a:r>
            <a:endParaRPr lang="en-US" dirty="0"/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27048"/>
            <a:ext cx="8626160" cy="4572000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FFFF00"/>
                </a:solidFill>
              </a:rPr>
              <a:t>Microscopy based techniques </a:t>
            </a:r>
            <a:r>
              <a:rPr lang="en-US" dirty="0"/>
              <a:t>such as AFM, </a:t>
            </a:r>
            <a:r>
              <a:rPr lang="en-US" dirty="0" smtClean="0"/>
              <a:t>SEM, STM </a:t>
            </a:r>
            <a:r>
              <a:rPr lang="en-US" dirty="0"/>
              <a:t>and TEM are considered </a:t>
            </a:r>
            <a:r>
              <a:rPr lang="en-US" dirty="0" smtClean="0">
                <a:solidFill>
                  <a:srgbClr val="FFFF00"/>
                </a:solidFill>
              </a:rPr>
              <a:t>direct methods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/>
              <a:t>of obtaining data from images taken of the </a:t>
            </a:r>
            <a:r>
              <a:rPr lang="en-US" dirty="0" err="1"/>
              <a:t>nanoparticles</a:t>
            </a:r>
            <a:r>
              <a:rPr lang="en-US" dirty="0"/>
              <a:t>. </a:t>
            </a: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In </a:t>
            </a:r>
            <a:r>
              <a:rPr lang="en-US" dirty="0"/>
              <a:t>particular, both </a:t>
            </a:r>
            <a:r>
              <a:rPr lang="en-US" dirty="0">
                <a:solidFill>
                  <a:srgbClr val="FFFF00"/>
                </a:solidFill>
              </a:rPr>
              <a:t>SEM and </a:t>
            </a:r>
            <a:r>
              <a:rPr lang="en-US" dirty="0" smtClean="0">
                <a:solidFill>
                  <a:srgbClr val="FFFF00"/>
                </a:solidFill>
              </a:rPr>
              <a:t>TEM </a:t>
            </a:r>
            <a:r>
              <a:rPr lang="en-US" dirty="0" smtClean="0"/>
              <a:t>have </a:t>
            </a:r>
            <a:r>
              <a:rPr lang="en-US" dirty="0"/>
              <a:t>been extensively used to determine </a:t>
            </a:r>
            <a:r>
              <a:rPr lang="en-US" dirty="0">
                <a:solidFill>
                  <a:srgbClr val="FFFF00"/>
                </a:solidFill>
              </a:rPr>
              <a:t>size and morphological features of </a:t>
            </a:r>
            <a:r>
              <a:rPr lang="en-US" dirty="0" err="1" smtClean="0">
                <a:solidFill>
                  <a:srgbClr val="FFFF00"/>
                </a:solidFill>
              </a:rPr>
              <a:t>nanoparticles</a:t>
            </a:r>
            <a:r>
              <a:rPr lang="en-US" dirty="0" smtClean="0"/>
              <a:t>.</a:t>
            </a:r>
            <a:endParaRPr lang="ar-IQ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Dr.Neihaya Heikmat</a:t>
            </a:r>
            <a:endParaRPr lang="ar-IQ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srgbClr val="FFFF00"/>
                </a:solidFill>
              </a:rPr>
              <a:t>Spectroscopy based techniques </a:t>
            </a:r>
            <a:r>
              <a:rPr lang="en-US" dirty="0"/>
              <a:t>such as UV-</a:t>
            </a:r>
            <a:r>
              <a:rPr lang="en-US" dirty="0" err="1"/>
              <a:t>vis</a:t>
            </a:r>
            <a:r>
              <a:rPr lang="en-US" dirty="0"/>
              <a:t>, </a:t>
            </a:r>
            <a:r>
              <a:rPr lang="en-US" dirty="0" smtClean="0"/>
              <a:t>XRD</a:t>
            </a:r>
            <a:r>
              <a:rPr lang="en-US" dirty="0"/>
              <a:t>, </a:t>
            </a:r>
            <a:r>
              <a:rPr lang="en-US" dirty="0" smtClean="0"/>
              <a:t>and FT-IR are considered </a:t>
            </a:r>
            <a:r>
              <a:rPr lang="en-US" dirty="0">
                <a:solidFill>
                  <a:srgbClr val="FFFF00"/>
                </a:solidFill>
              </a:rPr>
              <a:t>indirect methods of determining data </a:t>
            </a:r>
            <a:r>
              <a:rPr lang="en-US" dirty="0"/>
              <a:t>related </a:t>
            </a:r>
            <a:r>
              <a:rPr lang="en-US" dirty="0" smtClean="0"/>
              <a:t>to: </a:t>
            </a:r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composition</a:t>
            </a:r>
            <a:r>
              <a:rPr lang="en-US" dirty="0">
                <a:solidFill>
                  <a:srgbClr val="FFFF00"/>
                </a:solidFill>
              </a:rPr>
              <a:t>, structure, crystal phase</a:t>
            </a:r>
            <a:r>
              <a:rPr lang="en-US" dirty="0" smtClean="0">
                <a:solidFill>
                  <a:srgbClr val="FFFF00"/>
                </a:solidFill>
              </a:rPr>
              <a:t>, and </a:t>
            </a:r>
            <a:r>
              <a:rPr lang="en-US" dirty="0">
                <a:solidFill>
                  <a:srgbClr val="FFFF00"/>
                </a:solidFill>
              </a:rPr>
              <a:t>properties of </a:t>
            </a:r>
            <a:r>
              <a:rPr lang="en-US" dirty="0" err="1">
                <a:solidFill>
                  <a:srgbClr val="FFFF00"/>
                </a:solidFill>
              </a:rPr>
              <a:t>nanoparticles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 </a:t>
            </a: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Dr.Neihaya Heikmat</a:t>
            </a:r>
            <a:endParaRPr lang="ar-IQ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3965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Transmission Electron Microscope (TEM)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713387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Analysis of </a:t>
            </a:r>
            <a:r>
              <a:rPr lang="en-US" dirty="0" smtClean="0">
                <a:solidFill>
                  <a:srgbClr val="FFFF00"/>
                </a:solidFill>
              </a:rPr>
              <a:t>TEM images </a:t>
            </a:r>
            <a:r>
              <a:rPr lang="en-US" dirty="0" smtClean="0"/>
              <a:t>is partially responsible for the </a:t>
            </a:r>
            <a:r>
              <a:rPr lang="en-US" dirty="0" smtClean="0">
                <a:solidFill>
                  <a:srgbClr val="FFFF00"/>
                </a:solidFill>
              </a:rPr>
              <a:t>sizing curves </a:t>
            </a:r>
            <a:r>
              <a:rPr lang="en-US" dirty="0" smtClean="0"/>
              <a:t>of colloidal quantum dots. 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shape</a:t>
            </a:r>
            <a:r>
              <a:rPr lang="en-US" dirty="0" smtClean="0"/>
              <a:t> of the sample can also be determined from the image</a:t>
            </a:r>
            <a:r>
              <a:rPr lang="en-US" dirty="0" smtClean="0"/>
              <a:t>.</a:t>
            </a:r>
          </a:p>
          <a:p>
            <a:pPr algn="l" rtl="0"/>
            <a:endParaRPr lang="ar-IQ" dirty="0" smtClean="0"/>
          </a:p>
          <a:p>
            <a:pPr algn="l" rtl="0"/>
            <a:r>
              <a:rPr lang="en-US" dirty="0" smtClean="0"/>
              <a:t>TEM produces </a:t>
            </a:r>
            <a:r>
              <a:rPr lang="en-US" dirty="0" smtClean="0">
                <a:solidFill>
                  <a:srgbClr val="FFFF00"/>
                </a:solidFill>
              </a:rPr>
              <a:t>2D images </a:t>
            </a:r>
            <a:r>
              <a:rPr lang="en-US" dirty="0" smtClean="0"/>
              <a:t>that require further interpretation. </a:t>
            </a:r>
            <a:endParaRPr lang="ar-IQ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07099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However, although the images rendered are </a:t>
            </a:r>
            <a:r>
              <a:rPr lang="en-US" dirty="0" smtClean="0">
                <a:solidFill>
                  <a:srgbClr val="FFFF00"/>
                </a:solidFill>
              </a:rPr>
              <a:t>two dimensional</a:t>
            </a:r>
            <a:r>
              <a:rPr lang="en-US" dirty="0" smtClean="0"/>
              <a:t>, TEM systems are capable of delivering much </a:t>
            </a:r>
            <a:r>
              <a:rPr lang="en-US" dirty="0" smtClean="0">
                <a:solidFill>
                  <a:srgbClr val="FFFF00"/>
                </a:solidFill>
              </a:rPr>
              <a:t>greater resolution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TEM </a:t>
            </a:r>
            <a:r>
              <a:rPr lang="en-US" dirty="0" smtClean="0"/>
              <a:t>device from the same supplier will resolve </a:t>
            </a:r>
            <a:r>
              <a:rPr lang="en-US" dirty="0" smtClean="0">
                <a:solidFill>
                  <a:srgbClr val="FFFF00"/>
                </a:solidFill>
              </a:rPr>
              <a:t>images down to 0.17 nm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 </a:t>
            </a:r>
            <a:endParaRPr lang="en-US" dirty="0" smtClean="0"/>
          </a:p>
          <a:p>
            <a:pPr algn="l" rtl="0"/>
            <a:r>
              <a:rPr lang="en-US" dirty="0" smtClean="0"/>
              <a:t>TEM can provide a </a:t>
            </a:r>
            <a:r>
              <a:rPr lang="en-US" dirty="0" smtClean="0">
                <a:solidFill>
                  <a:srgbClr val="FFFF00"/>
                </a:solidFill>
              </a:rPr>
              <a:t>higher resolution </a:t>
            </a:r>
            <a:r>
              <a:rPr lang="en-US" dirty="0" smtClean="0"/>
              <a:t>it may be better suited for particle </a:t>
            </a:r>
            <a:r>
              <a:rPr lang="en-US" dirty="0" smtClean="0">
                <a:solidFill>
                  <a:srgbClr val="FFFF00"/>
                </a:solidFill>
              </a:rPr>
              <a:t>size analysis </a:t>
            </a:r>
            <a:r>
              <a:rPr lang="en-US" dirty="0" smtClean="0"/>
              <a:t>in the </a:t>
            </a:r>
            <a:r>
              <a:rPr lang="en-US" dirty="0" err="1" smtClean="0">
                <a:solidFill>
                  <a:srgbClr val="FFFF00"/>
                </a:solidFill>
              </a:rPr>
              <a:t>nano</a:t>
            </a:r>
            <a:r>
              <a:rPr lang="en-US" dirty="0" smtClean="0">
                <a:solidFill>
                  <a:srgbClr val="FFFF00"/>
                </a:solidFill>
              </a:rPr>
              <a:t> to sub-</a:t>
            </a:r>
            <a:r>
              <a:rPr lang="en-US" dirty="0" err="1" smtClean="0">
                <a:solidFill>
                  <a:srgbClr val="FFFF00"/>
                </a:solidFill>
              </a:rPr>
              <a:t>nano</a:t>
            </a:r>
            <a:r>
              <a:rPr lang="en-US" dirty="0" smtClean="0">
                <a:solidFill>
                  <a:srgbClr val="FFFF00"/>
                </a:solidFill>
              </a:rPr>
              <a:t> region</a:t>
            </a:r>
            <a:r>
              <a:rPr lang="en-US" dirty="0" smtClean="0"/>
              <a:t>. </a:t>
            </a:r>
          </a:p>
          <a:p>
            <a:pPr algn="l" rtl="0"/>
            <a:r>
              <a:rPr lang="en-US" dirty="0" smtClean="0"/>
              <a:t> </a:t>
            </a:r>
            <a:endParaRPr lang="ar-IQ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1057</TotalTime>
  <Words>975</Words>
  <Application>Microsoft Office PowerPoint</Application>
  <PresentationFormat>On-screen Show (4:3)</PresentationFormat>
  <Paragraphs>115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Foundry</vt:lpstr>
      <vt:lpstr>Characterization of Nanoparticles</vt:lpstr>
      <vt:lpstr>Slide 2</vt:lpstr>
      <vt:lpstr> </vt:lpstr>
      <vt:lpstr>Slide 4</vt:lpstr>
      <vt:lpstr>Slide 5</vt:lpstr>
      <vt:lpstr>Slide 6</vt:lpstr>
      <vt:lpstr>Slide 7</vt:lpstr>
      <vt:lpstr>Transmission Electron Microscope (TEM) </vt:lpstr>
      <vt:lpstr>Slide 9</vt:lpstr>
      <vt:lpstr>TEM</vt:lpstr>
      <vt:lpstr>Slide 11</vt:lpstr>
      <vt:lpstr>         Scanning electron microscopy (SEM) </vt:lpstr>
      <vt:lpstr>Slide 13</vt:lpstr>
      <vt:lpstr>Atomic Force Microscopy </vt:lpstr>
      <vt:lpstr>Slide 15</vt:lpstr>
      <vt:lpstr>Slide 16</vt:lpstr>
      <vt:lpstr>AFM</vt:lpstr>
      <vt:lpstr>Scanning tunneling microscopy (STM) </vt:lpstr>
      <vt:lpstr>STM</vt:lpstr>
      <vt:lpstr>Zeta potential measurement </vt:lpstr>
      <vt:lpstr>Slide 21</vt:lpstr>
      <vt:lpstr>Slide 22</vt:lpstr>
      <vt:lpstr>Dynamic Light Scattering (DLS) </vt:lpstr>
      <vt:lpstr>Slide 24</vt:lpstr>
      <vt:lpstr>Fourier-Transform Infrared Spectroscopy </vt:lpstr>
      <vt:lpstr>Slide 26</vt:lpstr>
      <vt:lpstr>Slide 27</vt:lpstr>
      <vt:lpstr>UV-Vis spectroscopy </vt:lpstr>
      <vt:lpstr>Slide 29</vt:lpstr>
      <vt:lpstr>Slide 30</vt:lpstr>
      <vt:lpstr>Slide 31</vt:lpstr>
      <vt:lpstr>Slide 32</vt:lpstr>
    </vt:vector>
  </TitlesOfParts>
  <Company>Microsoft (C)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training</dc:creator>
  <cp:lastModifiedBy>training</cp:lastModifiedBy>
  <cp:revision>34</cp:revision>
  <dcterms:created xsi:type="dcterms:W3CDTF">2018-02-02T16:33:36Z</dcterms:created>
  <dcterms:modified xsi:type="dcterms:W3CDTF">2020-04-27T21:19:46Z</dcterms:modified>
</cp:coreProperties>
</file>