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3" r:id="rId2"/>
    <p:sldMasterId id="2147483685" r:id="rId3"/>
    <p:sldMasterId id="2147483697" r:id="rId4"/>
    <p:sldMasterId id="2147483723" r:id="rId5"/>
  </p:sldMasterIdLst>
  <p:notesMasterIdLst>
    <p:notesMasterId r:id="rId57"/>
  </p:notesMasterIdLst>
  <p:sldIdLst>
    <p:sldId id="257" r:id="rId6"/>
    <p:sldId id="258" r:id="rId7"/>
    <p:sldId id="259" r:id="rId8"/>
    <p:sldId id="260" r:id="rId9"/>
    <p:sldId id="261" r:id="rId10"/>
    <p:sldId id="262" r:id="rId11"/>
    <p:sldId id="263"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2" r:id="rId47"/>
    <p:sldId id="311" r:id="rId48"/>
    <p:sldId id="312" r:id="rId49"/>
    <p:sldId id="304" r:id="rId50"/>
    <p:sldId id="305" r:id="rId51"/>
    <p:sldId id="306" r:id="rId52"/>
    <p:sldId id="307" r:id="rId53"/>
    <p:sldId id="308" r:id="rId54"/>
    <p:sldId id="309" r:id="rId55"/>
    <p:sldId id="310"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8169-0BDF-40E7-B9B4-CACC118DC0CC}"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52956-5797-4D00-8F02-874A0AC51C4D}" type="slidenum">
              <a:rPr lang="en-US" smtClean="0"/>
              <a:t>‹#›</a:t>
            </a:fld>
            <a:endParaRPr lang="en-US"/>
          </a:p>
        </p:txBody>
      </p:sp>
    </p:spTree>
    <p:extLst>
      <p:ext uri="{BB962C8B-B14F-4D97-AF65-F5344CB8AC3E}">
        <p14:creationId xmlns:p14="http://schemas.microsoft.com/office/powerpoint/2010/main" val="271647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AD098-B3A1-447A-AA28-84237BE4F3C3}" type="slidenum">
              <a:rPr lang="ar-SA" altLang="en-US">
                <a:solidFill>
                  <a:prstClr val="black"/>
                </a:solidFill>
              </a:rPr>
              <a:pPr/>
              <a:t>25</a:t>
            </a:fld>
            <a:endParaRPr lang="en-AU" altLang="en-US">
              <a:solidFill>
                <a:prstClr val="black"/>
              </a:solidFill>
            </a:endParaRPr>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p:txBody>
          <a:bodyPr/>
          <a:lstStyle/>
          <a:p>
            <a:r>
              <a:rPr lang="en-US" altLang="en-US"/>
              <a:t>Note that all human languages have varying letter frequencies, though the number of letters and their frequencies varies. Stallings Figure 2.5 shows English letter frequencies. </a:t>
            </a:r>
            <a:r>
              <a:rPr lang="en-AU" altLang="en-US"/>
              <a:t>Seberry &amp; Pieprzyk, </a:t>
            </a:r>
            <a:r>
              <a:rPr lang="en-US" altLang="en-US">
                <a:solidFill>
                  <a:srgbClr val="810081"/>
                </a:solidFill>
                <a:latin typeface="Times-Roman" charset="0"/>
              </a:rPr>
              <a:t>"Cryptography - An Introduction to Computer Security", Prentice-Hall 1989, </a:t>
            </a:r>
            <a:r>
              <a:rPr lang="en-AU" altLang="en-US"/>
              <a:t>Appendix A has letter frequency graphs for 20 languages (most European &amp; Japanese &amp; Malay).</a:t>
            </a:r>
          </a:p>
        </p:txBody>
      </p:sp>
    </p:spTree>
    <p:extLst>
      <p:ext uri="{BB962C8B-B14F-4D97-AF65-F5344CB8AC3E}">
        <p14:creationId xmlns:p14="http://schemas.microsoft.com/office/powerpoint/2010/main" val="244282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87DF2-BC85-460A-B16F-CE9A99114D89}" type="slidenum">
              <a:rPr lang="ar-SA" altLang="en-US">
                <a:solidFill>
                  <a:prstClr val="black"/>
                </a:solidFill>
              </a:rPr>
              <a:pPr/>
              <a:t>36</a:t>
            </a:fld>
            <a:endParaRPr lang="en-AU" altLang="en-US">
              <a:solidFill>
                <a:prstClr val="black"/>
              </a:solidFill>
            </a:endParaRPr>
          </a:p>
        </p:txBody>
      </p:sp>
      <p:sp>
        <p:nvSpPr>
          <p:cNvPr id="167938" name="Rectangle 2"/>
          <p:cNvSpPr>
            <a:spLocks noGrp="1" noRot="1" noChangeAspect="1" noChangeArrowheads="1" noTextEdit="1"/>
          </p:cNvSpPr>
          <p:nvPr>
            <p:ph type="sldImg"/>
          </p:nvPr>
        </p:nvSpPr>
        <p:spPr>
          <a:xfrm>
            <a:off x="381000" y="685800"/>
            <a:ext cx="6096000" cy="3429000"/>
          </a:xfrm>
          <a:ln/>
        </p:spPr>
      </p:sp>
      <p:sp>
        <p:nvSpPr>
          <p:cNvPr id="167939" name="Rectangle 3"/>
          <p:cNvSpPr>
            <a:spLocks noGrp="1" noChangeArrowheads="1"/>
          </p:cNvSpPr>
          <p:nvPr>
            <p:ph type="body" idx="1"/>
          </p:nvPr>
        </p:nvSpPr>
        <p:spPr/>
        <p:txBody>
          <a:bodyPr/>
          <a:lstStyle/>
          <a:p>
            <a:endParaRPr lang="en-US" altLang="en-US">
              <a:latin typeface="Times-Roman" charset="0"/>
            </a:endParaRPr>
          </a:p>
        </p:txBody>
      </p:sp>
    </p:spTree>
    <p:extLst>
      <p:ext uri="{BB962C8B-B14F-4D97-AF65-F5344CB8AC3E}">
        <p14:creationId xmlns:p14="http://schemas.microsoft.com/office/powerpoint/2010/main" val="159530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49F09-9821-46D5-9A56-173FEF2768B3}" type="slidenum">
              <a:rPr lang="ar-SA" altLang="en-US">
                <a:solidFill>
                  <a:prstClr val="black"/>
                </a:solidFill>
              </a:rPr>
              <a:pPr/>
              <a:t>37</a:t>
            </a:fld>
            <a:endParaRPr lang="en-AU" altLang="en-US">
              <a:solidFill>
                <a:prstClr val="black"/>
              </a:solidFill>
            </a:endParaRPr>
          </a:p>
        </p:txBody>
      </p:sp>
      <p:sp>
        <p:nvSpPr>
          <p:cNvPr id="169986" name="Rectangle 2"/>
          <p:cNvSpPr>
            <a:spLocks noGrp="1" noRot="1" noChangeAspect="1" noChangeArrowheads="1" noTextEdit="1"/>
          </p:cNvSpPr>
          <p:nvPr>
            <p:ph type="sldImg"/>
          </p:nvPr>
        </p:nvSpPr>
        <p:spPr>
          <a:xfrm>
            <a:off x="381000" y="685800"/>
            <a:ext cx="6096000" cy="3429000"/>
          </a:xfrm>
          <a:ln/>
        </p:spPr>
      </p:sp>
      <p:sp>
        <p:nvSpPr>
          <p:cNvPr id="169987" name="Rectangle 3"/>
          <p:cNvSpPr>
            <a:spLocks noGrp="1" noChangeArrowheads="1"/>
          </p:cNvSpPr>
          <p:nvPr>
            <p:ph type="body" idx="1"/>
          </p:nvPr>
        </p:nvSpPr>
        <p:spPr/>
        <p:txBody>
          <a:bodyPr/>
          <a:lstStyle/>
          <a:p>
            <a:endParaRPr lang="en-US" altLang="en-US">
              <a:latin typeface="Times-Roman" charset="0"/>
            </a:endParaRPr>
          </a:p>
        </p:txBody>
      </p:sp>
    </p:spTree>
    <p:extLst>
      <p:ext uri="{BB962C8B-B14F-4D97-AF65-F5344CB8AC3E}">
        <p14:creationId xmlns:p14="http://schemas.microsoft.com/office/powerpoint/2010/main" val="292970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29C16-95AB-401D-94E3-44BB1B39DD05}" type="slidenum">
              <a:rPr lang="ar-SA" altLang="en-US">
                <a:solidFill>
                  <a:prstClr val="black"/>
                </a:solidFill>
              </a:rPr>
              <a:pPr/>
              <a:t>38</a:t>
            </a:fld>
            <a:endParaRPr lang="en-AU" altLang="en-US">
              <a:solidFill>
                <a:prstClr val="black"/>
              </a:solidFill>
            </a:endParaRPr>
          </a:p>
        </p:txBody>
      </p:sp>
      <p:sp>
        <p:nvSpPr>
          <p:cNvPr id="172034" name="Rectangle 2"/>
          <p:cNvSpPr>
            <a:spLocks noGrp="1" noRot="1" noChangeAspect="1" noChangeArrowheads="1" noTextEdit="1"/>
          </p:cNvSpPr>
          <p:nvPr>
            <p:ph type="sldImg"/>
          </p:nvPr>
        </p:nvSpPr>
        <p:spPr>
          <a:xfrm>
            <a:off x="381000" y="685800"/>
            <a:ext cx="6096000" cy="3429000"/>
          </a:xfrm>
          <a:ln/>
        </p:spPr>
      </p:sp>
      <p:sp>
        <p:nvSpPr>
          <p:cNvPr id="172035" name="Rectangle 3"/>
          <p:cNvSpPr>
            <a:spLocks noGrp="1" noChangeArrowheads="1"/>
          </p:cNvSpPr>
          <p:nvPr>
            <p:ph type="body" idx="1"/>
          </p:nvPr>
        </p:nvSpPr>
        <p:spPr/>
        <p:txBody>
          <a:bodyPr/>
          <a:lstStyle/>
          <a:p>
            <a:endParaRPr lang="en-US" altLang="en-US">
              <a:latin typeface="Times-Roman" charset="0"/>
            </a:endParaRPr>
          </a:p>
        </p:txBody>
      </p:sp>
    </p:spTree>
    <p:extLst>
      <p:ext uri="{BB962C8B-B14F-4D97-AF65-F5344CB8AC3E}">
        <p14:creationId xmlns:p14="http://schemas.microsoft.com/office/powerpoint/2010/main" val="413798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20280-3E25-4ABE-9A06-5A672FE1A2E4}" type="slidenum">
              <a:rPr lang="ar-SA" altLang="en-US">
                <a:solidFill>
                  <a:prstClr val="black"/>
                </a:solidFill>
              </a:rPr>
              <a:pPr/>
              <a:t>39</a:t>
            </a:fld>
            <a:endParaRPr lang="en-AU" altLang="en-US">
              <a:solidFill>
                <a:prstClr val="black"/>
              </a:solidFill>
            </a:endParaRPr>
          </a:p>
        </p:txBody>
      </p:sp>
      <p:sp>
        <p:nvSpPr>
          <p:cNvPr id="178178" name="Rectangle 2"/>
          <p:cNvSpPr>
            <a:spLocks noGrp="1" noRot="1" noChangeAspect="1" noChangeArrowheads="1" noTextEdit="1"/>
          </p:cNvSpPr>
          <p:nvPr>
            <p:ph type="sldImg"/>
          </p:nvPr>
        </p:nvSpPr>
        <p:spPr>
          <a:xfrm>
            <a:off x="381000" y="685800"/>
            <a:ext cx="6096000" cy="3429000"/>
          </a:xfrm>
          <a:ln/>
        </p:spPr>
      </p:sp>
      <p:sp>
        <p:nvSpPr>
          <p:cNvPr id="178179" name="Rectangle 3"/>
          <p:cNvSpPr>
            <a:spLocks noGrp="1" noChangeArrowheads="1"/>
          </p:cNvSpPr>
          <p:nvPr>
            <p:ph type="body" idx="1"/>
          </p:nvPr>
        </p:nvSpPr>
        <p:spPr/>
        <p:txBody>
          <a:bodyPr/>
          <a:lstStyle/>
          <a:p>
            <a:endParaRPr lang="en-US" altLang="en-US">
              <a:latin typeface="Times-Roman" charset="0"/>
            </a:endParaRPr>
          </a:p>
        </p:txBody>
      </p:sp>
    </p:spTree>
    <p:extLst>
      <p:ext uri="{BB962C8B-B14F-4D97-AF65-F5344CB8AC3E}">
        <p14:creationId xmlns:p14="http://schemas.microsoft.com/office/powerpoint/2010/main" val="56391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44334-D126-4F99-B546-653D76EEB861}" type="slidenum">
              <a:rPr lang="ar-SA" altLang="en-US">
                <a:solidFill>
                  <a:prstClr val="black"/>
                </a:solidFill>
              </a:rPr>
              <a:pPr/>
              <a:t>40</a:t>
            </a:fld>
            <a:endParaRPr lang="en-AU" altLang="en-US">
              <a:solidFill>
                <a:prstClr val="black"/>
              </a:solidFill>
            </a:endParaRPr>
          </a:p>
        </p:txBody>
      </p:sp>
      <p:sp>
        <p:nvSpPr>
          <p:cNvPr id="183298" name="Rectangle 2"/>
          <p:cNvSpPr>
            <a:spLocks noGrp="1" noRot="1" noChangeAspect="1" noChangeArrowheads="1" noTextEdit="1"/>
          </p:cNvSpPr>
          <p:nvPr>
            <p:ph type="sldImg"/>
          </p:nvPr>
        </p:nvSpPr>
        <p:spPr>
          <a:xfrm>
            <a:off x="381000" y="685800"/>
            <a:ext cx="6096000" cy="3429000"/>
          </a:xfrm>
          <a:ln/>
        </p:spPr>
      </p:sp>
      <p:sp>
        <p:nvSpPr>
          <p:cNvPr id="183299" name="Rectangle 3"/>
          <p:cNvSpPr>
            <a:spLocks noGrp="1" noChangeArrowheads="1"/>
          </p:cNvSpPr>
          <p:nvPr>
            <p:ph type="body" idx="1"/>
          </p:nvPr>
        </p:nvSpPr>
        <p:spPr/>
        <p:txBody>
          <a:bodyPr/>
          <a:lstStyle/>
          <a:p>
            <a:endParaRPr lang="en-US" altLang="en-US">
              <a:latin typeface="Times-Roman" charset="0"/>
            </a:endParaRPr>
          </a:p>
        </p:txBody>
      </p:sp>
    </p:spTree>
    <p:extLst>
      <p:ext uri="{BB962C8B-B14F-4D97-AF65-F5344CB8AC3E}">
        <p14:creationId xmlns:p14="http://schemas.microsoft.com/office/powerpoint/2010/main" val="11286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2E667A0F-3847-4154-9617-37C88A61891D}" type="slidenum">
              <a:rPr lang="en-US" altLang="en-US" sz="1200">
                <a:solidFill>
                  <a:prstClr val="black"/>
                </a:solidFill>
              </a:rPr>
              <a:pPr/>
              <a:t>26</a:t>
            </a:fld>
            <a:endParaRPr lang="en-US" altLang="en-US" sz="1200">
              <a:solidFill>
                <a:prstClr val="black"/>
              </a:solidFill>
            </a:endParaRPr>
          </a:p>
        </p:txBody>
      </p:sp>
      <p:sp>
        <p:nvSpPr>
          <p:cNvPr id="135171" name="Rectangle 2"/>
          <p:cNvSpPr>
            <a:spLocks noGrp="1" noRot="1" noChangeAspect="1" noChangeArrowheads="1" noTextEdit="1"/>
          </p:cNvSpPr>
          <p:nvPr>
            <p:ph type="sldImg"/>
          </p:nvPr>
        </p:nvSpPr>
        <p:spPr>
          <a:xfrm>
            <a:off x="382588" y="685800"/>
            <a:ext cx="6096000" cy="3429000"/>
          </a:xfrm>
          <a:ln/>
        </p:spPr>
      </p:sp>
      <p:sp>
        <p:nvSpPr>
          <p:cNvPr id="135172" name="Rectangle 3"/>
          <p:cNvSpPr>
            <a:spLocks noGrp="1" noChangeArrowheads="1"/>
          </p:cNvSpPr>
          <p:nvPr>
            <p:ph type="body" idx="1"/>
          </p:nvPr>
        </p:nvSpPr>
        <p:spPr>
          <a:noFill/>
        </p:spPr>
        <p:txBody>
          <a:bodyPr/>
          <a:lstStyle/>
          <a:p>
            <a:r>
              <a:rPr kumimoji="0" lang="en-US" altLang="en-US" smtClean="0"/>
              <a:t>From Page 30 of Pfleeger</a:t>
            </a:r>
          </a:p>
        </p:txBody>
      </p:sp>
    </p:spTree>
    <p:extLst>
      <p:ext uri="{BB962C8B-B14F-4D97-AF65-F5344CB8AC3E}">
        <p14:creationId xmlns:p14="http://schemas.microsoft.com/office/powerpoint/2010/main" val="286472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D628-C226-4A19-8A4D-87E95594D573}" type="slidenum">
              <a:rPr lang="ar-SA" altLang="en-US">
                <a:solidFill>
                  <a:prstClr val="black"/>
                </a:solidFill>
              </a:rPr>
              <a:pPr/>
              <a:t>29</a:t>
            </a:fld>
            <a:endParaRPr lang="en-AU" altLang="en-US">
              <a:solidFill>
                <a:prstClr val="black"/>
              </a:solidFill>
            </a:endParaRPr>
          </a:p>
        </p:txBody>
      </p:sp>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p:txBody>
          <a:bodyPr/>
          <a:lstStyle/>
          <a:p>
            <a:r>
              <a:rPr lang="en-AU" altLang="en-US" dirty="0"/>
              <a:t>Consider ways to reduce the "</a:t>
            </a:r>
            <a:r>
              <a:rPr lang="en-AU" altLang="en-US" dirty="0" err="1"/>
              <a:t>spikyness</a:t>
            </a:r>
            <a:r>
              <a:rPr lang="en-AU" altLang="en-US" dirty="0"/>
              <a:t>" of natural language text, since if just map one letter always to another, the frequency distribution is just shuffled. One approach is to encrypt more than one letter at once. The Playfair cipher is an example of doing this.</a:t>
            </a:r>
          </a:p>
        </p:txBody>
      </p:sp>
    </p:spTree>
    <p:extLst>
      <p:ext uri="{BB962C8B-B14F-4D97-AF65-F5344CB8AC3E}">
        <p14:creationId xmlns:p14="http://schemas.microsoft.com/office/powerpoint/2010/main" val="109842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F89C5-EDEA-4D4B-9026-A27C6047DFC6}" type="slidenum">
              <a:rPr lang="ar-SA" altLang="en-US">
                <a:solidFill>
                  <a:prstClr val="black"/>
                </a:solidFill>
              </a:rPr>
              <a:pPr/>
              <a:t>30</a:t>
            </a:fld>
            <a:endParaRPr lang="en-AU" altLang="en-US">
              <a:solidFill>
                <a:prstClr val="black"/>
              </a:solidFill>
            </a:endParaRPr>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p:txBody>
          <a:bodyPr/>
          <a:lstStyle/>
          <a:p>
            <a:r>
              <a:rPr lang="en-US" altLang="en-US" dirty="0">
                <a:latin typeface="Times-Roman" charset="0"/>
              </a:rPr>
              <a:t>The best-known multiple-letter encryption cipher is the Playfair, which treats </a:t>
            </a:r>
            <a:r>
              <a:rPr lang="en-US" altLang="en-US" dirty="0" err="1">
                <a:latin typeface="Times-Roman" charset="0"/>
              </a:rPr>
              <a:t>digrams</a:t>
            </a:r>
            <a:r>
              <a:rPr lang="en-US" altLang="en-US" dirty="0">
                <a:latin typeface="Times-Roman" charset="0"/>
              </a:rPr>
              <a:t> in the plaintext as single units and translates these units into ciphertext </a:t>
            </a:r>
            <a:r>
              <a:rPr lang="en-US" altLang="en-US" dirty="0" err="1">
                <a:latin typeface="Times-Roman" charset="0"/>
              </a:rPr>
              <a:t>digrams</a:t>
            </a:r>
            <a:r>
              <a:rPr lang="en-US" altLang="en-US" dirty="0">
                <a:latin typeface="Times-Roman" charset="0"/>
              </a:rPr>
              <a:t>. The Playfair algorithm is based on the use of a 5x5 matrix of letters constructed using a keyword.</a:t>
            </a:r>
            <a:r>
              <a:rPr lang="en-AU" altLang="en-US" dirty="0"/>
              <a:t> The rules for filling in this 5x5 matrix are: L to R, top to bottom, first with keyword after duplicate letters have been removed, and then with the remain letters, with I/J used as a single letter. This example comes from Dorothy </a:t>
            </a:r>
            <a:r>
              <a:rPr lang="en-AU" altLang="en-US" dirty="0" err="1"/>
              <a:t>Sayer's</a:t>
            </a:r>
            <a:r>
              <a:rPr lang="en-AU" altLang="en-US" dirty="0"/>
              <a:t> book "Have His Carcase", in which Lord Peter </a:t>
            </a:r>
            <a:r>
              <a:rPr lang="en-AU" altLang="en-US" dirty="0" err="1"/>
              <a:t>Wimsey</a:t>
            </a:r>
            <a:r>
              <a:rPr lang="en-AU" altLang="en-US" dirty="0"/>
              <a:t> solves it, and describes the use of a probably word attack. </a:t>
            </a:r>
          </a:p>
        </p:txBody>
      </p:sp>
    </p:spTree>
    <p:extLst>
      <p:ext uri="{BB962C8B-B14F-4D97-AF65-F5344CB8AC3E}">
        <p14:creationId xmlns:p14="http://schemas.microsoft.com/office/powerpoint/2010/main" val="382180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2FEBD-4DFA-4DD8-B6AB-44D43E6A69A4}" type="slidenum">
              <a:rPr lang="ar-SA" altLang="en-US">
                <a:solidFill>
                  <a:prstClr val="black"/>
                </a:solidFill>
              </a:rPr>
              <a:pPr/>
              <a:t>31</a:t>
            </a:fld>
            <a:endParaRPr lang="en-AU" altLang="en-US">
              <a:solidFill>
                <a:prstClr val="black"/>
              </a:solidFill>
            </a:endParaRPr>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p:txBody>
          <a:bodyPr/>
          <a:lstStyle/>
          <a:p>
            <a:pPr marL="228600" indent="-228600"/>
            <a:r>
              <a:rPr lang="en-US" altLang="en-US">
                <a:latin typeface="Times-Roman" charset="0"/>
              </a:rPr>
              <a:t>Plaintext is encrypted two letters at a time,according to the rules as shown. </a:t>
            </a:r>
            <a:r>
              <a:rPr lang="en-AU" altLang="en-US"/>
              <a:t>Note how you wrap from right side back to left, or from bottom back to top.</a:t>
            </a:r>
          </a:p>
          <a:p>
            <a:pPr marL="685800" lvl="1" indent="-228600">
              <a:lnSpc>
                <a:spcPct val="80000"/>
              </a:lnSpc>
              <a:buFont typeface="Times" charset="0"/>
              <a:buAutoNum type="arabicPeriod"/>
            </a:pPr>
            <a:r>
              <a:rPr lang="en-AU" altLang="en-US"/>
              <a:t> if a pair is a repeated letter, insert a filler like 'X',  eg. "balloon" encrypts as "ba lx lo on" </a:t>
            </a:r>
          </a:p>
          <a:p>
            <a:pPr marL="685800" lvl="1" indent="-228600">
              <a:lnSpc>
                <a:spcPct val="80000"/>
              </a:lnSpc>
              <a:buFont typeface="Times" charset="0"/>
              <a:buAutoNum type="arabicPeriod"/>
            </a:pPr>
            <a:r>
              <a:rPr lang="en-AU" altLang="en-US"/>
              <a:t> if both letters fall in the same row, replace each with letter to right (wrapping back to start from end),  eg. “ar" encrypts as "RM" </a:t>
            </a:r>
          </a:p>
          <a:p>
            <a:pPr marL="685800" lvl="1" indent="-228600">
              <a:lnSpc>
                <a:spcPct val="80000"/>
              </a:lnSpc>
              <a:buFont typeface="Times" charset="0"/>
              <a:buAutoNum type="arabicPeriod"/>
            </a:pPr>
            <a:r>
              <a:rPr lang="en-AU" altLang="en-US"/>
              <a:t> if both letters fall in the same column, replace each with the letter below it (again wrapping to top from bottom), eg. “mu" encrypts to "CM" </a:t>
            </a:r>
          </a:p>
          <a:p>
            <a:pPr marL="685800" lvl="1" indent="-228600">
              <a:lnSpc>
                <a:spcPct val="80000"/>
              </a:lnSpc>
              <a:buFont typeface="Times" charset="0"/>
              <a:buAutoNum type="arabicPeriod"/>
            </a:pPr>
            <a:r>
              <a:rPr lang="en-AU" altLang="en-US"/>
              <a:t> otherwise each letter is replaced by the one in its row in the column of the other letter of the pair, eg. “hs" encrypts to "BP", and “ea" to "IM" or "JM" (as desired) </a:t>
            </a:r>
          </a:p>
          <a:p>
            <a:pPr marL="228600" indent="-228600"/>
            <a:r>
              <a:rPr lang="en-AU" altLang="en-US"/>
              <a:t> Decrypting of course works exactly in reverse. Can see this by working the example pairs shown, backwards. </a:t>
            </a:r>
          </a:p>
        </p:txBody>
      </p:sp>
    </p:spTree>
    <p:extLst>
      <p:ext uri="{BB962C8B-B14F-4D97-AF65-F5344CB8AC3E}">
        <p14:creationId xmlns:p14="http://schemas.microsoft.com/office/powerpoint/2010/main" val="224207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809F1-ED21-49C8-8EF1-67CE1DC91C8D}" type="slidenum">
              <a:rPr lang="ar-SA" altLang="en-US">
                <a:solidFill>
                  <a:prstClr val="black"/>
                </a:solidFill>
              </a:rPr>
              <a:pPr/>
              <a:t>32</a:t>
            </a:fld>
            <a:endParaRPr lang="en-AU" altLang="en-US">
              <a:solidFill>
                <a:prstClr val="black"/>
              </a:solidFill>
            </a:endParaRPr>
          </a:p>
        </p:txBody>
      </p:sp>
      <p:sp>
        <p:nvSpPr>
          <p:cNvPr id="140290" name="Rectangle 2"/>
          <p:cNvSpPr>
            <a:spLocks noGrp="1" noRot="1" noChangeAspect="1" noChangeArrowheads="1" noTextEdit="1"/>
          </p:cNvSpPr>
          <p:nvPr>
            <p:ph type="sldImg"/>
          </p:nvPr>
        </p:nvSpPr>
        <p:spPr>
          <a:xfrm>
            <a:off x="381000" y="685800"/>
            <a:ext cx="6096000" cy="3429000"/>
          </a:xfrm>
          <a:ln/>
        </p:spPr>
      </p:sp>
      <p:sp>
        <p:nvSpPr>
          <p:cNvPr id="140291" name="Rectangle 3"/>
          <p:cNvSpPr>
            <a:spLocks noGrp="1" noChangeArrowheads="1"/>
          </p:cNvSpPr>
          <p:nvPr>
            <p:ph type="body" idx="1"/>
          </p:nvPr>
        </p:nvSpPr>
        <p:spPr/>
        <p:txBody>
          <a:bodyPr/>
          <a:lstStyle/>
          <a:p>
            <a:pPr marL="228600" indent="-228600"/>
            <a:endParaRPr lang="en-US" altLang="en-US"/>
          </a:p>
        </p:txBody>
      </p:sp>
    </p:spTree>
    <p:extLst>
      <p:ext uri="{BB962C8B-B14F-4D97-AF65-F5344CB8AC3E}">
        <p14:creationId xmlns:p14="http://schemas.microsoft.com/office/powerpoint/2010/main" val="12296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5397C-FB5B-4C80-9262-CB0B50B2C907}" type="slidenum">
              <a:rPr lang="ar-SA" altLang="en-US">
                <a:solidFill>
                  <a:prstClr val="black"/>
                </a:solidFill>
              </a:rPr>
              <a:pPr/>
              <a:t>33</a:t>
            </a:fld>
            <a:endParaRPr lang="en-AU" altLang="en-US">
              <a:solidFill>
                <a:prstClr val="black"/>
              </a:solidFill>
            </a:endParaRPr>
          </a:p>
        </p:txBody>
      </p:sp>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p:txBody>
          <a:bodyPr/>
          <a:lstStyle/>
          <a:p>
            <a:pPr marL="228600" indent="-228600"/>
            <a:endParaRPr lang="en-US" altLang="en-US"/>
          </a:p>
        </p:txBody>
      </p:sp>
    </p:spTree>
    <p:extLst>
      <p:ext uri="{BB962C8B-B14F-4D97-AF65-F5344CB8AC3E}">
        <p14:creationId xmlns:p14="http://schemas.microsoft.com/office/powerpoint/2010/main" val="227683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3B127-FB60-4DE7-A41A-F8530F9E33E8}" type="slidenum">
              <a:rPr lang="ar-SA" altLang="en-US">
                <a:solidFill>
                  <a:prstClr val="black"/>
                </a:solidFill>
              </a:rPr>
              <a:pPr/>
              <a:t>34</a:t>
            </a:fld>
            <a:endParaRPr lang="en-AU" altLang="en-US">
              <a:solidFill>
                <a:prstClr val="black"/>
              </a:solidFill>
            </a:endParaRPr>
          </a:p>
        </p:txBody>
      </p:sp>
      <p:sp>
        <p:nvSpPr>
          <p:cNvPr id="147458" name="Rectangle 2"/>
          <p:cNvSpPr>
            <a:spLocks noGrp="1" noRot="1" noChangeAspect="1" noChangeArrowheads="1" noTextEdit="1"/>
          </p:cNvSpPr>
          <p:nvPr>
            <p:ph type="sldImg"/>
          </p:nvPr>
        </p:nvSpPr>
        <p:spPr>
          <a:xfrm>
            <a:off x="381000" y="685800"/>
            <a:ext cx="6096000" cy="3429000"/>
          </a:xfrm>
          <a:ln/>
        </p:spPr>
      </p:sp>
      <p:sp>
        <p:nvSpPr>
          <p:cNvPr id="147459" name="Rectangle 3"/>
          <p:cNvSpPr>
            <a:spLocks noGrp="1" noChangeArrowheads="1"/>
          </p:cNvSpPr>
          <p:nvPr>
            <p:ph type="body" idx="1"/>
          </p:nvPr>
        </p:nvSpPr>
        <p:spPr/>
        <p:txBody>
          <a:bodyPr/>
          <a:lstStyle/>
          <a:p>
            <a:pPr marL="228600" indent="-228600"/>
            <a:endParaRPr lang="en-US" altLang="en-US"/>
          </a:p>
        </p:txBody>
      </p:sp>
    </p:spTree>
    <p:extLst>
      <p:ext uri="{BB962C8B-B14F-4D97-AF65-F5344CB8AC3E}">
        <p14:creationId xmlns:p14="http://schemas.microsoft.com/office/powerpoint/2010/main" val="195068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A9848-BFBA-4006-A22B-77935EB1A563}" type="slidenum">
              <a:rPr lang="ar-SA" altLang="en-US">
                <a:solidFill>
                  <a:prstClr val="black"/>
                </a:solidFill>
              </a:rPr>
              <a:pPr/>
              <a:t>35</a:t>
            </a:fld>
            <a:endParaRPr lang="en-AU" altLang="en-US">
              <a:solidFill>
                <a:prstClr val="black"/>
              </a:solidFill>
            </a:endParaRPr>
          </a:p>
        </p:txBody>
      </p:sp>
      <p:sp>
        <p:nvSpPr>
          <p:cNvPr id="121858" name="Rectangle 2"/>
          <p:cNvSpPr>
            <a:spLocks noGrp="1" noRot="1" noChangeAspect="1" noChangeArrowheads="1" noTextEdit="1"/>
          </p:cNvSpPr>
          <p:nvPr>
            <p:ph type="sldImg"/>
          </p:nvPr>
        </p:nvSpPr>
        <p:spPr>
          <a:xfrm>
            <a:off x="381000" y="685800"/>
            <a:ext cx="6096000" cy="3429000"/>
          </a:xfrm>
          <a:ln/>
        </p:spPr>
      </p:sp>
      <p:sp>
        <p:nvSpPr>
          <p:cNvPr id="121859" name="Rectangle 3"/>
          <p:cNvSpPr>
            <a:spLocks noGrp="1" noChangeArrowheads="1"/>
          </p:cNvSpPr>
          <p:nvPr>
            <p:ph type="body" idx="1"/>
          </p:nvPr>
        </p:nvSpPr>
        <p:spPr/>
        <p:txBody>
          <a:bodyPr/>
          <a:lstStyle/>
          <a:p>
            <a:r>
              <a:rPr lang="en-US" altLang="en-US" dirty="0">
                <a:latin typeface="Times-Roman" charset="0"/>
              </a:rPr>
              <a:t>The Playfair cipher is a great advance over simple </a:t>
            </a:r>
            <a:r>
              <a:rPr lang="en-US" altLang="en-US" dirty="0" err="1">
                <a:latin typeface="Times-Roman" charset="0"/>
              </a:rPr>
              <a:t>monoalphabetic</a:t>
            </a:r>
            <a:r>
              <a:rPr lang="en-US" altLang="en-US" dirty="0">
                <a:latin typeface="Times-Roman" charset="0"/>
              </a:rPr>
              <a:t> ciphers, since there are 26*26=676</a:t>
            </a:r>
            <a:r>
              <a:rPr lang="en-US" altLang="en-US" dirty="0">
                <a:latin typeface="Helvetica" charset="0"/>
              </a:rPr>
              <a:t> </a:t>
            </a:r>
            <a:r>
              <a:rPr lang="en-US" altLang="en-US" dirty="0" err="1">
                <a:latin typeface="Times-Roman" charset="0"/>
              </a:rPr>
              <a:t>digrams</a:t>
            </a:r>
            <a:r>
              <a:rPr lang="en-US" altLang="en-US" dirty="0">
                <a:latin typeface="Times-Roman" charset="0"/>
              </a:rPr>
              <a:t> (</a:t>
            </a:r>
            <a:r>
              <a:rPr lang="en-US" altLang="en-US" dirty="0" err="1">
                <a:latin typeface="Times-Roman" charset="0"/>
              </a:rPr>
              <a:t>vs</a:t>
            </a:r>
            <a:r>
              <a:rPr lang="en-US" altLang="en-US" dirty="0">
                <a:latin typeface="Times-Roman" charset="0"/>
              </a:rPr>
              <a:t> 26 letters), so that identification of individual </a:t>
            </a:r>
            <a:r>
              <a:rPr lang="en-US" altLang="en-US" dirty="0" err="1">
                <a:latin typeface="Times-Roman" charset="0"/>
              </a:rPr>
              <a:t>digrams</a:t>
            </a:r>
            <a:r>
              <a:rPr lang="en-US" altLang="en-US" dirty="0">
                <a:latin typeface="Times-Roman" charset="0"/>
              </a:rPr>
              <a:t> is more difficult. </a:t>
            </a:r>
            <a:r>
              <a:rPr lang="en-US" altLang="en-US" dirty="0" err="1">
                <a:latin typeface="Times-Roman" charset="0"/>
              </a:rPr>
              <a:t>Also,the</a:t>
            </a:r>
            <a:r>
              <a:rPr lang="en-US" altLang="en-US" dirty="0">
                <a:latin typeface="Times-Roman" charset="0"/>
              </a:rPr>
              <a:t> relative frequencies of individual letters exhibit a much greater range than that of </a:t>
            </a:r>
            <a:r>
              <a:rPr lang="en-US" altLang="en-US" dirty="0" err="1">
                <a:latin typeface="Times-Roman" charset="0"/>
              </a:rPr>
              <a:t>digrams</a:t>
            </a:r>
            <a:r>
              <a:rPr lang="en-US" altLang="en-US" dirty="0">
                <a:latin typeface="Times-Roman" charset="0"/>
              </a:rPr>
              <a:t>, making frequency analysis much more difficult. The Playfair cipher was for a long time considered unbreakable. It was used as the standard field system by the British Army in World War I and still enjoyed considerable use by the </a:t>
            </a:r>
            <a:r>
              <a:rPr lang="en-US" altLang="en-US" dirty="0" err="1">
                <a:latin typeface="Times-Roman" charset="0"/>
              </a:rPr>
              <a:t>U.S.Army</a:t>
            </a:r>
            <a:r>
              <a:rPr lang="en-US" altLang="en-US" dirty="0">
                <a:latin typeface="Times-Roman" charset="0"/>
              </a:rPr>
              <a:t> and other Allied forces during World War II. Despite this level of confidence in its </a:t>
            </a:r>
            <a:r>
              <a:rPr lang="en-US" altLang="en-US" dirty="0" err="1">
                <a:latin typeface="Times-Roman" charset="0"/>
              </a:rPr>
              <a:t>security,the</a:t>
            </a:r>
            <a:r>
              <a:rPr lang="en-US" altLang="en-US" dirty="0">
                <a:latin typeface="Times-Roman" charset="0"/>
              </a:rPr>
              <a:t> Playfair cipher is relatively easy to break because it still leaves much of the structure of the plaintext language intact</a:t>
            </a:r>
          </a:p>
        </p:txBody>
      </p:sp>
    </p:spTree>
    <p:extLst>
      <p:ext uri="{BB962C8B-B14F-4D97-AF65-F5344CB8AC3E}">
        <p14:creationId xmlns:p14="http://schemas.microsoft.com/office/powerpoint/2010/main" val="188074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12642" name="Group 2"/>
          <p:cNvGrpSpPr>
            <a:grpSpLocks/>
          </p:cNvGrpSpPr>
          <p:nvPr/>
        </p:nvGrpSpPr>
        <p:grpSpPr bwMode="auto">
          <a:xfrm>
            <a:off x="4237" y="4267200"/>
            <a:ext cx="12187767" cy="2590800"/>
            <a:chOff x="2" y="2688"/>
            <a:chExt cx="5758" cy="1632"/>
          </a:xfrm>
        </p:grpSpPr>
        <p:sp>
          <p:nvSpPr>
            <p:cNvPr id="112643"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grpSp>
          <p:nvGrpSpPr>
            <p:cNvPr id="112644" name="Group 4"/>
            <p:cNvGrpSpPr>
              <a:grpSpLocks/>
            </p:cNvGrpSpPr>
            <p:nvPr/>
          </p:nvGrpSpPr>
          <p:grpSpPr bwMode="auto">
            <a:xfrm>
              <a:off x="1776" y="3024"/>
              <a:ext cx="3929" cy="1290"/>
              <a:chOff x="1776" y="3024"/>
              <a:chExt cx="3929" cy="1290"/>
            </a:xfrm>
          </p:grpSpPr>
          <p:grpSp>
            <p:nvGrpSpPr>
              <p:cNvPr id="112645" name="Group 5"/>
              <p:cNvGrpSpPr>
                <a:grpSpLocks/>
              </p:cNvGrpSpPr>
              <p:nvPr/>
            </p:nvGrpSpPr>
            <p:grpSpPr bwMode="auto">
              <a:xfrm>
                <a:off x="2268" y="3934"/>
                <a:ext cx="638" cy="377"/>
                <a:chOff x="2268" y="3934"/>
                <a:chExt cx="638" cy="377"/>
              </a:xfrm>
            </p:grpSpPr>
            <p:sp>
              <p:nvSpPr>
                <p:cNvPr id="1126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sp>
            <p:nvSpPr>
              <p:cNvPr id="1126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59"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0"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1"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2"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3"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4"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5"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6"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7"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8"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69"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0"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1"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2"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3"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4"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5"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6"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7"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8"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79"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0"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1"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2"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3"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4"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5"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6"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7"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8"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89"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90"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91"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92"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26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nvGrpSpPr>
              <p:cNvPr id="112694" name="Group 54"/>
              <p:cNvGrpSpPr>
                <a:grpSpLocks/>
              </p:cNvGrpSpPr>
              <p:nvPr/>
            </p:nvGrpSpPr>
            <p:grpSpPr bwMode="auto">
              <a:xfrm>
                <a:off x="4546" y="3608"/>
                <a:ext cx="518" cy="319"/>
                <a:chOff x="4546" y="3608"/>
                <a:chExt cx="518" cy="319"/>
              </a:xfrm>
            </p:grpSpPr>
            <p:sp>
              <p:nvSpPr>
                <p:cNvPr id="1126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6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7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grpSp>
            <p:nvGrpSpPr>
              <p:cNvPr id="112701" name="Group 61"/>
              <p:cNvGrpSpPr>
                <a:grpSpLocks/>
              </p:cNvGrpSpPr>
              <p:nvPr/>
            </p:nvGrpSpPr>
            <p:grpSpPr bwMode="auto">
              <a:xfrm>
                <a:off x="5381" y="3085"/>
                <a:ext cx="227" cy="132"/>
                <a:chOff x="5381" y="3085"/>
                <a:chExt cx="227" cy="132"/>
              </a:xfrm>
            </p:grpSpPr>
            <p:sp>
              <p:nvSpPr>
                <p:cNvPr id="11270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70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70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270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grpSp>
      </p:grpSp>
      <p:sp>
        <p:nvSpPr>
          <p:cNvPr id="112706" name="Rectangle 66"/>
          <p:cNvSpPr>
            <a:spLocks noGrp="1" noChangeArrowheads="1"/>
          </p:cNvSpPr>
          <p:nvPr>
            <p:ph type="ctrTitle" sz="quarter"/>
          </p:nvPr>
        </p:nvSpPr>
        <p:spPr>
          <a:xfrm>
            <a:off x="914400" y="1692277"/>
            <a:ext cx="10363200" cy="1736725"/>
          </a:xfrm>
        </p:spPr>
        <p:txBody>
          <a:bodyPr anchor="b"/>
          <a:lstStyle>
            <a:lvl1pPr>
              <a:defRPr sz="5616"/>
            </a:lvl1pPr>
          </a:lstStyle>
          <a:p>
            <a:pPr lvl="0"/>
            <a:r>
              <a:rPr lang="en-US" altLang="en-US" noProof="0" smtClean="0"/>
              <a:t>Click to edit Master title style</a:t>
            </a:r>
          </a:p>
        </p:txBody>
      </p:sp>
      <p:sp>
        <p:nvSpPr>
          <p:cNvPr id="11270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12708" name="Rectangle 68"/>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112709" name="Rectangle 69"/>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12710" name="Rectangle 70"/>
          <p:cNvSpPr>
            <a:spLocks noGrp="1" noChangeArrowheads="1"/>
          </p:cNvSpPr>
          <p:nvPr>
            <p:ph type="sldNum" sz="quarter" idx="4"/>
          </p:nvPr>
        </p:nvSpPr>
        <p:spPr/>
        <p:txBody>
          <a:bodyPr/>
          <a:lstStyle>
            <a:lvl1pPr>
              <a:defRPr/>
            </a:lvl1pPr>
          </a:lstStyle>
          <a:p>
            <a:fld id="{C4475526-0683-4924-BA62-828C6426D23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22296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C5B3890E-DE11-49C9-B321-4247DC80970A}"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648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7812"/>
            <a:ext cx="2743200" cy="5853113"/>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7812"/>
            <a:ext cx="8026400" cy="585311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0834A70F-AE55-46CE-900F-2B01A338A8C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8983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15"/>
            <a:ext cx="109728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09600" y="1676402"/>
            <a:ext cx="5384800" cy="445452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676402"/>
            <a:ext cx="5384800" cy="445452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609600" y="6248401"/>
            <a:ext cx="2844800" cy="457200"/>
          </a:xfrm>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a:xfrm>
            <a:off x="4165600" y="6248401"/>
            <a:ext cx="3860800" cy="457200"/>
          </a:xfrm>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a:xfrm>
            <a:off x="8737600" y="6248401"/>
            <a:ext cx="2844800" cy="457200"/>
          </a:xfrm>
        </p:spPr>
        <p:txBody>
          <a:bodyPr/>
          <a:lstStyle>
            <a:lvl1pPr>
              <a:defRPr/>
            </a:lvl1pPr>
          </a:lstStyle>
          <a:p>
            <a:fld id="{DFD405E4-CD3C-45A7-AA83-917EE55A774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400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1"/>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824"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7549" indent="0" algn="r">
              <a:buNone/>
              <a:defRPr>
                <a:solidFill>
                  <a:schemeClr val="tx1"/>
                </a:solidFill>
              </a:defRPr>
            </a:lvl1pPr>
            <a:lvl2pPr marL="475488" indent="0" algn="ctr">
              <a:buNone/>
            </a:lvl2pPr>
            <a:lvl3pPr marL="950976" indent="0" algn="ctr">
              <a:buNone/>
            </a:lvl3pPr>
            <a:lvl4pPr marL="1426464" indent="0" algn="ctr">
              <a:buNone/>
            </a:lvl4pPr>
            <a:lvl5pPr marL="1901952" indent="0" algn="ctr">
              <a:buNone/>
            </a:lvl5pPr>
            <a:lvl6pPr marL="2377440" indent="0" algn="ctr">
              <a:buNone/>
            </a:lvl6pPr>
            <a:lvl7pPr marL="2852928" indent="0" algn="ctr">
              <a:buNone/>
            </a:lvl7pPr>
            <a:lvl8pPr marL="3328416" indent="0" algn="ctr">
              <a:buNone/>
            </a:lvl8pPr>
            <a:lvl9pPr marL="3803904"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B9E042F-E928-43C9-BD6E-E97817D10BD4}" type="datetime1">
              <a:rPr lang="en-US">
                <a:solidFill>
                  <a:srgbClr val="DBF5F9">
                    <a:shade val="90000"/>
                  </a:srgbClr>
                </a:solidFill>
              </a:rPr>
              <a:pPr>
                <a:defRPr/>
              </a:pPr>
              <a:t>5/5/2020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US">
                <a:solidFill>
                  <a:srgbClr val="DBF5F9">
                    <a:shade val="90000"/>
                  </a:srgbClr>
                </a:solidFill>
              </a:rPr>
              <a:t>Network Security /  G. Steffen</a:t>
            </a:r>
          </a:p>
        </p:txBody>
      </p:sp>
      <p:sp>
        <p:nvSpPr>
          <p:cNvPr id="6" name="Slide Number Placeholder 26"/>
          <p:cNvSpPr>
            <a:spLocks noGrp="1"/>
          </p:cNvSpPr>
          <p:nvPr>
            <p:ph type="sldNum" sz="quarter" idx="12"/>
          </p:nvPr>
        </p:nvSpPr>
        <p:spPr/>
        <p:txBody>
          <a:bodyPr/>
          <a:lstStyle>
            <a:lvl1pPr>
              <a:defRPr/>
            </a:lvl1pPr>
          </a:lstStyle>
          <a:p>
            <a:pPr>
              <a:defRPr/>
            </a:pPr>
            <a:fld id="{774D452D-5CFE-4152-BC82-EDE1EC90090E}"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89964467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EE1B26-B853-45AF-99E0-429BED2A22A1}" type="datetime1">
              <a:rPr lang="en-US">
                <a:solidFill>
                  <a:srgbClr val="04617B">
                    <a:shade val="90000"/>
                  </a:srgbClr>
                </a:solidFill>
              </a:rPr>
              <a:pPr>
                <a:defRPr/>
              </a:pPr>
              <a:t>5/5/2020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6" name="Slide Number Placeholder 17"/>
          <p:cNvSpPr>
            <a:spLocks noGrp="1"/>
          </p:cNvSpPr>
          <p:nvPr>
            <p:ph type="sldNum" sz="quarter" idx="12"/>
          </p:nvPr>
        </p:nvSpPr>
        <p:spPr/>
        <p:txBody>
          <a:bodyPr/>
          <a:lstStyle>
            <a:lvl1pPr>
              <a:defRPr/>
            </a:lvl1pPr>
          </a:lstStyle>
          <a:p>
            <a:pPr>
              <a:defRPr/>
            </a:pPr>
            <a:fld id="{83B854C3-E606-4A85-9C2A-5F925295B8B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743394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824"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88">
                <a:solidFill>
                  <a:schemeClr val="tx1"/>
                </a:solidFill>
              </a:defRPr>
            </a:lvl1pPr>
            <a:lvl2pPr>
              <a:buNone/>
              <a:defRPr sz="1872">
                <a:solidFill>
                  <a:schemeClr val="tx1">
                    <a:tint val="75000"/>
                  </a:schemeClr>
                </a:solidFill>
              </a:defRPr>
            </a:lvl2pPr>
            <a:lvl3pPr>
              <a:buNone/>
              <a:defRPr sz="1664">
                <a:solidFill>
                  <a:schemeClr val="tx1">
                    <a:tint val="75000"/>
                  </a:schemeClr>
                </a:solidFill>
              </a:defRPr>
            </a:lvl3pPr>
            <a:lvl4pPr>
              <a:buNone/>
              <a:defRPr sz="1456">
                <a:solidFill>
                  <a:schemeClr val="tx1">
                    <a:tint val="75000"/>
                  </a:schemeClr>
                </a:solidFill>
              </a:defRPr>
            </a:lvl4pPr>
            <a:lvl5pPr>
              <a:buNone/>
              <a:defRPr sz="1456">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392F93-1C9E-4C14-9AB4-08C4ED2B2D16}" type="datetime1">
              <a:rPr lang="en-US">
                <a:solidFill>
                  <a:srgbClr val="DBF5F9">
                    <a:shade val="90000"/>
                  </a:srgbClr>
                </a:solidFill>
              </a:rPr>
              <a:pPr>
                <a:defRPr/>
              </a:pPr>
              <a:t>5/5/2020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BF5F9">
                    <a:shade val="90000"/>
                  </a:srgbClr>
                </a:solidFill>
              </a:rPr>
              <a:t>Network Security /  G. Steffen</a:t>
            </a:r>
          </a:p>
        </p:txBody>
      </p:sp>
      <p:sp>
        <p:nvSpPr>
          <p:cNvPr id="6" name="Slide Number Placeholder 5"/>
          <p:cNvSpPr>
            <a:spLocks noGrp="1"/>
          </p:cNvSpPr>
          <p:nvPr>
            <p:ph type="sldNum" sz="quarter" idx="12"/>
          </p:nvPr>
        </p:nvSpPr>
        <p:spPr/>
        <p:txBody>
          <a:bodyPr/>
          <a:lstStyle>
            <a:lvl1pPr>
              <a:defRPr/>
            </a:lvl1pPr>
          </a:lstStyle>
          <a:p>
            <a:pPr>
              <a:defRPr/>
            </a:pPr>
            <a:fld id="{17F501BE-AA65-4C64-969C-A6102C43D3EB}"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4811547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6"/>
            <a:ext cx="5384800" cy="4434840"/>
          </a:xfrm>
        </p:spPr>
        <p:txBody>
          <a:bodyPr/>
          <a:lstStyle>
            <a:lvl1pPr>
              <a:defRPr sz="2704"/>
            </a:lvl1pPr>
            <a:lvl2pPr>
              <a:defRPr sz="2496"/>
            </a:lvl2pPr>
            <a:lvl3pPr>
              <a:defRPr sz="2080"/>
            </a:lvl3pPr>
            <a:lvl4pPr>
              <a:defRPr sz="1872"/>
            </a:lvl4pPr>
            <a:lvl5pPr>
              <a:defRPr sz="187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6"/>
            <a:ext cx="5384800" cy="4434840"/>
          </a:xfrm>
        </p:spPr>
        <p:txBody>
          <a:bodyPr/>
          <a:lstStyle>
            <a:lvl1pPr>
              <a:defRPr sz="2704"/>
            </a:lvl1pPr>
            <a:lvl2pPr>
              <a:defRPr sz="2496"/>
            </a:lvl2pPr>
            <a:lvl3pPr>
              <a:defRPr sz="2080"/>
            </a:lvl3pPr>
            <a:lvl4pPr>
              <a:defRPr sz="1872"/>
            </a:lvl4pPr>
            <a:lvl5pPr>
              <a:defRPr sz="187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3E823C2-E107-40FC-B6A2-BAD6C727F55B}" type="datetime1">
              <a:rPr lang="en-US">
                <a:solidFill>
                  <a:srgbClr val="04617B">
                    <a:shade val="90000"/>
                  </a:srgbClr>
                </a:solidFill>
              </a:rPr>
              <a:pPr>
                <a:defRPr/>
              </a:pPr>
              <a:t>5/5/2020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7" name="Slide Number Placeholder 17"/>
          <p:cNvSpPr>
            <a:spLocks noGrp="1"/>
          </p:cNvSpPr>
          <p:nvPr>
            <p:ph type="sldNum" sz="quarter" idx="12"/>
          </p:nvPr>
        </p:nvSpPr>
        <p:spPr/>
        <p:txBody>
          <a:bodyPr/>
          <a:lstStyle>
            <a:lvl1pPr>
              <a:defRPr/>
            </a:lvl1pPr>
          </a:lstStyle>
          <a:p>
            <a:pPr>
              <a:defRPr/>
            </a:pPr>
            <a:fld id="{2A116CEC-4C67-4A4F-8B78-4B5BCE9AFCC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6636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855249"/>
            <a:ext cx="5386917" cy="659352"/>
          </a:xfrm>
        </p:spPr>
        <p:txBody>
          <a:bodyPr lIns="45720" tIns="0" rIns="45720" bIns="0" anchor="ctr">
            <a:noAutofit/>
          </a:bodyPr>
          <a:lstStyle>
            <a:lvl1pPr marL="0" indent="0">
              <a:buNone/>
              <a:defRPr sz="2496" b="1" cap="none" baseline="0">
                <a:solidFill>
                  <a:schemeClr val="tx2"/>
                </a:solidFill>
                <a:effectLst/>
              </a:defRPr>
            </a:lvl1pPr>
            <a:lvl2pPr>
              <a:buNone/>
              <a:defRPr sz="2080" b="1"/>
            </a:lvl2pPr>
            <a:lvl3pPr>
              <a:buNone/>
              <a:defRPr sz="1872" b="1"/>
            </a:lvl3pPr>
            <a:lvl4pPr>
              <a:buNone/>
              <a:defRPr sz="1664" b="1"/>
            </a:lvl4pPr>
            <a:lvl5pPr>
              <a:buNone/>
              <a:defRPr sz="1664" b="1"/>
            </a:lvl5pPr>
          </a:lstStyle>
          <a:p>
            <a:pPr lvl="0"/>
            <a:r>
              <a:rPr lang="en-US" smtClean="0"/>
              <a:t>Click to edit Master text styles</a:t>
            </a:r>
          </a:p>
        </p:txBody>
      </p:sp>
      <p:sp>
        <p:nvSpPr>
          <p:cNvPr id="4" name="Text Placeholder 3"/>
          <p:cNvSpPr>
            <a:spLocks noGrp="1"/>
          </p:cNvSpPr>
          <p:nvPr>
            <p:ph type="body" sz="half" idx="3"/>
          </p:nvPr>
        </p:nvSpPr>
        <p:spPr>
          <a:xfrm>
            <a:off x="6193371" y="1859759"/>
            <a:ext cx="5389033" cy="654843"/>
          </a:xfrm>
        </p:spPr>
        <p:txBody>
          <a:bodyPr lIns="45720" tIns="0" rIns="45720" bIns="0" anchor="ctr"/>
          <a:lstStyle>
            <a:lvl1pPr marL="0" indent="0">
              <a:buNone/>
              <a:defRPr sz="2496" b="1" cap="none" baseline="0">
                <a:solidFill>
                  <a:schemeClr val="tx2"/>
                </a:solidFill>
                <a:effectLst/>
              </a:defRPr>
            </a:lvl1pPr>
            <a:lvl2pPr>
              <a:buNone/>
              <a:defRPr sz="2080" b="1"/>
            </a:lvl2pPr>
            <a:lvl3pPr>
              <a:buNone/>
              <a:defRPr sz="1872" b="1"/>
            </a:lvl3pPr>
            <a:lvl4pPr>
              <a:buNone/>
              <a:defRPr sz="1664" b="1"/>
            </a:lvl4pPr>
            <a:lvl5pPr>
              <a:buNone/>
              <a:defRPr sz="1664" b="1"/>
            </a:lvl5pPr>
          </a:lstStyle>
          <a:p>
            <a:pPr lvl="0"/>
            <a:r>
              <a:rPr lang="en-US" smtClean="0"/>
              <a:t>Click to edit Master text styles</a:t>
            </a:r>
          </a:p>
        </p:txBody>
      </p:sp>
      <p:sp>
        <p:nvSpPr>
          <p:cNvPr id="5" name="Content Placeholder 4"/>
          <p:cNvSpPr>
            <a:spLocks noGrp="1"/>
          </p:cNvSpPr>
          <p:nvPr>
            <p:ph sz="quarter" idx="2"/>
          </p:nvPr>
        </p:nvSpPr>
        <p:spPr>
          <a:xfrm>
            <a:off x="609602" y="2514601"/>
            <a:ext cx="5386917" cy="3845720"/>
          </a:xfrm>
        </p:spPr>
        <p:txBody>
          <a:bodyPr tIns="0"/>
          <a:lstStyle>
            <a:lvl1pPr>
              <a:defRPr sz="2288"/>
            </a:lvl1pPr>
            <a:lvl2pPr>
              <a:defRPr sz="2080"/>
            </a:lvl2pPr>
            <a:lvl3pPr>
              <a:defRPr sz="1872"/>
            </a:lvl3pPr>
            <a:lvl4pPr>
              <a:defRPr sz="1664"/>
            </a:lvl4pPr>
            <a:lvl5pPr>
              <a:defRPr sz="16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71" y="2514601"/>
            <a:ext cx="5389033" cy="3845720"/>
          </a:xfrm>
        </p:spPr>
        <p:txBody>
          <a:bodyPr tIns="0"/>
          <a:lstStyle>
            <a:lvl1pPr>
              <a:defRPr sz="2288"/>
            </a:lvl1pPr>
            <a:lvl2pPr>
              <a:defRPr sz="2080"/>
            </a:lvl2pPr>
            <a:lvl3pPr>
              <a:defRPr sz="1872"/>
            </a:lvl3pPr>
            <a:lvl4pPr>
              <a:defRPr sz="1664"/>
            </a:lvl4pPr>
            <a:lvl5pPr>
              <a:defRPr sz="16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216923D-09C5-4F79-8F11-AF7064A0F700}" type="datetime1">
              <a:rPr lang="en-US">
                <a:solidFill>
                  <a:srgbClr val="04617B">
                    <a:shade val="90000"/>
                  </a:srgbClr>
                </a:solidFill>
              </a:rPr>
              <a:pPr>
                <a:defRPr/>
              </a:pPr>
              <a:t>5/5/2020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9" name="Slide Number Placeholder 17"/>
          <p:cNvSpPr>
            <a:spLocks noGrp="1"/>
          </p:cNvSpPr>
          <p:nvPr>
            <p:ph type="sldNum" sz="quarter" idx="12"/>
          </p:nvPr>
        </p:nvSpPr>
        <p:spPr/>
        <p:txBody>
          <a:bodyPr/>
          <a:lstStyle>
            <a:lvl1pPr>
              <a:defRPr/>
            </a:lvl1pPr>
          </a:lstStyle>
          <a:p>
            <a:pPr>
              <a:defRPr/>
            </a:pPr>
            <a:fld id="{34560D9B-B619-4C7B-AAA6-B93CE3342C6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9911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9"/>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2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47A7984-1C95-4580-AC8F-7B70784331A2}" type="datetime1">
              <a:rPr lang="en-US">
                <a:solidFill>
                  <a:srgbClr val="04617B">
                    <a:shade val="90000"/>
                  </a:srgbClr>
                </a:solidFill>
              </a:rPr>
              <a:pPr>
                <a:defRPr/>
              </a:pPr>
              <a:t>5/5/2020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5" name="Slide Number Placeholder 17"/>
          <p:cNvSpPr>
            <a:spLocks noGrp="1"/>
          </p:cNvSpPr>
          <p:nvPr>
            <p:ph type="sldNum" sz="quarter" idx="12"/>
          </p:nvPr>
        </p:nvSpPr>
        <p:spPr/>
        <p:txBody>
          <a:bodyPr/>
          <a:lstStyle>
            <a:lvl1pPr>
              <a:defRPr/>
            </a:lvl1pPr>
          </a:lstStyle>
          <a:p>
            <a:pPr>
              <a:defRPr/>
            </a:pPr>
            <a:fld id="{B5A9DAE9-6260-48DA-9651-CA852CAAF15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7746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0ED625-B16B-4493-A826-604B82842B4E}" type="datetime1">
              <a:rPr lang="en-US">
                <a:solidFill>
                  <a:srgbClr val="04617B">
                    <a:shade val="90000"/>
                  </a:srgbClr>
                </a:solidFill>
              </a:rPr>
              <a:pPr>
                <a:defRPr/>
              </a:pPr>
              <a:t>5/5/2020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4" name="Slide Number Placeholder 17"/>
          <p:cNvSpPr>
            <a:spLocks noGrp="1"/>
          </p:cNvSpPr>
          <p:nvPr>
            <p:ph type="sldNum" sz="quarter" idx="12"/>
          </p:nvPr>
        </p:nvSpPr>
        <p:spPr/>
        <p:txBody>
          <a:bodyPr/>
          <a:lstStyle>
            <a:lvl1pPr>
              <a:defRPr/>
            </a:lvl1pPr>
          </a:lstStyle>
          <a:p>
            <a:pPr>
              <a:defRPr/>
            </a:pPr>
            <a:fld id="{4A5BC074-1F3A-4B92-833B-6E9F81E3689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9804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3920CA9C-547E-4799-A062-390F37BA9164}"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51586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704"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56"/>
            </a:lvl1pPr>
            <a:lvl2pPr indent="0" algn="l">
              <a:buNone/>
              <a:defRPr sz="1248"/>
            </a:lvl2pPr>
            <a:lvl3pPr indent="0" algn="l">
              <a:buNone/>
              <a:defRPr sz="1040"/>
            </a:lvl3pPr>
            <a:lvl4pPr indent="0" algn="l">
              <a:buNone/>
              <a:defRPr sz="936"/>
            </a:lvl4pPr>
            <a:lvl5pPr indent="0" algn="l">
              <a:buNone/>
              <a:defRPr sz="936"/>
            </a:lvl5pPr>
          </a:lstStyle>
          <a:p>
            <a:pPr lvl="0"/>
            <a:r>
              <a:rPr lang="en-US" smtClean="0"/>
              <a:t>Click to edit Master text styles</a:t>
            </a:r>
          </a:p>
        </p:txBody>
      </p:sp>
      <p:sp>
        <p:nvSpPr>
          <p:cNvPr id="4" name="Content Placeholder 3"/>
          <p:cNvSpPr>
            <a:spLocks noGrp="1"/>
          </p:cNvSpPr>
          <p:nvPr>
            <p:ph sz="half" idx="1"/>
          </p:nvPr>
        </p:nvSpPr>
        <p:spPr>
          <a:xfrm>
            <a:off x="4766736" y="1676400"/>
            <a:ext cx="6815667" cy="4572000"/>
          </a:xfrm>
        </p:spPr>
        <p:txBody>
          <a:bodyPr tIns="0"/>
          <a:lstStyle>
            <a:lvl1pPr>
              <a:defRPr sz="2912"/>
            </a:lvl1pPr>
            <a:lvl2pPr>
              <a:defRPr sz="2704"/>
            </a:lvl2pPr>
            <a:lvl3pPr>
              <a:defRPr sz="2496"/>
            </a:lvl3pPr>
            <a:lvl4pPr>
              <a:defRPr sz="2080"/>
            </a:lvl4pPr>
            <a:lvl5pPr>
              <a:defRPr sz="1872"/>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C70AA0B-7821-4C11-B8A6-D3CCED2B301D}" type="datetime1">
              <a:rPr lang="en-US">
                <a:solidFill>
                  <a:srgbClr val="04617B">
                    <a:shade val="90000"/>
                  </a:srgbClr>
                </a:solidFill>
              </a:rPr>
              <a:pPr>
                <a:defRPr/>
              </a:pPr>
              <a:t>5/5/2020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7" name="Slide Number Placeholder 17"/>
          <p:cNvSpPr>
            <a:spLocks noGrp="1"/>
          </p:cNvSpPr>
          <p:nvPr>
            <p:ph type="sldNum" sz="quarter" idx="12"/>
          </p:nvPr>
        </p:nvSpPr>
        <p:spPr/>
        <p:txBody>
          <a:bodyPr/>
          <a:lstStyle>
            <a:lvl1pPr>
              <a:defRPr/>
            </a:lvl1pPr>
          </a:lstStyle>
          <a:p>
            <a:pPr>
              <a:defRPr/>
            </a:pPr>
            <a:fld id="{DE30A379-0A00-4212-9AED-25BF101C972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73372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72">
              <a:solidFill>
                <a:prstClr val="white"/>
              </a:solidFill>
            </a:endParaRPr>
          </a:p>
        </p:txBody>
      </p:sp>
      <p:sp>
        <p:nvSpPr>
          <p:cNvPr id="6" name="Right Triangle 14"/>
          <p:cNvSpPr/>
          <p:nvPr/>
        </p:nvSpPr>
        <p:spPr>
          <a:xfrm rot="420000" flipV="1">
            <a:off x="10672237" y="5359403"/>
            <a:ext cx="207433" cy="15557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72">
              <a:solidFill>
                <a:prstClr val="white"/>
              </a:solidFill>
            </a:endParaRPr>
          </a:p>
        </p:txBody>
      </p:sp>
      <p:sp>
        <p:nvSpPr>
          <p:cNvPr id="7" name="Freeform 15"/>
          <p:cNvSpPr>
            <a:spLocks/>
          </p:cNvSpPr>
          <p:nvPr/>
        </p:nvSpPr>
        <p:spPr bwMode="auto">
          <a:xfrm flipV="1">
            <a:off x="-12700" y="5816601"/>
            <a:ext cx="12217400" cy="104139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sp>
        <p:nvSpPr>
          <p:cNvPr id="8" name="Freeform 16"/>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sp>
        <p:nvSpPr>
          <p:cNvPr id="2" name="Title 1"/>
          <p:cNvSpPr>
            <a:spLocks noGrp="1"/>
          </p:cNvSpPr>
          <p:nvPr>
            <p:ph type="title"/>
          </p:nvPr>
        </p:nvSpPr>
        <p:spPr>
          <a:xfrm>
            <a:off x="812800" y="1176998"/>
            <a:ext cx="2950464" cy="1582621"/>
          </a:xfrm>
        </p:spPr>
        <p:txBody>
          <a:bodyPr lIns="45720" rIns="45720" bIns="45720"/>
          <a:lstStyle>
            <a:lvl1pPr algn="l">
              <a:buNone/>
              <a:defRPr sz="208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4"/>
            <a:ext cx="2946400" cy="2179320"/>
          </a:xfrm>
        </p:spPr>
        <p:txBody>
          <a:bodyPr lIns="64008" rIns="45720"/>
          <a:lstStyle>
            <a:lvl1pPr marL="0" indent="0" algn="l">
              <a:spcBef>
                <a:spcPts val="260"/>
              </a:spcBef>
              <a:buFontTx/>
              <a:buNone/>
              <a:defRPr sz="1352"/>
            </a:lvl1pPr>
            <a:lvl2pPr>
              <a:defRPr sz="1248"/>
            </a:lvl2pPr>
            <a:lvl3pPr>
              <a:defRPr sz="1040"/>
            </a:lvl3pPr>
            <a:lvl4pPr>
              <a:defRPr sz="936"/>
            </a:lvl4pPr>
            <a:lvl5pPr>
              <a:defRPr sz="936"/>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328"/>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627D154-4825-4B15-B35C-DD5295180B88}" type="datetime1">
              <a:rPr lang="en-US">
                <a:solidFill>
                  <a:srgbClr val="04617B">
                    <a:shade val="90000"/>
                  </a:srgbClr>
                </a:solidFill>
              </a:rPr>
              <a:pPr>
                <a:defRPr/>
              </a:pPr>
              <a:t>5/5/2020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11" name="Slide Number Placeholder 6"/>
          <p:cNvSpPr>
            <a:spLocks noGrp="1"/>
          </p:cNvSpPr>
          <p:nvPr>
            <p:ph type="sldNum" sz="quarter" idx="12"/>
          </p:nvPr>
        </p:nvSpPr>
        <p:spPr>
          <a:xfrm>
            <a:off x="10769600" y="6356352"/>
            <a:ext cx="812800" cy="365125"/>
          </a:xfrm>
        </p:spPr>
        <p:txBody>
          <a:bodyPr/>
          <a:lstStyle>
            <a:lvl1pPr>
              <a:defRPr/>
            </a:lvl1pPr>
          </a:lstStyle>
          <a:p>
            <a:pPr>
              <a:defRPr/>
            </a:pPr>
            <a:fld id="{C51A920B-58CF-4CD6-82E8-B00E13DFC25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8674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F886A9A-C144-42E0-93B9-D737FDD178BE}" type="datetime1">
              <a:rPr lang="en-US">
                <a:solidFill>
                  <a:srgbClr val="04617B">
                    <a:shade val="90000"/>
                  </a:srgbClr>
                </a:solidFill>
              </a:rPr>
              <a:pPr>
                <a:defRPr/>
              </a:pPr>
              <a:t>5/5/2020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6" name="Slide Number Placeholder 17"/>
          <p:cNvSpPr>
            <a:spLocks noGrp="1"/>
          </p:cNvSpPr>
          <p:nvPr>
            <p:ph type="sldNum" sz="quarter" idx="12"/>
          </p:nvPr>
        </p:nvSpPr>
        <p:spPr/>
        <p:txBody>
          <a:bodyPr/>
          <a:lstStyle>
            <a:lvl1pPr>
              <a:defRPr/>
            </a:lvl1pPr>
          </a:lstStyle>
          <a:p>
            <a:pPr>
              <a:defRPr/>
            </a:pPr>
            <a:fld id="{CEEF8B2E-B0A9-4010-9F84-D72ECB91F17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2993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3"/>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3"/>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269AC95-33D3-4A2C-9DDE-58AFB3C2C959}" type="datetime1">
              <a:rPr lang="en-US">
                <a:solidFill>
                  <a:srgbClr val="04617B">
                    <a:shade val="90000"/>
                  </a:srgbClr>
                </a:solidFill>
              </a:rPr>
              <a:pPr>
                <a:defRPr/>
              </a:pPr>
              <a:t>5/5/2020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Network Security /  G. Steffen</a:t>
            </a:r>
          </a:p>
        </p:txBody>
      </p:sp>
      <p:sp>
        <p:nvSpPr>
          <p:cNvPr id="6" name="Slide Number Placeholder 17"/>
          <p:cNvSpPr>
            <a:spLocks noGrp="1"/>
          </p:cNvSpPr>
          <p:nvPr>
            <p:ph type="sldNum" sz="quarter" idx="12"/>
          </p:nvPr>
        </p:nvSpPr>
        <p:spPr/>
        <p:txBody>
          <a:bodyPr/>
          <a:lstStyle>
            <a:lvl1pPr>
              <a:defRPr/>
            </a:lvl1pPr>
          </a:lstStyle>
          <a:p>
            <a:pPr>
              <a:defRPr/>
            </a:pPr>
            <a:fld id="{C6EB5339-1DCC-45F8-B159-73631AAB2A4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09666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9201" y="685801"/>
            <a:ext cx="10295467" cy="1143000"/>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844800" y="3886200"/>
            <a:ext cx="8534400" cy="1771650"/>
          </a:xfrm>
        </p:spPr>
        <p:txBody>
          <a:bodyPr/>
          <a:lstStyle>
            <a:lvl1pPr marL="0" indent="0">
              <a:buFont typeface="Monotype Sort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bwMode="auto">
          <a:xfrm>
            <a:off x="948270" y="6229350"/>
            <a:ext cx="2573867" cy="514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56" smtClean="0">
                <a:solidFill>
                  <a:srgbClr val="5E574E"/>
                </a:solidFill>
                <a:latin typeface="Arial" pitchFamily="34" charset="0"/>
              </a:defRPr>
            </a:lvl1pPr>
          </a:lstStyle>
          <a:p>
            <a:pPr eaLnBrk="0" fontAlgn="base" hangingPunct="0">
              <a:spcAft>
                <a:spcPct val="0"/>
              </a:spcAft>
              <a:defRPr/>
            </a:pPr>
            <a:r>
              <a:rPr lang="en-US"/>
              <a:t>11/19/98</a:t>
            </a:r>
          </a:p>
        </p:txBody>
      </p:sp>
      <p:sp>
        <p:nvSpPr>
          <p:cNvPr id="5" name="Rectangle 5"/>
          <p:cNvSpPr>
            <a:spLocks noGrp="1" noChangeArrowheads="1"/>
          </p:cNvSpPr>
          <p:nvPr>
            <p:ph type="ftr" sz="quarter" idx="11"/>
          </p:nvPr>
        </p:nvSpPr>
        <p:spPr bwMode="auto">
          <a:xfrm>
            <a:off x="4199467" y="6229350"/>
            <a:ext cx="3793067" cy="514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56" smtClean="0">
                <a:solidFill>
                  <a:srgbClr val="5E574E"/>
                </a:solidFill>
                <a:latin typeface="Arial" pitchFamily="34" charset="0"/>
              </a:defRPr>
            </a:lvl1pPr>
          </a:lstStyle>
          <a:p>
            <a:pPr eaLnBrk="0" fontAlgn="base" hangingPunct="0">
              <a:spcAft>
                <a:spcPct val="0"/>
              </a:spcAft>
              <a:defRPr/>
            </a:pPr>
            <a:r>
              <a:rPr lang="en-US"/>
              <a:t>CIS 551Columbia University</a:t>
            </a:r>
          </a:p>
        </p:txBody>
      </p:sp>
      <p:sp>
        <p:nvSpPr>
          <p:cNvPr id="6" name="Rectangle 6"/>
          <p:cNvSpPr>
            <a:spLocks noGrp="1" noChangeArrowheads="1"/>
          </p:cNvSpPr>
          <p:nvPr>
            <p:ph type="sldNum" sz="quarter" idx="12"/>
          </p:nvPr>
        </p:nvSpPr>
        <p:spPr bwMode="auto">
          <a:xfrm>
            <a:off x="8805333" y="6229350"/>
            <a:ext cx="2438400" cy="514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56" smtClean="0">
                <a:solidFill>
                  <a:srgbClr val="5E574E"/>
                </a:solidFill>
                <a:latin typeface="Arial" pitchFamily="34" charset="0"/>
              </a:defRPr>
            </a:lvl1pPr>
          </a:lstStyle>
          <a:p>
            <a:pPr eaLnBrk="0" fontAlgn="base" hangingPunct="0">
              <a:spcAft>
                <a:spcPct val="0"/>
              </a:spcAft>
              <a:defRPr/>
            </a:pPr>
            <a:fld id="{F31FD25B-8B84-4E38-8553-0DD939A82295}" type="slidenum">
              <a:rPr lang="en-US"/>
              <a:pPr eaLnBrk="0" fontAlgn="base" hangingPunct="0">
                <a:spcAft>
                  <a:spcPct val="0"/>
                </a:spcAft>
                <a:defRPr/>
              </a:pPr>
              <a:t>‹#›</a:t>
            </a:fld>
            <a:endParaRPr lang="en-US"/>
          </a:p>
        </p:txBody>
      </p:sp>
    </p:spTree>
    <p:extLst>
      <p:ext uri="{BB962C8B-B14F-4D97-AF65-F5344CB8AC3E}">
        <p14:creationId xmlns:p14="http://schemas.microsoft.com/office/powerpoint/2010/main" val="349524898"/>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1096998576"/>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2"/>
            <a:ext cx="10363200" cy="1362075"/>
          </a:xfrm>
        </p:spPr>
        <p:txBody>
          <a:bodyPr anchor="t"/>
          <a:lstStyle>
            <a:lvl1pPr algn="r">
              <a:defRPr sz="416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963084" y="2906714"/>
            <a:ext cx="10363200" cy="1500187"/>
          </a:xfrm>
        </p:spPr>
        <p:txBody>
          <a:bodyPr anchor="b"/>
          <a:lstStyle>
            <a:lvl1pPr marL="0" indent="0">
              <a:buNone/>
              <a:defRPr sz="2080"/>
            </a:lvl1pPr>
            <a:lvl2pPr marL="475488" indent="0">
              <a:buNone/>
              <a:defRPr sz="1872"/>
            </a:lvl2pPr>
            <a:lvl3pPr marL="950976" indent="0">
              <a:buNone/>
              <a:defRPr sz="1664"/>
            </a:lvl3pPr>
            <a:lvl4pPr marL="1426464" indent="0">
              <a:buNone/>
              <a:defRPr sz="1456"/>
            </a:lvl4pPr>
            <a:lvl5pPr marL="1901952" indent="0">
              <a:buNone/>
              <a:defRPr sz="1456"/>
            </a:lvl5pPr>
            <a:lvl6pPr marL="2377440" indent="0">
              <a:buNone/>
              <a:defRPr sz="1456"/>
            </a:lvl6pPr>
            <a:lvl7pPr marL="2852928" indent="0">
              <a:buNone/>
              <a:defRPr sz="1456"/>
            </a:lvl7pPr>
            <a:lvl8pPr marL="3328416" indent="0">
              <a:buNone/>
              <a:defRPr sz="1456"/>
            </a:lvl8pPr>
            <a:lvl9pPr marL="3803904" indent="0">
              <a:buNone/>
              <a:defRPr sz="1456"/>
            </a:lvl9pPr>
          </a:lstStyle>
          <a:p>
            <a:pPr lvl="0"/>
            <a:r>
              <a:rPr lang="ar-SA" smtClean="0"/>
              <a:t>انقر لتحرير أنماط النص الرئيسي</a:t>
            </a:r>
          </a:p>
        </p:txBody>
      </p:sp>
    </p:spTree>
    <p:extLst>
      <p:ext uri="{BB962C8B-B14F-4D97-AF65-F5344CB8AC3E}">
        <p14:creationId xmlns:p14="http://schemas.microsoft.com/office/powerpoint/2010/main" val="885158303"/>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09601" y="1295400"/>
            <a:ext cx="5350933" cy="5181600"/>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63737" y="1295400"/>
            <a:ext cx="5350933" cy="5181600"/>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1827053350"/>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2" y="1535114"/>
            <a:ext cx="5386917"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2" y="2174877"/>
            <a:ext cx="5386917"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93371" y="1535114"/>
            <a:ext cx="5389033"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71" y="2174877"/>
            <a:ext cx="5389033"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3768557245"/>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Tree>
    <p:extLst>
      <p:ext uri="{BB962C8B-B14F-4D97-AF65-F5344CB8AC3E}">
        <p14:creationId xmlns:p14="http://schemas.microsoft.com/office/powerpoint/2010/main" val="523090765"/>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2"/>
            <a:ext cx="10363200" cy="1362075"/>
          </a:xfrm>
        </p:spPr>
        <p:txBody>
          <a:bodyPr anchor="t"/>
          <a:lstStyle>
            <a:lvl1pPr algn="l">
              <a:defRPr sz="416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963084" y="2906714"/>
            <a:ext cx="10363200" cy="1500187"/>
          </a:xfrm>
        </p:spPr>
        <p:txBody>
          <a:bodyPr anchor="b"/>
          <a:lstStyle>
            <a:lvl1pPr marL="0" indent="0">
              <a:buNone/>
              <a:defRPr sz="2080"/>
            </a:lvl1pPr>
            <a:lvl2pPr marL="475488" indent="0">
              <a:buNone/>
              <a:defRPr sz="1872"/>
            </a:lvl2pPr>
            <a:lvl3pPr marL="950976" indent="0">
              <a:buNone/>
              <a:defRPr sz="1664"/>
            </a:lvl3pPr>
            <a:lvl4pPr marL="1426464" indent="0">
              <a:buNone/>
              <a:defRPr sz="1456"/>
            </a:lvl4pPr>
            <a:lvl5pPr marL="1901952" indent="0">
              <a:buNone/>
              <a:defRPr sz="1456"/>
            </a:lvl5pPr>
            <a:lvl6pPr marL="2377440" indent="0">
              <a:buNone/>
              <a:defRPr sz="1456"/>
            </a:lvl6pPr>
            <a:lvl7pPr marL="2852928" indent="0">
              <a:buNone/>
              <a:defRPr sz="1456"/>
            </a:lvl7pPr>
            <a:lvl8pPr marL="3328416" indent="0">
              <a:buNone/>
              <a:defRPr sz="1456"/>
            </a:lvl8pPr>
            <a:lvl9pPr marL="3803904" indent="0">
              <a:buNone/>
              <a:defRPr sz="1456"/>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BA282D5C-42D5-4AC1-A8F2-7A704ED62E20}"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9488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58193"/>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1"/>
            <a:ext cx="4011084" cy="1162050"/>
          </a:xfrm>
        </p:spPr>
        <p:txBody>
          <a:bodyPr/>
          <a:lstStyle>
            <a:lvl1pPr algn="r">
              <a:defRPr sz="208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4766736" y="273052"/>
            <a:ext cx="6815667" cy="5853113"/>
          </a:xfrm>
        </p:spPr>
        <p:txBody>
          <a:bodyPr/>
          <a:lstStyle>
            <a:lvl1pPr>
              <a:defRPr sz="3328"/>
            </a:lvl1pPr>
            <a:lvl2pPr>
              <a:defRPr sz="2912"/>
            </a:lvl2pPr>
            <a:lvl3pPr>
              <a:defRPr sz="2496"/>
            </a:lvl3pPr>
            <a:lvl4pPr>
              <a:defRPr sz="2080"/>
            </a:lvl4pPr>
            <a:lvl5pPr>
              <a:defRPr sz="2080"/>
            </a:lvl5pPr>
            <a:lvl6pPr>
              <a:defRPr sz="2080"/>
            </a:lvl6pPr>
            <a:lvl7pPr>
              <a:defRPr sz="2080"/>
            </a:lvl7pPr>
            <a:lvl8pPr>
              <a:defRPr sz="2080"/>
            </a:lvl8pPr>
            <a:lvl9pPr>
              <a:defRPr sz="208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09601" y="1435102"/>
            <a:ext cx="4011084" cy="46910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Tree>
    <p:extLst>
      <p:ext uri="{BB962C8B-B14F-4D97-AF65-F5344CB8AC3E}">
        <p14:creationId xmlns:p14="http://schemas.microsoft.com/office/powerpoint/2010/main" val="4179088286"/>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lstStyle>
            <a:lvl1pPr algn="r">
              <a:defRPr sz="208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328"/>
            </a:lvl1pPr>
            <a:lvl2pPr marL="475488" indent="0">
              <a:buNone/>
              <a:defRPr sz="2912"/>
            </a:lvl2pPr>
            <a:lvl3pPr marL="950976" indent="0">
              <a:buNone/>
              <a:defRPr sz="2496"/>
            </a:lvl3pPr>
            <a:lvl4pPr marL="1426464" indent="0">
              <a:buNone/>
              <a:defRPr sz="2080"/>
            </a:lvl4pPr>
            <a:lvl5pPr marL="1901952" indent="0">
              <a:buNone/>
              <a:defRPr sz="2080"/>
            </a:lvl5pPr>
            <a:lvl6pPr marL="2377440" indent="0">
              <a:buNone/>
              <a:defRPr sz="2080"/>
            </a:lvl6pPr>
            <a:lvl7pPr marL="2852928" indent="0">
              <a:buNone/>
              <a:defRPr sz="2080"/>
            </a:lvl7pPr>
            <a:lvl8pPr marL="3328416" indent="0">
              <a:buNone/>
              <a:defRPr sz="2080"/>
            </a:lvl8pPr>
            <a:lvl9pPr marL="3803904" indent="0">
              <a:buNone/>
              <a:defRPr sz="2080"/>
            </a:lvl9pPr>
          </a:lstStyle>
          <a:p>
            <a:pPr lvl="0"/>
            <a:endParaRPr lang="ar-IQ" noProof="0" smtClean="0"/>
          </a:p>
        </p:txBody>
      </p:sp>
      <p:sp>
        <p:nvSpPr>
          <p:cNvPr id="4" name="عنصر نائب للنص 3"/>
          <p:cNvSpPr>
            <a:spLocks noGrp="1"/>
          </p:cNvSpPr>
          <p:nvPr>
            <p:ph type="body" sz="half" idx="2"/>
          </p:nvPr>
        </p:nvSpPr>
        <p:spPr>
          <a:xfrm>
            <a:off x="2389717" y="5367337"/>
            <a:ext cx="7315200" cy="8048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Tree>
    <p:extLst>
      <p:ext uri="{BB962C8B-B14F-4D97-AF65-F5344CB8AC3E}">
        <p14:creationId xmlns:p14="http://schemas.microsoft.com/office/powerpoint/2010/main" val="4084229967"/>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1014445408"/>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71467" y="304800"/>
            <a:ext cx="2743200" cy="61722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541867" y="304800"/>
            <a:ext cx="8026400" cy="6172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Tree>
    <p:extLst>
      <p:ext uri="{BB962C8B-B14F-4D97-AF65-F5344CB8AC3E}">
        <p14:creationId xmlns:p14="http://schemas.microsoft.com/office/powerpoint/2010/main" val="2055151458"/>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12642" name="Group 2"/>
          <p:cNvGrpSpPr>
            <a:grpSpLocks/>
          </p:cNvGrpSpPr>
          <p:nvPr/>
        </p:nvGrpSpPr>
        <p:grpSpPr bwMode="auto">
          <a:xfrm>
            <a:off x="4237" y="4267200"/>
            <a:ext cx="12187767" cy="2590800"/>
            <a:chOff x="2" y="2688"/>
            <a:chExt cx="5758" cy="1632"/>
          </a:xfrm>
        </p:grpSpPr>
        <p:sp>
          <p:nvSpPr>
            <p:cNvPr id="112643"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grpSp>
          <p:nvGrpSpPr>
            <p:cNvPr id="112644" name="Group 4"/>
            <p:cNvGrpSpPr>
              <a:grpSpLocks/>
            </p:cNvGrpSpPr>
            <p:nvPr/>
          </p:nvGrpSpPr>
          <p:grpSpPr bwMode="auto">
            <a:xfrm>
              <a:off x="1776" y="3024"/>
              <a:ext cx="3929" cy="1290"/>
              <a:chOff x="1776" y="3024"/>
              <a:chExt cx="3929" cy="1290"/>
            </a:xfrm>
          </p:grpSpPr>
          <p:grpSp>
            <p:nvGrpSpPr>
              <p:cNvPr id="112645" name="Group 5"/>
              <p:cNvGrpSpPr>
                <a:grpSpLocks/>
              </p:cNvGrpSpPr>
              <p:nvPr/>
            </p:nvGrpSpPr>
            <p:grpSpPr bwMode="auto">
              <a:xfrm>
                <a:off x="2268" y="3934"/>
                <a:ext cx="638" cy="377"/>
                <a:chOff x="2268" y="3934"/>
                <a:chExt cx="638" cy="377"/>
              </a:xfrm>
            </p:grpSpPr>
            <p:sp>
              <p:nvSpPr>
                <p:cNvPr id="11264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4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4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4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sp>
            <p:nvSpPr>
              <p:cNvPr id="11265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59"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0"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1"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2"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3"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4"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5"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6"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7"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8"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69"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0"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1"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2"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3"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4"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5"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6"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7"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8"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79"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0"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1"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2"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3"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4"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5"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6"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7"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8"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89"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90"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91"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92"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269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nvGrpSpPr>
              <p:cNvPr id="112694" name="Group 54"/>
              <p:cNvGrpSpPr>
                <a:grpSpLocks/>
              </p:cNvGrpSpPr>
              <p:nvPr/>
            </p:nvGrpSpPr>
            <p:grpSpPr bwMode="auto">
              <a:xfrm>
                <a:off x="4546" y="3608"/>
                <a:ext cx="518" cy="319"/>
                <a:chOff x="4546" y="3608"/>
                <a:chExt cx="518" cy="319"/>
              </a:xfrm>
            </p:grpSpPr>
            <p:sp>
              <p:nvSpPr>
                <p:cNvPr id="11269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9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9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9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69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70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grpSp>
            <p:nvGrpSpPr>
              <p:cNvPr id="112701" name="Group 61"/>
              <p:cNvGrpSpPr>
                <a:grpSpLocks/>
              </p:cNvGrpSpPr>
              <p:nvPr/>
            </p:nvGrpSpPr>
            <p:grpSpPr bwMode="auto">
              <a:xfrm>
                <a:off x="5381" y="3085"/>
                <a:ext cx="227" cy="132"/>
                <a:chOff x="5381" y="3085"/>
                <a:chExt cx="227" cy="132"/>
              </a:xfrm>
            </p:grpSpPr>
            <p:sp>
              <p:nvSpPr>
                <p:cNvPr id="11270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70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70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270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grpSp>
      </p:grpSp>
      <p:sp>
        <p:nvSpPr>
          <p:cNvPr id="112706" name="Rectangle 66"/>
          <p:cNvSpPr>
            <a:spLocks noGrp="1" noChangeArrowheads="1"/>
          </p:cNvSpPr>
          <p:nvPr>
            <p:ph type="ctrTitle" sz="quarter"/>
          </p:nvPr>
        </p:nvSpPr>
        <p:spPr>
          <a:xfrm>
            <a:off x="914400" y="1692277"/>
            <a:ext cx="10363200" cy="1736725"/>
          </a:xfrm>
        </p:spPr>
        <p:txBody>
          <a:bodyPr anchor="b"/>
          <a:lstStyle>
            <a:lvl1pPr>
              <a:defRPr sz="5616"/>
            </a:lvl1pPr>
          </a:lstStyle>
          <a:p>
            <a:pPr lvl="0"/>
            <a:r>
              <a:rPr lang="en-US" altLang="en-US" noProof="0" smtClean="0"/>
              <a:t>Click to edit Master title style</a:t>
            </a:r>
          </a:p>
        </p:txBody>
      </p:sp>
      <p:sp>
        <p:nvSpPr>
          <p:cNvPr id="11270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12708" name="Rectangle 68"/>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112709" name="Rectangle 69"/>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112710" name="Rectangle 70"/>
          <p:cNvSpPr>
            <a:spLocks noGrp="1" noChangeArrowheads="1"/>
          </p:cNvSpPr>
          <p:nvPr>
            <p:ph type="sldNum" sz="quarter" idx="4"/>
          </p:nvPr>
        </p:nvSpPr>
        <p:spPr/>
        <p:txBody>
          <a:bodyPr/>
          <a:lstStyle>
            <a:lvl1pPr>
              <a:defRPr/>
            </a:lvl1pPr>
          </a:lstStyle>
          <a:p>
            <a:fld id="{C4475526-0683-4924-BA62-828C6426D23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432533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3920CA9C-547E-4799-A062-390F37BA9164}"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8396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2"/>
            <a:ext cx="10363200" cy="1362075"/>
          </a:xfrm>
        </p:spPr>
        <p:txBody>
          <a:bodyPr anchor="t"/>
          <a:lstStyle>
            <a:lvl1pPr algn="l">
              <a:defRPr sz="416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963084" y="2906714"/>
            <a:ext cx="10363200" cy="1500187"/>
          </a:xfrm>
        </p:spPr>
        <p:txBody>
          <a:bodyPr anchor="b"/>
          <a:lstStyle>
            <a:lvl1pPr marL="0" indent="0">
              <a:buNone/>
              <a:defRPr sz="2080"/>
            </a:lvl1pPr>
            <a:lvl2pPr marL="475488" indent="0">
              <a:buNone/>
              <a:defRPr sz="1872"/>
            </a:lvl2pPr>
            <a:lvl3pPr marL="950976" indent="0">
              <a:buNone/>
              <a:defRPr sz="1664"/>
            </a:lvl3pPr>
            <a:lvl4pPr marL="1426464" indent="0">
              <a:buNone/>
              <a:defRPr sz="1456"/>
            </a:lvl4pPr>
            <a:lvl5pPr marL="1901952" indent="0">
              <a:buNone/>
              <a:defRPr sz="1456"/>
            </a:lvl5pPr>
            <a:lvl6pPr marL="2377440" indent="0">
              <a:buNone/>
              <a:defRPr sz="1456"/>
            </a:lvl6pPr>
            <a:lvl7pPr marL="2852928" indent="0">
              <a:buNone/>
              <a:defRPr sz="1456"/>
            </a:lvl7pPr>
            <a:lvl8pPr marL="3328416" indent="0">
              <a:buNone/>
              <a:defRPr sz="1456"/>
            </a:lvl8pPr>
            <a:lvl9pPr marL="3803904" indent="0">
              <a:buNone/>
              <a:defRPr sz="1456"/>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BA282D5C-42D5-4AC1-A8F2-7A704ED62E20}"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47818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09600" y="1676402"/>
            <a:ext cx="5384800" cy="4454526"/>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676402"/>
            <a:ext cx="5384800" cy="4454526"/>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F7B89EC1-EF6A-4731-A557-709FA82A2361}"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5020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2" y="1535114"/>
            <a:ext cx="5386917"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2" y="2174877"/>
            <a:ext cx="5386917"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93371" y="1535114"/>
            <a:ext cx="5389033"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71" y="2174877"/>
            <a:ext cx="5389033"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E5321E00-3078-4C0B-B90C-96C08EA33F8D}"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2466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609600" y="1676402"/>
            <a:ext cx="5384800" cy="4454526"/>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676402"/>
            <a:ext cx="5384800" cy="4454526"/>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F7B89EC1-EF6A-4731-A557-709FA82A2361}"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20388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D4FF5398-0FC1-4F49-8516-5E297C0E7F1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59659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CC5DD2AB-3787-4B2E-A386-BE2CD1B5C391}"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03102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1"/>
            <a:ext cx="4011084" cy="1162050"/>
          </a:xfrm>
        </p:spPr>
        <p:txBody>
          <a:bodyPr anchor="b"/>
          <a:lstStyle>
            <a:lvl1pPr algn="l">
              <a:defRPr sz="208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766736" y="273052"/>
            <a:ext cx="6815667" cy="5853113"/>
          </a:xfrm>
        </p:spPr>
        <p:txBody>
          <a:bodyPr/>
          <a:lstStyle>
            <a:lvl1pPr>
              <a:defRPr sz="3328"/>
            </a:lvl1pPr>
            <a:lvl2pPr>
              <a:defRPr sz="2912"/>
            </a:lvl2pPr>
            <a:lvl3pPr>
              <a:defRPr sz="2496"/>
            </a:lvl3pPr>
            <a:lvl4pPr>
              <a:defRPr sz="2080"/>
            </a:lvl4pPr>
            <a:lvl5pPr>
              <a:defRPr sz="2080"/>
            </a:lvl5pPr>
            <a:lvl6pPr>
              <a:defRPr sz="2080"/>
            </a:lvl6pPr>
            <a:lvl7pPr>
              <a:defRPr sz="2080"/>
            </a:lvl7pPr>
            <a:lvl8pPr>
              <a:defRPr sz="2080"/>
            </a:lvl8pPr>
            <a:lvl9pPr>
              <a:defRPr sz="208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09601" y="1435102"/>
            <a:ext cx="4011084" cy="46910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E5B4372D-5680-460D-A872-A1A35A32B09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99440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8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328"/>
            </a:lvl1pPr>
            <a:lvl2pPr marL="475488" indent="0">
              <a:buNone/>
              <a:defRPr sz="2912"/>
            </a:lvl2pPr>
            <a:lvl3pPr marL="950976" indent="0">
              <a:buNone/>
              <a:defRPr sz="2496"/>
            </a:lvl3pPr>
            <a:lvl4pPr marL="1426464" indent="0">
              <a:buNone/>
              <a:defRPr sz="2080"/>
            </a:lvl4pPr>
            <a:lvl5pPr marL="1901952" indent="0">
              <a:buNone/>
              <a:defRPr sz="2080"/>
            </a:lvl5pPr>
            <a:lvl6pPr marL="2377440" indent="0">
              <a:buNone/>
              <a:defRPr sz="2080"/>
            </a:lvl6pPr>
            <a:lvl7pPr marL="2852928" indent="0">
              <a:buNone/>
              <a:defRPr sz="2080"/>
            </a:lvl7pPr>
            <a:lvl8pPr marL="3328416" indent="0">
              <a:buNone/>
              <a:defRPr sz="2080"/>
            </a:lvl8pPr>
            <a:lvl9pPr marL="3803904" indent="0">
              <a:buNone/>
              <a:defRPr sz="2080"/>
            </a:lvl9pPr>
          </a:lstStyle>
          <a:p>
            <a:endParaRPr lang="en-US"/>
          </a:p>
        </p:txBody>
      </p:sp>
      <p:sp>
        <p:nvSpPr>
          <p:cNvPr id="4" name="عنصر نائب للنص 3"/>
          <p:cNvSpPr>
            <a:spLocks noGrp="1"/>
          </p:cNvSpPr>
          <p:nvPr>
            <p:ph type="body" sz="half" idx="2"/>
          </p:nvPr>
        </p:nvSpPr>
        <p:spPr>
          <a:xfrm>
            <a:off x="2389717" y="5367337"/>
            <a:ext cx="7315200" cy="8048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C8444076-8BE5-4268-9B8C-1967ABAC4D7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76346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C5B3890E-DE11-49C9-B321-4247DC80970A}"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9049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7812"/>
            <a:ext cx="2743200" cy="5853113"/>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7812"/>
            <a:ext cx="8026400" cy="585311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عنصر نائب لرقم الشريحة 5"/>
          <p:cNvSpPr>
            <a:spLocks noGrp="1"/>
          </p:cNvSpPr>
          <p:nvPr>
            <p:ph type="sldNum" sz="quarter" idx="12"/>
          </p:nvPr>
        </p:nvSpPr>
        <p:spPr/>
        <p:txBody>
          <a:bodyPr/>
          <a:lstStyle>
            <a:lvl1pPr>
              <a:defRPr/>
            </a:lvl1pPr>
          </a:lstStyle>
          <a:p>
            <a:fld id="{0834A70F-AE55-46CE-900F-2B01A338A8C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99043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7815"/>
            <a:ext cx="109728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609600" y="1676402"/>
            <a:ext cx="5384800" cy="445452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97600" y="1676402"/>
            <a:ext cx="5384800" cy="445452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609600" y="6248401"/>
            <a:ext cx="2844800" cy="457200"/>
          </a:xfrm>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a:xfrm>
            <a:off x="4165600" y="6248401"/>
            <a:ext cx="3860800" cy="457200"/>
          </a:xfrm>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a:xfrm>
            <a:off x="8737600" y="6248401"/>
            <a:ext cx="2844800" cy="457200"/>
          </a:xfrm>
        </p:spPr>
        <p:txBody>
          <a:bodyPr/>
          <a:lstStyle>
            <a:lvl1pPr>
              <a:defRPr/>
            </a:lvl1pPr>
          </a:lstStyle>
          <a:p>
            <a:fld id="{DFD405E4-CD3C-45A7-AA83-917EE55A774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77586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38242" name="Line 2"/>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72">
              <a:solidFill>
                <a:srgbClr val="FFFFCC"/>
              </a:solidFill>
            </a:endParaRPr>
          </a:p>
        </p:txBody>
      </p:sp>
      <p:sp>
        <p:nvSpPr>
          <p:cNvPr id="138243" name="Rectangle 3"/>
          <p:cNvSpPr>
            <a:spLocks noGrp="1" noChangeArrowheads="1"/>
          </p:cNvSpPr>
          <p:nvPr>
            <p:ph type="ctrTitle"/>
          </p:nvPr>
        </p:nvSpPr>
        <p:spPr>
          <a:xfrm>
            <a:off x="421217" y="466726"/>
            <a:ext cx="9042400" cy="2133600"/>
          </a:xfrm>
        </p:spPr>
        <p:txBody>
          <a:bodyPr/>
          <a:lstStyle>
            <a:lvl1pPr algn="r">
              <a:defRPr sz="4992"/>
            </a:lvl1pPr>
          </a:lstStyle>
          <a:p>
            <a:pPr lvl="0"/>
            <a:r>
              <a:rPr lang="en-US" altLang="en-US" noProof="0" smtClean="0"/>
              <a:t>Click to edit Master title style</a:t>
            </a:r>
          </a:p>
        </p:txBody>
      </p:sp>
      <p:sp>
        <p:nvSpPr>
          <p:cNvPr id="13824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328"/>
            </a:lvl1pPr>
          </a:lstStyle>
          <a:p>
            <a:pPr lvl="0"/>
            <a:r>
              <a:rPr lang="en-US" altLang="en-US" noProof="0" smtClean="0"/>
              <a:t>Click to edit Master subtitle style</a:t>
            </a:r>
          </a:p>
        </p:txBody>
      </p:sp>
      <p:sp>
        <p:nvSpPr>
          <p:cNvPr id="138245" name="Rectangle 5"/>
          <p:cNvSpPr>
            <a:spLocks noGrp="1" noChangeArrowheads="1"/>
          </p:cNvSpPr>
          <p:nvPr>
            <p:ph type="dt" sz="half" idx="2"/>
          </p:nvPr>
        </p:nvSpPr>
        <p:spPr/>
        <p:txBody>
          <a:bodyPr/>
          <a:lstStyle>
            <a:lvl1pPr>
              <a:defRPr/>
            </a:lvl1pPr>
          </a:lstStyle>
          <a:p>
            <a:endParaRPr lang="en-US" altLang="en-US">
              <a:solidFill>
                <a:srgbClr val="FFFFCC"/>
              </a:solidFill>
            </a:endParaRPr>
          </a:p>
        </p:txBody>
      </p:sp>
      <p:sp>
        <p:nvSpPr>
          <p:cNvPr id="138246" name="Rectangle 6"/>
          <p:cNvSpPr>
            <a:spLocks noGrp="1" noChangeArrowheads="1"/>
          </p:cNvSpPr>
          <p:nvPr>
            <p:ph type="ftr" sz="quarter" idx="3"/>
          </p:nvPr>
        </p:nvSpPr>
        <p:spPr/>
        <p:txBody>
          <a:bodyPr/>
          <a:lstStyle>
            <a:lvl1pPr>
              <a:defRPr/>
            </a:lvl1pPr>
          </a:lstStyle>
          <a:p>
            <a:endParaRPr lang="en-US" altLang="en-US">
              <a:solidFill>
                <a:srgbClr val="FFFFCC"/>
              </a:solidFill>
            </a:endParaRPr>
          </a:p>
        </p:txBody>
      </p:sp>
      <p:sp>
        <p:nvSpPr>
          <p:cNvPr id="138247" name="Rectangle 7"/>
          <p:cNvSpPr>
            <a:spLocks noGrp="1" noChangeArrowheads="1"/>
          </p:cNvSpPr>
          <p:nvPr>
            <p:ph type="sldNum" sz="quarter" idx="4"/>
          </p:nvPr>
        </p:nvSpPr>
        <p:spPr/>
        <p:txBody>
          <a:bodyPr/>
          <a:lstStyle>
            <a:lvl1pPr>
              <a:defRPr/>
            </a:lvl1pPr>
          </a:lstStyle>
          <a:p>
            <a:fld id="{0E76226E-2EA1-4E80-AEBC-5B6CEFBCF30A}" type="slidenum">
              <a:rPr lang="en-US" altLang="en-US">
                <a:solidFill>
                  <a:srgbClr val="FFFFCC"/>
                </a:solidFill>
              </a:rPr>
              <a:pPr/>
              <a:t>‹#›</a:t>
            </a:fld>
            <a:endParaRPr lang="en-US" altLang="en-US">
              <a:solidFill>
                <a:srgbClr val="FFFFCC"/>
              </a:solidFill>
            </a:endParaRPr>
          </a:p>
        </p:txBody>
      </p:sp>
      <p:grpSp>
        <p:nvGrpSpPr>
          <p:cNvPr id="138248" name="Group 8"/>
          <p:cNvGrpSpPr>
            <a:grpSpLocks/>
          </p:cNvGrpSpPr>
          <p:nvPr/>
        </p:nvGrpSpPr>
        <p:grpSpPr bwMode="auto">
          <a:xfrm>
            <a:off x="9990670" y="2992438"/>
            <a:ext cx="1784351" cy="2189162"/>
            <a:chOff x="4704" y="1885"/>
            <a:chExt cx="843" cy="1379"/>
          </a:xfrm>
        </p:grpSpPr>
        <p:sp>
          <p:nvSpPr>
            <p:cNvPr id="138249"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0"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1"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2"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3"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4"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5"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6"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7"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8"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59"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0"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1"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2"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3"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4"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5"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6"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7"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8"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69"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0"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1"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2"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3"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4"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5"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6"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7"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8"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8279"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grpSp>
      <p:sp>
        <p:nvSpPr>
          <p:cNvPr id="138280" name="Line 40"/>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72">
              <a:solidFill>
                <a:srgbClr val="FFFFCC"/>
              </a:solidFill>
            </a:endParaRPr>
          </a:p>
        </p:txBody>
      </p:sp>
    </p:spTree>
    <p:extLst>
      <p:ext uri="{BB962C8B-B14F-4D97-AF65-F5344CB8AC3E}">
        <p14:creationId xmlns:p14="http://schemas.microsoft.com/office/powerpoint/2010/main" val="116120335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عنصر نائب لرقم الشريحة 5"/>
          <p:cNvSpPr>
            <a:spLocks noGrp="1"/>
          </p:cNvSpPr>
          <p:nvPr>
            <p:ph type="sldNum" sz="quarter" idx="12"/>
          </p:nvPr>
        </p:nvSpPr>
        <p:spPr/>
        <p:txBody>
          <a:bodyPr/>
          <a:lstStyle>
            <a:lvl1pPr>
              <a:defRPr/>
            </a:lvl1pPr>
          </a:lstStyle>
          <a:p>
            <a:fld id="{A166A99C-37BC-4072-9A15-D6BB26D7A025}"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279162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2"/>
            <a:ext cx="10363200" cy="1362075"/>
          </a:xfrm>
        </p:spPr>
        <p:txBody>
          <a:bodyPr anchor="t"/>
          <a:lstStyle>
            <a:lvl1pPr algn="l">
              <a:defRPr sz="416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4"/>
            <a:ext cx="10363200" cy="1500187"/>
          </a:xfrm>
        </p:spPr>
        <p:txBody>
          <a:bodyPr anchor="b"/>
          <a:lstStyle>
            <a:lvl1pPr marL="0" indent="0">
              <a:buNone/>
              <a:defRPr sz="2080"/>
            </a:lvl1pPr>
            <a:lvl2pPr marL="475488" indent="0">
              <a:buNone/>
              <a:defRPr sz="1872"/>
            </a:lvl2pPr>
            <a:lvl3pPr marL="950976" indent="0">
              <a:buNone/>
              <a:defRPr sz="1664"/>
            </a:lvl3pPr>
            <a:lvl4pPr marL="1426464" indent="0">
              <a:buNone/>
              <a:defRPr sz="1456"/>
            </a:lvl4pPr>
            <a:lvl5pPr marL="1901952" indent="0">
              <a:buNone/>
              <a:defRPr sz="1456"/>
            </a:lvl5pPr>
            <a:lvl6pPr marL="2377440" indent="0">
              <a:buNone/>
              <a:defRPr sz="1456"/>
            </a:lvl6pPr>
            <a:lvl7pPr marL="2852928" indent="0">
              <a:buNone/>
              <a:defRPr sz="1456"/>
            </a:lvl7pPr>
            <a:lvl8pPr marL="3328416" indent="0">
              <a:buNone/>
              <a:defRPr sz="1456"/>
            </a:lvl8pPr>
            <a:lvl9pPr marL="3803904" indent="0">
              <a:buNone/>
              <a:defRPr sz="1456"/>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عنصر نائب لرقم الشريحة 5"/>
          <p:cNvSpPr>
            <a:spLocks noGrp="1"/>
          </p:cNvSpPr>
          <p:nvPr>
            <p:ph type="sldNum" sz="quarter" idx="12"/>
          </p:nvPr>
        </p:nvSpPr>
        <p:spPr/>
        <p:txBody>
          <a:bodyPr/>
          <a:lstStyle>
            <a:lvl1pPr>
              <a:defRPr/>
            </a:lvl1pPr>
          </a:lstStyle>
          <a:p>
            <a:fld id="{7E2AD876-A3D1-4D38-AED4-59F69B55D859}"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91206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609602" y="1535114"/>
            <a:ext cx="5386917"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2" y="2174877"/>
            <a:ext cx="5386917"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93371" y="1535114"/>
            <a:ext cx="5389033"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71" y="2174877"/>
            <a:ext cx="5389033"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عنصر نائب لرقم الشريحة 8"/>
          <p:cNvSpPr>
            <a:spLocks noGrp="1"/>
          </p:cNvSpPr>
          <p:nvPr>
            <p:ph type="sldNum" sz="quarter" idx="12"/>
          </p:nvPr>
        </p:nvSpPr>
        <p:spPr/>
        <p:txBody>
          <a:bodyPr/>
          <a:lstStyle>
            <a:lvl1pPr>
              <a:defRPr/>
            </a:lvl1pPr>
          </a:lstStyle>
          <a:p>
            <a:fld id="{E5321E00-3078-4C0B-B90C-96C08EA33F8D}"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64306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719264"/>
            <a:ext cx="5384800" cy="4411662"/>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719264"/>
            <a:ext cx="5384800" cy="4411662"/>
          </a:xfrm>
        </p:spPr>
        <p:txBody>
          <a:bodyPr/>
          <a:lstStyle>
            <a:lvl1pPr>
              <a:defRPr sz="2912"/>
            </a:lvl1pPr>
            <a:lvl2pPr>
              <a:defRPr sz="2496"/>
            </a:lvl2pPr>
            <a:lvl3pPr>
              <a:defRPr sz="2080"/>
            </a:lvl3pPr>
            <a:lvl4pPr>
              <a:defRPr sz="1872"/>
            </a:lvl4pPr>
            <a:lvl5pPr>
              <a:defRPr sz="1872"/>
            </a:lvl5pPr>
            <a:lvl6pPr>
              <a:defRPr sz="1872"/>
            </a:lvl6pPr>
            <a:lvl7pPr>
              <a:defRPr sz="1872"/>
            </a:lvl7pPr>
            <a:lvl8pPr>
              <a:defRPr sz="1872"/>
            </a:lvl8pPr>
            <a:lvl9pPr>
              <a:defRPr sz="1872"/>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عنصر نائب لرقم الشريحة 6"/>
          <p:cNvSpPr>
            <a:spLocks noGrp="1"/>
          </p:cNvSpPr>
          <p:nvPr>
            <p:ph type="sldNum" sz="quarter" idx="12"/>
          </p:nvPr>
        </p:nvSpPr>
        <p:spPr/>
        <p:txBody>
          <a:bodyPr/>
          <a:lstStyle>
            <a:lvl1pPr>
              <a:defRPr/>
            </a:lvl1pPr>
          </a:lstStyle>
          <a:p>
            <a:fld id="{43C86F7B-F59F-4615-827D-A92EF38A7624}"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539452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2" y="1535114"/>
            <a:ext cx="5386917"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2" y="2174877"/>
            <a:ext cx="5386917"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71" y="1535114"/>
            <a:ext cx="5389033" cy="639762"/>
          </a:xfrm>
        </p:spPr>
        <p:txBody>
          <a:bodyPr anchor="b"/>
          <a:lstStyle>
            <a:lvl1pPr marL="0" indent="0">
              <a:buNone/>
              <a:defRPr sz="2496" b="1"/>
            </a:lvl1pPr>
            <a:lvl2pPr marL="475488" indent="0">
              <a:buNone/>
              <a:defRPr sz="2080" b="1"/>
            </a:lvl2pPr>
            <a:lvl3pPr marL="950976" indent="0">
              <a:buNone/>
              <a:defRPr sz="1872" b="1"/>
            </a:lvl3pPr>
            <a:lvl4pPr marL="1426464" indent="0">
              <a:buNone/>
              <a:defRPr sz="1664" b="1"/>
            </a:lvl4pPr>
            <a:lvl5pPr marL="1901952" indent="0">
              <a:buNone/>
              <a:defRPr sz="1664" b="1"/>
            </a:lvl5pPr>
            <a:lvl6pPr marL="2377440" indent="0">
              <a:buNone/>
              <a:defRPr sz="1664" b="1"/>
            </a:lvl6pPr>
            <a:lvl7pPr marL="2852928" indent="0">
              <a:buNone/>
              <a:defRPr sz="1664" b="1"/>
            </a:lvl7pPr>
            <a:lvl8pPr marL="3328416" indent="0">
              <a:buNone/>
              <a:defRPr sz="1664" b="1"/>
            </a:lvl8pPr>
            <a:lvl9pPr marL="3803904" indent="0">
              <a:buNone/>
              <a:defRPr sz="1664"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1" y="2174877"/>
            <a:ext cx="5389033" cy="3951288"/>
          </a:xfrm>
        </p:spPr>
        <p:txBody>
          <a:bodyPr/>
          <a:lstStyle>
            <a:lvl1pPr>
              <a:defRPr sz="2496"/>
            </a:lvl1pPr>
            <a:lvl2pPr>
              <a:defRPr sz="2080"/>
            </a:lvl2pPr>
            <a:lvl3pPr>
              <a:defRPr sz="1872"/>
            </a:lvl3pPr>
            <a:lvl4pPr>
              <a:defRPr sz="1664"/>
            </a:lvl4pPr>
            <a:lvl5pPr>
              <a:defRPr sz="1664"/>
            </a:lvl5pPr>
            <a:lvl6pPr>
              <a:defRPr sz="1664"/>
            </a:lvl6pPr>
            <a:lvl7pPr>
              <a:defRPr sz="1664"/>
            </a:lvl7pPr>
            <a:lvl8pPr>
              <a:defRPr sz="1664"/>
            </a:lvl8pPr>
            <a:lvl9pPr>
              <a:defRPr sz="1664"/>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lstStyle>
          <a:p>
            <a:endParaRPr lang="en-US" altLang="en-US">
              <a:solidFill>
                <a:srgbClr val="FFFFCC"/>
              </a:solidFill>
            </a:endParaRPr>
          </a:p>
        </p:txBody>
      </p:sp>
      <p:sp>
        <p:nvSpPr>
          <p:cNvPr id="8" name="عنصر نائب للتذييل 7"/>
          <p:cNvSpPr>
            <a:spLocks noGrp="1"/>
          </p:cNvSpPr>
          <p:nvPr>
            <p:ph type="ftr" sz="quarter" idx="11"/>
          </p:nvPr>
        </p:nvSpPr>
        <p:spPr/>
        <p:txBody>
          <a:bodyPr/>
          <a:lstStyle>
            <a:lvl1pPr>
              <a:defRPr/>
            </a:lvl1pPr>
          </a:lstStyle>
          <a:p>
            <a:endParaRPr lang="en-US" altLang="en-US">
              <a:solidFill>
                <a:srgbClr val="FFFFCC"/>
              </a:solidFill>
            </a:endParaRPr>
          </a:p>
        </p:txBody>
      </p:sp>
      <p:sp>
        <p:nvSpPr>
          <p:cNvPr id="9" name="عنصر نائب لرقم الشريحة 8"/>
          <p:cNvSpPr>
            <a:spLocks noGrp="1"/>
          </p:cNvSpPr>
          <p:nvPr>
            <p:ph type="sldNum" sz="quarter" idx="12"/>
          </p:nvPr>
        </p:nvSpPr>
        <p:spPr/>
        <p:txBody>
          <a:bodyPr/>
          <a:lstStyle>
            <a:lvl1pPr>
              <a:defRPr/>
            </a:lvl1pPr>
          </a:lstStyle>
          <a:p>
            <a:fld id="{9A15BAAD-6EDD-4B0E-B696-33D913C045E3}"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9031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ltLang="en-US">
              <a:solidFill>
                <a:srgbClr val="FFFFCC"/>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en-US">
              <a:solidFill>
                <a:srgbClr val="FFFFCC"/>
              </a:solidFill>
            </a:endParaRPr>
          </a:p>
        </p:txBody>
      </p:sp>
      <p:sp>
        <p:nvSpPr>
          <p:cNvPr id="5" name="عنصر نائب لرقم الشريحة 4"/>
          <p:cNvSpPr>
            <a:spLocks noGrp="1"/>
          </p:cNvSpPr>
          <p:nvPr>
            <p:ph type="sldNum" sz="quarter" idx="12"/>
          </p:nvPr>
        </p:nvSpPr>
        <p:spPr/>
        <p:txBody>
          <a:bodyPr/>
          <a:lstStyle>
            <a:lvl1pPr>
              <a:defRPr/>
            </a:lvl1pPr>
          </a:lstStyle>
          <a:p>
            <a:fld id="{73947774-1915-486C-B85D-028AC32B59C1}"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734658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solidFill>
                <a:srgbClr val="FFFFCC"/>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en-US">
              <a:solidFill>
                <a:srgbClr val="FFFFCC"/>
              </a:solidFill>
            </a:endParaRPr>
          </a:p>
        </p:txBody>
      </p:sp>
      <p:sp>
        <p:nvSpPr>
          <p:cNvPr id="4" name="عنصر نائب لرقم الشريحة 3"/>
          <p:cNvSpPr>
            <a:spLocks noGrp="1"/>
          </p:cNvSpPr>
          <p:nvPr>
            <p:ph type="sldNum" sz="quarter" idx="12"/>
          </p:nvPr>
        </p:nvSpPr>
        <p:spPr/>
        <p:txBody>
          <a:bodyPr/>
          <a:lstStyle>
            <a:lvl1pPr>
              <a:defRPr/>
            </a:lvl1pPr>
          </a:lstStyle>
          <a:p>
            <a:fld id="{C47E221A-08B9-49AC-85FC-60551D55C3E7}"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4061648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1"/>
            <a:ext cx="4011084" cy="1162050"/>
          </a:xfrm>
        </p:spPr>
        <p:txBody>
          <a:bodyPr/>
          <a:lstStyle>
            <a:lvl1pPr algn="l">
              <a:defRPr sz="208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6" y="273052"/>
            <a:ext cx="6815667" cy="5853113"/>
          </a:xfrm>
        </p:spPr>
        <p:txBody>
          <a:bodyPr/>
          <a:lstStyle>
            <a:lvl1pPr>
              <a:defRPr sz="3328"/>
            </a:lvl1pPr>
            <a:lvl2pPr>
              <a:defRPr sz="2912"/>
            </a:lvl2pPr>
            <a:lvl3pPr>
              <a:defRPr sz="2496"/>
            </a:lvl3pPr>
            <a:lvl4pPr>
              <a:defRPr sz="2080"/>
            </a:lvl4pPr>
            <a:lvl5pPr>
              <a:defRPr sz="2080"/>
            </a:lvl5pPr>
            <a:lvl6pPr>
              <a:defRPr sz="2080"/>
            </a:lvl6pPr>
            <a:lvl7pPr>
              <a:defRPr sz="2080"/>
            </a:lvl7pPr>
            <a:lvl8pPr>
              <a:defRPr sz="2080"/>
            </a:lvl8pPr>
            <a:lvl9pPr>
              <a:defRPr sz="208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2"/>
            <a:ext cx="4011084" cy="46910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عنصر نائب لرقم الشريحة 6"/>
          <p:cNvSpPr>
            <a:spLocks noGrp="1"/>
          </p:cNvSpPr>
          <p:nvPr>
            <p:ph type="sldNum" sz="quarter" idx="12"/>
          </p:nvPr>
        </p:nvSpPr>
        <p:spPr/>
        <p:txBody>
          <a:bodyPr/>
          <a:lstStyle>
            <a:lvl1pPr>
              <a:defRPr/>
            </a:lvl1pPr>
          </a:lstStyle>
          <a:p>
            <a:fld id="{56333502-5E52-42F7-A08B-C37E0B11CFAD}"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436561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lstStyle>
            <a:lvl1pPr algn="l">
              <a:defRPr sz="208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328"/>
            </a:lvl1pPr>
            <a:lvl2pPr marL="475488" indent="0">
              <a:buNone/>
              <a:defRPr sz="2912"/>
            </a:lvl2pPr>
            <a:lvl3pPr marL="950976" indent="0">
              <a:buNone/>
              <a:defRPr sz="2496"/>
            </a:lvl3pPr>
            <a:lvl4pPr marL="1426464" indent="0">
              <a:buNone/>
              <a:defRPr sz="2080"/>
            </a:lvl4pPr>
            <a:lvl5pPr marL="1901952" indent="0">
              <a:buNone/>
              <a:defRPr sz="2080"/>
            </a:lvl5pPr>
            <a:lvl6pPr marL="2377440" indent="0">
              <a:buNone/>
              <a:defRPr sz="2080"/>
            </a:lvl6pPr>
            <a:lvl7pPr marL="2852928" indent="0">
              <a:buNone/>
              <a:defRPr sz="2080"/>
            </a:lvl7pPr>
            <a:lvl8pPr marL="3328416" indent="0">
              <a:buNone/>
              <a:defRPr sz="2080"/>
            </a:lvl8pPr>
            <a:lvl9pPr marL="3803904" indent="0">
              <a:buNone/>
              <a:defRPr sz="2080"/>
            </a:lvl9pPr>
          </a:lstStyle>
          <a:p>
            <a:endParaRPr lang="en-US"/>
          </a:p>
        </p:txBody>
      </p:sp>
      <p:sp>
        <p:nvSpPr>
          <p:cNvPr id="4" name="عنصر نائب للنص 3"/>
          <p:cNvSpPr>
            <a:spLocks noGrp="1"/>
          </p:cNvSpPr>
          <p:nvPr>
            <p:ph type="body" sz="half" idx="2"/>
          </p:nvPr>
        </p:nvSpPr>
        <p:spPr>
          <a:xfrm>
            <a:off x="2389717" y="5367337"/>
            <a:ext cx="7315200" cy="8048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عنصر نائب لرقم الشريحة 6"/>
          <p:cNvSpPr>
            <a:spLocks noGrp="1"/>
          </p:cNvSpPr>
          <p:nvPr>
            <p:ph type="sldNum" sz="quarter" idx="12"/>
          </p:nvPr>
        </p:nvSpPr>
        <p:spPr/>
        <p:txBody>
          <a:bodyPr/>
          <a:lstStyle>
            <a:lvl1pPr>
              <a:defRPr/>
            </a:lvl1pPr>
          </a:lstStyle>
          <a:p>
            <a:fld id="{0761FDA1-CA89-4015-9CFC-9CEA1AA9C1AD}"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597688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عنصر نائب لرقم الشريحة 5"/>
          <p:cNvSpPr>
            <a:spLocks noGrp="1"/>
          </p:cNvSpPr>
          <p:nvPr>
            <p:ph type="sldNum" sz="quarter" idx="12"/>
          </p:nvPr>
        </p:nvSpPr>
        <p:spPr/>
        <p:txBody>
          <a:bodyPr/>
          <a:lstStyle>
            <a:lvl1pPr>
              <a:defRPr/>
            </a:lvl1pPr>
          </a:lstStyle>
          <a:p>
            <a:fld id="{7C348257-8CA3-4D2A-82A6-EA2865D9B659}"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048396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122241"/>
            <a:ext cx="2743200" cy="6008687"/>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122241"/>
            <a:ext cx="8026400" cy="600868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عنصر نائب للتذييل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عنصر نائب لرقم الشريحة 5"/>
          <p:cNvSpPr>
            <a:spLocks noGrp="1"/>
          </p:cNvSpPr>
          <p:nvPr>
            <p:ph type="sldNum" sz="quarter" idx="12"/>
          </p:nvPr>
        </p:nvSpPr>
        <p:spPr/>
        <p:txBody>
          <a:bodyPr/>
          <a:lstStyle>
            <a:lvl1pPr>
              <a:defRPr/>
            </a:lvl1pPr>
          </a:lstStyle>
          <a:p>
            <a:fld id="{53F1261E-2644-4563-9CA8-77BF675F20EA}"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99511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عنصر نائب للتذييل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عنصر نائب لرقم الشريحة 4"/>
          <p:cNvSpPr>
            <a:spLocks noGrp="1"/>
          </p:cNvSpPr>
          <p:nvPr>
            <p:ph type="sldNum" sz="quarter" idx="12"/>
          </p:nvPr>
        </p:nvSpPr>
        <p:spPr/>
        <p:txBody>
          <a:bodyPr/>
          <a:lstStyle>
            <a:lvl1pPr>
              <a:defRPr/>
            </a:lvl1pPr>
          </a:lstStyle>
          <a:p>
            <a:fld id="{D4FF5398-0FC1-4F49-8516-5E297C0E7F1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589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عنصر نائب للتذييل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عنصر نائب لرقم الشريحة 3"/>
          <p:cNvSpPr>
            <a:spLocks noGrp="1"/>
          </p:cNvSpPr>
          <p:nvPr>
            <p:ph type="sldNum" sz="quarter" idx="12"/>
          </p:nvPr>
        </p:nvSpPr>
        <p:spPr/>
        <p:txBody>
          <a:bodyPr/>
          <a:lstStyle>
            <a:lvl1pPr>
              <a:defRPr/>
            </a:lvl1pPr>
          </a:lstStyle>
          <a:p>
            <a:fld id="{CC5DD2AB-3787-4B2E-A386-BE2CD1B5C391}"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8894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1"/>
            <a:ext cx="4011084" cy="1162050"/>
          </a:xfrm>
        </p:spPr>
        <p:txBody>
          <a:bodyPr anchor="b"/>
          <a:lstStyle>
            <a:lvl1pPr algn="l">
              <a:defRPr sz="208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766736" y="273052"/>
            <a:ext cx="6815667" cy="5853113"/>
          </a:xfrm>
        </p:spPr>
        <p:txBody>
          <a:bodyPr/>
          <a:lstStyle>
            <a:lvl1pPr>
              <a:defRPr sz="3328"/>
            </a:lvl1pPr>
            <a:lvl2pPr>
              <a:defRPr sz="2912"/>
            </a:lvl2pPr>
            <a:lvl3pPr>
              <a:defRPr sz="2496"/>
            </a:lvl3pPr>
            <a:lvl4pPr>
              <a:defRPr sz="2080"/>
            </a:lvl4pPr>
            <a:lvl5pPr>
              <a:defRPr sz="2080"/>
            </a:lvl5pPr>
            <a:lvl6pPr>
              <a:defRPr sz="2080"/>
            </a:lvl6pPr>
            <a:lvl7pPr>
              <a:defRPr sz="2080"/>
            </a:lvl7pPr>
            <a:lvl8pPr>
              <a:defRPr sz="2080"/>
            </a:lvl8pPr>
            <a:lvl9pPr>
              <a:defRPr sz="208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609601" y="1435102"/>
            <a:ext cx="4011084" cy="46910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E5B4372D-5680-460D-A872-A1A35A32B09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3918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8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328"/>
            </a:lvl1pPr>
            <a:lvl2pPr marL="475488" indent="0">
              <a:buNone/>
              <a:defRPr sz="2912"/>
            </a:lvl2pPr>
            <a:lvl3pPr marL="950976" indent="0">
              <a:buNone/>
              <a:defRPr sz="2496"/>
            </a:lvl3pPr>
            <a:lvl4pPr marL="1426464" indent="0">
              <a:buNone/>
              <a:defRPr sz="2080"/>
            </a:lvl4pPr>
            <a:lvl5pPr marL="1901952" indent="0">
              <a:buNone/>
              <a:defRPr sz="2080"/>
            </a:lvl5pPr>
            <a:lvl6pPr marL="2377440" indent="0">
              <a:buNone/>
              <a:defRPr sz="2080"/>
            </a:lvl6pPr>
            <a:lvl7pPr marL="2852928" indent="0">
              <a:buNone/>
              <a:defRPr sz="2080"/>
            </a:lvl7pPr>
            <a:lvl8pPr marL="3328416" indent="0">
              <a:buNone/>
              <a:defRPr sz="2080"/>
            </a:lvl8pPr>
            <a:lvl9pPr marL="3803904" indent="0">
              <a:buNone/>
              <a:defRPr sz="2080"/>
            </a:lvl9pPr>
          </a:lstStyle>
          <a:p>
            <a:endParaRPr lang="en-US"/>
          </a:p>
        </p:txBody>
      </p:sp>
      <p:sp>
        <p:nvSpPr>
          <p:cNvPr id="4" name="عنصر نائب للنص 3"/>
          <p:cNvSpPr>
            <a:spLocks noGrp="1"/>
          </p:cNvSpPr>
          <p:nvPr>
            <p:ph type="body" sz="half" idx="2"/>
          </p:nvPr>
        </p:nvSpPr>
        <p:spPr>
          <a:xfrm>
            <a:off x="2389717" y="5367337"/>
            <a:ext cx="7315200" cy="804863"/>
          </a:xfrm>
        </p:spPr>
        <p:txBody>
          <a:bodyPr/>
          <a:lstStyle>
            <a:lvl1pPr marL="0" indent="0">
              <a:buNone/>
              <a:defRPr sz="1456"/>
            </a:lvl1pPr>
            <a:lvl2pPr marL="475488" indent="0">
              <a:buNone/>
              <a:defRPr sz="1248"/>
            </a:lvl2pPr>
            <a:lvl3pPr marL="950976" indent="0">
              <a:buNone/>
              <a:defRPr sz="1040"/>
            </a:lvl3pPr>
            <a:lvl4pPr marL="1426464" indent="0">
              <a:buNone/>
              <a:defRPr sz="936"/>
            </a:lvl4pPr>
            <a:lvl5pPr marL="1901952" indent="0">
              <a:buNone/>
              <a:defRPr sz="936"/>
            </a:lvl5pPr>
            <a:lvl6pPr marL="2377440" indent="0">
              <a:buNone/>
              <a:defRPr sz="936"/>
            </a:lvl6pPr>
            <a:lvl7pPr marL="2852928" indent="0">
              <a:buNone/>
              <a:defRPr sz="936"/>
            </a:lvl7pPr>
            <a:lvl8pPr marL="3328416" indent="0">
              <a:buNone/>
              <a:defRPr sz="936"/>
            </a:lvl8pPr>
            <a:lvl9pPr marL="3803904" indent="0">
              <a:buNone/>
              <a:defRPr sz="936"/>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عنصر نائب للتذييل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عنصر نائب لرقم الشريحة 6"/>
          <p:cNvSpPr>
            <a:spLocks noGrp="1"/>
          </p:cNvSpPr>
          <p:nvPr>
            <p:ph type="sldNum" sz="quarter" idx="12"/>
          </p:nvPr>
        </p:nvSpPr>
        <p:spPr/>
        <p:txBody>
          <a:bodyPr/>
          <a:lstStyle>
            <a:lvl1pPr>
              <a:defRPr/>
            </a:lvl1pPr>
          </a:lstStyle>
          <a:p>
            <a:fld id="{C8444076-8BE5-4268-9B8C-1967ABAC4D7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341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4237" y="4267200"/>
            <a:ext cx="12187767" cy="2590800"/>
            <a:chOff x="2" y="2688"/>
            <a:chExt cx="5758" cy="1632"/>
          </a:xfrm>
        </p:grpSpPr>
        <p:sp>
          <p:nvSpPr>
            <p:cNvPr id="111619"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grpSp>
          <p:nvGrpSpPr>
            <p:cNvPr id="111620" name="Group 4"/>
            <p:cNvGrpSpPr>
              <a:grpSpLocks/>
            </p:cNvGrpSpPr>
            <p:nvPr/>
          </p:nvGrpSpPr>
          <p:grpSpPr bwMode="auto">
            <a:xfrm>
              <a:off x="1776" y="3024"/>
              <a:ext cx="3929" cy="1290"/>
              <a:chOff x="1776" y="3024"/>
              <a:chExt cx="3929" cy="1290"/>
            </a:xfrm>
          </p:grpSpPr>
          <p:grpSp>
            <p:nvGrpSpPr>
              <p:cNvPr id="111621" name="Group 5"/>
              <p:cNvGrpSpPr>
                <a:grpSpLocks/>
              </p:cNvGrpSpPr>
              <p:nvPr userDrawn="1"/>
            </p:nvGrpSpPr>
            <p:grpSpPr bwMode="auto">
              <a:xfrm>
                <a:off x="2268" y="3934"/>
                <a:ext cx="638" cy="377"/>
                <a:chOff x="2268" y="3934"/>
                <a:chExt cx="638" cy="377"/>
              </a:xfrm>
            </p:grpSpPr>
            <p:sp>
              <p:nvSpPr>
                <p:cNvPr id="11162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2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sp>
            <p:nvSpPr>
              <p:cNvPr id="11163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3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3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3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3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35"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36"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37"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38"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39"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0"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1"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2"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3"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4"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5"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6"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7"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8"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49"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0"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1"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2"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3"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4"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5"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6"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7"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8"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59"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0"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1"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2"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3"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4"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5"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6"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7"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8"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FF"/>
                  </a:solidFill>
                </a:endParaRPr>
              </a:p>
            </p:txBody>
          </p:sp>
          <p:sp>
            <p:nvSpPr>
              <p:cNvPr id="11166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nvGrpSpPr>
              <p:cNvPr id="111670" name="Group 54"/>
              <p:cNvGrpSpPr>
                <a:grpSpLocks/>
              </p:cNvGrpSpPr>
              <p:nvPr userDrawn="1"/>
            </p:nvGrpSpPr>
            <p:grpSpPr bwMode="auto">
              <a:xfrm>
                <a:off x="4546" y="3608"/>
                <a:ext cx="518" cy="319"/>
                <a:chOff x="4546" y="3608"/>
                <a:chExt cx="518" cy="319"/>
              </a:xfrm>
            </p:grpSpPr>
            <p:sp>
              <p:nvSpPr>
                <p:cNvPr id="11167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grpSp>
            <p:nvGrpSpPr>
              <p:cNvPr id="111677" name="Group 61"/>
              <p:cNvGrpSpPr>
                <a:grpSpLocks/>
              </p:cNvGrpSpPr>
              <p:nvPr userDrawn="1"/>
            </p:nvGrpSpPr>
            <p:grpSpPr bwMode="auto">
              <a:xfrm>
                <a:off x="5381" y="3085"/>
                <a:ext cx="227" cy="132"/>
                <a:chOff x="5381" y="3085"/>
                <a:chExt cx="227" cy="132"/>
              </a:xfrm>
            </p:grpSpPr>
            <p:sp>
              <p:nvSpPr>
                <p:cNvPr id="11167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7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8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sp>
              <p:nvSpPr>
                <p:cNvPr id="11168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a:solidFill>
                      <a:srgbClr val="FFFFFF"/>
                    </a:solidFill>
                  </a:endParaRPr>
                </a:p>
              </p:txBody>
            </p:sp>
          </p:grpSp>
        </p:grpSp>
      </p:grpSp>
      <p:sp>
        <p:nvSpPr>
          <p:cNvPr id="111682" name="Rectangle 66"/>
          <p:cNvSpPr>
            <a:spLocks noGrp="1" noChangeArrowheads="1"/>
          </p:cNvSpPr>
          <p:nvPr>
            <p:ph type="title"/>
          </p:nvPr>
        </p:nvSpPr>
        <p:spPr bwMode="black">
          <a:xfrm>
            <a:off x="609600" y="277815"/>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11683" name="Rectangle 67"/>
          <p:cNvSpPr>
            <a:spLocks noGrp="1" noChangeArrowheads="1"/>
          </p:cNvSpPr>
          <p:nvPr>
            <p:ph type="dt" sz="half" idx="2"/>
          </p:nvPr>
        </p:nvSpPr>
        <p:spPr bwMode="black">
          <a:xfrm>
            <a:off x="609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40">
                <a:effectLst>
                  <a:outerShdw blurRad="38100" dist="38100" dir="2700000" algn="tl">
                    <a:srgbClr val="C0C0C0"/>
                  </a:outerShdw>
                </a:effectLst>
              </a:defRPr>
            </a:lvl1pPr>
          </a:lstStyle>
          <a:p>
            <a:pPr fontAlgn="base">
              <a:spcBef>
                <a:spcPct val="0"/>
              </a:spcBef>
              <a:spcAft>
                <a:spcPct val="0"/>
              </a:spcAft>
            </a:pPr>
            <a:endParaRPr lang="en-US" altLang="en-US" smtClean="0">
              <a:solidFill>
                <a:srgbClr val="FFFFFF"/>
              </a:solidFill>
            </a:endParaRPr>
          </a:p>
        </p:txBody>
      </p:sp>
      <p:sp>
        <p:nvSpPr>
          <p:cNvPr id="111684" name="Rectangle 68"/>
          <p:cNvSpPr>
            <a:spLocks noGrp="1" noChangeArrowheads="1"/>
          </p:cNvSpPr>
          <p:nvPr>
            <p:ph type="ftr" sz="quarter" idx="3"/>
          </p:nvPr>
        </p:nvSpPr>
        <p:spPr bwMode="black">
          <a:xfrm>
            <a:off x="4165600" y="6248401"/>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40">
                <a:effectLst>
                  <a:outerShdw blurRad="38100" dist="38100" dir="2700000" algn="tl">
                    <a:srgbClr val="C0C0C0"/>
                  </a:outerShdw>
                </a:effectLst>
              </a:defRPr>
            </a:lvl1pPr>
          </a:lstStyle>
          <a:p>
            <a:pPr fontAlgn="base">
              <a:spcBef>
                <a:spcPct val="0"/>
              </a:spcBef>
              <a:spcAft>
                <a:spcPct val="0"/>
              </a:spcAft>
            </a:pPr>
            <a:endParaRPr lang="en-US" altLang="en-US" smtClean="0">
              <a:solidFill>
                <a:srgbClr val="FFFFFF"/>
              </a:solidFill>
            </a:endParaRPr>
          </a:p>
        </p:txBody>
      </p:sp>
      <p:sp>
        <p:nvSpPr>
          <p:cNvPr id="111685" name="Rectangle 69"/>
          <p:cNvSpPr>
            <a:spLocks noGrp="1" noChangeArrowheads="1"/>
          </p:cNvSpPr>
          <p:nvPr>
            <p:ph type="sldNum" sz="quarter" idx="4"/>
          </p:nvPr>
        </p:nvSpPr>
        <p:spPr bwMode="black">
          <a:xfrm>
            <a:off x="8737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40">
                <a:effectLst>
                  <a:outerShdw blurRad="38100" dist="38100" dir="2700000" algn="tl">
                    <a:srgbClr val="C0C0C0"/>
                  </a:outerShdw>
                </a:effectLst>
                <a:cs typeface="Arial" pitchFamily="34" charset="0"/>
              </a:defRPr>
            </a:lvl1pPr>
          </a:lstStyle>
          <a:p>
            <a:pPr fontAlgn="base">
              <a:spcBef>
                <a:spcPct val="0"/>
              </a:spcBef>
              <a:spcAft>
                <a:spcPct val="0"/>
              </a:spcAft>
            </a:pPr>
            <a:fld id="{D7454ED1-51DF-446E-8FA0-9ACB601EADB0}" type="slidenum">
              <a:rPr lang="ar-SA" altLang="en-US" smtClean="0">
                <a:solidFill>
                  <a:srgbClr val="FFFFFF"/>
                </a:solidFill>
              </a:rPr>
              <a:pPr fontAlgn="base">
                <a:spcBef>
                  <a:spcPct val="0"/>
                </a:spcBef>
                <a:spcAft>
                  <a:spcPct val="0"/>
                </a:spcAft>
              </a:pPr>
              <a:t>‹#›</a:t>
            </a:fld>
            <a:endParaRPr lang="en-US" altLang="en-US" smtClean="0">
              <a:solidFill>
                <a:srgbClr val="FFFFFF"/>
              </a:solidFill>
            </a:endParaRPr>
          </a:p>
        </p:txBody>
      </p:sp>
      <p:sp>
        <p:nvSpPr>
          <p:cNvPr id="111686" name="Rectangle 70"/>
          <p:cNvSpPr>
            <a:spLocks noGrp="1" noChangeArrowheads="1"/>
          </p:cNvSpPr>
          <p:nvPr>
            <p:ph type="body" idx="1"/>
          </p:nvPr>
        </p:nvSpPr>
        <p:spPr bwMode="black">
          <a:xfrm>
            <a:off x="609600" y="1676402"/>
            <a:ext cx="10972800" cy="445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6905865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fontAlgn="base">
        <a:spcBef>
          <a:spcPct val="0"/>
        </a:spcBef>
        <a:spcAft>
          <a:spcPct val="0"/>
        </a:spcAft>
        <a:defRPr sz="4576" b="1" i="0" u="none">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5pPr>
      <a:lvl6pPr marL="475488"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6pPr>
      <a:lvl7pPr marL="950976"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7pPr>
      <a:lvl8pPr marL="1426464"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8pPr>
      <a:lvl9pPr marL="1901952"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9pPr>
    </p:titleStyle>
    <p:bodyStyle>
      <a:lvl1pPr marL="356616" indent="-356616" algn="l" rtl="0" fontAlgn="base">
        <a:spcBef>
          <a:spcPct val="20000"/>
        </a:spcBef>
        <a:spcAft>
          <a:spcPct val="0"/>
        </a:spcAft>
        <a:buClr>
          <a:schemeClr val="hlink"/>
        </a:buClr>
        <a:buSzPct val="80000"/>
        <a:buFont typeface="Wingdings" pitchFamily="2" charset="2"/>
        <a:buChar char="Ø"/>
        <a:defRPr sz="3328">
          <a:solidFill>
            <a:schemeClr val="tx1"/>
          </a:solidFill>
          <a:effectLst>
            <a:outerShdw blurRad="38100" dist="38100" dir="2700000" algn="tl">
              <a:srgbClr val="C0C0C0"/>
            </a:outerShdw>
          </a:effectLst>
          <a:latin typeface="+mn-lt"/>
          <a:ea typeface="+mn-ea"/>
          <a:cs typeface="+mn-cs"/>
        </a:defRPr>
      </a:lvl1pPr>
      <a:lvl2pPr marL="772668" indent="-297180" algn="l" rtl="0" fontAlgn="base">
        <a:spcBef>
          <a:spcPct val="20000"/>
        </a:spcBef>
        <a:spcAft>
          <a:spcPct val="0"/>
        </a:spcAft>
        <a:buClr>
          <a:schemeClr val="tx2"/>
        </a:buClr>
        <a:buSzPct val="50000"/>
        <a:buFont typeface="Wingdings" pitchFamily="2" charset="2"/>
        <a:buChar char="l"/>
        <a:defRPr sz="2912">
          <a:solidFill>
            <a:schemeClr val="tx1"/>
          </a:solidFill>
          <a:effectLst>
            <a:outerShdw blurRad="38100" dist="38100" dir="2700000" algn="tl">
              <a:srgbClr val="C0C0C0"/>
            </a:outerShdw>
          </a:effectLst>
          <a:latin typeface="+mn-lt"/>
        </a:defRPr>
      </a:lvl2pPr>
      <a:lvl3pPr marL="1188720" indent="-237744" algn="l" rtl="0" fontAlgn="base">
        <a:spcBef>
          <a:spcPct val="20000"/>
        </a:spcBef>
        <a:spcAft>
          <a:spcPct val="0"/>
        </a:spcAft>
        <a:buClr>
          <a:schemeClr val="accent2"/>
        </a:buClr>
        <a:buChar char="•"/>
        <a:defRPr sz="2496">
          <a:solidFill>
            <a:schemeClr val="tx1"/>
          </a:solidFill>
          <a:effectLst>
            <a:outerShdw blurRad="38100" dist="38100" dir="2700000" algn="tl">
              <a:srgbClr val="C0C0C0"/>
            </a:outerShdw>
          </a:effectLst>
          <a:latin typeface="+mn-lt"/>
        </a:defRPr>
      </a:lvl3pPr>
      <a:lvl4pPr marL="1664208" indent="-237744" algn="l" rtl="0" fontAlgn="base">
        <a:spcBef>
          <a:spcPct val="20000"/>
        </a:spcBef>
        <a:spcAft>
          <a:spcPct val="0"/>
        </a:spcAft>
        <a:buClr>
          <a:schemeClr val="folHlink"/>
        </a:buClr>
        <a:buSzPct val="50000"/>
        <a:buFont typeface="Wingdings" pitchFamily="2" charset="2"/>
        <a:buChar char="l"/>
        <a:defRPr sz="2080">
          <a:solidFill>
            <a:schemeClr val="tx1"/>
          </a:solidFill>
          <a:effectLst>
            <a:outerShdw blurRad="38100" dist="38100" dir="2700000" algn="tl">
              <a:srgbClr val="C0C0C0"/>
            </a:outerShdw>
          </a:effectLst>
          <a:latin typeface="+mn-lt"/>
        </a:defRPr>
      </a:lvl4pPr>
      <a:lvl5pPr marL="2139696"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5pPr>
      <a:lvl6pPr marL="2615184"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6pPr>
      <a:lvl7pPr marL="3090672"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7pPr>
      <a:lvl8pPr marL="3566160"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8pPr>
      <a:lvl9pPr marL="4041648"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9pPr>
    </p:bodyStyle>
    <p:otherStyle>
      <a:defPPr>
        <a:defRPr lang="en-US"/>
      </a:defPPr>
      <a:lvl1pPr marL="0" algn="l" defTabSz="950976" rtl="0" eaLnBrk="1" latinLnBrk="0" hangingPunct="1">
        <a:defRPr sz="1872" kern="1200">
          <a:solidFill>
            <a:schemeClr val="tx1"/>
          </a:solidFill>
          <a:latin typeface="+mn-lt"/>
          <a:ea typeface="+mn-ea"/>
          <a:cs typeface="+mn-cs"/>
        </a:defRPr>
      </a:lvl1pPr>
      <a:lvl2pPr marL="475488" algn="l" defTabSz="950976" rtl="0" eaLnBrk="1" latinLnBrk="0" hangingPunct="1">
        <a:defRPr sz="1872" kern="1200">
          <a:solidFill>
            <a:schemeClr val="tx1"/>
          </a:solidFill>
          <a:latin typeface="+mn-lt"/>
          <a:ea typeface="+mn-ea"/>
          <a:cs typeface="+mn-cs"/>
        </a:defRPr>
      </a:lvl2pPr>
      <a:lvl3pPr marL="950976" algn="l" defTabSz="950976" rtl="0" eaLnBrk="1" latinLnBrk="0" hangingPunct="1">
        <a:defRPr sz="1872" kern="1200">
          <a:solidFill>
            <a:schemeClr val="tx1"/>
          </a:solidFill>
          <a:latin typeface="+mn-lt"/>
          <a:ea typeface="+mn-ea"/>
          <a:cs typeface="+mn-cs"/>
        </a:defRPr>
      </a:lvl3pPr>
      <a:lvl4pPr marL="1426464" algn="l" defTabSz="950976" rtl="0" eaLnBrk="1" latinLnBrk="0" hangingPunct="1">
        <a:defRPr sz="1872" kern="1200">
          <a:solidFill>
            <a:schemeClr val="tx1"/>
          </a:solidFill>
          <a:latin typeface="+mn-lt"/>
          <a:ea typeface="+mn-ea"/>
          <a:cs typeface="+mn-cs"/>
        </a:defRPr>
      </a:lvl4pPr>
      <a:lvl5pPr marL="1901952" algn="l" defTabSz="950976" rtl="0" eaLnBrk="1" latinLnBrk="0" hangingPunct="1">
        <a:defRPr sz="1872" kern="1200">
          <a:solidFill>
            <a:schemeClr val="tx1"/>
          </a:solidFill>
          <a:latin typeface="+mn-lt"/>
          <a:ea typeface="+mn-ea"/>
          <a:cs typeface="+mn-cs"/>
        </a:defRPr>
      </a:lvl5pPr>
      <a:lvl6pPr marL="2377440" algn="l" defTabSz="950976" rtl="0" eaLnBrk="1" latinLnBrk="0" hangingPunct="1">
        <a:defRPr sz="1872" kern="1200">
          <a:solidFill>
            <a:schemeClr val="tx1"/>
          </a:solidFill>
          <a:latin typeface="+mn-lt"/>
          <a:ea typeface="+mn-ea"/>
          <a:cs typeface="+mn-cs"/>
        </a:defRPr>
      </a:lvl6pPr>
      <a:lvl7pPr marL="2852928" algn="l" defTabSz="950976" rtl="0" eaLnBrk="1" latinLnBrk="0" hangingPunct="1">
        <a:defRPr sz="1872" kern="1200">
          <a:solidFill>
            <a:schemeClr val="tx1"/>
          </a:solidFill>
          <a:latin typeface="+mn-lt"/>
          <a:ea typeface="+mn-ea"/>
          <a:cs typeface="+mn-cs"/>
        </a:defRPr>
      </a:lvl7pPr>
      <a:lvl8pPr marL="3328416" algn="l" defTabSz="950976" rtl="0" eaLnBrk="1" latinLnBrk="0" hangingPunct="1">
        <a:defRPr sz="1872" kern="1200">
          <a:solidFill>
            <a:schemeClr val="tx1"/>
          </a:solidFill>
          <a:latin typeface="+mn-lt"/>
          <a:ea typeface="+mn-ea"/>
          <a:cs typeface="+mn-cs"/>
        </a:defRPr>
      </a:lvl8pPr>
      <a:lvl9pPr marL="3803904" algn="l" defTabSz="950976" rtl="0" eaLnBrk="1" latinLnBrk="0" hangingPunct="1">
        <a:defRPr sz="187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6"/>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sp>
        <p:nvSpPr>
          <p:cNvPr id="8" name="Freeform 7"/>
          <p:cNvSpPr>
            <a:spLocks/>
          </p:cNvSpPr>
          <p:nvPr/>
        </p:nvSpPr>
        <p:spPr bwMode="auto">
          <a:xfrm>
            <a:off x="5842000" y="-7937"/>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sp>
        <p:nvSpPr>
          <p:cNvPr id="1028" name="Title Placeholder 8"/>
          <p:cNvSpPr>
            <a:spLocks noGrp="1"/>
          </p:cNvSpPr>
          <p:nvPr>
            <p:ph type="title"/>
          </p:nvPr>
        </p:nvSpPr>
        <p:spPr bwMode="auto">
          <a:xfrm>
            <a:off x="609600" y="704851"/>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609600" y="1935165"/>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2"/>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48" smtClean="0">
                <a:solidFill>
                  <a:schemeClr val="tx2">
                    <a:shade val="90000"/>
                  </a:schemeClr>
                </a:solidFill>
                <a:latin typeface="+mn-lt"/>
                <a:cs typeface="+mn-cs"/>
              </a:defRPr>
            </a:lvl1pPr>
          </a:lstStyle>
          <a:p>
            <a:pPr>
              <a:defRPr/>
            </a:pPr>
            <a:fld id="{A0029C21-8DB1-4F20-A95B-A6DEA233518B}" type="datetime1">
              <a:rPr lang="en-US">
                <a:solidFill>
                  <a:srgbClr val="04617B">
                    <a:shade val="90000"/>
                  </a:srgbClr>
                </a:solidFill>
              </a:rPr>
              <a:pPr>
                <a:defRPr/>
              </a:pPr>
              <a:t>5/5/2020</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2"/>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48" smtClean="0">
                <a:solidFill>
                  <a:schemeClr val="tx2">
                    <a:shade val="90000"/>
                  </a:schemeClr>
                </a:solidFill>
                <a:latin typeface="+mn-lt"/>
                <a:cs typeface="+mn-cs"/>
              </a:defRPr>
            </a:lvl1pPr>
          </a:lstStyle>
          <a:p>
            <a:pPr>
              <a:defRPr/>
            </a:pPr>
            <a:r>
              <a:rPr lang="en-US">
                <a:solidFill>
                  <a:srgbClr val="04617B">
                    <a:shade val="90000"/>
                  </a:srgbClr>
                </a:solidFill>
              </a:rPr>
              <a:t>Network Security /  G. Steffen</a:t>
            </a:r>
          </a:p>
        </p:txBody>
      </p:sp>
      <p:sp>
        <p:nvSpPr>
          <p:cNvPr id="18" name="Slide Number Placeholder 17"/>
          <p:cNvSpPr>
            <a:spLocks noGrp="1"/>
          </p:cNvSpPr>
          <p:nvPr>
            <p:ph type="sldNum" sz="quarter" idx="4"/>
          </p:nvPr>
        </p:nvSpPr>
        <p:spPr>
          <a:xfrm>
            <a:off x="10566400" y="6356352"/>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48" smtClean="0">
                <a:solidFill>
                  <a:schemeClr val="tx2">
                    <a:shade val="90000"/>
                  </a:schemeClr>
                </a:solidFill>
                <a:latin typeface="+mn-lt"/>
                <a:cs typeface="+mn-cs"/>
              </a:defRPr>
            </a:lvl1pPr>
          </a:lstStyle>
          <a:p>
            <a:pPr>
              <a:defRPr/>
            </a:pPr>
            <a:fld id="{3FC6D6AD-53AD-4600-9DB9-5D2EC5D21CBF}"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25399" y="203199"/>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72">
                <a:solidFill>
                  <a:prstClr val="black"/>
                </a:solidFill>
                <a:cs typeface="Arial" charset="0"/>
              </a:endParaRPr>
            </a:p>
          </p:txBody>
        </p:sp>
      </p:grpSp>
    </p:spTree>
    <p:extLst>
      <p:ext uri="{BB962C8B-B14F-4D97-AF65-F5344CB8AC3E}">
        <p14:creationId xmlns:p14="http://schemas.microsoft.com/office/powerpoint/2010/main" val="42530086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fontAlgn="base">
        <a:spcBef>
          <a:spcPct val="0"/>
        </a:spcBef>
        <a:spcAft>
          <a:spcPct val="0"/>
        </a:spcAft>
        <a:defRPr sz="5200" b="0" i="0" u="none" kern="1200">
          <a:solidFill>
            <a:schemeClr val="tx2"/>
          </a:solidFill>
          <a:latin typeface="+mj-lt"/>
          <a:ea typeface="+mj-ea"/>
          <a:cs typeface="+mj-cs"/>
        </a:defRPr>
      </a:lvl1pPr>
      <a:lvl2pPr algn="l" rtl="0" fontAlgn="base">
        <a:spcBef>
          <a:spcPct val="0"/>
        </a:spcBef>
        <a:spcAft>
          <a:spcPct val="0"/>
        </a:spcAft>
        <a:defRPr sz="5200">
          <a:solidFill>
            <a:schemeClr val="tx2"/>
          </a:solidFill>
          <a:latin typeface="Calibri" pitchFamily="34" charset="0"/>
        </a:defRPr>
      </a:lvl2pPr>
      <a:lvl3pPr algn="l" rtl="0" fontAlgn="base">
        <a:spcBef>
          <a:spcPct val="0"/>
        </a:spcBef>
        <a:spcAft>
          <a:spcPct val="0"/>
        </a:spcAft>
        <a:defRPr sz="5200">
          <a:solidFill>
            <a:schemeClr val="tx2"/>
          </a:solidFill>
          <a:latin typeface="Calibri" pitchFamily="34" charset="0"/>
        </a:defRPr>
      </a:lvl3pPr>
      <a:lvl4pPr algn="l" rtl="0" fontAlgn="base">
        <a:spcBef>
          <a:spcPct val="0"/>
        </a:spcBef>
        <a:spcAft>
          <a:spcPct val="0"/>
        </a:spcAft>
        <a:defRPr sz="5200">
          <a:solidFill>
            <a:schemeClr val="tx2"/>
          </a:solidFill>
          <a:latin typeface="Calibri" pitchFamily="34" charset="0"/>
        </a:defRPr>
      </a:lvl4pPr>
      <a:lvl5pPr algn="l" rtl="0" fontAlgn="base">
        <a:spcBef>
          <a:spcPct val="0"/>
        </a:spcBef>
        <a:spcAft>
          <a:spcPct val="0"/>
        </a:spcAft>
        <a:defRPr sz="5200">
          <a:solidFill>
            <a:schemeClr val="tx2"/>
          </a:solidFill>
          <a:latin typeface="Calibri" pitchFamily="34" charset="0"/>
        </a:defRPr>
      </a:lvl5pPr>
      <a:lvl6pPr marL="475488" algn="l" rtl="0" fontAlgn="base">
        <a:spcBef>
          <a:spcPct val="0"/>
        </a:spcBef>
        <a:spcAft>
          <a:spcPct val="0"/>
        </a:spcAft>
        <a:defRPr sz="5200">
          <a:solidFill>
            <a:schemeClr val="tx2"/>
          </a:solidFill>
          <a:latin typeface="Calibri" pitchFamily="34" charset="0"/>
        </a:defRPr>
      </a:lvl6pPr>
      <a:lvl7pPr marL="950976" algn="l" rtl="0" fontAlgn="base">
        <a:spcBef>
          <a:spcPct val="0"/>
        </a:spcBef>
        <a:spcAft>
          <a:spcPct val="0"/>
        </a:spcAft>
        <a:defRPr sz="5200">
          <a:solidFill>
            <a:schemeClr val="tx2"/>
          </a:solidFill>
          <a:latin typeface="Calibri" pitchFamily="34" charset="0"/>
        </a:defRPr>
      </a:lvl7pPr>
      <a:lvl8pPr marL="1426464" algn="l" rtl="0" fontAlgn="base">
        <a:spcBef>
          <a:spcPct val="0"/>
        </a:spcBef>
        <a:spcAft>
          <a:spcPct val="0"/>
        </a:spcAft>
        <a:defRPr sz="5200">
          <a:solidFill>
            <a:schemeClr val="tx2"/>
          </a:solidFill>
          <a:latin typeface="Calibri" pitchFamily="34" charset="0"/>
        </a:defRPr>
      </a:lvl8pPr>
      <a:lvl9pPr marL="1901952" algn="l" rtl="0" fontAlgn="base">
        <a:spcBef>
          <a:spcPct val="0"/>
        </a:spcBef>
        <a:spcAft>
          <a:spcPct val="0"/>
        </a:spcAft>
        <a:defRPr sz="5200">
          <a:solidFill>
            <a:schemeClr val="tx2"/>
          </a:solidFill>
          <a:latin typeface="Calibri" pitchFamily="34" charset="0"/>
        </a:defRPr>
      </a:lvl9pPr>
    </p:titleStyle>
    <p:bodyStyle>
      <a:lvl1pPr marL="283972" indent="-283972" algn="l" rtl="0" fontAlgn="base">
        <a:spcBef>
          <a:spcPct val="20000"/>
        </a:spcBef>
        <a:spcAft>
          <a:spcPct val="0"/>
        </a:spcAft>
        <a:buClr>
          <a:srgbClr val="0BD0D9"/>
        </a:buClr>
        <a:buSzPct val="95000"/>
        <a:buFont typeface="Wingdings 2" pitchFamily="18" charset="2"/>
        <a:buChar char=""/>
        <a:defRPr sz="2704" kern="1200">
          <a:solidFill>
            <a:schemeClr val="tx1"/>
          </a:solidFill>
          <a:latin typeface="+mn-lt"/>
          <a:ea typeface="+mn-ea"/>
          <a:cs typeface="+mn-cs"/>
        </a:defRPr>
      </a:lvl1pPr>
      <a:lvl2pPr marL="665354" indent="-255906" algn="l" rtl="0" fontAlgn="base">
        <a:spcBef>
          <a:spcPct val="20000"/>
        </a:spcBef>
        <a:spcAft>
          <a:spcPct val="0"/>
        </a:spcAft>
        <a:buClr>
          <a:schemeClr val="accent1"/>
        </a:buClr>
        <a:buSzPct val="85000"/>
        <a:buFont typeface="Wingdings 2" pitchFamily="18" charset="2"/>
        <a:buChar char=""/>
        <a:defRPr sz="2496" kern="1200">
          <a:solidFill>
            <a:schemeClr val="tx1"/>
          </a:solidFill>
          <a:latin typeface="+mn-lt"/>
          <a:ea typeface="+mn-ea"/>
          <a:cs typeface="+mn-cs"/>
        </a:defRPr>
      </a:lvl2pPr>
      <a:lvl3pPr marL="950976" indent="-255906" algn="l" rtl="0" fontAlgn="base">
        <a:spcBef>
          <a:spcPct val="20000"/>
        </a:spcBef>
        <a:spcAft>
          <a:spcPct val="0"/>
        </a:spcAft>
        <a:buClr>
          <a:schemeClr val="accent2"/>
        </a:buClr>
        <a:buSzPct val="70000"/>
        <a:buFont typeface="Wingdings 2" pitchFamily="18" charset="2"/>
        <a:buChar char=""/>
        <a:defRPr sz="2184" kern="1200">
          <a:solidFill>
            <a:schemeClr val="tx1"/>
          </a:solidFill>
          <a:latin typeface="+mn-lt"/>
          <a:ea typeface="+mn-ea"/>
          <a:cs typeface="+mn-cs"/>
        </a:defRPr>
      </a:lvl3pPr>
      <a:lvl4pPr marL="1234948" indent="-217932" algn="l" rtl="0" fontAlgn="base">
        <a:spcBef>
          <a:spcPct val="20000"/>
        </a:spcBef>
        <a:spcAft>
          <a:spcPct val="0"/>
        </a:spcAft>
        <a:buClr>
          <a:srgbClr val="0BD0D9"/>
        </a:buClr>
        <a:buSzPct val="65000"/>
        <a:buFont typeface="Wingdings 2" pitchFamily="18" charset="2"/>
        <a:buChar char=""/>
        <a:defRPr sz="2080" kern="1200">
          <a:solidFill>
            <a:schemeClr val="tx1"/>
          </a:solidFill>
          <a:latin typeface="+mn-lt"/>
          <a:ea typeface="+mn-ea"/>
          <a:cs typeface="+mn-cs"/>
        </a:defRPr>
      </a:lvl4pPr>
      <a:lvl5pPr marL="1520572" indent="-217932" algn="l" rtl="0" fontAlgn="base">
        <a:spcBef>
          <a:spcPct val="20000"/>
        </a:spcBef>
        <a:spcAft>
          <a:spcPct val="0"/>
        </a:spcAft>
        <a:buClr>
          <a:srgbClr val="10CF9B"/>
        </a:buClr>
        <a:buSzPct val="65000"/>
        <a:buFont typeface="Wingdings 2" pitchFamily="18" charset="2"/>
        <a:buChar char=""/>
        <a:defRPr sz="2080" kern="1200">
          <a:solidFill>
            <a:schemeClr val="tx1"/>
          </a:solidFill>
          <a:latin typeface="+mn-lt"/>
          <a:ea typeface="+mn-ea"/>
          <a:cs typeface="+mn-cs"/>
        </a:defRPr>
      </a:lvl5pPr>
      <a:lvl6pPr marL="1806854" indent="-218724" algn="l" rtl="0" eaLnBrk="1" latinLnBrk="0" hangingPunct="1">
        <a:spcBef>
          <a:spcPct val="20000"/>
        </a:spcBef>
        <a:buClr>
          <a:schemeClr val="accent5"/>
        </a:buClr>
        <a:buSzPct val="80000"/>
        <a:buFont typeface="Wingdings 2"/>
        <a:buChar char=""/>
        <a:defRPr kumimoji="0" sz="1872" kern="1200">
          <a:solidFill>
            <a:schemeClr val="tx1"/>
          </a:solidFill>
          <a:latin typeface="+mn-lt"/>
          <a:ea typeface="+mn-ea"/>
          <a:cs typeface="+mn-cs"/>
        </a:defRPr>
      </a:lvl6pPr>
      <a:lvl7pPr marL="1997050" indent="-190195" algn="l" rtl="0" eaLnBrk="1" latinLnBrk="0" hangingPunct="1">
        <a:spcBef>
          <a:spcPct val="20000"/>
        </a:spcBef>
        <a:buClr>
          <a:schemeClr val="accent6"/>
        </a:buClr>
        <a:buSzPct val="80000"/>
        <a:buFont typeface="Wingdings 2"/>
        <a:buChar char=""/>
        <a:defRPr kumimoji="0" sz="1664" kern="1200" baseline="0">
          <a:solidFill>
            <a:schemeClr val="tx1"/>
          </a:solidFill>
          <a:latin typeface="+mn-lt"/>
          <a:ea typeface="+mn-ea"/>
          <a:cs typeface="+mn-cs"/>
        </a:defRPr>
      </a:lvl7pPr>
      <a:lvl8pPr marL="2282342" indent="-190195" algn="l" rtl="0" eaLnBrk="1" latinLnBrk="0" hangingPunct="1">
        <a:spcBef>
          <a:spcPct val="20000"/>
        </a:spcBef>
        <a:buClr>
          <a:schemeClr val="tx2"/>
        </a:buClr>
        <a:buChar char="•"/>
        <a:defRPr kumimoji="0" sz="1664" kern="1200">
          <a:solidFill>
            <a:schemeClr val="tx1"/>
          </a:solidFill>
          <a:latin typeface="+mn-lt"/>
          <a:ea typeface="+mn-ea"/>
          <a:cs typeface="+mn-cs"/>
        </a:defRPr>
      </a:lvl8pPr>
      <a:lvl9pPr marL="2567635" indent="-190195" algn="l" rtl="0" eaLnBrk="1" latinLnBrk="0" hangingPunct="1">
        <a:spcBef>
          <a:spcPct val="20000"/>
        </a:spcBef>
        <a:buClr>
          <a:schemeClr val="tx2"/>
        </a:buClr>
        <a:buFontTx/>
        <a:buChar char="•"/>
        <a:defRPr kumimoji="0" sz="145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75488" algn="l" rtl="0" eaLnBrk="1" latinLnBrk="0" hangingPunct="1">
        <a:defRPr kumimoji="0" kern="1200">
          <a:solidFill>
            <a:schemeClr val="tx1"/>
          </a:solidFill>
          <a:latin typeface="+mn-lt"/>
          <a:ea typeface="+mn-ea"/>
          <a:cs typeface="+mn-cs"/>
        </a:defRPr>
      </a:lvl2pPr>
      <a:lvl3pPr marL="950976" algn="l" rtl="0" eaLnBrk="1" latinLnBrk="0" hangingPunct="1">
        <a:defRPr kumimoji="0" kern="1200">
          <a:solidFill>
            <a:schemeClr val="tx1"/>
          </a:solidFill>
          <a:latin typeface="+mn-lt"/>
          <a:ea typeface="+mn-ea"/>
          <a:cs typeface="+mn-cs"/>
        </a:defRPr>
      </a:lvl3pPr>
      <a:lvl4pPr marL="1426464" algn="l" rtl="0" eaLnBrk="1" latinLnBrk="0" hangingPunct="1">
        <a:defRPr kumimoji="0" kern="1200">
          <a:solidFill>
            <a:schemeClr val="tx1"/>
          </a:solidFill>
          <a:latin typeface="+mn-lt"/>
          <a:ea typeface="+mn-ea"/>
          <a:cs typeface="+mn-cs"/>
        </a:defRPr>
      </a:lvl4pPr>
      <a:lvl5pPr marL="1901952" algn="l" rtl="0" eaLnBrk="1" latinLnBrk="0" hangingPunct="1">
        <a:defRPr kumimoji="0" kern="1200">
          <a:solidFill>
            <a:schemeClr val="tx1"/>
          </a:solidFill>
          <a:latin typeface="+mn-lt"/>
          <a:ea typeface="+mn-ea"/>
          <a:cs typeface="+mn-cs"/>
        </a:defRPr>
      </a:lvl5pPr>
      <a:lvl6pPr marL="2377440" algn="l" rtl="0" eaLnBrk="1" latinLnBrk="0" hangingPunct="1">
        <a:defRPr kumimoji="0" kern="1200">
          <a:solidFill>
            <a:schemeClr val="tx1"/>
          </a:solidFill>
          <a:latin typeface="+mn-lt"/>
          <a:ea typeface="+mn-ea"/>
          <a:cs typeface="+mn-cs"/>
        </a:defRPr>
      </a:lvl6pPr>
      <a:lvl7pPr marL="2852928" algn="l" rtl="0" eaLnBrk="1" latinLnBrk="0" hangingPunct="1">
        <a:defRPr kumimoji="0" kern="1200">
          <a:solidFill>
            <a:schemeClr val="tx1"/>
          </a:solidFill>
          <a:latin typeface="+mn-lt"/>
          <a:ea typeface="+mn-ea"/>
          <a:cs typeface="+mn-cs"/>
        </a:defRPr>
      </a:lvl7pPr>
      <a:lvl8pPr marL="3328416" algn="l" rtl="0" eaLnBrk="1" latinLnBrk="0" hangingPunct="1">
        <a:defRPr kumimoji="0" kern="1200">
          <a:solidFill>
            <a:schemeClr val="tx1"/>
          </a:solidFill>
          <a:latin typeface="+mn-lt"/>
          <a:ea typeface="+mn-ea"/>
          <a:cs typeface="+mn-cs"/>
        </a:defRPr>
      </a:lvl8pPr>
      <a:lvl9pPr marL="380390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1867" y="304800"/>
            <a:ext cx="10363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3" y="1295400"/>
            <a:ext cx="109050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86185695"/>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cut/>
  </p:transition>
  <p:txStyles>
    <p:titleStyle>
      <a:lvl1pPr algn="l" rtl="0" eaLnBrk="0" fontAlgn="base" hangingPunct="0">
        <a:spcBef>
          <a:spcPct val="0"/>
        </a:spcBef>
        <a:spcAft>
          <a:spcPct val="0"/>
        </a:spcAft>
        <a:defRPr kumimoji="1" sz="4160">
          <a:solidFill>
            <a:schemeClr val="tx2"/>
          </a:solidFill>
          <a:latin typeface="+mj-lt"/>
          <a:ea typeface="+mj-ea"/>
          <a:cs typeface="+mj-cs"/>
        </a:defRPr>
      </a:lvl1pPr>
      <a:lvl2pPr algn="l" rtl="0" eaLnBrk="0" fontAlgn="base" hangingPunct="0">
        <a:spcBef>
          <a:spcPct val="0"/>
        </a:spcBef>
        <a:spcAft>
          <a:spcPct val="0"/>
        </a:spcAft>
        <a:defRPr kumimoji="1" sz="4160">
          <a:solidFill>
            <a:schemeClr val="tx2"/>
          </a:solidFill>
          <a:latin typeface="Comic Sans MS" pitchFamily="66" charset="0"/>
        </a:defRPr>
      </a:lvl2pPr>
      <a:lvl3pPr algn="l" rtl="0" eaLnBrk="0" fontAlgn="base" hangingPunct="0">
        <a:spcBef>
          <a:spcPct val="0"/>
        </a:spcBef>
        <a:spcAft>
          <a:spcPct val="0"/>
        </a:spcAft>
        <a:defRPr kumimoji="1" sz="4160">
          <a:solidFill>
            <a:schemeClr val="tx2"/>
          </a:solidFill>
          <a:latin typeface="Comic Sans MS" pitchFamily="66" charset="0"/>
        </a:defRPr>
      </a:lvl3pPr>
      <a:lvl4pPr algn="l" rtl="0" eaLnBrk="0" fontAlgn="base" hangingPunct="0">
        <a:spcBef>
          <a:spcPct val="0"/>
        </a:spcBef>
        <a:spcAft>
          <a:spcPct val="0"/>
        </a:spcAft>
        <a:defRPr kumimoji="1" sz="4160">
          <a:solidFill>
            <a:schemeClr val="tx2"/>
          </a:solidFill>
          <a:latin typeface="Comic Sans MS" pitchFamily="66" charset="0"/>
        </a:defRPr>
      </a:lvl4pPr>
      <a:lvl5pPr algn="l" rtl="0" eaLnBrk="0" fontAlgn="base" hangingPunct="0">
        <a:spcBef>
          <a:spcPct val="0"/>
        </a:spcBef>
        <a:spcAft>
          <a:spcPct val="0"/>
        </a:spcAft>
        <a:defRPr kumimoji="1" sz="4160">
          <a:solidFill>
            <a:schemeClr val="tx2"/>
          </a:solidFill>
          <a:latin typeface="Comic Sans MS" pitchFamily="66" charset="0"/>
        </a:defRPr>
      </a:lvl5pPr>
      <a:lvl6pPr marL="475488" algn="l" rtl="0" eaLnBrk="0" fontAlgn="base" hangingPunct="0">
        <a:spcBef>
          <a:spcPct val="0"/>
        </a:spcBef>
        <a:spcAft>
          <a:spcPct val="0"/>
        </a:spcAft>
        <a:defRPr kumimoji="1" sz="4160">
          <a:solidFill>
            <a:schemeClr val="tx2"/>
          </a:solidFill>
          <a:latin typeface="Comic Sans MS" pitchFamily="66" charset="0"/>
        </a:defRPr>
      </a:lvl6pPr>
      <a:lvl7pPr marL="950976" algn="l" rtl="0" eaLnBrk="0" fontAlgn="base" hangingPunct="0">
        <a:spcBef>
          <a:spcPct val="0"/>
        </a:spcBef>
        <a:spcAft>
          <a:spcPct val="0"/>
        </a:spcAft>
        <a:defRPr kumimoji="1" sz="4160">
          <a:solidFill>
            <a:schemeClr val="tx2"/>
          </a:solidFill>
          <a:latin typeface="Comic Sans MS" pitchFamily="66" charset="0"/>
        </a:defRPr>
      </a:lvl7pPr>
      <a:lvl8pPr marL="1426464" algn="l" rtl="0" eaLnBrk="0" fontAlgn="base" hangingPunct="0">
        <a:spcBef>
          <a:spcPct val="0"/>
        </a:spcBef>
        <a:spcAft>
          <a:spcPct val="0"/>
        </a:spcAft>
        <a:defRPr kumimoji="1" sz="4160">
          <a:solidFill>
            <a:schemeClr val="tx2"/>
          </a:solidFill>
          <a:latin typeface="Comic Sans MS" pitchFamily="66" charset="0"/>
        </a:defRPr>
      </a:lvl8pPr>
      <a:lvl9pPr marL="1901952" algn="l" rtl="0" eaLnBrk="0" fontAlgn="base" hangingPunct="0">
        <a:spcBef>
          <a:spcPct val="0"/>
        </a:spcBef>
        <a:spcAft>
          <a:spcPct val="0"/>
        </a:spcAft>
        <a:defRPr kumimoji="1" sz="4160">
          <a:solidFill>
            <a:schemeClr val="tx2"/>
          </a:solidFill>
          <a:latin typeface="Comic Sans MS" pitchFamily="66" charset="0"/>
        </a:defRPr>
      </a:lvl9pPr>
    </p:titleStyle>
    <p:bodyStyle>
      <a:lvl1pPr marL="356616" indent="-356616" algn="l" rtl="0" eaLnBrk="0" fontAlgn="base" hangingPunct="0">
        <a:spcBef>
          <a:spcPct val="20000"/>
        </a:spcBef>
        <a:spcAft>
          <a:spcPct val="0"/>
        </a:spcAft>
        <a:buClr>
          <a:schemeClr val="tx2"/>
        </a:buClr>
        <a:buSzPct val="75000"/>
        <a:buFont typeface="Monotype Sorts" pitchFamily="2" charset="2"/>
        <a:buChar char="l"/>
        <a:defRPr kumimoji="1" sz="3328">
          <a:solidFill>
            <a:schemeClr val="tx1"/>
          </a:solidFill>
          <a:latin typeface="+mn-lt"/>
          <a:ea typeface="+mn-ea"/>
          <a:cs typeface="+mn-cs"/>
        </a:defRPr>
      </a:lvl1pPr>
      <a:lvl2pPr marL="772668" indent="-297180" algn="l" rtl="0" eaLnBrk="0" fontAlgn="base" hangingPunct="0">
        <a:spcBef>
          <a:spcPct val="20000"/>
        </a:spcBef>
        <a:spcAft>
          <a:spcPct val="0"/>
        </a:spcAft>
        <a:buClr>
          <a:schemeClr val="tx2"/>
        </a:buClr>
        <a:buSzPct val="75000"/>
        <a:buFont typeface="Wingdings" pitchFamily="2" charset="2"/>
        <a:buChar char="Ø"/>
        <a:defRPr kumimoji="1" sz="2912">
          <a:solidFill>
            <a:schemeClr val="tx1"/>
          </a:solidFill>
          <a:latin typeface="+mn-lt"/>
        </a:defRPr>
      </a:lvl2pPr>
      <a:lvl3pPr marL="1188720" indent="-237744" algn="l" rtl="0" eaLnBrk="0" fontAlgn="base" hangingPunct="0">
        <a:spcBef>
          <a:spcPct val="20000"/>
        </a:spcBef>
        <a:spcAft>
          <a:spcPct val="0"/>
        </a:spcAft>
        <a:buClr>
          <a:schemeClr val="tx2"/>
        </a:buClr>
        <a:buSzPct val="75000"/>
        <a:buFont typeface="Webdings" pitchFamily="18" charset="2"/>
        <a:buChar char="&lt;"/>
        <a:defRPr kumimoji="1" sz="2496">
          <a:solidFill>
            <a:schemeClr val="tx1"/>
          </a:solidFill>
          <a:latin typeface="+mn-lt"/>
        </a:defRPr>
      </a:lvl3pPr>
      <a:lvl4pPr marL="1664208"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4pPr>
      <a:lvl5pPr marL="2139696"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5pPr>
      <a:lvl6pPr marL="2615184"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6pPr>
      <a:lvl7pPr marL="3090672"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7pPr>
      <a:lvl8pPr marL="3566160"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8pPr>
      <a:lvl9pPr marL="4041648" indent="-237744" algn="l" rtl="0" eaLnBrk="0" fontAlgn="base" hangingPunct="0">
        <a:spcBef>
          <a:spcPct val="20000"/>
        </a:spcBef>
        <a:spcAft>
          <a:spcPct val="0"/>
        </a:spcAft>
        <a:buClr>
          <a:schemeClr val="tx2"/>
        </a:buClr>
        <a:buChar char="–"/>
        <a:defRPr kumimoji="1" sz="2080">
          <a:solidFill>
            <a:schemeClr val="tx1"/>
          </a:solidFill>
          <a:latin typeface="Tahoma" pitchFamily="34" charset="0"/>
        </a:defRPr>
      </a:lvl9pPr>
    </p:bodyStyle>
    <p:otherStyle>
      <a:defPPr>
        <a:defRPr lang="ar-IQ"/>
      </a:defPPr>
      <a:lvl1pPr marL="0" algn="r" defTabSz="950976" rtl="1" eaLnBrk="1" latinLnBrk="0" hangingPunct="1">
        <a:defRPr sz="1872" kern="1200">
          <a:solidFill>
            <a:schemeClr val="tx1"/>
          </a:solidFill>
          <a:latin typeface="+mn-lt"/>
          <a:ea typeface="+mn-ea"/>
          <a:cs typeface="+mn-cs"/>
        </a:defRPr>
      </a:lvl1pPr>
      <a:lvl2pPr marL="475488" algn="r" defTabSz="950976" rtl="1" eaLnBrk="1" latinLnBrk="0" hangingPunct="1">
        <a:defRPr sz="1872" kern="1200">
          <a:solidFill>
            <a:schemeClr val="tx1"/>
          </a:solidFill>
          <a:latin typeface="+mn-lt"/>
          <a:ea typeface="+mn-ea"/>
          <a:cs typeface="+mn-cs"/>
        </a:defRPr>
      </a:lvl2pPr>
      <a:lvl3pPr marL="950976" algn="r" defTabSz="950976" rtl="1" eaLnBrk="1" latinLnBrk="0" hangingPunct="1">
        <a:defRPr sz="1872" kern="1200">
          <a:solidFill>
            <a:schemeClr val="tx1"/>
          </a:solidFill>
          <a:latin typeface="+mn-lt"/>
          <a:ea typeface="+mn-ea"/>
          <a:cs typeface="+mn-cs"/>
        </a:defRPr>
      </a:lvl3pPr>
      <a:lvl4pPr marL="1426464" algn="r" defTabSz="950976" rtl="1" eaLnBrk="1" latinLnBrk="0" hangingPunct="1">
        <a:defRPr sz="1872" kern="1200">
          <a:solidFill>
            <a:schemeClr val="tx1"/>
          </a:solidFill>
          <a:latin typeface="+mn-lt"/>
          <a:ea typeface="+mn-ea"/>
          <a:cs typeface="+mn-cs"/>
        </a:defRPr>
      </a:lvl4pPr>
      <a:lvl5pPr marL="1901952" algn="r" defTabSz="950976" rtl="1" eaLnBrk="1" latinLnBrk="0" hangingPunct="1">
        <a:defRPr sz="1872" kern="1200">
          <a:solidFill>
            <a:schemeClr val="tx1"/>
          </a:solidFill>
          <a:latin typeface="+mn-lt"/>
          <a:ea typeface="+mn-ea"/>
          <a:cs typeface="+mn-cs"/>
        </a:defRPr>
      </a:lvl5pPr>
      <a:lvl6pPr marL="2377440" algn="r" defTabSz="950976" rtl="1" eaLnBrk="1" latinLnBrk="0" hangingPunct="1">
        <a:defRPr sz="1872" kern="1200">
          <a:solidFill>
            <a:schemeClr val="tx1"/>
          </a:solidFill>
          <a:latin typeface="+mn-lt"/>
          <a:ea typeface="+mn-ea"/>
          <a:cs typeface="+mn-cs"/>
        </a:defRPr>
      </a:lvl6pPr>
      <a:lvl7pPr marL="2852928" algn="r" defTabSz="950976" rtl="1" eaLnBrk="1" latinLnBrk="0" hangingPunct="1">
        <a:defRPr sz="1872" kern="1200">
          <a:solidFill>
            <a:schemeClr val="tx1"/>
          </a:solidFill>
          <a:latin typeface="+mn-lt"/>
          <a:ea typeface="+mn-ea"/>
          <a:cs typeface="+mn-cs"/>
        </a:defRPr>
      </a:lvl7pPr>
      <a:lvl8pPr marL="3328416" algn="r" defTabSz="950976" rtl="1" eaLnBrk="1" latinLnBrk="0" hangingPunct="1">
        <a:defRPr sz="1872" kern="1200">
          <a:solidFill>
            <a:schemeClr val="tx1"/>
          </a:solidFill>
          <a:latin typeface="+mn-lt"/>
          <a:ea typeface="+mn-ea"/>
          <a:cs typeface="+mn-cs"/>
        </a:defRPr>
      </a:lvl8pPr>
      <a:lvl9pPr marL="3803904" algn="r" defTabSz="950976" rtl="1" eaLnBrk="1" latinLnBrk="0" hangingPunct="1">
        <a:defRPr sz="18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4237" y="4267200"/>
            <a:ext cx="12187767" cy="2590800"/>
            <a:chOff x="2" y="2688"/>
            <a:chExt cx="5758" cy="1632"/>
          </a:xfrm>
        </p:grpSpPr>
        <p:sp>
          <p:nvSpPr>
            <p:cNvPr id="111619"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grpSp>
          <p:nvGrpSpPr>
            <p:cNvPr id="111620" name="Group 4"/>
            <p:cNvGrpSpPr>
              <a:grpSpLocks/>
            </p:cNvGrpSpPr>
            <p:nvPr/>
          </p:nvGrpSpPr>
          <p:grpSpPr bwMode="auto">
            <a:xfrm>
              <a:off x="1776" y="3024"/>
              <a:ext cx="3929" cy="1290"/>
              <a:chOff x="1776" y="3024"/>
              <a:chExt cx="3929" cy="1290"/>
            </a:xfrm>
          </p:grpSpPr>
          <p:grpSp>
            <p:nvGrpSpPr>
              <p:cNvPr id="111621" name="Group 5"/>
              <p:cNvGrpSpPr>
                <a:grpSpLocks/>
              </p:cNvGrpSpPr>
              <p:nvPr userDrawn="1"/>
            </p:nvGrpSpPr>
            <p:grpSpPr bwMode="auto">
              <a:xfrm>
                <a:off x="2268" y="3934"/>
                <a:ext cx="638" cy="377"/>
                <a:chOff x="2268" y="3934"/>
                <a:chExt cx="638" cy="377"/>
              </a:xfrm>
            </p:grpSpPr>
            <p:sp>
              <p:nvSpPr>
                <p:cNvPr id="11162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2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sp>
            <p:nvSpPr>
              <p:cNvPr id="11163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3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3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3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3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35"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36"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37"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38"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39"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0" name="Freeform 24"/>
              <p:cNvSpPr>
                <a:spLocks/>
              </p:cNvSpPr>
              <p:nvPr/>
            </p:nvSpPr>
            <p:spPr bwMode="hidden">
              <a:xfrm>
                <a:off x="4175" y="4050"/>
                <a:ext cx="180" cy="132"/>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1"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2"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3"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4"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5"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6"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7"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8"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49"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0"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1"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2"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3"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4"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5"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6"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7"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8"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59"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0"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1"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2"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3"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4"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5"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6"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7"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8"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smtClean="0">
                  <a:solidFill>
                    <a:srgbClr val="FFFFFF"/>
                  </a:solidFill>
                </a:endParaRPr>
              </a:p>
            </p:txBody>
          </p:sp>
          <p:sp>
            <p:nvSpPr>
              <p:cNvPr id="11166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nvGrpSpPr>
              <p:cNvPr id="111670" name="Group 54"/>
              <p:cNvGrpSpPr>
                <a:grpSpLocks/>
              </p:cNvGrpSpPr>
              <p:nvPr userDrawn="1"/>
            </p:nvGrpSpPr>
            <p:grpSpPr bwMode="auto">
              <a:xfrm>
                <a:off x="4546" y="3608"/>
                <a:ext cx="518" cy="319"/>
                <a:chOff x="4546" y="3608"/>
                <a:chExt cx="518" cy="319"/>
              </a:xfrm>
            </p:grpSpPr>
            <p:sp>
              <p:nvSpPr>
                <p:cNvPr id="11167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grpSp>
            <p:nvGrpSpPr>
              <p:cNvPr id="111677" name="Group 61"/>
              <p:cNvGrpSpPr>
                <a:grpSpLocks/>
              </p:cNvGrpSpPr>
              <p:nvPr userDrawn="1"/>
            </p:nvGrpSpPr>
            <p:grpSpPr bwMode="auto">
              <a:xfrm>
                <a:off x="5381" y="3085"/>
                <a:ext cx="227" cy="132"/>
                <a:chOff x="5381" y="3085"/>
                <a:chExt cx="227" cy="132"/>
              </a:xfrm>
            </p:grpSpPr>
            <p:sp>
              <p:nvSpPr>
                <p:cNvPr id="11167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7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8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sp>
              <p:nvSpPr>
                <p:cNvPr id="11168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sz="1872" smtClean="0">
                    <a:solidFill>
                      <a:srgbClr val="FFFFFF"/>
                    </a:solidFill>
                  </a:endParaRPr>
                </a:p>
              </p:txBody>
            </p:sp>
          </p:grpSp>
        </p:grpSp>
      </p:grpSp>
      <p:sp>
        <p:nvSpPr>
          <p:cNvPr id="111682" name="Rectangle 66"/>
          <p:cNvSpPr>
            <a:spLocks noGrp="1" noChangeArrowheads="1"/>
          </p:cNvSpPr>
          <p:nvPr>
            <p:ph type="title"/>
          </p:nvPr>
        </p:nvSpPr>
        <p:spPr bwMode="black">
          <a:xfrm>
            <a:off x="609600" y="277815"/>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11683" name="Rectangle 67"/>
          <p:cNvSpPr>
            <a:spLocks noGrp="1" noChangeArrowheads="1"/>
          </p:cNvSpPr>
          <p:nvPr>
            <p:ph type="dt" sz="half" idx="2"/>
          </p:nvPr>
        </p:nvSpPr>
        <p:spPr bwMode="black">
          <a:xfrm>
            <a:off x="609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40">
                <a:effectLst>
                  <a:outerShdw blurRad="38100" dist="38100" dir="2700000" algn="tl">
                    <a:srgbClr val="C0C0C0"/>
                  </a:outerShdw>
                </a:effectLst>
              </a:defRPr>
            </a:lvl1pPr>
          </a:lstStyle>
          <a:p>
            <a:pPr fontAlgn="base">
              <a:spcBef>
                <a:spcPct val="0"/>
              </a:spcBef>
              <a:spcAft>
                <a:spcPct val="0"/>
              </a:spcAft>
            </a:pPr>
            <a:endParaRPr lang="en-US" altLang="en-US" smtClean="0">
              <a:solidFill>
                <a:srgbClr val="FFFFFF"/>
              </a:solidFill>
            </a:endParaRPr>
          </a:p>
        </p:txBody>
      </p:sp>
      <p:sp>
        <p:nvSpPr>
          <p:cNvPr id="111684" name="Rectangle 68"/>
          <p:cNvSpPr>
            <a:spLocks noGrp="1" noChangeArrowheads="1"/>
          </p:cNvSpPr>
          <p:nvPr>
            <p:ph type="ftr" sz="quarter" idx="3"/>
          </p:nvPr>
        </p:nvSpPr>
        <p:spPr bwMode="black">
          <a:xfrm>
            <a:off x="4165600" y="6248401"/>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40">
                <a:effectLst>
                  <a:outerShdw blurRad="38100" dist="38100" dir="2700000" algn="tl">
                    <a:srgbClr val="C0C0C0"/>
                  </a:outerShdw>
                </a:effectLst>
              </a:defRPr>
            </a:lvl1pPr>
          </a:lstStyle>
          <a:p>
            <a:pPr fontAlgn="base">
              <a:spcBef>
                <a:spcPct val="0"/>
              </a:spcBef>
              <a:spcAft>
                <a:spcPct val="0"/>
              </a:spcAft>
            </a:pPr>
            <a:endParaRPr lang="en-US" altLang="en-US" smtClean="0">
              <a:solidFill>
                <a:srgbClr val="FFFFFF"/>
              </a:solidFill>
            </a:endParaRPr>
          </a:p>
        </p:txBody>
      </p:sp>
      <p:sp>
        <p:nvSpPr>
          <p:cNvPr id="111685" name="Rectangle 69"/>
          <p:cNvSpPr>
            <a:spLocks noGrp="1" noChangeArrowheads="1"/>
          </p:cNvSpPr>
          <p:nvPr>
            <p:ph type="sldNum" sz="quarter" idx="4"/>
          </p:nvPr>
        </p:nvSpPr>
        <p:spPr bwMode="black">
          <a:xfrm>
            <a:off x="8737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40">
                <a:effectLst>
                  <a:outerShdw blurRad="38100" dist="38100" dir="2700000" algn="tl">
                    <a:srgbClr val="C0C0C0"/>
                  </a:outerShdw>
                </a:effectLst>
                <a:cs typeface="Arial" pitchFamily="34" charset="0"/>
              </a:defRPr>
            </a:lvl1pPr>
          </a:lstStyle>
          <a:p>
            <a:pPr fontAlgn="base">
              <a:spcBef>
                <a:spcPct val="0"/>
              </a:spcBef>
              <a:spcAft>
                <a:spcPct val="0"/>
              </a:spcAft>
            </a:pPr>
            <a:fld id="{D7454ED1-51DF-446E-8FA0-9ACB601EADB0}" type="slidenum">
              <a:rPr lang="ar-SA" altLang="en-US" smtClean="0">
                <a:solidFill>
                  <a:srgbClr val="FFFFFF"/>
                </a:solidFill>
              </a:rPr>
              <a:pPr fontAlgn="base">
                <a:spcBef>
                  <a:spcPct val="0"/>
                </a:spcBef>
                <a:spcAft>
                  <a:spcPct val="0"/>
                </a:spcAft>
              </a:pPr>
              <a:t>‹#›</a:t>
            </a:fld>
            <a:endParaRPr lang="en-US" altLang="en-US" smtClean="0">
              <a:solidFill>
                <a:srgbClr val="FFFFFF"/>
              </a:solidFill>
            </a:endParaRPr>
          </a:p>
        </p:txBody>
      </p:sp>
      <p:sp>
        <p:nvSpPr>
          <p:cNvPr id="111686" name="Rectangle 70"/>
          <p:cNvSpPr>
            <a:spLocks noGrp="1" noChangeArrowheads="1"/>
          </p:cNvSpPr>
          <p:nvPr>
            <p:ph type="body" idx="1"/>
          </p:nvPr>
        </p:nvSpPr>
        <p:spPr bwMode="black">
          <a:xfrm>
            <a:off x="609600" y="1676402"/>
            <a:ext cx="10972800" cy="445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6505216"/>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rtl="0" fontAlgn="base">
        <a:spcBef>
          <a:spcPct val="0"/>
        </a:spcBef>
        <a:spcAft>
          <a:spcPct val="0"/>
        </a:spcAft>
        <a:defRPr sz="4576"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5pPr>
      <a:lvl6pPr marL="475488"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6pPr>
      <a:lvl7pPr marL="950976"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7pPr>
      <a:lvl8pPr marL="1426464"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8pPr>
      <a:lvl9pPr marL="1901952"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9pPr>
    </p:titleStyle>
    <p:bodyStyle>
      <a:lvl1pPr marL="356616" indent="-356616" algn="l" rtl="0" fontAlgn="base">
        <a:spcBef>
          <a:spcPct val="20000"/>
        </a:spcBef>
        <a:spcAft>
          <a:spcPct val="0"/>
        </a:spcAft>
        <a:buClr>
          <a:schemeClr val="hlink"/>
        </a:buClr>
        <a:buSzPct val="80000"/>
        <a:buFont typeface="Wingdings" pitchFamily="2" charset="2"/>
        <a:buChar char="Ø"/>
        <a:defRPr sz="3328">
          <a:solidFill>
            <a:schemeClr val="tx1"/>
          </a:solidFill>
          <a:effectLst>
            <a:outerShdw blurRad="38100" dist="38100" dir="2700000" algn="tl">
              <a:srgbClr val="C0C0C0"/>
            </a:outerShdw>
          </a:effectLst>
          <a:latin typeface="+mn-lt"/>
          <a:ea typeface="+mn-ea"/>
          <a:cs typeface="+mn-cs"/>
        </a:defRPr>
      </a:lvl1pPr>
      <a:lvl2pPr marL="772668" indent="-297180" algn="l" rtl="0" fontAlgn="base">
        <a:spcBef>
          <a:spcPct val="20000"/>
        </a:spcBef>
        <a:spcAft>
          <a:spcPct val="0"/>
        </a:spcAft>
        <a:buClr>
          <a:schemeClr val="tx2"/>
        </a:buClr>
        <a:buSzPct val="50000"/>
        <a:buFont typeface="Wingdings" pitchFamily="2" charset="2"/>
        <a:buChar char="l"/>
        <a:defRPr sz="2912">
          <a:solidFill>
            <a:schemeClr val="tx1"/>
          </a:solidFill>
          <a:effectLst>
            <a:outerShdw blurRad="38100" dist="38100" dir="2700000" algn="tl">
              <a:srgbClr val="C0C0C0"/>
            </a:outerShdw>
          </a:effectLst>
          <a:latin typeface="+mn-lt"/>
        </a:defRPr>
      </a:lvl2pPr>
      <a:lvl3pPr marL="1188720" indent="-237744" algn="l" rtl="0" fontAlgn="base">
        <a:spcBef>
          <a:spcPct val="20000"/>
        </a:spcBef>
        <a:spcAft>
          <a:spcPct val="0"/>
        </a:spcAft>
        <a:buClr>
          <a:schemeClr val="accent2"/>
        </a:buClr>
        <a:buChar char="•"/>
        <a:defRPr sz="2496">
          <a:solidFill>
            <a:schemeClr val="tx1"/>
          </a:solidFill>
          <a:effectLst>
            <a:outerShdw blurRad="38100" dist="38100" dir="2700000" algn="tl">
              <a:srgbClr val="C0C0C0"/>
            </a:outerShdw>
          </a:effectLst>
          <a:latin typeface="+mn-lt"/>
        </a:defRPr>
      </a:lvl3pPr>
      <a:lvl4pPr marL="1664208" indent="-237744" algn="l" rtl="0" fontAlgn="base">
        <a:spcBef>
          <a:spcPct val="20000"/>
        </a:spcBef>
        <a:spcAft>
          <a:spcPct val="0"/>
        </a:spcAft>
        <a:buClr>
          <a:schemeClr val="folHlink"/>
        </a:buClr>
        <a:buSzPct val="50000"/>
        <a:buFont typeface="Wingdings" pitchFamily="2" charset="2"/>
        <a:buChar char="l"/>
        <a:defRPr sz="2080">
          <a:solidFill>
            <a:schemeClr val="tx1"/>
          </a:solidFill>
          <a:effectLst>
            <a:outerShdw blurRad="38100" dist="38100" dir="2700000" algn="tl">
              <a:srgbClr val="C0C0C0"/>
            </a:outerShdw>
          </a:effectLst>
          <a:latin typeface="+mn-lt"/>
        </a:defRPr>
      </a:lvl4pPr>
      <a:lvl5pPr marL="2139696"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5pPr>
      <a:lvl6pPr marL="2615184"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6pPr>
      <a:lvl7pPr marL="3090672"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7pPr>
      <a:lvl8pPr marL="3566160"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8pPr>
      <a:lvl9pPr marL="4041648"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9pPr>
    </p:bodyStyle>
    <p:otherStyle>
      <a:defPPr>
        <a:defRPr lang="en-US"/>
      </a:defPPr>
      <a:lvl1pPr marL="0" algn="l" defTabSz="950976" rtl="0" eaLnBrk="1" latinLnBrk="0" hangingPunct="1">
        <a:defRPr sz="1872" kern="1200">
          <a:solidFill>
            <a:schemeClr val="tx1"/>
          </a:solidFill>
          <a:latin typeface="+mn-lt"/>
          <a:ea typeface="+mn-ea"/>
          <a:cs typeface="+mn-cs"/>
        </a:defRPr>
      </a:lvl1pPr>
      <a:lvl2pPr marL="475488" algn="l" defTabSz="950976" rtl="0" eaLnBrk="1" latinLnBrk="0" hangingPunct="1">
        <a:defRPr sz="1872" kern="1200">
          <a:solidFill>
            <a:schemeClr val="tx1"/>
          </a:solidFill>
          <a:latin typeface="+mn-lt"/>
          <a:ea typeface="+mn-ea"/>
          <a:cs typeface="+mn-cs"/>
        </a:defRPr>
      </a:lvl2pPr>
      <a:lvl3pPr marL="950976" algn="l" defTabSz="950976" rtl="0" eaLnBrk="1" latinLnBrk="0" hangingPunct="1">
        <a:defRPr sz="1872" kern="1200">
          <a:solidFill>
            <a:schemeClr val="tx1"/>
          </a:solidFill>
          <a:latin typeface="+mn-lt"/>
          <a:ea typeface="+mn-ea"/>
          <a:cs typeface="+mn-cs"/>
        </a:defRPr>
      </a:lvl3pPr>
      <a:lvl4pPr marL="1426464" algn="l" defTabSz="950976" rtl="0" eaLnBrk="1" latinLnBrk="0" hangingPunct="1">
        <a:defRPr sz="1872" kern="1200">
          <a:solidFill>
            <a:schemeClr val="tx1"/>
          </a:solidFill>
          <a:latin typeface="+mn-lt"/>
          <a:ea typeface="+mn-ea"/>
          <a:cs typeface="+mn-cs"/>
        </a:defRPr>
      </a:lvl4pPr>
      <a:lvl5pPr marL="1901952" algn="l" defTabSz="950976" rtl="0" eaLnBrk="1" latinLnBrk="0" hangingPunct="1">
        <a:defRPr sz="1872" kern="1200">
          <a:solidFill>
            <a:schemeClr val="tx1"/>
          </a:solidFill>
          <a:latin typeface="+mn-lt"/>
          <a:ea typeface="+mn-ea"/>
          <a:cs typeface="+mn-cs"/>
        </a:defRPr>
      </a:lvl5pPr>
      <a:lvl6pPr marL="2377440" algn="l" defTabSz="950976" rtl="0" eaLnBrk="1" latinLnBrk="0" hangingPunct="1">
        <a:defRPr sz="1872" kern="1200">
          <a:solidFill>
            <a:schemeClr val="tx1"/>
          </a:solidFill>
          <a:latin typeface="+mn-lt"/>
          <a:ea typeface="+mn-ea"/>
          <a:cs typeface="+mn-cs"/>
        </a:defRPr>
      </a:lvl6pPr>
      <a:lvl7pPr marL="2852928" algn="l" defTabSz="950976" rtl="0" eaLnBrk="1" latinLnBrk="0" hangingPunct="1">
        <a:defRPr sz="1872" kern="1200">
          <a:solidFill>
            <a:schemeClr val="tx1"/>
          </a:solidFill>
          <a:latin typeface="+mn-lt"/>
          <a:ea typeface="+mn-ea"/>
          <a:cs typeface="+mn-cs"/>
        </a:defRPr>
      </a:lvl7pPr>
      <a:lvl8pPr marL="3328416" algn="l" defTabSz="950976" rtl="0" eaLnBrk="1" latinLnBrk="0" hangingPunct="1">
        <a:defRPr sz="1872" kern="1200">
          <a:solidFill>
            <a:schemeClr val="tx1"/>
          </a:solidFill>
          <a:latin typeface="+mn-lt"/>
          <a:ea typeface="+mn-ea"/>
          <a:cs typeface="+mn-cs"/>
        </a:defRPr>
      </a:lvl8pPr>
      <a:lvl9pPr marL="3803904" algn="l" defTabSz="950976" rtl="0" eaLnBrk="1" latinLnBrk="0" hangingPunct="1">
        <a:defRPr sz="187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Line 2"/>
          <p:cNvSpPr>
            <a:spLocks noChangeShapeType="1"/>
          </p:cNvSpPr>
          <p:nvPr/>
        </p:nvSpPr>
        <p:spPr bwMode="auto">
          <a:xfrm>
            <a:off x="10617200" y="152401"/>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72">
              <a:solidFill>
                <a:srgbClr val="FFFFCC"/>
              </a:solidFill>
            </a:endParaRPr>
          </a:p>
        </p:txBody>
      </p:sp>
      <p:sp>
        <p:nvSpPr>
          <p:cNvPr id="137219" name="Rectangle 3"/>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7220" name="Rectangle 4"/>
          <p:cNvSpPr>
            <a:spLocks noGrp="1" noChangeArrowheads="1"/>
          </p:cNvSpPr>
          <p:nvPr>
            <p:ph type="body" idx="1"/>
          </p:nvPr>
        </p:nvSpPr>
        <p:spPr bwMode="auto">
          <a:xfrm>
            <a:off x="609600" y="1719264"/>
            <a:ext cx="109728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7221" name="Rectangle 5"/>
          <p:cNvSpPr>
            <a:spLocks noGrp="1" noChangeArrowheads="1"/>
          </p:cNvSpPr>
          <p:nvPr>
            <p:ph type="dt" sz="half" idx="2"/>
          </p:nvPr>
        </p:nvSpPr>
        <p:spPr bwMode="auto">
          <a:xfrm>
            <a:off x="609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40"/>
            </a:lvl1pPr>
          </a:lstStyle>
          <a:p>
            <a:pPr fontAlgn="base">
              <a:spcBef>
                <a:spcPct val="0"/>
              </a:spcBef>
              <a:spcAft>
                <a:spcPct val="0"/>
              </a:spcAft>
            </a:pPr>
            <a:endParaRPr lang="en-US" altLang="en-US">
              <a:solidFill>
                <a:srgbClr val="FFFFCC"/>
              </a:solidFill>
            </a:endParaRPr>
          </a:p>
        </p:txBody>
      </p:sp>
      <p:sp>
        <p:nvSpPr>
          <p:cNvPr id="137222" name="Rectangle 6"/>
          <p:cNvSpPr>
            <a:spLocks noGrp="1" noChangeArrowheads="1"/>
          </p:cNvSpPr>
          <p:nvPr>
            <p:ph type="ftr" sz="quarter" idx="3"/>
          </p:nvPr>
        </p:nvSpPr>
        <p:spPr bwMode="auto">
          <a:xfrm>
            <a:off x="4165600" y="6248401"/>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40"/>
            </a:lvl1pPr>
          </a:lstStyle>
          <a:p>
            <a:pPr fontAlgn="base">
              <a:spcBef>
                <a:spcPct val="0"/>
              </a:spcBef>
              <a:spcAft>
                <a:spcPct val="0"/>
              </a:spcAft>
            </a:pPr>
            <a:endParaRPr lang="en-US" altLang="en-US">
              <a:solidFill>
                <a:srgbClr val="FFFFCC"/>
              </a:solidFill>
            </a:endParaRPr>
          </a:p>
        </p:txBody>
      </p:sp>
      <p:sp>
        <p:nvSpPr>
          <p:cNvPr id="137223" name="Rectangle 7"/>
          <p:cNvSpPr>
            <a:spLocks noGrp="1" noChangeArrowheads="1"/>
          </p:cNvSpPr>
          <p:nvPr>
            <p:ph type="sldNum" sz="quarter" idx="4"/>
          </p:nvPr>
        </p:nvSpPr>
        <p:spPr bwMode="auto">
          <a:xfrm>
            <a:off x="8737600" y="6248401"/>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40"/>
            </a:lvl1pPr>
          </a:lstStyle>
          <a:p>
            <a:pPr fontAlgn="base">
              <a:spcBef>
                <a:spcPct val="0"/>
              </a:spcBef>
              <a:spcAft>
                <a:spcPct val="0"/>
              </a:spcAft>
            </a:pPr>
            <a:fld id="{46E1381A-AB3F-48D5-8FB2-924AAF2A70FC}" type="slidenum">
              <a:rPr lang="en-US" altLang="en-US">
                <a:solidFill>
                  <a:srgbClr val="FFFFCC"/>
                </a:solidFill>
              </a:rPr>
              <a:pPr fontAlgn="base">
                <a:spcBef>
                  <a:spcPct val="0"/>
                </a:spcBef>
                <a:spcAft>
                  <a:spcPct val="0"/>
                </a:spcAft>
              </a:pPr>
              <a:t>‹#›</a:t>
            </a:fld>
            <a:endParaRPr lang="en-US" altLang="en-US">
              <a:solidFill>
                <a:srgbClr val="FFFFCC"/>
              </a:solidFill>
            </a:endParaRPr>
          </a:p>
        </p:txBody>
      </p:sp>
      <p:grpSp>
        <p:nvGrpSpPr>
          <p:cNvPr id="137224" name="Group 8"/>
          <p:cNvGrpSpPr>
            <a:grpSpLocks/>
          </p:cNvGrpSpPr>
          <p:nvPr/>
        </p:nvGrpSpPr>
        <p:grpSpPr bwMode="auto">
          <a:xfrm>
            <a:off x="10871204" y="152400"/>
            <a:ext cx="1056217" cy="1295400"/>
            <a:chOff x="5136" y="960"/>
            <a:chExt cx="528" cy="864"/>
          </a:xfrm>
        </p:grpSpPr>
        <p:sp>
          <p:nvSpPr>
            <p:cNvPr id="137225"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26"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27"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28"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29"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0"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1"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2"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3"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4"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5"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6"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7"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8"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39"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0"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1"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2"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3"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4"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5"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6"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7"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8"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49"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0"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1"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2"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3"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4"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sp>
          <p:nvSpPr>
            <p:cNvPr id="137255"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72">
                <a:solidFill>
                  <a:srgbClr val="FFFFCC"/>
                </a:solidFill>
              </a:endParaRPr>
            </a:p>
          </p:txBody>
        </p:sp>
      </p:grpSp>
    </p:spTree>
    <p:extLst>
      <p:ext uri="{BB962C8B-B14F-4D97-AF65-F5344CB8AC3E}">
        <p14:creationId xmlns:p14="http://schemas.microsoft.com/office/powerpoint/2010/main" val="4181767912"/>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l" rtl="0" fontAlgn="base">
        <a:spcBef>
          <a:spcPct val="0"/>
        </a:spcBef>
        <a:spcAft>
          <a:spcPct val="0"/>
        </a:spcAft>
        <a:defRPr sz="4056" b="1">
          <a:solidFill>
            <a:schemeClr val="tx2"/>
          </a:solidFill>
          <a:latin typeface="+mj-lt"/>
          <a:ea typeface="+mj-ea"/>
          <a:cs typeface="+mj-cs"/>
        </a:defRPr>
      </a:lvl1pPr>
      <a:lvl2pPr algn="l" rtl="0" fontAlgn="base">
        <a:spcBef>
          <a:spcPct val="0"/>
        </a:spcBef>
        <a:spcAft>
          <a:spcPct val="0"/>
        </a:spcAft>
        <a:defRPr sz="4056" b="1">
          <a:solidFill>
            <a:schemeClr val="tx2"/>
          </a:solidFill>
          <a:latin typeface="Arial" charset="0"/>
        </a:defRPr>
      </a:lvl2pPr>
      <a:lvl3pPr algn="l" rtl="0" fontAlgn="base">
        <a:spcBef>
          <a:spcPct val="0"/>
        </a:spcBef>
        <a:spcAft>
          <a:spcPct val="0"/>
        </a:spcAft>
        <a:defRPr sz="4056" b="1">
          <a:solidFill>
            <a:schemeClr val="tx2"/>
          </a:solidFill>
          <a:latin typeface="Arial" charset="0"/>
        </a:defRPr>
      </a:lvl3pPr>
      <a:lvl4pPr algn="l" rtl="0" fontAlgn="base">
        <a:spcBef>
          <a:spcPct val="0"/>
        </a:spcBef>
        <a:spcAft>
          <a:spcPct val="0"/>
        </a:spcAft>
        <a:defRPr sz="4056" b="1">
          <a:solidFill>
            <a:schemeClr val="tx2"/>
          </a:solidFill>
          <a:latin typeface="Arial" charset="0"/>
        </a:defRPr>
      </a:lvl4pPr>
      <a:lvl5pPr algn="l" rtl="0" fontAlgn="base">
        <a:spcBef>
          <a:spcPct val="0"/>
        </a:spcBef>
        <a:spcAft>
          <a:spcPct val="0"/>
        </a:spcAft>
        <a:defRPr sz="4056" b="1">
          <a:solidFill>
            <a:schemeClr val="tx2"/>
          </a:solidFill>
          <a:latin typeface="Arial" charset="0"/>
        </a:defRPr>
      </a:lvl5pPr>
      <a:lvl6pPr marL="475488" algn="l" rtl="0" fontAlgn="base">
        <a:spcBef>
          <a:spcPct val="0"/>
        </a:spcBef>
        <a:spcAft>
          <a:spcPct val="0"/>
        </a:spcAft>
        <a:defRPr sz="4056" b="1">
          <a:solidFill>
            <a:schemeClr val="tx2"/>
          </a:solidFill>
          <a:latin typeface="Arial" charset="0"/>
        </a:defRPr>
      </a:lvl6pPr>
      <a:lvl7pPr marL="950976" algn="l" rtl="0" fontAlgn="base">
        <a:spcBef>
          <a:spcPct val="0"/>
        </a:spcBef>
        <a:spcAft>
          <a:spcPct val="0"/>
        </a:spcAft>
        <a:defRPr sz="4056" b="1">
          <a:solidFill>
            <a:schemeClr val="tx2"/>
          </a:solidFill>
          <a:latin typeface="Arial" charset="0"/>
        </a:defRPr>
      </a:lvl7pPr>
      <a:lvl8pPr marL="1426464" algn="l" rtl="0" fontAlgn="base">
        <a:spcBef>
          <a:spcPct val="0"/>
        </a:spcBef>
        <a:spcAft>
          <a:spcPct val="0"/>
        </a:spcAft>
        <a:defRPr sz="4056" b="1">
          <a:solidFill>
            <a:schemeClr val="tx2"/>
          </a:solidFill>
          <a:latin typeface="Arial" charset="0"/>
        </a:defRPr>
      </a:lvl8pPr>
      <a:lvl9pPr marL="1901952" algn="l" rtl="0" fontAlgn="base">
        <a:spcBef>
          <a:spcPct val="0"/>
        </a:spcBef>
        <a:spcAft>
          <a:spcPct val="0"/>
        </a:spcAft>
        <a:defRPr sz="4056" b="1">
          <a:solidFill>
            <a:schemeClr val="tx2"/>
          </a:solidFill>
          <a:latin typeface="Arial" charset="0"/>
        </a:defRPr>
      </a:lvl9pPr>
    </p:titleStyle>
    <p:bodyStyle>
      <a:lvl1pPr marL="356616" indent="-356616" algn="l" rtl="0" fontAlgn="base">
        <a:spcBef>
          <a:spcPct val="20000"/>
        </a:spcBef>
        <a:spcAft>
          <a:spcPct val="0"/>
        </a:spcAft>
        <a:buClr>
          <a:schemeClr val="tx2"/>
        </a:buClr>
        <a:buSzPct val="70000"/>
        <a:buFont typeface="Wingdings" pitchFamily="2" charset="2"/>
        <a:buChar char="l"/>
        <a:defRPr sz="3120">
          <a:solidFill>
            <a:schemeClr val="tx1"/>
          </a:solidFill>
          <a:latin typeface="+mn-lt"/>
          <a:ea typeface="+mn-ea"/>
          <a:cs typeface="+mn-cs"/>
        </a:defRPr>
      </a:lvl1pPr>
      <a:lvl2pPr marL="719836" indent="-361570" algn="l" rtl="0" fontAlgn="base">
        <a:spcBef>
          <a:spcPct val="20000"/>
        </a:spcBef>
        <a:spcAft>
          <a:spcPct val="0"/>
        </a:spcAft>
        <a:buClr>
          <a:schemeClr val="accent2"/>
        </a:buClr>
        <a:buSzPct val="70000"/>
        <a:buFont typeface="Wingdings" pitchFamily="2" charset="2"/>
        <a:buChar char="l"/>
        <a:defRPr sz="2704">
          <a:solidFill>
            <a:schemeClr val="tx1"/>
          </a:solidFill>
          <a:latin typeface="+mn-lt"/>
        </a:defRPr>
      </a:lvl2pPr>
      <a:lvl3pPr marL="1026922" indent="-305436" algn="l" rtl="0" fontAlgn="base">
        <a:spcBef>
          <a:spcPct val="20000"/>
        </a:spcBef>
        <a:spcAft>
          <a:spcPct val="0"/>
        </a:spcAft>
        <a:buClr>
          <a:schemeClr val="accent1"/>
        </a:buClr>
        <a:buSzPct val="70000"/>
        <a:buFont typeface="Wingdings" pitchFamily="2" charset="2"/>
        <a:buChar char="l"/>
        <a:defRPr sz="2392">
          <a:solidFill>
            <a:schemeClr val="tx1"/>
          </a:solidFill>
          <a:latin typeface="+mn-lt"/>
        </a:defRPr>
      </a:lvl3pPr>
      <a:lvl4pPr marL="1332358" indent="-303784" algn="l" rtl="0" fontAlgn="base">
        <a:spcBef>
          <a:spcPct val="20000"/>
        </a:spcBef>
        <a:spcAft>
          <a:spcPct val="0"/>
        </a:spcAft>
        <a:buClr>
          <a:schemeClr val="tx2"/>
        </a:buClr>
        <a:buSzPct val="75000"/>
        <a:buFont typeface="Wingdings" pitchFamily="2" charset="2"/>
        <a:buChar char="§"/>
        <a:defRPr sz="2080">
          <a:solidFill>
            <a:schemeClr val="tx1"/>
          </a:solidFill>
          <a:latin typeface="+mn-lt"/>
        </a:defRPr>
      </a:lvl4pPr>
      <a:lvl5pPr marL="1662558" indent="-328550" algn="l" rtl="0" fontAlgn="base">
        <a:spcBef>
          <a:spcPct val="20000"/>
        </a:spcBef>
        <a:spcAft>
          <a:spcPct val="0"/>
        </a:spcAft>
        <a:buClr>
          <a:schemeClr val="folHlink"/>
        </a:buClr>
        <a:buSzPct val="80000"/>
        <a:buFont typeface="Wingdings" pitchFamily="2" charset="2"/>
        <a:buChar char="§"/>
        <a:defRPr sz="2080">
          <a:solidFill>
            <a:schemeClr val="tx1"/>
          </a:solidFill>
          <a:latin typeface="+mn-lt"/>
        </a:defRPr>
      </a:lvl5pPr>
      <a:lvl6pPr marL="2138046" indent="-328550" algn="l" rtl="0" fontAlgn="base">
        <a:spcBef>
          <a:spcPct val="20000"/>
        </a:spcBef>
        <a:spcAft>
          <a:spcPct val="0"/>
        </a:spcAft>
        <a:buClr>
          <a:schemeClr val="folHlink"/>
        </a:buClr>
        <a:buSzPct val="80000"/>
        <a:buFont typeface="Wingdings" pitchFamily="2" charset="2"/>
        <a:buChar char="§"/>
        <a:defRPr sz="2080">
          <a:solidFill>
            <a:schemeClr val="tx1"/>
          </a:solidFill>
          <a:latin typeface="+mn-lt"/>
        </a:defRPr>
      </a:lvl6pPr>
      <a:lvl7pPr marL="2613534" indent="-328550" algn="l" rtl="0" fontAlgn="base">
        <a:spcBef>
          <a:spcPct val="20000"/>
        </a:spcBef>
        <a:spcAft>
          <a:spcPct val="0"/>
        </a:spcAft>
        <a:buClr>
          <a:schemeClr val="folHlink"/>
        </a:buClr>
        <a:buSzPct val="80000"/>
        <a:buFont typeface="Wingdings" pitchFamily="2" charset="2"/>
        <a:buChar char="§"/>
        <a:defRPr sz="2080">
          <a:solidFill>
            <a:schemeClr val="tx1"/>
          </a:solidFill>
          <a:latin typeface="+mn-lt"/>
        </a:defRPr>
      </a:lvl7pPr>
      <a:lvl8pPr marL="3089022" indent="-328550" algn="l" rtl="0" fontAlgn="base">
        <a:spcBef>
          <a:spcPct val="20000"/>
        </a:spcBef>
        <a:spcAft>
          <a:spcPct val="0"/>
        </a:spcAft>
        <a:buClr>
          <a:schemeClr val="folHlink"/>
        </a:buClr>
        <a:buSzPct val="80000"/>
        <a:buFont typeface="Wingdings" pitchFamily="2" charset="2"/>
        <a:buChar char="§"/>
        <a:defRPr sz="2080">
          <a:solidFill>
            <a:schemeClr val="tx1"/>
          </a:solidFill>
          <a:latin typeface="+mn-lt"/>
        </a:defRPr>
      </a:lvl8pPr>
      <a:lvl9pPr marL="3564510" indent="-328550" algn="l" rtl="0" fontAlgn="base">
        <a:spcBef>
          <a:spcPct val="20000"/>
        </a:spcBef>
        <a:spcAft>
          <a:spcPct val="0"/>
        </a:spcAft>
        <a:buClr>
          <a:schemeClr val="folHlink"/>
        </a:buClr>
        <a:buSzPct val="80000"/>
        <a:buFont typeface="Wingdings" pitchFamily="2" charset="2"/>
        <a:buChar char="§"/>
        <a:defRPr sz="2080">
          <a:solidFill>
            <a:schemeClr val="tx1"/>
          </a:solidFill>
          <a:latin typeface="+mn-lt"/>
        </a:defRPr>
      </a:lvl9pPr>
    </p:bodyStyle>
    <p:otherStyle>
      <a:defPPr>
        <a:defRPr lang="en-US"/>
      </a:defPPr>
      <a:lvl1pPr marL="0" algn="l" defTabSz="950976" rtl="0" eaLnBrk="1" latinLnBrk="0" hangingPunct="1">
        <a:defRPr sz="1872" kern="1200">
          <a:solidFill>
            <a:schemeClr val="tx1"/>
          </a:solidFill>
          <a:latin typeface="+mn-lt"/>
          <a:ea typeface="+mn-ea"/>
          <a:cs typeface="+mn-cs"/>
        </a:defRPr>
      </a:lvl1pPr>
      <a:lvl2pPr marL="475488" algn="l" defTabSz="950976" rtl="0" eaLnBrk="1" latinLnBrk="0" hangingPunct="1">
        <a:defRPr sz="1872" kern="1200">
          <a:solidFill>
            <a:schemeClr val="tx1"/>
          </a:solidFill>
          <a:latin typeface="+mn-lt"/>
          <a:ea typeface="+mn-ea"/>
          <a:cs typeface="+mn-cs"/>
        </a:defRPr>
      </a:lvl2pPr>
      <a:lvl3pPr marL="950976" algn="l" defTabSz="950976" rtl="0" eaLnBrk="1" latinLnBrk="0" hangingPunct="1">
        <a:defRPr sz="1872" kern="1200">
          <a:solidFill>
            <a:schemeClr val="tx1"/>
          </a:solidFill>
          <a:latin typeface="+mn-lt"/>
          <a:ea typeface="+mn-ea"/>
          <a:cs typeface="+mn-cs"/>
        </a:defRPr>
      </a:lvl3pPr>
      <a:lvl4pPr marL="1426464" algn="l" defTabSz="950976" rtl="0" eaLnBrk="1" latinLnBrk="0" hangingPunct="1">
        <a:defRPr sz="1872" kern="1200">
          <a:solidFill>
            <a:schemeClr val="tx1"/>
          </a:solidFill>
          <a:latin typeface="+mn-lt"/>
          <a:ea typeface="+mn-ea"/>
          <a:cs typeface="+mn-cs"/>
        </a:defRPr>
      </a:lvl4pPr>
      <a:lvl5pPr marL="1901952" algn="l" defTabSz="950976" rtl="0" eaLnBrk="1" latinLnBrk="0" hangingPunct="1">
        <a:defRPr sz="1872" kern="1200">
          <a:solidFill>
            <a:schemeClr val="tx1"/>
          </a:solidFill>
          <a:latin typeface="+mn-lt"/>
          <a:ea typeface="+mn-ea"/>
          <a:cs typeface="+mn-cs"/>
        </a:defRPr>
      </a:lvl5pPr>
      <a:lvl6pPr marL="2377440" algn="l" defTabSz="950976" rtl="0" eaLnBrk="1" latinLnBrk="0" hangingPunct="1">
        <a:defRPr sz="1872" kern="1200">
          <a:solidFill>
            <a:schemeClr val="tx1"/>
          </a:solidFill>
          <a:latin typeface="+mn-lt"/>
          <a:ea typeface="+mn-ea"/>
          <a:cs typeface="+mn-cs"/>
        </a:defRPr>
      </a:lvl6pPr>
      <a:lvl7pPr marL="2852928" algn="l" defTabSz="950976" rtl="0" eaLnBrk="1" latinLnBrk="0" hangingPunct="1">
        <a:defRPr sz="1872" kern="1200">
          <a:solidFill>
            <a:schemeClr val="tx1"/>
          </a:solidFill>
          <a:latin typeface="+mn-lt"/>
          <a:ea typeface="+mn-ea"/>
          <a:cs typeface="+mn-cs"/>
        </a:defRPr>
      </a:lvl7pPr>
      <a:lvl8pPr marL="3328416" algn="l" defTabSz="950976" rtl="0" eaLnBrk="1" latinLnBrk="0" hangingPunct="1">
        <a:defRPr sz="1872" kern="1200">
          <a:solidFill>
            <a:schemeClr val="tx1"/>
          </a:solidFill>
          <a:latin typeface="+mn-lt"/>
          <a:ea typeface="+mn-ea"/>
          <a:cs typeface="+mn-cs"/>
        </a:defRPr>
      </a:lvl8pPr>
      <a:lvl9pPr marL="3803904" algn="l" defTabSz="950976" rtl="0" eaLnBrk="1" latinLnBrk="0" hangingPunct="1">
        <a:defRPr sz="18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haractercounttool.co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hyperlink" Target="https://www.mtholyoke.edu/courses/quenell/s2003/ma139/js/count.html"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nline.crypto-it.net/eng/playfai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6.wdp"/><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3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vmlDrawing" Target="../drawings/vmlDrawing5.vml"/><Relationship Id="rId6" Type="http://schemas.openxmlformats.org/officeDocument/2006/relationships/hyperlink" Target="https://www.dcode.fr/hill-cipher" TargetMode="Externa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hyperlink" Target="https://www.dcode.fr/vigenere-cipher"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dotnetfiddle.net/uPHxwr" TargetMode="Externa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304800" y="4419600"/>
            <a:ext cx="8610600" cy="1371600"/>
          </a:xfrm>
        </p:spPr>
        <p:txBody>
          <a:bodyPr>
            <a:normAutofit fontScale="90000"/>
          </a:bodyPr>
          <a:lstStyle/>
          <a:p>
            <a:pPr algn="l"/>
            <a:r>
              <a:rPr lang="en-US" sz="2400" b="0" u="sng" dirty="0">
                <a:ln w="0"/>
                <a:solidFill>
                  <a:schemeClr val="tx1"/>
                </a:solidFill>
                <a:effectLst/>
                <a:latin typeface="Arial Rounded MT Bold" panose="020F0704030504030204" pitchFamily="34" charset="0"/>
              </a:rPr>
              <a:t/>
            </a:r>
            <a:br>
              <a:rPr lang="en-US" sz="2400" b="0" u="sng" dirty="0">
                <a:ln w="0"/>
                <a:solidFill>
                  <a:schemeClr val="tx1"/>
                </a:solidFill>
                <a:effectLst/>
                <a:latin typeface="Arial Rounded MT Bold" panose="020F0704030504030204" pitchFamily="34" charset="0"/>
              </a:rPr>
            </a:br>
            <a:r>
              <a:rPr lang="en-US" sz="2400" b="0" u="sng" dirty="0">
                <a:ln w="0"/>
                <a:solidFill>
                  <a:schemeClr val="tx1"/>
                </a:solidFill>
                <a:effectLst/>
                <a:latin typeface="Arial Rounded MT Bold" panose="020F0704030504030204" pitchFamily="34" charset="0"/>
              </a:rPr>
              <a:t>References :</a:t>
            </a:r>
            <a:r>
              <a:rPr lang="en-US" sz="2400" b="0" dirty="0">
                <a:ln w="0"/>
                <a:solidFill>
                  <a:schemeClr val="tx1"/>
                </a:solidFill>
                <a:effectLst/>
                <a:latin typeface="Arial Rounded MT Bold" panose="020F0704030504030204" pitchFamily="34" charset="0"/>
              </a:rPr>
              <a:t/>
            </a:r>
            <a:br>
              <a:rPr lang="en-US" sz="2400" b="0" dirty="0">
                <a:ln w="0"/>
                <a:solidFill>
                  <a:schemeClr val="tx1"/>
                </a:solidFill>
                <a:effectLst/>
                <a:latin typeface="Arial Rounded MT Bold" panose="020F0704030504030204" pitchFamily="34" charset="0"/>
              </a:rPr>
            </a:br>
            <a:r>
              <a:rPr lang="en-US" sz="2400" b="0" dirty="0">
                <a:ln w="0"/>
                <a:solidFill>
                  <a:schemeClr val="tx1"/>
                </a:solidFill>
                <a:effectLst/>
                <a:latin typeface="Arial Rounded MT Bold" panose="020F0704030504030204" pitchFamily="34" charset="0"/>
              </a:rPr>
              <a:t>1-Security in Computing By </a:t>
            </a:r>
            <a:r>
              <a:rPr lang="en-US" sz="2400" b="0" dirty="0" err="1">
                <a:ln w="0"/>
                <a:solidFill>
                  <a:schemeClr val="tx1"/>
                </a:solidFill>
                <a:effectLst/>
                <a:latin typeface="Arial Rounded MT Bold" panose="020F0704030504030204" pitchFamily="34" charset="0"/>
              </a:rPr>
              <a:t>Charless</a:t>
            </a:r>
            <a:r>
              <a:rPr lang="en-US" sz="2400" b="0" dirty="0">
                <a:ln w="0"/>
                <a:solidFill>
                  <a:schemeClr val="tx1"/>
                </a:solidFill>
                <a:effectLst/>
                <a:latin typeface="Arial Rounded MT Bold" panose="020F0704030504030204" pitchFamily="34" charset="0"/>
              </a:rPr>
              <a:t/>
            </a:r>
            <a:br>
              <a:rPr lang="en-US" sz="2400" b="0" dirty="0">
                <a:ln w="0"/>
                <a:solidFill>
                  <a:schemeClr val="tx1"/>
                </a:solidFill>
                <a:effectLst/>
                <a:latin typeface="Arial Rounded MT Bold" panose="020F0704030504030204" pitchFamily="34" charset="0"/>
              </a:rPr>
            </a:br>
            <a:r>
              <a:rPr lang="en-US" sz="2400" b="0" dirty="0">
                <a:ln w="0"/>
                <a:solidFill>
                  <a:schemeClr val="tx1"/>
                </a:solidFill>
                <a:effectLst/>
                <a:latin typeface="Arial Rounded MT Bold" panose="020F0704030504030204" pitchFamily="34" charset="0"/>
              </a:rPr>
              <a:t>2-Cryptography and Networks  Security   by W. STALLIN</a:t>
            </a:r>
            <a:endParaRPr lang="en-US" sz="2400" b="0" u="sng" dirty="0">
              <a:ln w="0"/>
              <a:solidFill>
                <a:schemeClr val="tx1"/>
              </a:solidFill>
              <a:effectLst/>
              <a:latin typeface="Arial Rounded MT Bold" panose="020F0704030504030204" pitchFamily="34" charset="0"/>
            </a:endParaRPr>
          </a:p>
        </p:txBody>
      </p:sp>
      <p:sp>
        <p:nvSpPr>
          <p:cNvPr id="4" name="Rectangle 3"/>
          <p:cNvSpPr/>
          <p:nvPr/>
        </p:nvSpPr>
        <p:spPr>
          <a:xfrm>
            <a:off x="2054614" y="564716"/>
            <a:ext cx="7930376" cy="646331"/>
          </a:xfrm>
          <a:prstGeom prst="rect">
            <a:avLst/>
          </a:prstGeom>
          <a:noFill/>
        </p:spPr>
        <p:txBody>
          <a:bodyPr wrap="none" lIns="91440" tIns="45720" rIns="91440" bIns="45720">
            <a:spAutoFit/>
          </a:bodyPr>
          <a:lstStyle/>
          <a:p>
            <a:pPr algn="ctr"/>
            <a:r>
              <a:rPr lang="en-US" sz="3600" b="1" dirty="0">
                <a:ln w="0"/>
                <a:solidFill>
                  <a:srgbClr val="9966FF"/>
                </a:solidFill>
                <a:effectLst>
                  <a:outerShdw blurRad="38100" dist="25400" dir="5400000" algn="ctr" rotWithShape="0">
                    <a:srgbClr val="6E747A">
                      <a:alpha val="43000"/>
                    </a:srgbClr>
                  </a:outerShdw>
                </a:effectLst>
              </a:rPr>
              <a:t>Computer and Information Security</a:t>
            </a:r>
          </a:p>
        </p:txBody>
      </p:sp>
      <p:sp>
        <p:nvSpPr>
          <p:cNvPr id="5" name="Rectangle 4"/>
          <p:cNvSpPr/>
          <p:nvPr/>
        </p:nvSpPr>
        <p:spPr>
          <a:xfrm>
            <a:off x="2971800" y="1417530"/>
            <a:ext cx="6096000" cy="954107"/>
          </a:xfrm>
          <a:prstGeom prst="rect">
            <a:avLst/>
          </a:prstGeom>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B8B8CA"/>
                </a:solidFill>
              </a:rPr>
              <a:t>By</a:t>
            </a:r>
          </a:p>
          <a:p>
            <a:pPr algn="ctr"/>
            <a:r>
              <a:rPr lang="en-US" sz="2800" b="1" dirty="0">
                <a:ln/>
                <a:solidFill>
                  <a:srgbClr val="B8B8CA"/>
                </a:solidFill>
              </a:rPr>
              <a:t>DR Bashar M. </a:t>
            </a:r>
            <a:r>
              <a:rPr lang="en-US" sz="2800" b="1" dirty="0" err="1">
                <a:ln/>
                <a:solidFill>
                  <a:srgbClr val="B8B8CA"/>
                </a:solidFill>
              </a:rPr>
              <a:t>Nema</a:t>
            </a:r>
            <a:endParaRPr lang="en-US" sz="2800" b="1" dirty="0">
              <a:ln/>
              <a:solidFill>
                <a:srgbClr val="B8B8CA"/>
              </a:solidFill>
            </a:endParaRPr>
          </a:p>
        </p:txBody>
      </p:sp>
    </p:spTree>
    <p:extLst>
      <p:ext uri="{BB962C8B-B14F-4D97-AF65-F5344CB8AC3E}">
        <p14:creationId xmlns:p14="http://schemas.microsoft.com/office/powerpoint/2010/main" val="43204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2136477" y="161526"/>
            <a:ext cx="8226725" cy="637314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59BD21E2-6C97-4FBB-A974-9DE2CD82B4AD}" type="slidenum">
              <a:rPr lang="en-US">
                <a:solidFill>
                  <a:srgbClr val="04617B">
                    <a:shade val="90000"/>
                  </a:srgbClr>
                </a:solidFill>
              </a:rPr>
              <a:pPr>
                <a:defRPr/>
              </a:pPr>
              <a:t>9</a:t>
            </a:fld>
            <a:endParaRPr lang="en-US">
              <a:solidFill>
                <a:srgbClr val="04617B">
                  <a:shade val="90000"/>
                </a:srgbClr>
              </a:solidFill>
            </a:endParaRPr>
          </a:p>
        </p:txBody>
      </p:sp>
    </p:spTree>
    <p:extLst>
      <p:ext uri="{BB962C8B-B14F-4D97-AF65-F5344CB8AC3E}">
        <p14:creationId xmlns:p14="http://schemas.microsoft.com/office/powerpoint/2010/main" val="350938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87681" y="269365"/>
            <a:ext cx="8559165" cy="768015"/>
          </a:xfrm>
        </p:spPr>
        <p:txBody>
          <a:bodyPr/>
          <a:lstStyle/>
          <a:p>
            <a:r>
              <a:rPr lang="en-US" altLang="en-US" b="1" u="sng" dirty="0" smtClean="0">
                <a:solidFill>
                  <a:srgbClr val="FF0000"/>
                </a:solidFill>
              </a:rPr>
              <a:t>Methods of Defense(</a:t>
            </a:r>
            <a:r>
              <a:rPr lang="en-US" altLang="en-US" b="1" u="sng" dirty="0"/>
              <a:t>Controls</a:t>
            </a:r>
            <a:r>
              <a:rPr lang="en-US" altLang="en-US" b="1" u="sng" dirty="0" smtClean="0">
                <a:solidFill>
                  <a:srgbClr val="FF0000"/>
                </a:solidFill>
              </a:rPr>
              <a:t>)</a:t>
            </a:r>
            <a:endParaRPr lang="en-US" altLang="en-US" b="1" u="sng" dirty="0" smtClean="0"/>
          </a:p>
        </p:txBody>
      </p:sp>
      <p:sp>
        <p:nvSpPr>
          <p:cNvPr id="3" name="Content Placeholder 2"/>
          <p:cNvSpPr>
            <a:spLocks noGrp="1"/>
          </p:cNvSpPr>
          <p:nvPr>
            <p:ph idx="1"/>
          </p:nvPr>
        </p:nvSpPr>
        <p:spPr>
          <a:xfrm>
            <a:off x="576055" y="1037380"/>
            <a:ext cx="5266337" cy="5451102"/>
          </a:xfrm>
        </p:spPr>
        <p:txBody>
          <a:bodyPr>
            <a:normAutofit fontScale="92500" lnSpcReduction="10000"/>
          </a:bodyPr>
          <a:lstStyle/>
          <a:p>
            <a:pPr marL="285293" indent="-285293" algn="just" fontAlgn="auto">
              <a:spcAft>
                <a:spcPts val="0"/>
              </a:spcAft>
              <a:buClr>
                <a:schemeClr val="accent3"/>
              </a:buClr>
              <a:buFont typeface="Wingdings 2"/>
              <a:buChar char=""/>
              <a:defRPr/>
            </a:pPr>
            <a:r>
              <a:rPr lang="en-US" sz="3328" u="sng" dirty="0">
                <a:solidFill>
                  <a:srgbClr val="00B0F0"/>
                </a:solidFill>
                <a:effectLst>
                  <a:outerShdw blurRad="38100" dist="38100" dir="2700000" algn="tl">
                    <a:srgbClr val="000000">
                      <a:alpha val="43137"/>
                    </a:srgbClr>
                  </a:outerShdw>
                </a:effectLst>
              </a:rPr>
              <a:t>Controls</a:t>
            </a:r>
            <a:r>
              <a:rPr lang="en-US" dirty="0" smtClean="0"/>
              <a:t>– attempt to prevent the exploitation of a vulnerability</a:t>
            </a:r>
          </a:p>
          <a:p>
            <a:pPr marL="285293" indent="-285293" algn="just" fontAlgn="auto">
              <a:spcAft>
                <a:spcPts val="0"/>
              </a:spcAft>
              <a:buClr>
                <a:schemeClr val="accent3"/>
              </a:buClr>
              <a:buFont typeface="Wingdings 2"/>
              <a:buChar char=""/>
              <a:defRPr/>
            </a:pPr>
            <a:r>
              <a:rPr lang="en-US" dirty="0" smtClean="0"/>
              <a:t>Computer Security has lots of controls</a:t>
            </a:r>
          </a:p>
          <a:p>
            <a:pPr marL="665683" lvl="1" indent="-256764" algn="just" fontAlgn="auto">
              <a:spcAft>
                <a:spcPts val="0"/>
              </a:spcAft>
              <a:buFont typeface="Wingdings 2"/>
              <a:buChar char=""/>
              <a:defRPr/>
            </a:pPr>
            <a:r>
              <a:rPr lang="en-US" dirty="0" smtClean="0"/>
              <a:t>Simple or Difficulty</a:t>
            </a:r>
          </a:p>
          <a:p>
            <a:pPr marL="665683" lvl="1" indent="-256764" algn="just" fontAlgn="auto">
              <a:spcAft>
                <a:spcPts val="0"/>
              </a:spcAft>
              <a:buFont typeface="Wingdings 2"/>
              <a:buChar char=""/>
              <a:defRPr/>
            </a:pPr>
            <a:r>
              <a:rPr lang="en-US" dirty="0" smtClean="0"/>
              <a:t>Inexpensive or Expensive</a:t>
            </a:r>
          </a:p>
          <a:p>
            <a:pPr marL="285293" indent="-285293" algn="just" fontAlgn="auto">
              <a:spcAft>
                <a:spcPts val="0"/>
              </a:spcAft>
              <a:buClr>
                <a:schemeClr val="accent3"/>
              </a:buClr>
              <a:buFont typeface="Wingdings 2"/>
              <a:buChar char=""/>
              <a:defRPr/>
            </a:pPr>
            <a:r>
              <a:rPr lang="en-US" b="1" u="sng" dirty="0" smtClean="0">
                <a:solidFill>
                  <a:schemeClr val="accent2"/>
                </a:solidFill>
                <a:effectLst>
                  <a:outerShdw blurRad="38100" dist="38100" dir="2700000" algn="tl">
                    <a:srgbClr val="000000">
                      <a:alpha val="43137"/>
                    </a:srgbClr>
                  </a:outerShdw>
                </a:effectLst>
              </a:rPr>
              <a:t>Types of Control</a:t>
            </a:r>
          </a:p>
          <a:p>
            <a:pPr marL="665683" lvl="1" indent="-256764" algn="just" fontAlgn="auto">
              <a:spcAft>
                <a:spcPts val="0"/>
              </a:spcAft>
              <a:buFont typeface="Wingdings 2"/>
              <a:buChar char=""/>
              <a:defRPr/>
            </a:pPr>
            <a:r>
              <a:rPr lang="en-US" sz="2800" b="1" dirty="0">
                <a:solidFill>
                  <a:srgbClr val="FF0000"/>
                </a:solidFill>
                <a:effectLst>
                  <a:outerShdw blurRad="38100" dist="38100" dir="2700000" algn="tl">
                    <a:srgbClr val="000000">
                      <a:alpha val="43137"/>
                    </a:srgbClr>
                  </a:outerShdw>
                </a:effectLst>
              </a:rPr>
              <a:t>Encryption</a:t>
            </a:r>
            <a:r>
              <a:rPr lang="en-US" sz="2800" dirty="0"/>
              <a:t> </a:t>
            </a:r>
            <a:r>
              <a:rPr lang="en-US" dirty="0" smtClean="0"/>
              <a:t>– formal name for the scrambling process</a:t>
            </a:r>
          </a:p>
          <a:p>
            <a:pPr lvl="2" indent="-256764" algn="just" fontAlgn="auto">
              <a:spcAft>
                <a:spcPts val="0"/>
              </a:spcAft>
              <a:buFont typeface="Wingdings 2"/>
              <a:buChar char=""/>
              <a:defRPr/>
            </a:pPr>
            <a:r>
              <a:rPr lang="en-US" dirty="0" smtClean="0"/>
              <a:t>deals with confidentially and integrity</a:t>
            </a:r>
          </a:p>
          <a:p>
            <a:pPr lvl="2" indent="-256764" algn="just" fontAlgn="auto">
              <a:spcAft>
                <a:spcPts val="0"/>
              </a:spcAft>
              <a:buFont typeface="Wingdings 2"/>
              <a:buChar char=""/>
              <a:defRPr/>
            </a:pPr>
            <a:r>
              <a:rPr lang="en-US" dirty="0" smtClean="0"/>
              <a:t>Does not solve computer security problems.</a:t>
            </a:r>
          </a:p>
          <a:p>
            <a:pPr marL="1236269" lvl="3" indent="-218724" algn="just" fontAlgn="auto">
              <a:spcAft>
                <a:spcPts val="0"/>
              </a:spcAft>
              <a:buClr>
                <a:schemeClr val="accent3"/>
              </a:buClr>
              <a:buFont typeface="Wingdings 2"/>
              <a:buChar char=""/>
              <a:defRPr/>
            </a:pPr>
            <a:r>
              <a:rPr lang="en-US" dirty="0" smtClean="0"/>
              <a:t>Plaintext (Cleartext)</a:t>
            </a:r>
          </a:p>
          <a:p>
            <a:pPr marL="1236269" lvl="3" indent="-218724" algn="just" fontAlgn="auto">
              <a:spcAft>
                <a:spcPts val="0"/>
              </a:spcAft>
              <a:buClr>
                <a:schemeClr val="accent3"/>
              </a:buClr>
              <a:buFont typeface="Wingdings 2"/>
              <a:buChar char=""/>
              <a:defRPr/>
            </a:pPr>
            <a:r>
              <a:rPr lang="en-US" dirty="0" smtClean="0"/>
              <a:t>Ciphertext</a:t>
            </a:r>
          </a:p>
        </p:txBody>
      </p:sp>
      <p:sp>
        <p:nvSpPr>
          <p:cNvPr id="5" name="Slide Number Placeholder 4"/>
          <p:cNvSpPr>
            <a:spLocks noGrp="1"/>
          </p:cNvSpPr>
          <p:nvPr>
            <p:ph type="sldNum" sz="quarter" idx="12"/>
          </p:nvPr>
        </p:nvSpPr>
        <p:spPr/>
        <p:txBody>
          <a:bodyPr/>
          <a:lstStyle/>
          <a:p>
            <a:pPr>
              <a:defRPr/>
            </a:pPr>
            <a:fld id="{546149BB-E453-4DD9-A5E2-E029C32100C3}" type="slidenum">
              <a:rPr lang="en-US">
                <a:solidFill>
                  <a:srgbClr val="04617B">
                    <a:shade val="90000"/>
                  </a:srgbClr>
                </a:solidFill>
              </a:rPr>
              <a:pPr>
                <a:defRPr/>
              </a:pPr>
              <a:t>10</a:t>
            </a:fld>
            <a:endParaRPr lang="en-US">
              <a:solidFill>
                <a:srgbClr val="04617B">
                  <a:shade val="90000"/>
                </a:srgbClr>
              </a:solidFill>
            </a:endParaRPr>
          </a:p>
        </p:txBody>
      </p:sp>
      <p:pic>
        <p:nvPicPr>
          <p:cNvPr id="3074" name="Picture 2" descr="Examples of security threats/attacks:Examples of security threats/attacks:&#10;Interruption&#10;~ destruction of piece of hard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126" y="1409869"/>
            <a:ext cx="6076950" cy="4562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17296"/>
            <a:ext cx="9982200" cy="6256287"/>
          </a:xfrm>
        </p:spPr>
        <p:txBody>
          <a:bodyPr>
            <a:normAutofit lnSpcReduction="10000"/>
          </a:bodyPr>
          <a:lstStyle/>
          <a:p>
            <a:pPr marL="285293" lvl="2" indent="-285293" fontAlgn="auto">
              <a:spcAft>
                <a:spcPts val="0"/>
              </a:spcAft>
              <a:buClr>
                <a:schemeClr val="accent3"/>
              </a:buClr>
              <a:buSzPct val="95000"/>
              <a:buFont typeface="Wingdings 2"/>
              <a:buChar char=""/>
              <a:defRPr/>
            </a:pPr>
            <a:r>
              <a:rPr lang="en-US" sz="2704" b="1" u="sng" dirty="0">
                <a:solidFill>
                  <a:srgbClr val="FF0000"/>
                </a:solidFill>
                <a:effectLst>
                  <a:outerShdw blurRad="38100" dist="38100" dir="2700000" algn="tl">
                    <a:srgbClr val="000000">
                      <a:alpha val="43137"/>
                    </a:srgbClr>
                  </a:outerShdw>
                </a:effectLst>
              </a:rPr>
              <a:t>Physical Controls </a:t>
            </a:r>
            <a:r>
              <a:rPr lang="en-US" dirty="0" smtClean="0"/>
              <a:t>– </a:t>
            </a:r>
            <a:r>
              <a:rPr lang="en-US" dirty="0"/>
              <a:t>locks/security </a:t>
            </a:r>
            <a:r>
              <a:rPr lang="en-US" dirty="0" smtClean="0"/>
              <a:t>officer/backups</a:t>
            </a:r>
            <a:endParaRPr lang="en-US" b="1" u="sng" dirty="0" smtClean="0">
              <a:solidFill>
                <a:srgbClr val="FF0000"/>
              </a:solidFill>
              <a:effectLst>
                <a:outerShdw blurRad="38100" dist="38100" dir="2700000" algn="tl">
                  <a:srgbClr val="000000">
                    <a:alpha val="43137"/>
                  </a:srgbClr>
                </a:outerShdw>
              </a:effectLst>
            </a:endParaRPr>
          </a:p>
          <a:p>
            <a:pPr marL="285293" indent="-285293" fontAlgn="auto">
              <a:spcAft>
                <a:spcPts val="0"/>
              </a:spcAft>
              <a:buClr>
                <a:schemeClr val="accent3"/>
              </a:buClr>
              <a:buFont typeface="Wingdings 2"/>
              <a:buChar char=""/>
              <a:defRPr/>
            </a:pPr>
            <a:r>
              <a:rPr lang="en-US" b="1" u="sng" dirty="0" smtClean="0">
                <a:solidFill>
                  <a:srgbClr val="FF0000"/>
                </a:solidFill>
                <a:effectLst>
                  <a:outerShdw blurRad="38100" dist="38100" dir="2700000" algn="tl">
                    <a:srgbClr val="000000">
                      <a:alpha val="43137"/>
                    </a:srgbClr>
                  </a:outerShdw>
                </a:effectLst>
              </a:rPr>
              <a:t>Software Controls </a:t>
            </a:r>
          </a:p>
          <a:p>
            <a:pPr marL="665683" lvl="1" indent="-256764" fontAlgn="auto">
              <a:spcAft>
                <a:spcPts val="0"/>
              </a:spcAft>
              <a:buFont typeface="Wingdings 2"/>
              <a:buChar char=""/>
              <a:defRPr/>
            </a:pPr>
            <a:r>
              <a:rPr lang="en-US" dirty="0" smtClean="0"/>
              <a:t>Programs must be secure to prevent attacks</a:t>
            </a:r>
          </a:p>
          <a:p>
            <a:pPr marL="665683" lvl="1" indent="-256764" fontAlgn="auto">
              <a:spcAft>
                <a:spcPts val="0"/>
              </a:spcAft>
              <a:buFont typeface="Wingdings 2"/>
              <a:buChar char=""/>
              <a:defRPr/>
            </a:pPr>
            <a:r>
              <a:rPr lang="en-US" dirty="0" smtClean="0"/>
              <a:t>Program Controls:</a:t>
            </a:r>
          </a:p>
          <a:p>
            <a:pPr lvl="2" indent="-256764" fontAlgn="auto">
              <a:spcAft>
                <a:spcPts val="0"/>
              </a:spcAft>
              <a:buFont typeface="Wingdings 2"/>
              <a:buChar char=""/>
              <a:defRPr/>
            </a:pPr>
            <a:r>
              <a:rPr lang="en-US" dirty="0" smtClean="0"/>
              <a:t>Internal Program Controls</a:t>
            </a:r>
          </a:p>
          <a:p>
            <a:pPr lvl="2" indent="-256764" fontAlgn="auto">
              <a:spcAft>
                <a:spcPts val="0"/>
              </a:spcAft>
              <a:buFont typeface="Wingdings 2"/>
              <a:buChar char=""/>
              <a:defRPr/>
            </a:pPr>
            <a:r>
              <a:rPr lang="en-US" dirty="0" smtClean="0"/>
              <a:t>Operating System and Network System Controls</a:t>
            </a:r>
          </a:p>
          <a:p>
            <a:pPr lvl="2" indent="-256764" fontAlgn="auto">
              <a:spcAft>
                <a:spcPts val="0"/>
              </a:spcAft>
              <a:buFont typeface="Wingdings 2"/>
              <a:buChar char=""/>
              <a:defRPr/>
            </a:pPr>
            <a:r>
              <a:rPr lang="en-US" dirty="0" smtClean="0"/>
              <a:t>Independent Control Programs (virus checker)</a:t>
            </a:r>
          </a:p>
          <a:p>
            <a:pPr lvl="2" indent="-256764" fontAlgn="auto">
              <a:spcAft>
                <a:spcPts val="0"/>
              </a:spcAft>
              <a:buFont typeface="Wingdings 2"/>
              <a:buChar char=""/>
              <a:defRPr/>
            </a:pPr>
            <a:r>
              <a:rPr lang="en-US" dirty="0" smtClean="0"/>
              <a:t>Development Controls (quality standards in construction)</a:t>
            </a:r>
          </a:p>
          <a:p>
            <a:pPr marL="665683" lvl="1" indent="-256764" fontAlgn="auto">
              <a:spcAft>
                <a:spcPts val="0"/>
              </a:spcAft>
              <a:buFont typeface="Wingdings 2"/>
              <a:buChar char=""/>
              <a:defRPr/>
            </a:pPr>
            <a:r>
              <a:rPr lang="en-US" dirty="0" smtClean="0"/>
              <a:t>Software controls effect the user</a:t>
            </a:r>
          </a:p>
          <a:p>
            <a:pPr marL="285293" indent="-285293" fontAlgn="auto">
              <a:spcAft>
                <a:spcPts val="0"/>
              </a:spcAft>
              <a:buClr>
                <a:schemeClr val="accent3"/>
              </a:buClr>
              <a:buFont typeface="Wingdings 2"/>
              <a:buChar char=""/>
              <a:defRPr/>
            </a:pPr>
            <a:r>
              <a:rPr lang="en-US" b="1" u="sng" dirty="0" smtClean="0">
                <a:solidFill>
                  <a:srgbClr val="FF0000"/>
                </a:solidFill>
                <a:effectLst>
                  <a:outerShdw blurRad="38100" dist="38100" dir="2700000" algn="tl">
                    <a:srgbClr val="000000">
                      <a:alpha val="43137"/>
                    </a:srgbClr>
                  </a:outerShdw>
                </a:effectLst>
              </a:rPr>
              <a:t>Hardware Controls</a:t>
            </a:r>
          </a:p>
          <a:p>
            <a:pPr marL="285293" indent="-285293" fontAlgn="auto">
              <a:spcAft>
                <a:spcPts val="0"/>
              </a:spcAft>
              <a:buClr>
                <a:schemeClr val="accent3"/>
              </a:buClr>
              <a:buFont typeface="Wingdings 2"/>
              <a:buChar char=""/>
              <a:defRPr/>
            </a:pPr>
            <a:r>
              <a:rPr lang="en-US" dirty="0" smtClean="0"/>
              <a:t>Smart cards, locks, devices to ID users, firewalls, intrusion detection systems, circuitry control</a:t>
            </a:r>
          </a:p>
          <a:p>
            <a:pPr marL="285293" indent="-285293" fontAlgn="auto">
              <a:spcAft>
                <a:spcPts val="0"/>
              </a:spcAft>
              <a:buClr>
                <a:schemeClr val="accent3"/>
              </a:buClr>
              <a:buFont typeface="Wingdings 2"/>
              <a:buChar char=""/>
              <a:defRPr/>
            </a:pPr>
            <a:r>
              <a:rPr lang="en-US" b="1" u="sng" dirty="0" smtClean="0">
                <a:solidFill>
                  <a:srgbClr val="FF0000"/>
                </a:solidFill>
                <a:effectLst>
                  <a:outerShdw blurRad="38100" dist="38100" dir="2700000" algn="tl">
                    <a:srgbClr val="000000">
                      <a:alpha val="43137"/>
                    </a:srgbClr>
                  </a:outerShdw>
                </a:effectLst>
              </a:rPr>
              <a:t>Policies and Procedures</a:t>
            </a:r>
          </a:p>
          <a:p>
            <a:pPr lvl="2" indent="-256764" fontAlgn="auto">
              <a:spcAft>
                <a:spcPts val="0"/>
              </a:spcAft>
              <a:buFont typeface="Wingdings 2"/>
              <a:buChar char=""/>
              <a:defRPr/>
            </a:pPr>
            <a:r>
              <a:rPr lang="en-US" dirty="0" smtClean="0"/>
              <a:t>Policies – an agreement of way things are done</a:t>
            </a:r>
          </a:p>
          <a:p>
            <a:pPr lvl="2" indent="-256764" fontAlgn="auto">
              <a:spcAft>
                <a:spcPts val="0"/>
              </a:spcAft>
              <a:buFont typeface="Wingdings 2"/>
              <a:buChar char=""/>
              <a:defRPr/>
            </a:pPr>
            <a:r>
              <a:rPr lang="en-US" dirty="0" smtClean="0"/>
              <a:t>Must be written and training provided</a:t>
            </a:r>
          </a:p>
        </p:txBody>
      </p:sp>
      <p:sp>
        <p:nvSpPr>
          <p:cNvPr id="5" name="Slide Number Placeholder 4"/>
          <p:cNvSpPr>
            <a:spLocks noGrp="1"/>
          </p:cNvSpPr>
          <p:nvPr>
            <p:ph type="sldNum" sz="quarter" idx="12"/>
          </p:nvPr>
        </p:nvSpPr>
        <p:spPr/>
        <p:txBody>
          <a:bodyPr/>
          <a:lstStyle/>
          <a:p>
            <a:pPr>
              <a:defRPr/>
            </a:pPr>
            <a:fld id="{DB0C270E-E2C1-4F36-812B-0156F4EE2412}" type="slidenum">
              <a:rPr lang="en-US">
                <a:solidFill>
                  <a:srgbClr val="04617B">
                    <a:shade val="90000"/>
                  </a:srgbClr>
                </a:solidFill>
              </a:rPr>
              <a:pPr>
                <a:defRPr/>
              </a:pPr>
              <a:t>11</a:t>
            </a:fld>
            <a:endParaRPr lang="en-US">
              <a:solidFill>
                <a:srgbClr val="04617B">
                  <a:shade val="90000"/>
                </a:srgbClr>
              </a:solidFill>
            </a:endParaRPr>
          </a:p>
        </p:txBody>
      </p:sp>
    </p:spTree>
    <p:extLst>
      <p:ext uri="{BB962C8B-B14F-4D97-AF65-F5344CB8AC3E}">
        <p14:creationId xmlns:p14="http://schemas.microsoft.com/office/powerpoint/2010/main" val="98557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228602"/>
            <a:ext cx="10972800" cy="1188773"/>
          </a:xfrm>
        </p:spPr>
        <p:txBody>
          <a:bodyPr/>
          <a:lstStyle/>
          <a:p>
            <a:r>
              <a:rPr lang="en-US" altLang="en-US" dirty="0" smtClean="0"/>
              <a:t>Effectiveness of Controls</a:t>
            </a:r>
          </a:p>
        </p:txBody>
      </p:sp>
      <p:sp>
        <p:nvSpPr>
          <p:cNvPr id="25603" name="Content Placeholder 2"/>
          <p:cNvSpPr>
            <a:spLocks noGrp="1"/>
          </p:cNvSpPr>
          <p:nvPr>
            <p:ph idx="1"/>
          </p:nvPr>
        </p:nvSpPr>
        <p:spPr/>
        <p:txBody>
          <a:bodyPr/>
          <a:lstStyle/>
          <a:p>
            <a:r>
              <a:rPr lang="en-US" altLang="en-US" dirty="0" smtClean="0"/>
              <a:t>Controls must be properly used!</a:t>
            </a:r>
          </a:p>
          <a:p>
            <a:r>
              <a:rPr lang="en-US" altLang="en-US" dirty="0" smtClean="0"/>
              <a:t>Awareness of Problem</a:t>
            </a:r>
          </a:p>
          <a:p>
            <a:r>
              <a:rPr lang="en-US" altLang="en-US" dirty="0" smtClean="0"/>
              <a:t>Likelihood of Use</a:t>
            </a:r>
          </a:p>
          <a:p>
            <a:pPr lvl="1"/>
            <a:r>
              <a:rPr lang="en-US" altLang="en-US" b="1" u="sng" dirty="0" smtClean="0">
                <a:solidFill>
                  <a:srgbClr val="FF0000"/>
                </a:solidFill>
                <a:effectLst>
                  <a:outerShdw blurRad="38100" dist="38100" dir="2700000" algn="tl">
                    <a:srgbClr val="000000">
                      <a:alpha val="43137"/>
                    </a:srgbClr>
                  </a:outerShdw>
                </a:effectLst>
              </a:rPr>
              <a:t>Principles of Effectiveness </a:t>
            </a:r>
            <a:r>
              <a:rPr lang="en-US" altLang="en-US" dirty="0" smtClean="0">
                <a:solidFill>
                  <a:srgbClr val="FF0000"/>
                </a:solidFill>
              </a:rPr>
              <a:t>-</a:t>
            </a:r>
            <a:r>
              <a:rPr lang="en-US" altLang="en-US" dirty="0" smtClean="0"/>
              <a:t>  </a:t>
            </a:r>
            <a:r>
              <a:rPr lang="en-US" altLang="en-US" b="1" dirty="0" smtClean="0">
                <a:solidFill>
                  <a:srgbClr val="00B0F0"/>
                </a:solidFill>
              </a:rPr>
              <a:t>Control must be used-and used properly- to be effective.  They must be efficient, easy to use, and appropriate</a:t>
            </a:r>
            <a:r>
              <a:rPr lang="en-US" altLang="en-US" b="1" u="sng" dirty="0" smtClean="0">
                <a:solidFill>
                  <a:srgbClr val="00B0F0"/>
                </a:solidFill>
              </a:rPr>
              <a:t>.</a:t>
            </a:r>
          </a:p>
          <a:p>
            <a:r>
              <a:rPr lang="en-US" altLang="en-US" b="1" u="sng" dirty="0" smtClean="0">
                <a:solidFill>
                  <a:srgbClr val="FF0000"/>
                </a:solidFill>
                <a:effectLst>
                  <a:outerShdw blurRad="38100" dist="38100" dir="2700000" algn="tl">
                    <a:srgbClr val="000000">
                      <a:alpha val="43137"/>
                    </a:srgbClr>
                  </a:outerShdw>
                </a:effectLst>
              </a:rPr>
              <a:t>Overlapping Controls </a:t>
            </a:r>
          </a:p>
          <a:p>
            <a:r>
              <a:rPr lang="en-US" altLang="en-US" dirty="0" smtClean="0"/>
              <a:t>Periodic Review – controls are not permanent </a:t>
            </a:r>
          </a:p>
        </p:txBody>
      </p:sp>
      <p:sp>
        <p:nvSpPr>
          <p:cNvPr id="5" name="Slide Number Placeholder 4"/>
          <p:cNvSpPr>
            <a:spLocks noGrp="1"/>
          </p:cNvSpPr>
          <p:nvPr>
            <p:ph type="sldNum" sz="quarter" idx="12"/>
          </p:nvPr>
        </p:nvSpPr>
        <p:spPr/>
        <p:txBody>
          <a:bodyPr/>
          <a:lstStyle/>
          <a:p>
            <a:pPr>
              <a:defRPr/>
            </a:pPr>
            <a:fld id="{4185AA19-8753-401C-A1B4-7F9D5569DDA8}" type="slidenum">
              <a:rPr lang="en-US">
                <a:solidFill>
                  <a:srgbClr val="04617B">
                    <a:shade val="90000"/>
                  </a:srgbClr>
                </a:solidFill>
              </a:rPr>
              <a:pPr>
                <a:defRPr/>
              </a:pPr>
              <a:t>12</a:t>
            </a:fld>
            <a:endParaRPr lang="en-US">
              <a:solidFill>
                <a:srgbClr val="04617B">
                  <a:shade val="90000"/>
                </a:srgbClr>
              </a:solidFill>
            </a:endParaRPr>
          </a:p>
        </p:txBody>
      </p:sp>
    </p:spTree>
    <p:extLst>
      <p:ext uri="{BB962C8B-B14F-4D97-AF65-F5344CB8AC3E}">
        <p14:creationId xmlns:p14="http://schemas.microsoft.com/office/powerpoint/2010/main" val="163102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43000" y="380372"/>
            <a:ext cx="10049466" cy="6065838"/>
          </a:xfrm>
        </p:spPr>
        <p:txBody>
          <a:bodyPr/>
          <a:lstStyle/>
          <a:p>
            <a:pPr marL="125476" lvl="1" indent="0" algn="ctr">
              <a:lnSpc>
                <a:spcPct val="115000"/>
              </a:lnSpc>
              <a:spcBef>
                <a:spcPts val="0"/>
              </a:spcBef>
              <a:spcAft>
                <a:spcPts val="0"/>
              </a:spcAft>
              <a:buNone/>
            </a:pPr>
            <a:r>
              <a:rPr lang="en-US" sz="5616" u="sng" dirty="0">
                <a:solidFill>
                  <a:srgbClr val="00B0F0"/>
                </a:solidFill>
                <a:effectLst>
                  <a:outerShdw blurRad="38100" dist="38100" dir="2700000" algn="tl">
                    <a:srgbClr val="000000">
                      <a:alpha val="43137"/>
                    </a:srgbClr>
                  </a:outerShdw>
                </a:effectLst>
                <a:latin typeface="Times New Roman"/>
                <a:ea typeface="Times New Roman"/>
                <a:cs typeface="Arial"/>
              </a:rPr>
              <a:t>Chapter 2 </a:t>
            </a:r>
          </a:p>
          <a:p>
            <a:pPr marL="381382" lvl="1" algn="ctr">
              <a:lnSpc>
                <a:spcPct val="115000"/>
              </a:lnSpc>
              <a:spcBef>
                <a:spcPts val="0"/>
              </a:spcBef>
              <a:spcAft>
                <a:spcPts val="0"/>
              </a:spcAft>
            </a:pPr>
            <a:endParaRPr lang="en-US" sz="5616" u="sng" dirty="0">
              <a:solidFill>
                <a:srgbClr val="00B0F0"/>
              </a:solidFill>
              <a:latin typeface="Times New Roman"/>
              <a:ea typeface="Times New Roman"/>
              <a:cs typeface="Arial"/>
            </a:endParaRPr>
          </a:p>
          <a:p>
            <a:pPr marL="125476" lvl="1" indent="0" algn="ctr">
              <a:lnSpc>
                <a:spcPct val="115000"/>
              </a:lnSpc>
              <a:spcBef>
                <a:spcPts val="0"/>
              </a:spcBef>
              <a:spcAft>
                <a:spcPts val="0"/>
              </a:spcAft>
              <a:buNone/>
            </a:pPr>
            <a:r>
              <a:rPr lang="en-US" sz="5616" b="1" u="sng" dirty="0">
                <a:solidFill>
                  <a:srgbClr val="FF0000"/>
                </a:solidFill>
                <a:effectLst>
                  <a:outerShdw blurRad="38100" dist="38100" dir="2700000" algn="tl">
                    <a:srgbClr val="000000">
                      <a:alpha val="43137"/>
                    </a:srgbClr>
                  </a:outerShdw>
                </a:effectLst>
                <a:latin typeface="Times New Roman"/>
                <a:ea typeface="Times New Roman"/>
                <a:cs typeface="Arial"/>
              </a:rPr>
              <a:t>Basic Encryption and              Decryption</a:t>
            </a:r>
            <a:endParaRPr lang="en-US" sz="5616" b="1" u="sng" dirty="0">
              <a:solidFill>
                <a:srgbClr val="FF0000"/>
              </a:solidFill>
              <a:effectLst>
                <a:outerShdw blurRad="38100" dist="38100" dir="2700000" algn="tl">
                  <a:srgbClr val="000000">
                    <a:alpha val="43137"/>
                  </a:srgbClr>
                </a:outerShdw>
              </a:effectLst>
              <a:latin typeface="Calibri"/>
              <a:ea typeface="Calibri"/>
              <a:cs typeface="Arial"/>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13</a:t>
            </a:fld>
            <a:endParaRPr lang="en-US">
              <a:solidFill>
                <a:srgbClr val="04617B">
                  <a:shade val="90000"/>
                </a:srgbClr>
              </a:solidFill>
            </a:endParaRPr>
          </a:p>
        </p:txBody>
      </p:sp>
    </p:spTree>
    <p:extLst>
      <p:ext uri="{BB962C8B-B14F-4D97-AF65-F5344CB8AC3E}">
        <p14:creationId xmlns:p14="http://schemas.microsoft.com/office/powerpoint/2010/main" val="291588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76200"/>
            <a:ext cx="11125200" cy="6133474"/>
          </a:xfrm>
        </p:spPr>
        <p:txBody>
          <a:bodyPr/>
          <a:lstStyle/>
          <a:p>
            <a:pPr marL="0" indent="0" algn="ctr">
              <a:buNone/>
            </a:pPr>
            <a:r>
              <a:rPr lang="en-US" dirty="0" smtClean="0"/>
              <a:t> </a:t>
            </a:r>
            <a:r>
              <a:rPr lang="en-US" sz="4576" b="1" u="sng" dirty="0">
                <a:solidFill>
                  <a:srgbClr val="00B0F0"/>
                </a:solidFill>
                <a:effectLst>
                  <a:outerShdw blurRad="38100" dist="38100" dir="2700000" algn="tl">
                    <a:srgbClr val="000000">
                      <a:alpha val="43137"/>
                    </a:srgbClr>
                  </a:outerShdw>
                </a:effectLst>
              </a:rPr>
              <a:t>Terminology and Background</a:t>
            </a:r>
            <a:endParaRPr lang="en-US" sz="4576" dirty="0">
              <a:solidFill>
                <a:srgbClr val="00B0F0"/>
              </a:solidFill>
            </a:endParaRPr>
          </a:p>
          <a:p>
            <a:r>
              <a:rPr lang="en-US" sz="2400" b="1" u="sng" dirty="0">
                <a:solidFill>
                  <a:srgbClr val="0070C0"/>
                </a:solidFill>
                <a:effectLst>
                  <a:outerShdw blurRad="38100" dist="38100" dir="2700000" algn="tl">
                    <a:srgbClr val="000000">
                      <a:alpha val="43137"/>
                    </a:srgbClr>
                  </a:outerShdw>
                </a:effectLst>
              </a:rPr>
              <a:t>Notations and Symbols:</a:t>
            </a:r>
          </a:p>
          <a:p>
            <a:pPr lvl="1"/>
            <a:r>
              <a:rPr lang="en-US" b="1" dirty="0" smtClean="0">
                <a:solidFill>
                  <a:srgbClr val="FF0000"/>
                </a:solidFill>
                <a:effectLst>
                  <a:outerShdw blurRad="38100" dist="38100" dir="2700000" algn="tl">
                    <a:srgbClr val="000000">
                      <a:alpha val="43137"/>
                    </a:srgbClr>
                  </a:outerShdw>
                </a:effectLst>
              </a:rPr>
              <a:t>P: </a:t>
            </a:r>
            <a:r>
              <a:rPr lang="en-US" b="1" dirty="0" smtClean="0">
                <a:solidFill>
                  <a:srgbClr val="002060"/>
                </a:solidFill>
                <a:effectLst>
                  <a:outerShdw blurRad="38100" dist="38100" dir="2700000" algn="tl">
                    <a:srgbClr val="000000">
                      <a:alpha val="43137"/>
                    </a:srgbClr>
                  </a:outerShdw>
                </a:effectLst>
              </a:rPr>
              <a:t>Plaintext</a:t>
            </a:r>
            <a:r>
              <a:rPr lang="en-US" b="1" dirty="0" smtClean="0">
                <a:solidFill>
                  <a:srgbClr val="FF0000"/>
                </a:solidFill>
                <a:effectLst>
                  <a:outerShdw blurRad="38100" dist="38100" dir="2700000" algn="tl">
                    <a:srgbClr val="000000">
                      <a:alpha val="43137"/>
                    </a:srgbClr>
                  </a:outerShdw>
                </a:effectLst>
              </a:rPr>
              <a:t>, C: </a:t>
            </a:r>
            <a:r>
              <a:rPr lang="en-US" b="1" dirty="0" smtClean="0">
                <a:solidFill>
                  <a:srgbClr val="002060"/>
                </a:solidFill>
              </a:rPr>
              <a:t>Ciphertext</a:t>
            </a:r>
          </a:p>
          <a:p>
            <a:pPr lvl="1"/>
            <a:r>
              <a:rPr lang="en-US" b="1" dirty="0" smtClean="0">
                <a:solidFill>
                  <a:srgbClr val="FF0000"/>
                </a:solidFill>
                <a:effectLst>
                  <a:outerShdw blurRad="38100" dist="38100" dir="2700000" algn="tl">
                    <a:srgbClr val="000000">
                      <a:alpha val="43137"/>
                    </a:srgbClr>
                  </a:outerShdw>
                </a:effectLst>
              </a:rPr>
              <a:t>S</a:t>
            </a:r>
            <a:r>
              <a:rPr lang="en-US" dirty="0"/>
              <a:t>: </a:t>
            </a:r>
            <a:r>
              <a:rPr lang="en-US" b="1" dirty="0" smtClean="0"/>
              <a:t>Sender</a:t>
            </a:r>
            <a:endParaRPr lang="en-US" b="1" dirty="0"/>
          </a:p>
          <a:p>
            <a:pPr lvl="1"/>
            <a:r>
              <a:rPr lang="en-US" b="1" dirty="0" smtClean="0">
                <a:solidFill>
                  <a:srgbClr val="92D050"/>
                </a:solidFill>
                <a:effectLst>
                  <a:outerShdw blurRad="38100" dist="38100" dir="2700000" algn="tl">
                    <a:srgbClr val="000000">
                      <a:alpha val="43137"/>
                    </a:srgbClr>
                  </a:outerShdw>
                </a:effectLst>
              </a:rPr>
              <a:t>R</a:t>
            </a:r>
            <a:r>
              <a:rPr lang="en-US" dirty="0"/>
              <a:t>: </a:t>
            </a:r>
            <a:r>
              <a:rPr lang="en-US" b="1" dirty="0" smtClean="0"/>
              <a:t>Receiver</a:t>
            </a:r>
          </a:p>
          <a:p>
            <a:pPr lvl="1"/>
            <a:r>
              <a:rPr lang="en-US" b="1" dirty="0" smtClean="0">
                <a:effectLst>
                  <a:outerShdw blurRad="38100" dist="38100" dir="2700000" algn="tl">
                    <a:srgbClr val="000000">
                      <a:alpha val="43137"/>
                    </a:srgbClr>
                  </a:outerShdw>
                </a:effectLst>
              </a:rPr>
              <a:t>T</a:t>
            </a:r>
            <a:r>
              <a:rPr lang="en-US" dirty="0"/>
              <a:t>: </a:t>
            </a:r>
            <a:r>
              <a:rPr lang="en-US" b="1" dirty="0" smtClean="0"/>
              <a:t>Transmission medium</a:t>
            </a:r>
          </a:p>
          <a:p>
            <a:pPr lvl="1"/>
            <a:r>
              <a:rPr lang="en-US" b="1" dirty="0" smtClean="0">
                <a:solidFill>
                  <a:srgbClr val="00B0F0"/>
                </a:solidFill>
                <a:effectLst>
                  <a:outerShdw blurRad="38100" dist="38100" dir="2700000" algn="tl">
                    <a:srgbClr val="000000">
                      <a:alpha val="43137"/>
                    </a:srgbClr>
                  </a:outerShdw>
                </a:effectLst>
              </a:rPr>
              <a:t>O</a:t>
            </a:r>
            <a:r>
              <a:rPr lang="en-US" dirty="0"/>
              <a:t>: outsider, interceptor, intruder, attacker, or, adversary</a:t>
            </a:r>
          </a:p>
          <a:p>
            <a:r>
              <a:rPr lang="en-US" sz="2496" b="1" dirty="0">
                <a:solidFill>
                  <a:srgbClr val="FF0000"/>
                </a:solidFill>
                <a:effectLst>
                  <a:outerShdw blurRad="38100" dist="38100" dir="2700000" algn="tl">
                    <a:srgbClr val="000000">
                      <a:alpha val="43137"/>
                    </a:srgbClr>
                  </a:outerShdw>
                </a:effectLst>
              </a:rPr>
              <a:t>S</a:t>
            </a:r>
            <a:r>
              <a:rPr lang="en-US" sz="2496" dirty="0"/>
              <a:t> wants to send a message to </a:t>
            </a:r>
            <a:r>
              <a:rPr lang="en-US" sz="2496" b="1" dirty="0">
                <a:solidFill>
                  <a:srgbClr val="92D050"/>
                </a:solidFill>
                <a:effectLst>
                  <a:outerShdw blurRad="38100" dist="38100" dir="2700000" algn="tl">
                    <a:srgbClr val="000000">
                      <a:alpha val="43137"/>
                    </a:srgbClr>
                  </a:outerShdw>
                </a:effectLst>
              </a:rPr>
              <a:t>R</a:t>
            </a:r>
          </a:p>
          <a:p>
            <a:r>
              <a:rPr lang="en-US" dirty="0" smtClean="0"/>
              <a:t>S </a:t>
            </a:r>
            <a:r>
              <a:rPr lang="en-US" dirty="0"/>
              <a:t>entrusts the message to T who will deliver it to R</a:t>
            </a:r>
          </a:p>
          <a:p>
            <a:r>
              <a:rPr lang="en-US" dirty="0" smtClean="0"/>
              <a:t>Possible </a:t>
            </a:r>
            <a:r>
              <a:rPr lang="en-US" dirty="0"/>
              <a:t>actions of </a:t>
            </a:r>
            <a:r>
              <a:rPr lang="en-US" b="1" dirty="0">
                <a:solidFill>
                  <a:srgbClr val="00B0F0"/>
                </a:solidFill>
                <a:effectLst>
                  <a:outerShdw blurRad="38100" dist="38100" dir="2700000" algn="tl">
                    <a:srgbClr val="000000">
                      <a:alpha val="43137"/>
                    </a:srgbClr>
                  </a:outerShdw>
                </a:effectLst>
              </a:rPr>
              <a:t>O</a:t>
            </a:r>
          </a:p>
          <a:p>
            <a:r>
              <a:rPr lang="en-US" sz="3328" dirty="0">
                <a:solidFill>
                  <a:srgbClr val="7030A0"/>
                </a:solidFill>
              </a:rPr>
              <a:t>interrupt, </a:t>
            </a:r>
            <a:r>
              <a:rPr lang="en-US" sz="3328" dirty="0">
                <a:solidFill>
                  <a:srgbClr val="FF0000"/>
                </a:solidFill>
              </a:rPr>
              <a:t>intercept</a:t>
            </a:r>
            <a:r>
              <a:rPr lang="en-US" sz="3328" dirty="0">
                <a:solidFill>
                  <a:srgbClr val="7030A0"/>
                </a:solidFill>
              </a:rPr>
              <a:t>, </a:t>
            </a:r>
            <a:r>
              <a:rPr lang="en-US" sz="3328" dirty="0">
                <a:solidFill>
                  <a:srgbClr val="00B0F0"/>
                </a:solidFill>
              </a:rPr>
              <a:t>modify</a:t>
            </a:r>
            <a:r>
              <a:rPr lang="en-US" sz="3328" dirty="0">
                <a:solidFill>
                  <a:srgbClr val="7030A0"/>
                </a:solidFill>
              </a:rPr>
              <a:t>, </a:t>
            </a:r>
            <a:r>
              <a:rPr lang="en-US" sz="3328" dirty="0">
                <a:solidFill>
                  <a:schemeClr val="accent5">
                    <a:lumMod val="50000"/>
                  </a:schemeClr>
                </a:solidFill>
              </a:rPr>
              <a:t>fabricate</a:t>
            </a: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14</a:t>
            </a:fld>
            <a:endParaRPr lang="en-US">
              <a:solidFill>
                <a:srgbClr val="04617B">
                  <a:shade val="90000"/>
                </a:srgbClr>
              </a:solidFill>
            </a:endParaRPr>
          </a:p>
        </p:txBody>
      </p:sp>
    </p:spTree>
    <p:extLst>
      <p:ext uri="{BB962C8B-B14F-4D97-AF65-F5344CB8AC3E}">
        <p14:creationId xmlns:p14="http://schemas.microsoft.com/office/powerpoint/2010/main" val="587546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417443"/>
            <a:ext cx="10972800" cy="5373758"/>
          </a:xfrm>
        </p:spPr>
        <p:txBody>
          <a:bodyPr/>
          <a:lstStyle/>
          <a:p>
            <a:pPr marL="0" indent="0" algn="ctr">
              <a:buNone/>
            </a:pPr>
            <a:r>
              <a:rPr lang="en-US" dirty="0" smtClean="0"/>
              <a:t> </a:t>
            </a:r>
            <a:r>
              <a:rPr lang="en-US" sz="4160" b="1" u="sng" dirty="0">
                <a:solidFill>
                  <a:srgbClr val="00B050"/>
                </a:solidFill>
                <a:effectLst>
                  <a:outerShdw blurRad="38100" dist="38100" dir="2700000" algn="tl">
                    <a:srgbClr val="000000">
                      <a:alpha val="43137"/>
                    </a:srgbClr>
                  </a:outerShdw>
                </a:effectLst>
              </a:rPr>
              <a:t>Encryption and Decryption</a:t>
            </a:r>
          </a:p>
          <a:p>
            <a:r>
              <a:rPr lang="en-US" b="1" dirty="0" smtClean="0">
                <a:solidFill>
                  <a:srgbClr val="00B0F0"/>
                </a:solidFill>
                <a:effectLst>
                  <a:outerShdw blurRad="38100" dist="38100" dir="2700000" algn="tl">
                    <a:srgbClr val="000000">
                      <a:alpha val="43137"/>
                    </a:srgbClr>
                  </a:outerShdw>
                </a:effectLst>
              </a:rPr>
              <a:t>Encryption</a:t>
            </a:r>
            <a:r>
              <a:rPr lang="en-US" dirty="0"/>
              <a:t>: a process of encoding a message so that its meaning </a:t>
            </a:r>
            <a:r>
              <a:rPr lang="en-US" dirty="0" smtClean="0"/>
              <a:t>is not </a:t>
            </a:r>
            <a:r>
              <a:rPr lang="en-US" dirty="0"/>
              <a:t>obvious</a:t>
            </a:r>
          </a:p>
          <a:p>
            <a:r>
              <a:rPr lang="en-US" dirty="0" smtClean="0"/>
              <a:t> </a:t>
            </a:r>
            <a:r>
              <a:rPr lang="en-US" b="1" dirty="0" smtClean="0">
                <a:solidFill>
                  <a:srgbClr val="FF0000"/>
                </a:solidFill>
                <a:effectLst>
                  <a:outerShdw blurRad="38100" dist="38100" dir="2700000" algn="tl">
                    <a:srgbClr val="000000">
                      <a:alpha val="43137"/>
                    </a:srgbClr>
                  </a:outerShdw>
                </a:effectLst>
              </a:rPr>
              <a:t>Decryption</a:t>
            </a:r>
            <a:r>
              <a:rPr lang="en-US" dirty="0"/>
              <a:t>: the reverse process</a:t>
            </a:r>
          </a:p>
          <a:p>
            <a:r>
              <a:rPr lang="en-US" b="1" dirty="0" smtClean="0">
                <a:solidFill>
                  <a:srgbClr val="92D050"/>
                </a:solidFill>
                <a:effectLst>
                  <a:outerShdw blurRad="38100" dist="38100" dir="2700000" algn="tl">
                    <a:srgbClr val="000000">
                      <a:alpha val="43137"/>
                    </a:srgbClr>
                  </a:outerShdw>
                </a:effectLst>
              </a:rPr>
              <a:t>Encode</a:t>
            </a:r>
            <a:r>
              <a:rPr lang="en-US" dirty="0" smtClean="0"/>
              <a:t>(encipher</a:t>
            </a:r>
            <a:r>
              <a:rPr lang="en-US" dirty="0"/>
              <a:t>) vs. decode(decipher)</a:t>
            </a:r>
          </a:p>
          <a:p>
            <a:r>
              <a:rPr lang="en-US" b="1" dirty="0" smtClean="0">
                <a:solidFill>
                  <a:srgbClr val="00B0F0"/>
                </a:solidFill>
                <a:effectLst>
                  <a:outerShdw blurRad="38100" dist="38100" dir="2700000" algn="tl">
                    <a:srgbClr val="000000">
                      <a:alpha val="43137"/>
                    </a:srgbClr>
                  </a:outerShdw>
                </a:effectLst>
              </a:rPr>
              <a:t>Encoding</a:t>
            </a:r>
            <a:r>
              <a:rPr lang="en-US" dirty="0"/>
              <a:t>: the process of translating entire words or phrases </a:t>
            </a:r>
            <a:r>
              <a:rPr lang="en-US" dirty="0" smtClean="0"/>
              <a:t>to other </a:t>
            </a:r>
            <a:r>
              <a:rPr lang="en-US" dirty="0"/>
              <a:t>words or phrases</a:t>
            </a:r>
          </a:p>
          <a:p>
            <a:r>
              <a:rPr lang="en-US" b="1" dirty="0" smtClean="0">
                <a:solidFill>
                  <a:srgbClr val="C00000"/>
                </a:solidFill>
                <a:effectLst>
                  <a:outerShdw blurRad="38100" dist="38100" dir="2700000" algn="tl">
                    <a:srgbClr val="000000">
                      <a:alpha val="43137"/>
                    </a:srgbClr>
                  </a:outerShdw>
                </a:effectLst>
              </a:rPr>
              <a:t>Enciphering</a:t>
            </a:r>
            <a:r>
              <a:rPr lang="en-US" b="1" dirty="0">
                <a:effectLst>
                  <a:outerShdw blurRad="38100" dist="38100" dir="2700000" algn="tl">
                    <a:srgbClr val="000000">
                      <a:alpha val="43137"/>
                    </a:srgbClr>
                  </a:outerShdw>
                </a:effectLst>
              </a:rPr>
              <a:t>:</a:t>
            </a:r>
            <a:r>
              <a:rPr lang="en-US" dirty="0"/>
              <a:t> translating letters or symbols </a:t>
            </a:r>
            <a:r>
              <a:rPr lang="en-US" dirty="0" smtClean="0"/>
              <a:t>individually</a:t>
            </a:r>
          </a:p>
          <a:p>
            <a:pPr marL="0" indent="0">
              <a:buNone/>
            </a:pPr>
            <a:r>
              <a:rPr lang="en-US" dirty="0"/>
              <a:t> </a:t>
            </a:r>
            <a:r>
              <a:rPr lang="en-US" dirty="0" smtClean="0"/>
              <a:t>  </a:t>
            </a:r>
            <a:r>
              <a:rPr lang="en-US" b="1" dirty="0" smtClean="0">
                <a:solidFill>
                  <a:srgbClr val="7030A0"/>
                </a:solidFill>
                <a:effectLst>
                  <a:outerShdw blurRad="38100" dist="38100" dir="2700000" algn="tl">
                    <a:srgbClr val="000000">
                      <a:alpha val="43137"/>
                    </a:srgbClr>
                  </a:outerShdw>
                </a:effectLst>
              </a:rPr>
              <a:t>Encryption</a:t>
            </a:r>
            <a:r>
              <a:rPr lang="en-US" dirty="0" smtClean="0"/>
              <a:t>: the group term that covers both encoding and enciphering</a:t>
            </a:r>
          </a:p>
          <a:p>
            <a:pPr marL="0" indent="0">
              <a:buNone/>
            </a:pPr>
            <a:endParaRPr lang="en-US" dirty="0"/>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15</a:t>
            </a:fld>
            <a:endParaRPr lang="en-US">
              <a:solidFill>
                <a:srgbClr val="04617B">
                  <a:shade val="90000"/>
                </a:srgbClr>
              </a:solidFill>
            </a:endParaRPr>
          </a:p>
        </p:txBody>
      </p:sp>
    </p:spTree>
    <p:extLst>
      <p:ext uri="{BB962C8B-B14F-4D97-AF65-F5344CB8AC3E}">
        <p14:creationId xmlns:p14="http://schemas.microsoft.com/office/powerpoint/2010/main" val="532118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58939"/>
            <a:ext cx="11277600" cy="6419374"/>
          </a:xfrm>
        </p:spPr>
        <p:txBody>
          <a:bodyPr/>
          <a:lstStyle/>
          <a:p>
            <a:pPr marL="0" indent="0">
              <a:buNone/>
            </a:pPr>
            <a:r>
              <a:rPr lang="en-US" b="1" u="sng" dirty="0"/>
              <a:t>Terminology</a:t>
            </a:r>
          </a:p>
          <a:p>
            <a:r>
              <a:rPr lang="en-US" sz="3328" b="1" dirty="0">
                <a:solidFill>
                  <a:srgbClr val="FF0000"/>
                </a:solidFill>
                <a:effectLst>
                  <a:outerShdw blurRad="38100" dist="38100" dir="2700000" algn="tl">
                    <a:srgbClr val="000000">
                      <a:alpha val="43137"/>
                    </a:srgbClr>
                  </a:outerShdw>
                </a:effectLst>
              </a:rPr>
              <a:t>Plaintext </a:t>
            </a:r>
            <a:r>
              <a:rPr lang="en-US" sz="3328" b="1" dirty="0">
                <a:solidFill>
                  <a:srgbClr val="FF0000"/>
                </a:solidFill>
              </a:rPr>
              <a:t>vs. </a:t>
            </a:r>
            <a:r>
              <a:rPr lang="en-US" sz="3328" b="1" dirty="0">
                <a:solidFill>
                  <a:srgbClr val="FF0000"/>
                </a:solidFill>
                <a:effectLst>
                  <a:outerShdw blurRad="38100" dist="38100" dir="2700000" algn="tl">
                    <a:srgbClr val="000000">
                      <a:alpha val="43137"/>
                    </a:srgbClr>
                  </a:outerShdw>
                </a:effectLst>
              </a:rPr>
              <a:t>Ciphertext</a:t>
            </a:r>
          </a:p>
          <a:p>
            <a:r>
              <a:rPr lang="en-US" dirty="0" smtClean="0">
                <a:solidFill>
                  <a:srgbClr val="00B0F0"/>
                </a:solidFill>
              </a:rPr>
              <a:t>P: P</a:t>
            </a:r>
            <a:r>
              <a:rPr lang="en-US" b="1" dirty="0" smtClean="0">
                <a:solidFill>
                  <a:schemeClr val="accent5">
                    <a:lumMod val="50000"/>
                  </a:schemeClr>
                </a:solidFill>
                <a:effectLst>
                  <a:outerShdw blurRad="38100" dist="38100" dir="2700000" algn="tl">
                    <a:srgbClr val="000000">
                      <a:alpha val="43137"/>
                    </a:srgbClr>
                  </a:outerShdw>
                </a:effectLst>
              </a:rPr>
              <a:t>laintext (P)</a:t>
            </a:r>
            <a:r>
              <a:rPr lang="en-US" dirty="0" smtClean="0"/>
              <a:t>: </a:t>
            </a:r>
            <a:r>
              <a:rPr lang="en-US" dirty="0"/>
              <a:t>the original form of a </a:t>
            </a:r>
            <a:r>
              <a:rPr lang="en-US" dirty="0" smtClean="0"/>
              <a:t>message     ex. Computer , University, Home, Paper,……</a:t>
            </a:r>
            <a:endParaRPr lang="en-US" dirty="0"/>
          </a:p>
          <a:p>
            <a:r>
              <a:rPr lang="en-US" b="1" dirty="0" smtClean="0">
                <a:effectLst>
                  <a:outerShdw blurRad="38100" dist="38100" dir="2700000" algn="tl">
                    <a:srgbClr val="000000">
                      <a:alpha val="43137"/>
                    </a:srgbClr>
                  </a:outerShdw>
                </a:effectLst>
              </a:rPr>
              <a:t>C: Ciphertext(C) :</a:t>
            </a:r>
            <a:r>
              <a:rPr lang="en-US" dirty="0" smtClean="0"/>
              <a:t>the </a:t>
            </a:r>
            <a:r>
              <a:rPr lang="en-US" dirty="0"/>
              <a:t>encrypted </a:t>
            </a:r>
            <a:r>
              <a:rPr lang="en-US" dirty="0" smtClean="0"/>
              <a:t>form ex. </a:t>
            </a:r>
            <a:r>
              <a:rPr lang="en-US" dirty="0" err="1" smtClean="0"/>
              <a:t>xuldf</a:t>
            </a:r>
            <a:r>
              <a:rPr lang="en-US" dirty="0" smtClean="0"/>
              <a:t>  </a:t>
            </a:r>
            <a:r>
              <a:rPr lang="en-US" dirty="0" err="1" smtClean="0"/>
              <a:t>zjhgf</a:t>
            </a:r>
            <a:r>
              <a:rPr lang="en-US" dirty="0" smtClean="0"/>
              <a:t> ….</a:t>
            </a:r>
            <a:endParaRPr lang="en-US" dirty="0"/>
          </a:p>
          <a:p>
            <a:r>
              <a:rPr lang="en-US" b="1" u="sng" dirty="0" smtClean="0"/>
              <a:t>Basic </a:t>
            </a:r>
            <a:r>
              <a:rPr lang="en-US" b="1" u="sng" dirty="0"/>
              <a:t>operations</a:t>
            </a:r>
          </a:p>
          <a:p>
            <a:r>
              <a:rPr lang="en-US" dirty="0" smtClean="0"/>
              <a:t>plaintext </a:t>
            </a:r>
            <a:r>
              <a:rPr lang="en-US" dirty="0"/>
              <a:t>to ciphertext: </a:t>
            </a:r>
            <a:r>
              <a:rPr lang="en-US" b="1" dirty="0" smtClean="0">
                <a:effectLst>
                  <a:outerShdw blurRad="38100" dist="38100" dir="2700000" algn="tl">
                    <a:srgbClr val="000000">
                      <a:alpha val="43137"/>
                    </a:srgbClr>
                  </a:outerShdw>
                </a:effectLst>
              </a:rPr>
              <a:t>Encryption</a:t>
            </a:r>
            <a:r>
              <a:rPr lang="en-US" dirty="0" smtClean="0"/>
              <a:t>:   </a:t>
            </a:r>
          </a:p>
          <a:p>
            <a:pPr algn="ctr"/>
            <a:r>
              <a:rPr lang="en-US" b="1" dirty="0" smtClean="0">
                <a:effectLst>
                  <a:outerShdw blurRad="38100" dist="38100" dir="2700000" algn="tl">
                    <a:srgbClr val="000000">
                      <a:alpha val="43137"/>
                    </a:srgbClr>
                  </a:outerShdw>
                </a:effectLst>
              </a:rPr>
              <a:t>C </a:t>
            </a:r>
            <a:r>
              <a:rPr lang="en-US" b="1" dirty="0">
                <a:effectLst>
                  <a:outerShdw blurRad="38100" dist="38100" dir="2700000" algn="tl">
                    <a:srgbClr val="000000">
                      <a:alpha val="43137"/>
                    </a:srgbClr>
                  </a:outerShdw>
                </a:effectLst>
              </a:rPr>
              <a:t>= E(P)</a:t>
            </a:r>
          </a:p>
          <a:p>
            <a:r>
              <a:rPr lang="en-US" dirty="0" smtClean="0"/>
              <a:t>ciphertext </a:t>
            </a:r>
            <a:r>
              <a:rPr lang="en-US" dirty="0"/>
              <a:t>to plaintext: </a:t>
            </a:r>
            <a:r>
              <a:rPr lang="en-US" b="1" u="sng" dirty="0" smtClean="0"/>
              <a:t>Decryption</a:t>
            </a:r>
            <a:r>
              <a:rPr lang="en-US" dirty="0" smtClean="0"/>
              <a:t>:</a:t>
            </a:r>
          </a:p>
          <a:p>
            <a:pPr algn="ctr"/>
            <a:r>
              <a:rPr lang="en-US" dirty="0" smtClean="0"/>
              <a:t> </a:t>
            </a:r>
            <a:r>
              <a:rPr lang="en-US" b="1" dirty="0">
                <a:effectLst>
                  <a:outerShdw blurRad="38100" dist="38100" dir="2700000" algn="tl">
                    <a:srgbClr val="000000">
                      <a:alpha val="43137"/>
                    </a:srgbClr>
                  </a:outerShdw>
                </a:effectLst>
              </a:rPr>
              <a:t>P = D(C</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16</a:t>
            </a:fld>
            <a:endParaRPr lang="en-US">
              <a:solidFill>
                <a:srgbClr val="04617B">
                  <a:shade val="90000"/>
                </a:srgbClr>
              </a:solidFill>
            </a:endParaRPr>
          </a:p>
        </p:txBody>
      </p:sp>
    </p:spTree>
    <p:extLst>
      <p:ext uri="{BB962C8B-B14F-4D97-AF65-F5344CB8AC3E}">
        <p14:creationId xmlns:p14="http://schemas.microsoft.com/office/powerpoint/2010/main" val="1335596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96695"/>
            <a:ext cx="10591800" cy="5943866"/>
          </a:xfrm>
        </p:spPr>
        <p:txBody>
          <a:bodyPr/>
          <a:lstStyle/>
          <a:p>
            <a:r>
              <a:rPr lang="en-US" sz="4160" b="1" u="sng" dirty="0">
                <a:solidFill>
                  <a:srgbClr val="00B0F0"/>
                </a:solidFill>
                <a:effectLst>
                  <a:outerShdw blurRad="38100" dist="38100" dir="2700000" algn="tl">
                    <a:srgbClr val="000000">
                      <a:alpha val="43137"/>
                    </a:srgbClr>
                  </a:outerShdw>
                </a:effectLst>
              </a:rPr>
              <a:t>Encryption with key</a:t>
            </a:r>
          </a:p>
          <a:p>
            <a:r>
              <a:rPr lang="en-US" dirty="0" smtClean="0"/>
              <a:t>Encryption </a:t>
            </a:r>
            <a:r>
              <a:rPr lang="en-US" dirty="0"/>
              <a:t>key: </a:t>
            </a:r>
            <a:r>
              <a:rPr lang="en-US" b="1" dirty="0" err="1" smtClean="0">
                <a:solidFill>
                  <a:srgbClr val="00B0F0"/>
                </a:solidFill>
                <a:effectLst>
                  <a:outerShdw blurRad="38100" dist="38100" dir="2700000" algn="tl">
                    <a:srgbClr val="000000">
                      <a:alpha val="43137"/>
                    </a:srgbClr>
                  </a:outerShdw>
                </a:effectLst>
              </a:rPr>
              <a:t>Ke</a:t>
            </a:r>
            <a:endParaRPr lang="en-US" b="1" dirty="0">
              <a:solidFill>
                <a:srgbClr val="00B0F0"/>
              </a:solidFill>
              <a:effectLst>
                <a:outerShdw blurRad="38100" dist="38100" dir="2700000" algn="tl">
                  <a:srgbClr val="000000">
                    <a:alpha val="43137"/>
                  </a:srgbClr>
                </a:outerShdw>
              </a:effectLst>
            </a:endParaRPr>
          </a:p>
          <a:p>
            <a:r>
              <a:rPr lang="en-US" dirty="0" smtClean="0"/>
              <a:t>Decryption </a:t>
            </a:r>
            <a:r>
              <a:rPr lang="en-US" dirty="0"/>
              <a:t>key: </a:t>
            </a:r>
            <a:r>
              <a:rPr lang="en-US" b="1" dirty="0" err="1" smtClean="0">
                <a:solidFill>
                  <a:srgbClr val="FF0000"/>
                </a:solidFill>
                <a:effectLst>
                  <a:outerShdw blurRad="38100" dist="38100" dir="2700000" algn="tl">
                    <a:srgbClr val="000000">
                      <a:alpha val="43137"/>
                    </a:srgbClr>
                  </a:outerShdw>
                </a:effectLst>
              </a:rPr>
              <a:t>Kd</a:t>
            </a:r>
            <a:endParaRPr lang="en-US" b="1" dirty="0">
              <a:solidFill>
                <a:srgbClr val="FF0000"/>
              </a:solidFill>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C = </a:t>
            </a:r>
            <a:r>
              <a:rPr lang="en-US" b="1" dirty="0" smtClean="0">
                <a:solidFill>
                  <a:srgbClr val="FF0000"/>
                </a:solidFill>
                <a:effectLst>
                  <a:outerShdw blurRad="38100" dist="38100" dir="2700000" algn="tl">
                    <a:srgbClr val="000000">
                      <a:alpha val="43137"/>
                    </a:srgbClr>
                  </a:outerShdw>
                </a:effectLst>
              </a:rPr>
              <a:t>E(</a:t>
            </a:r>
            <a:r>
              <a:rPr lang="en-US" b="1" dirty="0" err="1" smtClean="0">
                <a:solidFill>
                  <a:srgbClr val="FF0000"/>
                </a:solidFill>
                <a:effectLst>
                  <a:outerShdw blurRad="38100" dist="38100" dir="2700000" algn="tl">
                    <a:srgbClr val="000000">
                      <a:alpha val="43137"/>
                    </a:srgbClr>
                  </a:outerShdw>
                </a:effectLst>
              </a:rPr>
              <a:t>Ke</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P)</a:t>
            </a:r>
          </a:p>
          <a:p>
            <a:r>
              <a:rPr lang="en-US" b="1" dirty="0">
                <a:effectLst>
                  <a:outerShdw blurRad="38100" dist="38100" dir="2700000" algn="tl">
                    <a:srgbClr val="000000">
                      <a:alpha val="43137"/>
                    </a:srgbClr>
                  </a:outerShdw>
                </a:effectLst>
              </a:rPr>
              <a:t>P = </a:t>
            </a:r>
            <a:r>
              <a:rPr lang="en-US" b="1" dirty="0" smtClean="0">
                <a:solidFill>
                  <a:srgbClr val="00B0F0"/>
                </a:solidFill>
                <a:effectLst>
                  <a:outerShdw blurRad="38100" dist="38100" dir="2700000" algn="tl">
                    <a:srgbClr val="000000">
                      <a:alpha val="43137"/>
                    </a:srgbClr>
                  </a:outerShdw>
                </a:effectLst>
              </a:rPr>
              <a:t>D(</a:t>
            </a:r>
            <a:r>
              <a:rPr lang="en-US" b="1" dirty="0" err="1" smtClean="0">
                <a:solidFill>
                  <a:srgbClr val="00B0F0"/>
                </a:solidFill>
                <a:effectLst>
                  <a:outerShdw blurRad="38100" dist="38100" dir="2700000" algn="tl">
                    <a:srgbClr val="000000">
                      <a:alpha val="43137"/>
                    </a:srgbClr>
                  </a:outerShdw>
                </a:effectLst>
              </a:rPr>
              <a:t>Kd</a:t>
            </a:r>
            <a:r>
              <a:rPr lang="en-US" b="1" dirty="0" smtClean="0">
                <a:solidFill>
                  <a:srgbClr val="00B0F0"/>
                </a:solidFill>
                <a:effectLst>
                  <a:outerShdw blurRad="38100" dist="38100" dir="2700000" algn="tl">
                    <a:srgbClr val="000000">
                      <a:alpha val="43137"/>
                    </a:srgbClr>
                  </a:outerShdw>
                </a:effectLst>
              </a:rPr>
              <a:t>, E(</a:t>
            </a:r>
            <a:r>
              <a:rPr lang="en-US" b="1" dirty="0" err="1" smtClean="0">
                <a:solidFill>
                  <a:srgbClr val="00B0F0"/>
                </a:solidFill>
                <a:effectLst>
                  <a:outerShdw blurRad="38100" dist="38100" dir="2700000" algn="tl">
                    <a:srgbClr val="000000">
                      <a:alpha val="43137"/>
                    </a:srgbClr>
                  </a:outerShdw>
                </a:effectLst>
              </a:rPr>
              <a:t>Ke</a:t>
            </a:r>
            <a:r>
              <a:rPr lang="en-US" b="1" dirty="0" smtClean="0">
                <a:solidFill>
                  <a:srgbClr val="00B0F0"/>
                </a:solidFill>
                <a:effectLst>
                  <a:outerShdw blurRad="38100" dist="38100" dir="2700000" algn="tl">
                    <a:srgbClr val="000000">
                      <a:alpha val="43137"/>
                    </a:srgbClr>
                  </a:outerShdw>
                </a:effectLst>
              </a:rPr>
              <a:t>, </a:t>
            </a:r>
            <a:r>
              <a:rPr lang="en-US" b="1" dirty="0">
                <a:solidFill>
                  <a:srgbClr val="00B0F0"/>
                </a:solidFill>
                <a:effectLst>
                  <a:outerShdw blurRad="38100" dist="38100" dir="2700000" algn="tl">
                    <a:srgbClr val="000000">
                      <a:alpha val="43137"/>
                    </a:srgbClr>
                  </a:outerShdw>
                </a:effectLst>
              </a:rPr>
              <a:t>P</a:t>
            </a:r>
            <a:r>
              <a:rPr lang="en-US" b="1" dirty="0" smtClean="0">
                <a:solidFill>
                  <a:srgbClr val="00B0F0"/>
                </a:solidFill>
                <a:effectLst>
                  <a:outerShdw blurRad="38100" dist="38100" dir="2700000" algn="tl">
                    <a:srgbClr val="000000">
                      <a:alpha val="43137"/>
                    </a:srgbClr>
                  </a:outerShdw>
                </a:effectLst>
              </a:rPr>
              <a:t>)) …..   P = D(</a:t>
            </a:r>
            <a:r>
              <a:rPr lang="en-US" b="1" dirty="0" err="1" smtClean="0">
                <a:solidFill>
                  <a:srgbClr val="00B0F0"/>
                </a:solidFill>
                <a:effectLst>
                  <a:outerShdw blurRad="38100" dist="38100" dir="2700000" algn="tl">
                    <a:srgbClr val="000000">
                      <a:alpha val="43137"/>
                    </a:srgbClr>
                  </a:outerShdw>
                </a:effectLst>
              </a:rPr>
              <a:t>Kd,C</a:t>
            </a:r>
            <a:r>
              <a:rPr lang="en-US" b="1" dirty="0" smtClean="0">
                <a:solidFill>
                  <a:srgbClr val="00B0F0"/>
                </a:solidFill>
                <a:effectLst>
                  <a:outerShdw blurRad="38100" dist="38100" dir="2700000" algn="tl">
                    <a:srgbClr val="000000">
                      <a:alpha val="43137"/>
                    </a:srgbClr>
                  </a:outerShdw>
                </a:effectLst>
              </a:rPr>
              <a:t>)</a:t>
            </a:r>
            <a:endParaRPr lang="en-US" b="1" dirty="0">
              <a:solidFill>
                <a:srgbClr val="00B0F0"/>
              </a:solidFill>
              <a:effectLst>
                <a:outerShdw blurRad="38100" dist="38100" dir="2700000" algn="tl">
                  <a:srgbClr val="000000">
                    <a:alpha val="43137"/>
                  </a:srgbClr>
                </a:outerShdw>
              </a:effectLst>
            </a:endParaRPr>
          </a:p>
          <a:p>
            <a:r>
              <a:rPr lang="en-US" b="1" u="sng" dirty="0">
                <a:solidFill>
                  <a:srgbClr val="FF0000"/>
                </a:solidFill>
                <a:effectLst>
                  <a:outerShdw blurRad="38100" dist="38100" dir="2700000" algn="tl">
                    <a:srgbClr val="000000">
                      <a:alpha val="43137"/>
                    </a:srgbClr>
                  </a:outerShdw>
                </a:effectLst>
              </a:rPr>
              <a:t>Keyless Cipher</a:t>
            </a:r>
            <a:r>
              <a:rPr lang="en-US" b="1" u="sng" dirty="0">
                <a:effectLst>
                  <a:outerShdw blurRad="38100" dist="38100" dir="2700000" algn="tl">
                    <a:srgbClr val="000000">
                      <a:alpha val="43137"/>
                    </a:srgbClr>
                  </a:outerShdw>
                </a:effectLst>
              </a:rPr>
              <a:t> </a:t>
            </a:r>
            <a:r>
              <a:rPr lang="en-US" dirty="0" smtClean="0"/>
              <a:t>is  a </a:t>
            </a:r>
            <a:r>
              <a:rPr lang="en-US" dirty="0"/>
              <a:t>cipher that does not require the use of a </a:t>
            </a:r>
            <a:r>
              <a:rPr lang="en-US" dirty="0" smtClean="0"/>
              <a:t>key.</a:t>
            </a:r>
            <a:endParaRPr lang="en-US" dirty="0"/>
          </a:p>
          <a:p>
            <a:r>
              <a:rPr lang="en-US" dirty="0" smtClean="0"/>
              <a:t>If </a:t>
            </a:r>
            <a:r>
              <a:rPr lang="en-US" dirty="0"/>
              <a:t>the encryption algorithm </a:t>
            </a:r>
            <a:r>
              <a:rPr lang="en-US" dirty="0" smtClean="0"/>
              <a:t>fall </a:t>
            </a:r>
            <a:r>
              <a:rPr lang="en-US" dirty="0"/>
              <a:t>into  the interceptor’s hands, future messages can still be kept secret because the interceptor will not know the key value</a:t>
            </a:r>
          </a:p>
          <a:p>
            <a:endParaRPr lang="en-US" dirty="0"/>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17</a:t>
            </a:fld>
            <a:endParaRPr lang="en-US">
              <a:solidFill>
                <a:srgbClr val="04617B">
                  <a:shade val="90000"/>
                </a:srgbClr>
              </a:solidFill>
            </a:endParaRPr>
          </a:p>
        </p:txBody>
      </p:sp>
    </p:spTree>
    <p:extLst>
      <p:ext uri="{BB962C8B-B14F-4D97-AF65-F5344CB8AC3E}">
        <p14:creationId xmlns:p14="http://schemas.microsoft.com/office/powerpoint/2010/main" val="240960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1" y="-58065"/>
            <a:ext cx="10896599" cy="6458865"/>
          </a:xfrm>
        </p:spPr>
        <p:txBody>
          <a:bodyPr/>
          <a:lstStyle/>
          <a:p>
            <a:endParaRPr lang="en-US" dirty="0" smtClean="0">
              <a:solidFill>
                <a:srgbClr val="00B050"/>
              </a:solidFill>
            </a:endParaRPr>
          </a:p>
          <a:p>
            <a:r>
              <a:rPr lang="en-US" sz="2912" b="1" dirty="0">
                <a:solidFill>
                  <a:srgbClr val="00B050"/>
                </a:solidFill>
              </a:rPr>
              <a:t>Symmetric Cryptosystem</a:t>
            </a:r>
            <a:r>
              <a:rPr lang="en-US" dirty="0"/>
              <a:t>: </a:t>
            </a:r>
            <a:r>
              <a:rPr lang="en-US" b="1" u="sng" dirty="0"/>
              <a:t>KE=KD</a:t>
            </a:r>
          </a:p>
          <a:p>
            <a:r>
              <a:rPr lang="en-US" sz="2912" b="1" dirty="0">
                <a:solidFill>
                  <a:srgbClr val="00B0F0"/>
                </a:solidFill>
              </a:rPr>
              <a:t>Asymmetric Cryptosystem</a:t>
            </a:r>
            <a:r>
              <a:rPr lang="en-US" dirty="0"/>
              <a:t>: </a:t>
            </a:r>
            <a:r>
              <a:rPr lang="en-US" b="1" u="sng" dirty="0"/>
              <a:t>KE</a:t>
            </a:r>
            <a:r>
              <a:rPr lang="en-US" sz="3328" b="1" u="sng" dirty="0"/>
              <a:t>≠</a:t>
            </a:r>
            <a:r>
              <a:rPr lang="en-US" b="1" u="sng" dirty="0"/>
              <a:t>KD</a:t>
            </a:r>
          </a:p>
          <a:p>
            <a:endParaRPr lang="en-US" dirty="0"/>
          </a:p>
          <a:p>
            <a:r>
              <a:rPr lang="en-US" b="1" u="sng" dirty="0">
                <a:solidFill>
                  <a:srgbClr val="FF0000"/>
                </a:solidFill>
              </a:rPr>
              <a:t>Cryptography</a:t>
            </a:r>
          </a:p>
          <a:p>
            <a:pPr marL="0" indent="0">
              <a:buNone/>
            </a:pPr>
            <a:r>
              <a:rPr lang="en-US" dirty="0"/>
              <a:t>	</a:t>
            </a:r>
            <a:r>
              <a:rPr lang="en-US" dirty="0" smtClean="0"/>
              <a:t>cryptography </a:t>
            </a:r>
            <a:r>
              <a:rPr lang="en-US" dirty="0"/>
              <a:t>means hidden writing, the practice of </a:t>
            </a:r>
            <a:r>
              <a:rPr lang="en-US" dirty="0" smtClean="0"/>
              <a:t>using encryption </a:t>
            </a:r>
            <a:r>
              <a:rPr lang="en-US" dirty="0"/>
              <a:t>to conceal text</a:t>
            </a:r>
          </a:p>
          <a:p>
            <a:r>
              <a:rPr lang="en-US" b="1" u="sng" dirty="0">
                <a:solidFill>
                  <a:srgbClr val="FF0000"/>
                </a:solidFill>
              </a:rPr>
              <a:t>Cryptanalysis</a:t>
            </a:r>
          </a:p>
          <a:p>
            <a:pPr marL="0" indent="0">
              <a:buNone/>
            </a:pPr>
            <a:r>
              <a:rPr lang="en-US" dirty="0" smtClean="0"/>
              <a:t>	cryptanalyst </a:t>
            </a:r>
            <a:r>
              <a:rPr lang="en-US" dirty="0"/>
              <a:t>studies encryption and encrypted message, with </a:t>
            </a:r>
            <a:r>
              <a:rPr lang="en-US" dirty="0" smtClean="0"/>
              <a:t>the goal </a:t>
            </a:r>
            <a:r>
              <a:rPr lang="en-US" dirty="0"/>
              <a:t>of finding the hidden meaning of the messages</a:t>
            </a:r>
          </a:p>
          <a:p>
            <a:r>
              <a:rPr lang="en-US" b="1" u="sng" dirty="0">
                <a:solidFill>
                  <a:srgbClr val="FF0000"/>
                </a:solidFill>
              </a:rPr>
              <a:t>Cryptology</a:t>
            </a:r>
          </a:p>
          <a:p>
            <a:pPr marL="0" indent="0">
              <a:buNone/>
            </a:pPr>
            <a:r>
              <a:rPr lang="en-US" dirty="0" smtClean="0"/>
              <a:t>	includes </a:t>
            </a:r>
            <a:r>
              <a:rPr lang="en-US" dirty="0"/>
              <a:t>both cryptography and </a:t>
            </a:r>
            <a:r>
              <a:rPr lang="en-US" dirty="0" smtClean="0"/>
              <a:t>cryptanalysis</a:t>
            </a:r>
          </a:p>
          <a:p>
            <a:r>
              <a:rPr lang="en-US" b="1" u="sng" dirty="0" smtClean="0">
                <a:solidFill>
                  <a:srgbClr val="FF0000"/>
                </a:solidFill>
              </a:rPr>
              <a:t>Cryptanalyst</a:t>
            </a:r>
            <a:r>
              <a:rPr lang="en-US" b="1" dirty="0" smtClean="0"/>
              <a:t>.</a:t>
            </a: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18</a:t>
            </a:fld>
            <a:endParaRPr lang="en-US">
              <a:solidFill>
                <a:srgbClr val="04617B">
                  <a:shade val="90000"/>
                </a:srgbClr>
              </a:solidFill>
            </a:endParaRPr>
          </a:p>
        </p:txBody>
      </p:sp>
    </p:spTree>
    <p:extLst>
      <p:ext uri="{BB962C8B-B14F-4D97-AF65-F5344CB8AC3E}">
        <p14:creationId xmlns:p14="http://schemas.microsoft.com/office/powerpoint/2010/main" val="306730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dirty="0" smtClean="0"/>
              <a:t>Chapter 1</a:t>
            </a:r>
            <a:endParaRPr lang="en-US" dirty="0"/>
          </a:p>
        </p:txBody>
      </p:sp>
      <p:sp>
        <p:nvSpPr>
          <p:cNvPr id="5" name="Slide Number Placeholder 4"/>
          <p:cNvSpPr>
            <a:spLocks noGrp="1"/>
          </p:cNvSpPr>
          <p:nvPr>
            <p:ph type="sldNum" sz="quarter" idx="12"/>
          </p:nvPr>
        </p:nvSpPr>
        <p:spPr/>
        <p:txBody>
          <a:bodyPr/>
          <a:lstStyle/>
          <a:p>
            <a:pPr>
              <a:defRPr/>
            </a:pPr>
            <a:fld id="{11792F54-5F06-4BD5-B4A6-9ECF4F025B59}" type="slidenum">
              <a:rPr lang="en-US">
                <a:solidFill>
                  <a:srgbClr val="DBF5F9">
                    <a:shade val="90000"/>
                  </a:srgbClr>
                </a:solidFill>
              </a:rPr>
              <a:pPr>
                <a:defRPr/>
              </a:pPr>
              <a:t>1</a:t>
            </a:fld>
            <a:endParaRPr lang="en-US">
              <a:solidFill>
                <a:srgbClr val="DBF5F9">
                  <a:shade val="90000"/>
                </a:srgbClr>
              </a:solidFill>
            </a:endParaRPr>
          </a:p>
        </p:txBody>
      </p:sp>
    </p:spTree>
    <p:extLst>
      <p:ext uri="{BB962C8B-B14F-4D97-AF65-F5344CB8AC3E}">
        <p14:creationId xmlns:p14="http://schemas.microsoft.com/office/powerpoint/2010/main" val="3237991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67402"/>
            <a:ext cx="11049000" cy="6458866"/>
          </a:xfrm>
        </p:spPr>
        <p:txBody>
          <a:bodyPr/>
          <a:lstStyle/>
          <a:p>
            <a:pPr marL="0" indent="0" algn="ctr">
              <a:buNone/>
            </a:pPr>
            <a:r>
              <a:rPr lang="en-US" sz="3744" b="1" dirty="0">
                <a:solidFill>
                  <a:schemeClr val="tx2"/>
                </a:solidFill>
              </a:rPr>
              <a:t>Cryptanalyst can do any or all of </a:t>
            </a:r>
          </a:p>
          <a:p>
            <a:pPr marL="0" indent="0" algn="ctr">
              <a:buNone/>
            </a:pPr>
            <a:r>
              <a:rPr lang="en-US" sz="3744" b="1" dirty="0">
                <a:solidFill>
                  <a:schemeClr val="tx2"/>
                </a:solidFill>
              </a:rPr>
              <a:t>three different things:</a:t>
            </a:r>
          </a:p>
          <a:p>
            <a:pPr marL="0" indent="0">
              <a:buNone/>
            </a:pPr>
            <a:r>
              <a:rPr lang="en-US" b="1" dirty="0" smtClean="0">
                <a:solidFill>
                  <a:schemeClr val="accent3"/>
                </a:solidFill>
              </a:rPr>
              <a:t>    </a:t>
            </a:r>
            <a:r>
              <a:rPr lang="en-US" b="1" dirty="0" smtClean="0">
                <a:solidFill>
                  <a:srgbClr val="FF0000"/>
                </a:solidFill>
              </a:rPr>
              <a:t>1-attempt </a:t>
            </a:r>
            <a:r>
              <a:rPr lang="en-US" b="1" dirty="0">
                <a:solidFill>
                  <a:srgbClr val="FF0000"/>
                </a:solidFill>
              </a:rPr>
              <a:t>to break a single </a:t>
            </a:r>
            <a:r>
              <a:rPr lang="en-US" b="1" dirty="0" smtClean="0">
                <a:solidFill>
                  <a:srgbClr val="FF0000"/>
                </a:solidFill>
              </a:rPr>
              <a:t>message</a:t>
            </a:r>
          </a:p>
          <a:p>
            <a:pPr marL="0" indent="0">
              <a:buNone/>
            </a:pPr>
            <a:r>
              <a:rPr lang="en-US" b="1" dirty="0"/>
              <a:t> </a:t>
            </a:r>
            <a:r>
              <a:rPr lang="en-US" b="1" dirty="0" smtClean="0"/>
              <a:t>   </a:t>
            </a:r>
            <a:r>
              <a:rPr lang="en-US" b="1" dirty="0" smtClean="0">
                <a:solidFill>
                  <a:srgbClr val="00B0F0"/>
                </a:solidFill>
              </a:rPr>
              <a:t>2-attempt </a:t>
            </a:r>
            <a:r>
              <a:rPr lang="en-US" b="1" dirty="0">
                <a:solidFill>
                  <a:srgbClr val="00B0F0"/>
                </a:solidFill>
              </a:rPr>
              <a:t>to recognize patterns in encrypted messages, in </a:t>
            </a:r>
            <a:r>
              <a:rPr lang="en-US" b="1" dirty="0" smtClean="0">
                <a:solidFill>
                  <a:srgbClr val="00B0F0"/>
                </a:solidFill>
              </a:rPr>
              <a:t>order to </a:t>
            </a:r>
            <a:r>
              <a:rPr lang="en-US" b="1" dirty="0">
                <a:solidFill>
                  <a:srgbClr val="00B0F0"/>
                </a:solidFill>
              </a:rPr>
              <a:t>be able to break subsequent ones by applying </a:t>
            </a:r>
            <a:r>
              <a:rPr lang="en-US" b="1" dirty="0" smtClean="0">
                <a:solidFill>
                  <a:srgbClr val="00B0F0"/>
                </a:solidFill>
              </a:rPr>
              <a:t>straightforward </a:t>
            </a:r>
            <a:r>
              <a:rPr lang="en-US" b="1" dirty="0">
                <a:solidFill>
                  <a:srgbClr val="00B0F0"/>
                </a:solidFill>
              </a:rPr>
              <a:t>decryption </a:t>
            </a:r>
            <a:r>
              <a:rPr lang="en-US" b="1" dirty="0" smtClean="0">
                <a:solidFill>
                  <a:srgbClr val="00B0F0"/>
                </a:solidFill>
              </a:rPr>
              <a:t>algorithm</a:t>
            </a:r>
          </a:p>
          <a:p>
            <a:pPr marL="0" indent="0">
              <a:buNone/>
            </a:pPr>
            <a:r>
              <a:rPr lang="en-US" b="1" dirty="0"/>
              <a:t> </a:t>
            </a:r>
            <a:r>
              <a:rPr lang="en-US" b="1" dirty="0" smtClean="0"/>
              <a:t>   </a:t>
            </a:r>
            <a:r>
              <a:rPr lang="en-US" b="1" dirty="0" smtClean="0">
                <a:solidFill>
                  <a:srgbClr val="00B050"/>
                </a:solidFill>
              </a:rPr>
              <a:t>3-attempt </a:t>
            </a:r>
            <a:r>
              <a:rPr lang="en-US" b="1" dirty="0">
                <a:solidFill>
                  <a:srgbClr val="00B050"/>
                </a:solidFill>
              </a:rPr>
              <a:t>to find general weakness in an encryption </a:t>
            </a:r>
            <a:r>
              <a:rPr lang="en-US" b="1" dirty="0" smtClean="0">
                <a:solidFill>
                  <a:srgbClr val="00B050"/>
                </a:solidFill>
              </a:rPr>
              <a:t>algorithm, without </a:t>
            </a:r>
            <a:r>
              <a:rPr lang="en-US" b="1" dirty="0">
                <a:solidFill>
                  <a:srgbClr val="00B050"/>
                </a:solidFill>
              </a:rPr>
              <a:t>necessarily having intercepted any </a:t>
            </a:r>
            <a:r>
              <a:rPr lang="en-US" b="1" dirty="0" smtClean="0">
                <a:solidFill>
                  <a:srgbClr val="00B050"/>
                </a:solidFill>
              </a:rPr>
              <a:t>messages</a:t>
            </a:r>
          </a:p>
          <a:p>
            <a:pPr marL="0" indent="0">
              <a:buNone/>
            </a:pPr>
            <a:endParaRPr lang="en-US" b="1" dirty="0" smtClean="0">
              <a:solidFill>
                <a:srgbClr val="C00000"/>
              </a:solidFill>
            </a:endParaRPr>
          </a:p>
          <a:p>
            <a:pPr marL="0" indent="0">
              <a:buNone/>
            </a:pPr>
            <a:r>
              <a:rPr lang="en-US" sz="3328" b="1" u="sng" dirty="0">
                <a:solidFill>
                  <a:schemeClr val="accent3"/>
                </a:solidFill>
              </a:rPr>
              <a:t>Breakable encryption</a:t>
            </a:r>
          </a:p>
          <a:p>
            <a:pPr marL="0" indent="0">
              <a:buNone/>
            </a:pPr>
            <a:r>
              <a:rPr lang="en-US" b="1" dirty="0">
                <a:solidFill>
                  <a:srgbClr val="C00000"/>
                </a:solidFill>
              </a:rPr>
              <a:t>An encryption algorithm may be </a:t>
            </a:r>
            <a:r>
              <a:rPr lang="en-US" b="1" dirty="0">
                <a:solidFill>
                  <a:srgbClr val="00B050"/>
                </a:solidFill>
              </a:rPr>
              <a:t>breakable</a:t>
            </a:r>
            <a:r>
              <a:rPr lang="en-US" b="1" dirty="0">
                <a:solidFill>
                  <a:srgbClr val="C00000"/>
                </a:solidFill>
              </a:rPr>
              <a:t>, meaning that </a:t>
            </a:r>
            <a:r>
              <a:rPr lang="en-US" b="1" dirty="0">
                <a:solidFill>
                  <a:srgbClr val="002060"/>
                </a:solidFill>
              </a:rPr>
              <a:t>given enough time and data, cryptanalyst could determine the </a:t>
            </a:r>
            <a:r>
              <a:rPr lang="en-US" b="1" dirty="0" smtClean="0">
                <a:solidFill>
                  <a:srgbClr val="002060"/>
                </a:solidFill>
              </a:rPr>
              <a:t>algorithm (or the key) practicality.</a:t>
            </a:r>
            <a:r>
              <a:rPr lang="en-US" b="1" dirty="0" smtClean="0">
                <a:solidFill>
                  <a:srgbClr val="C00000"/>
                </a:solidFill>
              </a:rPr>
              <a:t> </a:t>
            </a:r>
            <a:endParaRPr lang="en-US" b="1" dirty="0">
              <a:solidFill>
                <a:srgbClr val="C00000"/>
              </a:solidFill>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19</a:t>
            </a:fld>
            <a:endParaRPr lang="en-US">
              <a:solidFill>
                <a:srgbClr val="04617B">
                  <a:shade val="90000"/>
                </a:srgbClr>
              </a:solidFill>
            </a:endParaRPr>
          </a:p>
        </p:txBody>
      </p:sp>
    </p:spTree>
    <p:extLst>
      <p:ext uri="{BB962C8B-B14F-4D97-AF65-F5344CB8AC3E}">
        <p14:creationId xmlns:p14="http://schemas.microsoft.com/office/powerpoint/2010/main" val="3612861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20</a:t>
            </a:fld>
            <a:endParaRPr lang="en-US">
              <a:solidFill>
                <a:srgbClr val="04617B">
                  <a:shade val="90000"/>
                </a:srgbClr>
              </a:solidFill>
            </a:endParaRPr>
          </a:p>
        </p:txBody>
      </p:sp>
      <p:sp>
        <p:nvSpPr>
          <p:cNvPr id="7" name="Rectangle 6"/>
          <p:cNvSpPr/>
          <p:nvPr/>
        </p:nvSpPr>
        <p:spPr>
          <a:xfrm>
            <a:off x="838200" y="228601"/>
            <a:ext cx="10591800" cy="5632311"/>
          </a:xfrm>
          <a:prstGeom prst="rect">
            <a:avLst/>
          </a:prstGeom>
        </p:spPr>
        <p:txBody>
          <a:bodyPr wrap="square">
            <a:spAutoFit/>
          </a:bodyPr>
          <a:lstStyle/>
          <a:p>
            <a:r>
              <a:rPr lang="en-US" sz="4000" b="1" u="sng" dirty="0">
                <a:solidFill>
                  <a:srgbClr val="FF0000"/>
                </a:solidFill>
                <a:effectLst>
                  <a:outerShdw blurRad="38100" dist="38100" dir="2700000" algn="tl">
                    <a:srgbClr val="000000">
                      <a:alpha val="43137"/>
                    </a:srgbClr>
                  </a:outerShdw>
                </a:effectLst>
              </a:rPr>
              <a:t>Two forms of Encryption</a:t>
            </a:r>
            <a:endParaRPr lang="en-US" sz="4000" u="sng" dirty="0">
              <a:solidFill>
                <a:prstClr val="black"/>
              </a:solidFill>
            </a:endParaRPr>
          </a:p>
          <a:p>
            <a:r>
              <a:rPr lang="en-US" sz="4000" b="1" u="sng" dirty="0">
                <a:solidFill>
                  <a:srgbClr val="00B050"/>
                </a:solidFill>
                <a:effectLst>
                  <a:outerShdw blurRad="38100" dist="38100" dir="2700000" algn="tl">
                    <a:srgbClr val="000000">
                      <a:alpha val="43137"/>
                    </a:srgbClr>
                  </a:outerShdw>
                </a:effectLst>
              </a:rPr>
              <a:t>Substitution</a:t>
            </a:r>
            <a:r>
              <a:rPr lang="en-US" sz="4000" dirty="0">
                <a:solidFill>
                  <a:prstClr val="black"/>
                </a:solidFill>
              </a:rPr>
              <a:t>:</a:t>
            </a:r>
          </a:p>
          <a:p>
            <a:r>
              <a:rPr lang="en-US" sz="4000" dirty="0">
                <a:solidFill>
                  <a:srgbClr val="0070C0"/>
                </a:solidFill>
              </a:rPr>
              <a:t>“</a:t>
            </a:r>
            <a:r>
              <a:rPr lang="en-US" sz="4000" b="1" dirty="0">
                <a:solidFill>
                  <a:srgbClr val="0070C0"/>
                </a:solidFill>
              </a:rPr>
              <a:t>One letter is exchanged for another.”</a:t>
            </a:r>
            <a:endParaRPr lang="en-US" sz="4000" dirty="0">
              <a:solidFill>
                <a:srgbClr val="0070C0"/>
              </a:solidFill>
            </a:endParaRPr>
          </a:p>
          <a:p>
            <a:r>
              <a:rPr lang="en-US" sz="4000" b="1" dirty="0">
                <a:solidFill>
                  <a:srgbClr val="0BD0D9">
                    <a:lumMod val="50000"/>
                  </a:srgbClr>
                </a:solidFill>
                <a:effectLst>
                  <a:outerShdw blurRad="38100" dist="38100" dir="2700000" algn="tl">
                    <a:srgbClr val="000000">
                      <a:alpha val="43137"/>
                    </a:srgbClr>
                  </a:outerShdw>
                </a:effectLst>
              </a:rPr>
              <a:t>	1-Monoalphabetic Substitution Cipher</a:t>
            </a:r>
          </a:p>
          <a:p>
            <a:r>
              <a:rPr lang="en-US" sz="4000" b="1" dirty="0">
                <a:solidFill>
                  <a:srgbClr val="FFC000"/>
                </a:solidFill>
                <a:effectLst>
                  <a:outerShdw blurRad="38100" dist="38100" dir="2700000" algn="tl">
                    <a:srgbClr val="000000">
                      <a:alpha val="43137"/>
                    </a:srgbClr>
                  </a:outerShdw>
                </a:effectLst>
              </a:rPr>
              <a:t>	</a:t>
            </a:r>
            <a:r>
              <a:rPr lang="en-US" sz="4000" b="1" dirty="0">
                <a:solidFill>
                  <a:srgbClr val="10CF9B">
                    <a:lumMod val="75000"/>
                  </a:srgbClr>
                </a:solidFill>
                <a:effectLst>
                  <a:outerShdw blurRad="38100" dist="38100" dir="2700000" algn="tl">
                    <a:srgbClr val="000000">
                      <a:alpha val="43137"/>
                    </a:srgbClr>
                  </a:outerShdw>
                </a:effectLst>
              </a:rPr>
              <a:t>2-Polyalphabetic Substitution Cipher</a:t>
            </a:r>
          </a:p>
          <a:p>
            <a:r>
              <a:rPr lang="en-US" sz="4000" b="1" u="sng" dirty="0">
                <a:solidFill>
                  <a:srgbClr val="00B0F0"/>
                </a:solidFill>
                <a:effectLst>
                  <a:outerShdw blurRad="38100" dist="38100" dir="2700000" algn="tl">
                    <a:srgbClr val="000000">
                      <a:alpha val="43137"/>
                    </a:srgbClr>
                  </a:outerShdw>
                </a:effectLst>
              </a:rPr>
              <a:t>Transposition</a:t>
            </a:r>
            <a:r>
              <a:rPr lang="en-US" sz="4000" dirty="0">
                <a:solidFill>
                  <a:prstClr val="black"/>
                </a:solidFill>
              </a:rPr>
              <a:t>: </a:t>
            </a:r>
          </a:p>
          <a:p>
            <a:r>
              <a:rPr lang="en-US" sz="4000" dirty="0">
                <a:solidFill>
                  <a:srgbClr val="0070C0"/>
                </a:solidFill>
              </a:rPr>
              <a:t> “</a:t>
            </a:r>
            <a:r>
              <a:rPr lang="en-US" sz="4000" b="1" dirty="0">
                <a:solidFill>
                  <a:srgbClr val="0070C0"/>
                </a:solidFill>
                <a:effectLst>
                  <a:outerShdw blurRad="38100" dist="38100" dir="2700000" algn="tl">
                    <a:srgbClr val="000000">
                      <a:alpha val="43137"/>
                    </a:srgbClr>
                  </a:outerShdw>
                </a:effectLst>
              </a:rPr>
              <a:t>The order of the letters is rearranged.”</a:t>
            </a:r>
          </a:p>
          <a:p>
            <a:r>
              <a:rPr lang="en-US" sz="4000" b="1" dirty="0">
                <a:solidFill>
                  <a:prstClr val="black"/>
                </a:solidFill>
                <a:effectLst>
                  <a:outerShdw blurRad="38100" dist="38100" dir="2700000" algn="tl">
                    <a:srgbClr val="000000">
                      <a:alpha val="43137"/>
                    </a:srgbClr>
                  </a:outerShdw>
                </a:effectLst>
              </a:rPr>
              <a:t>	1-</a:t>
            </a:r>
            <a:r>
              <a:rPr lang="en-US" sz="4000" b="1" dirty="0">
                <a:solidFill>
                  <a:srgbClr val="0BD0D9">
                    <a:lumMod val="50000"/>
                  </a:srgbClr>
                </a:solidFill>
                <a:effectLst>
                  <a:outerShdw blurRad="38100" dist="38100" dir="2700000" algn="tl">
                    <a:srgbClr val="000000">
                      <a:alpha val="43137"/>
                    </a:srgbClr>
                  </a:outerShdw>
                </a:effectLst>
              </a:rPr>
              <a:t>Columnar Transposition Cipher</a:t>
            </a:r>
          </a:p>
          <a:p>
            <a:r>
              <a:rPr lang="en-US" sz="4000" b="1" dirty="0">
                <a:solidFill>
                  <a:srgbClr val="FFC000"/>
                </a:solidFill>
                <a:effectLst>
                  <a:outerShdw blurRad="38100" dist="38100" dir="2700000" algn="tl">
                    <a:srgbClr val="000000">
                      <a:alpha val="43137"/>
                    </a:srgbClr>
                  </a:outerShdw>
                </a:effectLst>
              </a:rPr>
              <a:t>	2-</a:t>
            </a:r>
            <a:r>
              <a:rPr lang="en-US" sz="4000" b="1" dirty="0">
                <a:solidFill>
                  <a:srgbClr val="10CF9B">
                    <a:lumMod val="75000"/>
                  </a:srgbClr>
                </a:solidFill>
                <a:effectLst>
                  <a:outerShdw blurRad="38100" dist="38100" dir="2700000" algn="tl">
                    <a:srgbClr val="000000">
                      <a:alpha val="43137"/>
                    </a:srgbClr>
                  </a:outerShdw>
                </a:effectLst>
              </a:rPr>
              <a:t>Double Transposition Cipher</a:t>
            </a:r>
          </a:p>
        </p:txBody>
      </p:sp>
    </p:spTree>
    <p:extLst>
      <p:ext uri="{BB962C8B-B14F-4D97-AF65-F5344CB8AC3E}">
        <p14:creationId xmlns:p14="http://schemas.microsoft.com/office/powerpoint/2010/main" val="3160561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1" y="76201"/>
            <a:ext cx="11429999" cy="6256039"/>
          </a:xfrm>
        </p:spPr>
        <p:txBody>
          <a:bodyPr/>
          <a:lstStyle/>
          <a:p>
            <a:pPr marL="0" indent="0">
              <a:buNone/>
            </a:pPr>
            <a:r>
              <a:rPr lang="en-US" sz="3600" b="1" u="sng" dirty="0">
                <a:solidFill>
                  <a:schemeClr val="tx2"/>
                </a:solidFill>
              </a:rPr>
              <a:t>Monoalphabetic Ciphers</a:t>
            </a:r>
            <a:r>
              <a:rPr lang="en-US" sz="3600" b="1" u="sng" dirty="0">
                <a:solidFill>
                  <a:schemeClr val="tx1">
                    <a:lumMod val="85000"/>
                    <a:lumOff val="15000"/>
                  </a:schemeClr>
                </a:solidFill>
              </a:rPr>
              <a:t>(Substitution</a:t>
            </a:r>
            <a:r>
              <a:rPr lang="en-US" sz="3600" b="1" dirty="0" smtClean="0"/>
              <a:t>):</a:t>
            </a:r>
            <a:endParaRPr lang="en-US" sz="3600" b="1" dirty="0"/>
          </a:p>
          <a:p>
            <a:r>
              <a:rPr lang="en-US" sz="2400" dirty="0"/>
              <a:t>Simple substitution–use a correspondence table substitute each character by another character or symbol.</a:t>
            </a:r>
          </a:p>
          <a:p>
            <a:r>
              <a:rPr lang="en-US" sz="2400" b="1" u="sng" dirty="0">
                <a:solidFill>
                  <a:schemeClr val="accent1">
                    <a:lumMod val="60000"/>
                    <a:lumOff val="40000"/>
                  </a:schemeClr>
                </a:solidFill>
              </a:rPr>
              <a:t>The Caesar Cipher </a:t>
            </a:r>
            <a:r>
              <a:rPr lang="en-US" sz="2400" dirty="0"/>
              <a:t>Named for </a:t>
            </a:r>
            <a:r>
              <a:rPr lang="en-US" sz="2400" dirty="0" err="1"/>
              <a:t>Julious</a:t>
            </a:r>
            <a:r>
              <a:rPr lang="en-US" sz="2400" dirty="0"/>
              <a:t> Caesar. Caesar used a shift of </a:t>
            </a:r>
            <a:r>
              <a:rPr lang="en-US" sz="2400" b="1" dirty="0"/>
              <a:t>3</a:t>
            </a:r>
            <a:r>
              <a:rPr lang="en-US" sz="2400" dirty="0"/>
              <a:t>–translation chart.</a:t>
            </a:r>
          </a:p>
          <a:p>
            <a:pPr marL="0" indent="0">
              <a:buNone/>
            </a:pPr>
            <a:r>
              <a:rPr lang="en-US" sz="2400" dirty="0"/>
              <a:t> </a:t>
            </a:r>
          </a:p>
          <a:p>
            <a:pPr marL="0" indent="0">
              <a:buNone/>
            </a:pPr>
            <a:r>
              <a:rPr lang="en-US" sz="2400" dirty="0"/>
              <a:t>Plaintext     </a:t>
            </a:r>
            <a:r>
              <a:rPr lang="en-US" sz="2400" b="1" dirty="0">
                <a:solidFill>
                  <a:srgbClr val="FF0000"/>
                </a:solidFill>
              </a:rPr>
              <a:t>A B C D E F G H I J K L M N O P Q R S T U V W X Y Z</a:t>
            </a:r>
          </a:p>
          <a:p>
            <a:pPr marL="0" indent="0">
              <a:buNone/>
            </a:pPr>
            <a:r>
              <a:rPr lang="en-US" sz="2400" dirty="0"/>
              <a:t>Ciphertext  </a:t>
            </a:r>
            <a:r>
              <a:rPr lang="en-US" sz="2400" b="1" dirty="0">
                <a:solidFill>
                  <a:srgbClr val="0070C0"/>
                </a:solidFill>
              </a:rPr>
              <a:t>de f g h </a:t>
            </a:r>
            <a:r>
              <a:rPr lang="en-US" sz="2400" b="1" dirty="0" err="1">
                <a:solidFill>
                  <a:srgbClr val="0070C0"/>
                </a:solidFill>
              </a:rPr>
              <a:t>i</a:t>
            </a:r>
            <a:r>
              <a:rPr lang="en-US" sz="2400" b="1" dirty="0">
                <a:solidFill>
                  <a:srgbClr val="0070C0"/>
                </a:solidFill>
              </a:rPr>
              <a:t> j  </a:t>
            </a:r>
            <a:r>
              <a:rPr lang="en-US" sz="2400" b="1" dirty="0" err="1">
                <a:solidFill>
                  <a:srgbClr val="0070C0"/>
                </a:solidFill>
              </a:rPr>
              <a:t>klmnop</a:t>
            </a:r>
            <a:r>
              <a:rPr lang="en-US" sz="2400" b="1" dirty="0">
                <a:solidFill>
                  <a:srgbClr val="0070C0"/>
                </a:solidFill>
              </a:rPr>
              <a:t> q  r s t  </a:t>
            </a:r>
            <a:r>
              <a:rPr lang="en-US" sz="2400" b="1" dirty="0" err="1">
                <a:solidFill>
                  <a:srgbClr val="0070C0"/>
                </a:solidFill>
              </a:rPr>
              <a:t>uvw</a:t>
            </a:r>
            <a:r>
              <a:rPr lang="en-US" sz="2400" b="1" dirty="0">
                <a:solidFill>
                  <a:srgbClr val="0070C0"/>
                </a:solidFill>
              </a:rPr>
              <a:t> x y z a </a:t>
            </a:r>
            <a:r>
              <a:rPr lang="en-US" sz="2400" b="1" dirty="0" err="1">
                <a:solidFill>
                  <a:srgbClr val="0070C0"/>
                </a:solidFill>
              </a:rPr>
              <a:t>bc</a:t>
            </a:r>
            <a:endParaRPr lang="en-US" sz="2400" b="1" dirty="0">
              <a:solidFill>
                <a:srgbClr val="0070C0"/>
              </a:solidFill>
            </a:endParaRPr>
          </a:p>
          <a:p>
            <a:pPr lvl="0"/>
            <a:r>
              <a:rPr lang="en-US" sz="2400" b="1" dirty="0">
                <a:solidFill>
                  <a:srgbClr val="FF0000"/>
                </a:solidFill>
              </a:rPr>
              <a:t>TREATY IMPOSSIBLE  </a:t>
            </a:r>
          </a:p>
          <a:p>
            <a:pPr lvl="0"/>
            <a:r>
              <a:rPr lang="en-US" sz="2400" b="1" dirty="0" err="1">
                <a:solidFill>
                  <a:srgbClr val="0070C0"/>
                </a:solidFill>
              </a:rPr>
              <a:t>wuhdwb</a:t>
            </a:r>
            <a:r>
              <a:rPr lang="en-US" sz="2400" b="1" dirty="0">
                <a:solidFill>
                  <a:srgbClr val="0070C0"/>
                </a:solidFill>
              </a:rPr>
              <a:t> </a:t>
            </a:r>
            <a:r>
              <a:rPr lang="en-US" sz="2400" b="1" dirty="0" err="1">
                <a:solidFill>
                  <a:srgbClr val="0070C0"/>
                </a:solidFill>
              </a:rPr>
              <a:t>lp</a:t>
            </a:r>
            <a:r>
              <a:rPr lang="en-US" sz="2400" b="1" dirty="0">
                <a:solidFill>
                  <a:srgbClr val="0070C0"/>
                </a:solidFill>
              </a:rPr>
              <a:t> s  </a:t>
            </a:r>
            <a:r>
              <a:rPr lang="en-US" sz="2400" b="1" dirty="0" err="1">
                <a:solidFill>
                  <a:srgbClr val="0070C0"/>
                </a:solidFill>
              </a:rPr>
              <a:t>rvv</a:t>
            </a:r>
            <a:r>
              <a:rPr lang="en-US" sz="2400" b="1" dirty="0">
                <a:solidFill>
                  <a:srgbClr val="0070C0"/>
                </a:solidFill>
              </a:rPr>
              <a:t> </a:t>
            </a:r>
            <a:r>
              <a:rPr lang="en-US" sz="2400" b="1" dirty="0" err="1">
                <a:solidFill>
                  <a:srgbClr val="0070C0"/>
                </a:solidFill>
              </a:rPr>
              <a:t>leo</a:t>
            </a:r>
            <a:r>
              <a:rPr lang="en-US" sz="2400" b="1" dirty="0">
                <a:solidFill>
                  <a:srgbClr val="0070C0"/>
                </a:solidFill>
              </a:rPr>
              <a:t> h</a:t>
            </a:r>
          </a:p>
          <a:p>
            <a:pPr lvl="0"/>
            <a:r>
              <a:rPr lang="en-US" sz="2400" b="1" dirty="0">
                <a:solidFill>
                  <a:srgbClr val="0070C0"/>
                </a:solidFill>
              </a:rPr>
              <a:t>0 1 2 3 4 5 6 7 8 9 10 11 12 13 14 15 16 17 18 19 20 21 22 23 24 25           </a:t>
            </a:r>
          </a:p>
          <a:p>
            <a:pPr lvl="0"/>
            <a:r>
              <a:rPr lang="en-US" sz="2400" b="1" dirty="0">
                <a:solidFill>
                  <a:srgbClr val="0070C0"/>
                </a:solidFill>
              </a:rPr>
              <a:t>ABCD EFGH I J  K  L M N  O P  Q R  S  T   U  V  W X  Y   Z</a:t>
            </a:r>
          </a:p>
          <a:p>
            <a:pPr marL="0" indent="0">
              <a:buNone/>
            </a:pPr>
            <a:r>
              <a:rPr lang="en-US" sz="2400" dirty="0">
                <a:solidFill>
                  <a:srgbClr val="002060"/>
                </a:solidFill>
              </a:rPr>
              <a:t>    </a:t>
            </a:r>
            <a:r>
              <a:rPr lang="en-US" sz="2400" dirty="0">
                <a:solidFill>
                  <a:schemeClr val="bg2">
                    <a:lumMod val="50000"/>
                  </a:schemeClr>
                </a:solidFill>
              </a:rPr>
              <a:t>C= (P+3) Mod 26   </a:t>
            </a:r>
            <a:r>
              <a:rPr lang="en-US" sz="2400" dirty="0">
                <a:solidFill>
                  <a:srgbClr val="002060"/>
                </a:solidFill>
              </a:rPr>
              <a:t>“ Encryption “</a:t>
            </a:r>
          </a:p>
          <a:p>
            <a:pPr marL="0" indent="0">
              <a:buNone/>
            </a:pPr>
            <a:r>
              <a:rPr lang="en-US" sz="2400" dirty="0">
                <a:solidFill>
                  <a:srgbClr val="002060"/>
                </a:solidFill>
              </a:rPr>
              <a:t>    </a:t>
            </a:r>
            <a:r>
              <a:rPr lang="en-US" sz="2400" b="1" dirty="0">
                <a:solidFill>
                  <a:srgbClr val="7030A0"/>
                </a:solidFill>
              </a:rPr>
              <a:t>P= (C-3) Mod 26</a:t>
            </a:r>
            <a:r>
              <a:rPr lang="en-US" sz="2400" b="1" dirty="0">
                <a:solidFill>
                  <a:srgbClr val="002060"/>
                </a:solidFill>
              </a:rPr>
              <a:t>    </a:t>
            </a:r>
            <a:r>
              <a:rPr lang="en-US" sz="2400" dirty="0">
                <a:solidFill>
                  <a:srgbClr val="002060"/>
                </a:solidFill>
              </a:rPr>
              <a:t>“ Decryption “</a:t>
            </a: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21</a:t>
            </a:fld>
            <a:endParaRPr lang="en-US">
              <a:solidFill>
                <a:srgbClr val="04617B">
                  <a:shade val="90000"/>
                </a:srgbClr>
              </a:solidFill>
            </a:endParaRPr>
          </a:p>
        </p:txBody>
      </p:sp>
    </p:spTree>
    <p:extLst>
      <p:ext uri="{BB962C8B-B14F-4D97-AF65-F5344CB8AC3E}">
        <p14:creationId xmlns:p14="http://schemas.microsoft.com/office/powerpoint/2010/main" val="242894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0910" y="21186"/>
            <a:ext cx="9497401" cy="1188773"/>
          </a:xfrm>
        </p:spPr>
        <p:txBody>
          <a:bodyPr/>
          <a:lstStyle/>
          <a:p>
            <a:r>
              <a:rPr lang="en-US" sz="4992" b="1" u="sng" dirty="0">
                <a:solidFill>
                  <a:srgbClr val="FF0000"/>
                </a:solidFill>
              </a:rPr>
              <a:t>Cryptanalysis of the Caesar cipher</a:t>
            </a:r>
          </a:p>
        </p:txBody>
      </p:sp>
      <p:sp>
        <p:nvSpPr>
          <p:cNvPr id="3" name="عنصر نائب للمحتوى 2"/>
          <p:cNvSpPr>
            <a:spLocks noGrp="1"/>
          </p:cNvSpPr>
          <p:nvPr>
            <p:ph idx="1"/>
          </p:nvPr>
        </p:nvSpPr>
        <p:spPr/>
        <p:txBody>
          <a:bodyPr/>
          <a:lstStyle/>
          <a:p>
            <a:r>
              <a:rPr lang="en-US" b="1" u="sng" dirty="0" smtClean="0"/>
              <a:t>Ex</a:t>
            </a:r>
            <a:r>
              <a:rPr lang="en-US" dirty="0" smtClean="0"/>
              <a:t>. </a:t>
            </a:r>
            <a:r>
              <a:rPr lang="en-US" sz="3328" dirty="0">
                <a:effectLst>
                  <a:outerShdw blurRad="38100" dist="38100" dir="2700000" algn="tl">
                    <a:srgbClr val="000000">
                      <a:alpha val="43137"/>
                    </a:srgbClr>
                  </a:outerShdw>
                </a:effectLst>
              </a:rPr>
              <a:t>Decrypt the following ciphertext:-</a:t>
            </a:r>
          </a:p>
          <a:p>
            <a:pPr marL="0" indent="0">
              <a:buNone/>
            </a:pPr>
            <a:endParaRPr lang="en-US" dirty="0" smtClean="0"/>
          </a:p>
          <a:p>
            <a:r>
              <a:rPr lang="en-US" sz="2912" b="1" dirty="0" err="1">
                <a:solidFill>
                  <a:srgbClr val="00B0F0"/>
                </a:solidFill>
                <a:effectLst>
                  <a:outerShdw blurRad="38100" dist="38100" dir="2700000" algn="tl">
                    <a:srgbClr val="000000">
                      <a:alpha val="43137"/>
                    </a:srgbClr>
                  </a:outerShdw>
                </a:effectLst>
              </a:rPr>
              <a:t>wklv</a:t>
            </a:r>
            <a:r>
              <a:rPr lang="en-US" sz="2912" b="1" dirty="0">
                <a:solidFill>
                  <a:srgbClr val="00B0F0"/>
                </a:solidFill>
                <a:effectLst>
                  <a:outerShdw blurRad="38100" dist="38100" dir="2700000" algn="tl">
                    <a:srgbClr val="000000">
                      <a:alpha val="43137"/>
                    </a:srgbClr>
                  </a:outerShdw>
                </a:effectLst>
              </a:rPr>
              <a:t>       </a:t>
            </a:r>
            <a:r>
              <a:rPr lang="en-US" sz="2912" b="1" dirty="0" err="1">
                <a:solidFill>
                  <a:srgbClr val="00B0F0"/>
                </a:solidFill>
                <a:effectLst>
                  <a:outerShdw blurRad="38100" dist="38100" dir="2700000" algn="tl">
                    <a:srgbClr val="000000">
                      <a:alpha val="43137"/>
                    </a:srgbClr>
                  </a:outerShdw>
                </a:effectLst>
              </a:rPr>
              <a:t>phvvdjh</a:t>
            </a:r>
            <a:r>
              <a:rPr lang="en-US" sz="2912" b="1" dirty="0">
                <a:solidFill>
                  <a:srgbClr val="00B0F0"/>
                </a:solidFill>
                <a:effectLst>
                  <a:outerShdw blurRad="38100" dist="38100" dir="2700000" algn="tl">
                    <a:srgbClr val="000000">
                      <a:alpha val="43137"/>
                    </a:srgbClr>
                  </a:outerShdw>
                </a:effectLst>
              </a:rPr>
              <a:t>   lv     </a:t>
            </a:r>
            <a:r>
              <a:rPr lang="en-US" sz="2912" b="1" dirty="0" err="1">
                <a:solidFill>
                  <a:srgbClr val="00B0F0"/>
                </a:solidFill>
                <a:effectLst>
                  <a:outerShdw blurRad="38100" dist="38100" dir="2700000" algn="tl">
                    <a:srgbClr val="000000">
                      <a:alpha val="43137"/>
                    </a:srgbClr>
                  </a:outerShdw>
                </a:effectLst>
              </a:rPr>
              <a:t>qrw</a:t>
            </a:r>
            <a:r>
              <a:rPr lang="en-US" sz="2912" b="1" dirty="0">
                <a:solidFill>
                  <a:srgbClr val="00B0F0"/>
                </a:solidFill>
                <a:effectLst>
                  <a:outerShdw blurRad="38100" dist="38100" dir="2700000" algn="tl">
                    <a:srgbClr val="000000">
                      <a:alpha val="43137"/>
                    </a:srgbClr>
                  </a:outerShdw>
                </a:effectLst>
              </a:rPr>
              <a:t>    </a:t>
            </a:r>
            <a:r>
              <a:rPr lang="en-US" sz="2912" b="1" dirty="0" err="1">
                <a:solidFill>
                  <a:srgbClr val="00B0F0"/>
                </a:solidFill>
                <a:effectLst>
                  <a:outerShdw blurRad="38100" dist="38100" dir="2700000" algn="tl">
                    <a:srgbClr val="000000">
                      <a:alpha val="43137"/>
                    </a:srgbClr>
                  </a:outerShdw>
                </a:effectLst>
              </a:rPr>
              <a:t>wrr</a:t>
            </a:r>
            <a:r>
              <a:rPr lang="en-US" sz="2912" b="1" dirty="0">
                <a:solidFill>
                  <a:srgbClr val="00B0F0"/>
                </a:solidFill>
                <a:effectLst>
                  <a:outerShdw blurRad="38100" dist="38100" dir="2700000" algn="tl">
                    <a:srgbClr val="000000">
                      <a:alpha val="43137"/>
                    </a:srgbClr>
                  </a:outerShdw>
                </a:effectLst>
              </a:rPr>
              <a:t>    </a:t>
            </a:r>
            <a:r>
              <a:rPr lang="en-US" sz="2912" b="1" dirty="0" err="1">
                <a:solidFill>
                  <a:srgbClr val="00B0F0"/>
                </a:solidFill>
                <a:effectLst>
                  <a:outerShdw blurRad="38100" dist="38100" dir="2700000" algn="tl">
                    <a:srgbClr val="000000">
                      <a:alpha val="43137"/>
                    </a:srgbClr>
                  </a:outerShdw>
                </a:effectLst>
              </a:rPr>
              <a:t>kdug</a:t>
            </a:r>
            <a:r>
              <a:rPr lang="en-US" sz="2912" b="1" dirty="0">
                <a:solidFill>
                  <a:srgbClr val="00B0F0"/>
                </a:solidFill>
                <a:effectLst>
                  <a:outerShdw blurRad="38100" dist="38100" dir="2700000" algn="tl">
                    <a:srgbClr val="000000">
                      <a:alpha val="43137"/>
                    </a:srgbClr>
                  </a:outerShdw>
                </a:effectLst>
              </a:rPr>
              <a:t>    </a:t>
            </a:r>
            <a:r>
              <a:rPr lang="en-US" sz="2912" b="1" dirty="0" err="1">
                <a:solidFill>
                  <a:srgbClr val="00B0F0"/>
                </a:solidFill>
                <a:effectLst>
                  <a:outerShdw blurRad="38100" dist="38100" dir="2700000" algn="tl">
                    <a:srgbClr val="000000">
                      <a:alpha val="43137"/>
                    </a:srgbClr>
                  </a:outerShdw>
                </a:effectLst>
              </a:rPr>
              <a:t>wr</a:t>
            </a:r>
            <a:r>
              <a:rPr lang="en-US" sz="2912" b="1" dirty="0">
                <a:solidFill>
                  <a:srgbClr val="00B0F0"/>
                </a:solidFill>
                <a:effectLst>
                  <a:outerShdw blurRad="38100" dist="38100" dir="2700000" algn="tl">
                    <a:srgbClr val="000000">
                      <a:alpha val="43137"/>
                    </a:srgbClr>
                  </a:outerShdw>
                </a:effectLst>
              </a:rPr>
              <a:t>   </a:t>
            </a:r>
            <a:r>
              <a:rPr lang="en-US" sz="2912" b="1" dirty="0" err="1">
                <a:solidFill>
                  <a:srgbClr val="00B0F0"/>
                </a:solidFill>
                <a:effectLst>
                  <a:outerShdw blurRad="38100" dist="38100" dir="2700000" algn="tl">
                    <a:srgbClr val="000000">
                      <a:alpha val="43137"/>
                    </a:srgbClr>
                  </a:outerShdw>
                </a:effectLst>
              </a:rPr>
              <a:t>euhdn</a:t>
            </a:r>
            <a:endParaRPr lang="en-US" sz="2912" b="1" dirty="0">
              <a:solidFill>
                <a:srgbClr val="00B0F0"/>
              </a:solidFill>
              <a:effectLst>
                <a:outerShdw blurRad="38100" dist="38100" dir="2700000" algn="tl">
                  <a:srgbClr val="000000">
                    <a:alpha val="43137"/>
                  </a:srgbClr>
                </a:outerShdw>
              </a:effectLst>
            </a:endParaRPr>
          </a:p>
          <a:p>
            <a:endParaRPr lang="en-US" sz="2912" b="1" dirty="0">
              <a:solidFill>
                <a:srgbClr val="00B0F0"/>
              </a:solidFill>
              <a:effectLst>
                <a:outerShdw blurRad="38100" dist="38100" dir="2700000" algn="tl">
                  <a:srgbClr val="000000">
                    <a:alpha val="43137"/>
                  </a:srgbClr>
                </a:outerShdw>
              </a:effectLst>
            </a:endParaRPr>
          </a:p>
          <a:p>
            <a:endParaRPr lang="en-US" sz="2912" b="1" dirty="0">
              <a:effectLst>
                <a:outerShdw blurRad="38100" dist="38100" dir="2700000" algn="tl">
                  <a:srgbClr val="000000">
                    <a:alpha val="43137"/>
                  </a:srgbClr>
                </a:outerShdw>
              </a:effectLst>
            </a:endParaRPr>
          </a:p>
          <a:p>
            <a:endParaRPr lang="en-US" dirty="0" smtClean="0"/>
          </a:p>
          <a:p>
            <a:r>
              <a:rPr lang="en-US" b="1" dirty="0" err="1">
                <a:effectLst>
                  <a:outerShdw blurRad="38100" dist="38100" dir="2700000" algn="tl">
                    <a:srgbClr val="000000">
                      <a:alpha val="43137"/>
                    </a:srgbClr>
                  </a:outerShdw>
                </a:effectLst>
              </a:rPr>
              <a:t>w</a:t>
            </a:r>
            <a:r>
              <a:rPr lang="en-US" b="1" dirty="0" err="1" smtClean="0">
                <a:effectLst>
                  <a:outerShdw blurRad="38100" dist="38100" dir="2700000" algn="tl">
                    <a:srgbClr val="000000">
                      <a:alpha val="43137"/>
                    </a:srgbClr>
                  </a:outerShdw>
                </a:effectLst>
              </a:rPr>
              <a:t>rr</a:t>
            </a:r>
            <a:r>
              <a:rPr lang="en-US" dirty="0" smtClean="0"/>
              <a:t> = “odd” or  “see” or  “too”  </a:t>
            </a:r>
            <a:endParaRPr lang="en-US" dirty="0"/>
          </a:p>
        </p:txBody>
      </p:sp>
      <p:sp>
        <p:nvSpPr>
          <p:cNvPr id="4" name="عنصر نائب للتذييل 3"/>
          <p:cNvSpPr>
            <a:spLocks noGrp="1"/>
          </p:cNvSpPr>
          <p:nvPr>
            <p:ph type="ftr" sz="quarter" idx="11"/>
          </p:nvPr>
        </p:nvSpPr>
        <p:spPr/>
        <p:txBody>
          <a:bodyPr/>
          <a:lstStyle/>
          <a:p>
            <a:pPr>
              <a:defRPr/>
            </a:pPr>
            <a:r>
              <a:rPr lang="en-US" smtClean="0">
                <a:solidFill>
                  <a:srgbClr val="04617B">
                    <a:shade val="90000"/>
                  </a:srgbClr>
                </a:solidFill>
              </a:rPr>
              <a:t>Network Security /  G. Steffen</a:t>
            </a:r>
            <a:endParaRPr lang="en-US">
              <a:solidFill>
                <a:srgbClr val="04617B">
                  <a:shade val="90000"/>
                </a:srgbClr>
              </a:solidFill>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22</a:t>
            </a:fld>
            <a:endParaRPr lang="en-US">
              <a:solidFill>
                <a:srgbClr val="04617B">
                  <a:shade val="90000"/>
                </a:srgbClr>
              </a:solidFill>
            </a:endParaRPr>
          </a:p>
        </p:txBody>
      </p:sp>
    </p:spTree>
    <p:extLst>
      <p:ext uri="{BB962C8B-B14F-4D97-AF65-F5344CB8AC3E}">
        <p14:creationId xmlns:p14="http://schemas.microsoft.com/office/powerpoint/2010/main" val="16803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2" y="16774"/>
            <a:ext cx="10515599" cy="6688827"/>
          </a:xfrm>
        </p:spPr>
        <p:txBody>
          <a:bodyPr/>
          <a:lstStyle/>
          <a:p>
            <a:pPr marL="0" indent="0" algn="ctr">
              <a:buNone/>
            </a:pPr>
            <a:r>
              <a:rPr lang="en-US" sz="3200" b="1" dirty="0">
                <a:solidFill>
                  <a:srgbClr val="0070C0"/>
                </a:solidFill>
              </a:rPr>
              <a:t>Advantages and Disadvantages of the Caesar Cipher</a:t>
            </a:r>
          </a:p>
          <a:p>
            <a:r>
              <a:rPr lang="en-US" b="1" u="sng" dirty="0" smtClean="0">
                <a:solidFill>
                  <a:srgbClr val="00B0F0"/>
                </a:solidFill>
              </a:rPr>
              <a:t>Advantage</a:t>
            </a:r>
            <a:r>
              <a:rPr lang="en-US" b="1" u="sng" dirty="0" smtClean="0">
                <a:solidFill>
                  <a:srgbClr val="FF0000"/>
                </a:solidFill>
              </a:rPr>
              <a:t> </a:t>
            </a:r>
            <a:r>
              <a:rPr lang="en-US" u="sng" dirty="0" smtClean="0"/>
              <a:t>      :-</a:t>
            </a:r>
            <a:r>
              <a:rPr lang="en-US" b="1" dirty="0" smtClean="0"/>
              <a:t>Easy </a:t>
            </a:r>
            <a:r>
              <a:rPr lang="en-US" b="1" dirty="0"/>
              <a:t>to use</a:t>
            </a:r>
          </a:p>
          <a:p>
            <a:r>
              <a:rPr lang="en-US" b="1" u="sng" dirty="0" smtClean="0">
                <a:solidFill>
                  <a:srgbClr val="00B0F0"/>
                </a:solidFill>
              </a:rPr>
              <a:t>Disadvantage</a:t>
            </a:r>
            <a:r>
              <a:rPr lang="en-US" u="sng" dirty="0" smtClean="0"/>
              <a:t>:- </a:t>
            </a:r>
            <a:r>
              <a:rPr lang="en-US" b="1" dirty="0" smtClean="0"/>
              <a:t>Simple structure and easy </a:t>
            </a:r>
            <a:r>
              <a:rPr lang="en-US" b="1" dirty="0"/>
              <a:t>to break</a:t>
            </a:r>
          </a:p>
          <a:p>
            <a:pPr marL="0" indent="0" algn="ctr">
              <a:buNone/>
            </a:pPr>
            <a:r>
              <a:rPr lang="en-US" sz="3200" b="1" dirty="0">
                <a:solidFill>
                  <a:srgbClr val="00B050"/>
                </a:solidFill>
              </a:rPr>
              <a:t>Other Monoalphabetic Substitutions</a:t>
            </a:r>
          </a:p>
          <a:p>
            <a:pPr marL="0" indent="0">
              <a:buNone/>
            </a:pPr>
            <a:r>
              <a:rPr lang="en-US" dirty="0" smtClean="0"/>
              <a:t>    </a:t>
            </a:r>
            <a:r>
              <a:rPr lang="en-US" b="1" u="sng" dirty="0" smtClean="0">
                <a:solidFill>
                  <a:srgbClr val="00B0F0"/>
                </a:solidFill>
              </a:rPr>
              <a:t>Plaintext</a:t>
            </a:r>
            <a:r>
              <a:rPr lang="en-US" b="1" u="sng" dirty="0" smtClean="0"/>
              <a:t> </a:t>
            </a:r>
            <a:endParaRPr lang="en-US" b="1" u="sng" dirty="0"/>
          </a:p>
          <a:p>
            <a:r>
              <a:rPr lang="en-US" dirty="0"/>
              <a:t>A B C D E F G H I J K L M N O P Q R S T U V W X Y </a:t>
            </a:r>
            <a:r>
              <a:rPr lang="en-US" dirty="0" smtClean="0"/>
              <a:t>Z  </a:t>
            </a:r>
            <a:endParaRPr lang="en-US" dirty="0"/>
          </a:p>
          <a:p>
            <a:r>
              <a:rPr lang="en-US" dirty="0" smtClean="0">
                <a:solidFill>
                  <a:srgbClr val="00B050"/>
                </a:solidFill>
              </a:rPr>
              <a:t> </a:t>
            </a:r>
            <a:r>
              <a:rPr lang="en-US" b="1" u="sng" dirty="0" smtClean="0">
                <a:solidFill>
                  <a:srgbClr val="00B050"/>
                </a:solidFill>
              </a:rPr>
              <a:t>Ciphertext</a:t>
            </a:r>
            <a:endParaRPr lang="en-US" b="1" u="sng" dirty="0">
              <a:solidFill>
                <a:srgbClr val="00B050"/>
              </a:solidFill>
            </a:endParaRPr>
          </a:p>
          <a:p>
            <a:r>
              <a:rPr lang="en-US" b="1" dirty="0">
                <a:solidFill>
                  <a:srgbClr val="C00000"/>
                </a:solidFill>
              </a:rPr>
              <a:t>k e </a:t>
            </a:r>
            <a:r>
              <a:rPr lang="en-US" b="1" dirty="0" smtClean="0">
                <a:solidFill>
                  <a:srgbClr val="C00000"/>
                </a:solidFill>
              </a:rPr>
              <a:t> y   </a:t>
            </a:r>
            <a:r>
              <a:rPr lang="en-US" dirty="0" smtClean="0"/>
              <a:t>a </a:t>
            </a:r>
            <a:r>
              <a:rPr lang="en-US" dirty="0"/>
              <a:t>b c </a:t>
            </a:r>
            <a:r>
              <a:rPr lang="en-US" dirty="0" smtClean="0"/>
              <a:t> d  f  g </a:t>
            </a:r>
            <a:r>
              <a:rPr lang="en-US" dirty="0"/>
              <a:t>h </a:t>
            </a:r>
            <a:r>
              <a:rPr lang="en-US" dirty="0" err="1"/>
              <a:t>i</a:t>
            </a:r>
            <a:r>
              <a:rPr lang="en-US" dirty="0"/>
              <a:t> </a:t>
            </a:r>
            <a:r>
              <a:rPr lang="en-US" dirty="0" smtClean="0"/>
              <a:t> j  l   m </a:t>
            </a:r>
            <a:r>
              <a:rPr lang="en-US" dirty="0"/>
              <a:t>n </a:t>
            </a:r>
            <a:r>
              <a:rPr lang="en-US" dirty="0" smtClean="0"/>
              <a:t> o  p  q r  s  </a:t>
            </a:r>
            <a:r>
              <a:rPr lang="en-US" dirty="0"/>
              <a:t>t </a:t>
            </a:r>
            <a:r>
              <a:rPr lang="en-US" dirty="0" smtClean="0"/>
              <a:t> u  </a:t>
            </a:r>
            <a:r>
              <a:rPr lang="en-US" dirty="0"/>
              <a:t>v </a:t>
            </a:r>
            <a:r>
              <a:rPr lang="en-US" dirty="0" smtClean="0"/>
              <a:t> w  </a:t>
            </a:r>
            <a:r>
              <a:rPr lang="en-US" dirty="0"/>
              <a:t>x z </a:t>
            </a:r>
          </a:p>
          <a:p>
            <a:r>
              <a:rPr lang="en-US" b="1" u="sng" dirty="0">
                <a:solidFill>
                  <a:srgbClr val="0070C0"/>
                </a:solidFill>
              </a:rPr>
              <a:t>Other Monoalphabetic </a:t>
            </a:r>
            <a:r>
              <a:rPr lang="en-US" b="1" u="sng" dirty="0" smtClean="0">
                <a:solidFill>
                  <a:srgbClr val="0070C0"/>
                </a:solidFill>
              </a:rPr>
              <a:t>Substitutions</a:t>
            </a:r>
          </a:p>
          <a:p>
            <a:r>
              <a:rPr lang="en-US" b="1" u="sng" dirty="0" smtClean="0">
                <a:solidFill>
                  <a:srgbClr val="FFC000"/>
                </a:solidFill>
              </a:rPr>
              <a:t>Plaintext</a:t>
            </a:r>
            <a:r>
              <a:rPr lang="en-US" b="1" u="sng" dirty="0" smtClean="0"/>
              <a:t> </a:t>
            </a:r>
            <a:endParaRPr lang="en-US" b="1" u="sng" dirty="0"/>
          </a:p>
          <a:p>
            <a:r>
              <a:rPr lang="en-US" dirty="0"/>
              <a:t>A B C D E F G H I J K L M N O P Q R S T U V W X Y Z</a:t>
            </a:r>
          </a:p>
          <a:p>
            <a:r>
              <a:rPr lang="en-US" b="1" u="sng" dirty="0">
                <a:solidFill>
                  <a:srgbClr val="C00000"/>
                </a:solidFill>
              </a:rPr>
              <a:t>Ciphertext</a:t>
            </a:r>
          </a:p>
          <a:p>
            <a:r>
              <a:rPr lang="en-US" dirty="0"/>
              <a:t>s </a:t>
            </a:r>
            <a:r>
              <a:rPr lang="en-US" dirty="0" smtClean="0"/>
              <a:t> d  g  </a:t>
            </a:r>
            <a:r>
              <a:rPr lang="en-US" dirty="0"/>
              <a:t>j </a:t>
            </a:r>
            <a:r>
              <a:rPr lang="en-US" dirty="0" smtClean="0"/>
              <a:t>m p  a  v </a:t>
            </a:r>
            <a:r>
              <a:rPr lang="en-US" dirty="0"/>
              <a:t>y b e h k </a:t>
            </a:r>
            <a:r>
              <a:rPr lang="en-US" dirty="0" smtClean="0"/>
              <a:t>  n  q  </a:t>
            </a:r>
            <a:r>
              <a:rPr lang="en-US" dirty="0"/>
              <a:t>t </a:t>
            </a:r>
            <a:r>
              <a:rPr lang="en-US" dirty="0" smtClean="0"/>
              <a:t> w  z </a:t>
            </a:r>
            <a:r>
              <a:rPr lang="en-US" dirty="0"/>
              <a:t>c </a:t>
            </a:r>
            <a:r>
              <a:rPr lang="en-US" dirty="0" smtClean="0"/>
              <a:t>f   </a:t>
            </a:r>
            <a:r>
              <a:rPr lang="en-US" dirty="0" err="1"/>
              <a:t>i</a:t>
            </a:r>
            <a:r>
              <a:rPr lang="en-US" dirty="0"/>
              <a:t> </a:t>
            </a:r>
            <a:r>
              <a:rPr lang="en-US" dirty="0" smtClean="0"/>
              <a:t> l   o   r  </a:t>
            </a:r>
            <a:r>
              <a:rPr lang="en-US" dirty="0"/>
              <a:t>u </a:t>
            </a:r>
            <a:r>
              <a:rPr lang="en-US" dirty="0" smtClean="0"/>
              <a:t>x</a:t>
            </a:r>
            <a:endParaRPr lang="en-US" dirty="0"/>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23</a:t>
            </a:fld>
            <a:endParaRPr lang="en-US">
              <a:solidFill>
                <a:srgbClr val="04617B">
                  <a:shade val="90000"/>
                </a:srgbClr>
              </a:solidFill>
            </a:endParaRPr>
          </a:p>
        </p:txBody>
      </p:sp>
    </p:spTree>
    <p:extLst>
      <p:ext uri="{BB962C8B-B14F-4D97-AF65-F5344CB8AC3E}">
        <p14:creationId xmlns:p14="http://schemas.microsoft.com/office/powerpoint/2010/main" val="1816326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0160" y="575945"/>
            <a:ext cx="9430932" cy="634012"/>
          </a:xfrm>
        </p:spPr>
        <p:txBody>
          <a:bodyPr/>
          <a:lstStyle/>
          <a:p>
            <a:r>
              <a:rPr lang="en-US" sz="4160" b="1" u="sng" dirty="0">
                <a:effectLst>
                  <a:outerShdw blurRad="38100" dist="38100" dir="2700000" algn="tl">
                    <a:srgbClr val="000000">
                      <a:alpha val="43137"/>
                    </a:srgbClr>
                  </a:outerShdw>
                </a:effectLst>
              </a:rPr>
              <a:t>Cryptanalysis of Monoalphabetic ciphers</a:t>
            </a:r>
          </a:p>
        </p:txBody>
      </p:sp>
      <p:sp>
        <p:nvSpPr>
          <p:cNvPr id="3" name="عنصر نائب للمحتوى 2"/>
          <p:cNvSpPr>
            <a:spLocks noGrp="1"/>
          </p:cNvSpPr>
          <p:nvPr>
            <p:ph idx="1"/>
          </p:nvPr>
        </p:nvSpPr>
        <p:spPr/>
        <p:txBody>
          <a:bodyPr/>
          <a:lstStyle/>
          <a:p>
            <a:r>
              <a:rPr lang="en-US" sz="3328" b="1" u="sng" dirty="0">
                <a:effectLst>
                  <a:outerShdw blurRad="38100" dist="38100" dir="2700000" algn="tl">
                    <a:srgbClr val="000000">
                      <a:alpha val="43137"/>
                    </a:srgbClr>
                  </a:outerShdw>
                </a:effectLst>
              </a:rPr>
              <a:t>Frequency distributions</a:t>
            </a:r>
          </a:p>
          <a:p>
            <a:r>
              <a:rPr lang="en-US" b="1" u="sng" dirty="0" smtClean="0">
                <a:solidFill>
                  <a:srgbClr val="C00000"/>
                </a:solidFill>
                <a:effectLst>
                  <a:outerShdw blurRad="38100" dist="38100" dir="2700000" algn="tl">
                    <a:srgbClr val="000000">
                      <a:alpha val="43137"/>
                    </a:srgbClr>
                  </a:outerShdw>
                </a:effectLst>
              </a:rPr>
              <a:t>Plaintext Frequency :-</a:t>
            </a:r>
          </a:p>
          <a:p>
            <a:r>
              <a:rPr lang="en-US" b="1" u="sng" dirty="0" smtClean="0">
                <a:solidFill>
                  <a:srgbClr val="002060"/>
                </a:solidFill>
                <a:effectLst>
                  <a:outerShdw blurRad="38100" dist="38100" dir="2700000" algn="tl">
                    <a:srgbClr val="000000">
                      <a:alpha val="43137"/>
                    </a:srgbClr>
                  </a:outerShdw>
                </a:effectLst>
              </a:rPr>
              <a:t>E</a:t>
            </a:r>
          </a:p>
          <a:p>
            <a:r>
              <a:rPr lang="en-US" b="1" u="sng" dirty="0" smtClean="0">
                <a:solidFill>
                  <a:srgbClr val="00B0F0"/>
                </a:solidFill>
                <a:effectLst>
                  <a:outerShdw blurRad="38100" dist="38100" dir="2700000" algn="tl">
                    <a:srgbClr val="000000">
                      <a:alpha val="43137"/>
                    </a:srgbClr>
                  </a:outerShdw>
                </a:effectLst>
              </a:rPr>
              <a:t>T</a:t>
            </a:r>
          </a:p>
          <a:p>
            <a:r>
              <a:rPr lang="en-US" b="1" u="sng" dirty="0" smtClean="0">
                <a:solidFill>
                  <a:srgbClr val="00B0F0"/>
                </a:solidFill>
                <a:effectLst>
                  <a:outerShdw blurRad="38100" dist="38100" dir="2700000" algn="tl">
                    <a:srgbClr val="000000">
                      <a:alpha val="43137"/>
                    </a:srgbClr>
                  </a:outerShdw>
                </a:effectLst>
              </a:rPr>
              <a:t>A, O, R, N , I </a:t>
            </a:r>
          </a:p>
          <a:p>
            <a:r>
              <a:rPr lang="en-US" b="1" u="sng" dirty="0" smtClean="0">
                <a:solidFill>
                  <a:srgbClr val="00B0F0"/>
                </a:solidFill>
                <a:effectLst>
                  <a:outerShdw blurRad="38100" dist="38100" dir="2700000" algn="tl">
                    <a:srgbClr val="000000">
                      <a:alpha val="43137"/>
                    </a:srgbClr>
                  </a:outerShdw>
                </a:effectLst>
              </a:rPr>
              <a:t>.H , C , D , L, M</a:t>
            </a:r>
          </a:p>
          <a:p>
            <a:r>
              <a:rPr lang="en-US" b="1" u="sng" dirty="0" smtClean="0">
                <a:solidFill>
                  <a:srgbClr val="00B0F0"/>
                </a:solidFill>
                <a:effectLst>
                  <a:outerShdw blurRad="38100" dist="38100" dir="2700000" algn="tl">
                    <a:srgbClr val="000000">
                      <a:alpha val="43137"/>
                    </a:srgbClr>
                  </a:outerShdw>
                </a:effectLst>
              </a:rPr>
              <a:t>.</a:t>
            </a:r>
          </a:p>
          <a:p>
            <a:r>
              <a:rPr lang="en-US" b="1" u="sng" dirty="0" smtClean="0">
                <a:solidFill>
                  <a:srgbClr val="00B0F0"/>
                </a:solidFill>
                <a:effectLst>
                  <a:outerShdw blurRad="38100" dist="38100" dir="2700000" algn="tl">
                    <a:srgbClr val="000000">
                      <a:alpha val="43137"/>
                    </a:srgbClr>
                  </a:outerShdw>
                </a:effectLst>
              </a:rPr>
              <a:t>.</a:t>
            </a:r>
          </a:p>
          <a:p>
            <a:r>
              <a:rPr lang="en-US" b="1" u="sng" dirty="0" smtClean="0">
                <a:solidFill>
                  <a:srgbClr val="7030A0"/>
                </a:solidFill>
                <a:effectLst>
                  <a:outerShdw blurRad="38100" dist="38100" dir="2700000" algn="tl">
                    <a:srgbClr val="000000">
                      <a:alpha val="43137"/>
                    </a:srgbClr>
                  </a:outerShdw>
                </a:effectLst>
              </a:rPr>
              <a:t>X , J ,Z , Q </a:t>
            </a:r>
            <a:endParaRPr lang="en-US" b="1" u="sng" dirty="0">
              <a:solidFill>
                <a:srgbClr val="7030A0"/>
              </a:solidFill>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24</a:t>
            </a:fld>
            <a:endParaRPr lang="en-US">
              <a:solidFill>
                <a:srgbClr val="04617B">
                  <a:shade val="90000"/>
                </a:srgbClr>
              </a:solidFill>
            </a:endParaRPr>
          </a:p>
        </p:txBody>
      </p:sp>
    </p:spTree>
    <p:extLst>
      <p:ext uri="{BB962C8B-B14F-4D97-AF65-F5344CB8AC3E}">
        <p14:creationId xmlns:p14="http://schemas.microsoft.com/office/powerpoint/2010/main" val="1407167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AU" altLang="en-US" dirty="0">
                <a:solidFill>
                  <a:srgbClr val="7030A0"/>
                </a:solidFill>
              </a:rPr>
              <a:t>English </a:t>
            </a:r>
            <a:r>
              <a:rPr lang="en-AU" altLang="en-US" dirty="0" smtClean="0">
                <a:solidFill>
                  <a:srgbClr val="7030A0"/>
                </a:solidFill>
              </a:rPr>
              <a:t>Letters </a:t>
            </a:r>
            <a:r>
              <a:rPr lang="en-AU" altLang="en-US" dirty="0">
                <a:solidFill>
                  <a:srgbClr val="7030A0"/>
                </a:solidFill>
              </a:rPr>
              <a:t>Frequencies</a:t>
            </a:r>
          </a:p>
        </p:txBody>
      </p:sp>
      <p:pic>
        <p:nvPicPr>
          <p:cNvPr id="7475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noFill/>
          <a:extLst>
            <a:ext uri="{909E8E84-426E-40DD-AFC4-6F175D3DCCD1}">
              <a14:hiddenFill xmlns:a14="http://schemas.microsoft.com/office/drawing/2010/main">
                <a:solidFill>
                  <a:schemeClr val="accent1">
                    <a:alpha val="70000"/>
                  </a:schemeClr>
                </a:solidFill>
              </a14:hiddenFill>
            </a:ext>
          </a:extLst>
        </p:spPr>
      </p:pic>
    </p:spTree>
    <p:extLst>
      <p:ext uri="{BB962C8B-B14F-4D97-AF65-F5344CB8AC3E}">
        <p14:creationId xmlns:p14="http://schemas.microsoft.com/office/powerpoint/2010/main" val="3311075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Sample Ciphertext</a:t>
            </a:r>
          </a:p>
        </p:txBody>
      </p:sp>
      <p:sp>
        <p:nvSpPr>
          <p:cNvPr id="2" name="Rectangle 1"/>
          <p:cNvSpPr/>
          <p:nvPr/>
        </p:nvSpPr>
        <p:spPr>
          <a:xfrm>
            <a:off x="1380067" y="746760"/>
            <a:ext cx="8686800" cy="3539430"/>
          </a:xfrm>
          <a:prstGeom prst="rect">
            <a:avLst/>
          </a:prstGeom>
        </p:spPr>
        <p:txBody>
          <a:bodyPr wrap="square">
            <a:spAutoFit/>
          </a:bodyPr>
          <a:lstStyle/>
          <a:p>
            <a:pPr lvl="2" eaLnBrk="0" fontAlgn="base" hangingPunct="0">
              <a:spcBef>
                <a:spcPct val="0"/>
              </a:spcBef>
              <a:spcAft>
                <a:spcPct val="0"/>
              </a:spcAft>
            </a:pPr>
            <a:r>
              <a:rPr lang="en-US" altLang="en-US" sz="3200" dirty="0" err="1">
                <a:solidFill>
                  <a:srgbClr val="FFFFFF"/>
                </a:solidFill>
                <a:latin typeface="Courier New" pitchFamily="49" charset="0"/>
              </a:rPr>
              <a:t>hqfubswlrq</a:t>
            </a:r>
            <a:r>
              <a:rPr lang="en-US" altLang="en-US" sz="3200" dirty="0">
                <a:solidFill>
                  <a:srgbClr val="FFFFFF"/>
                </a:solidFill>
                <a:latin typeface="Courier New" pitchFamily="49" charset="0"/>
              </a:rPr>
              <a:t> lv d </a:t>
            </a:r>
            <a:r>
              <a:rPr lang="en-US" altLang="en-US" sz="3200" dirty="0" err="1">
                <a:solidFill>
                  <a:srgbClr val="FFFFFF"/>
                </a:solidFill>
                <a:latin typeface="Courier New" pitchFamily="49" charset="0"/>
              </a:rPr>
              <a:t>phdqv</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ri</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dwwdlqlqj</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vhfxuh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frppxulfdwlrq</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ryhu</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lqvhfxuh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fkdqqhov</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eb</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xvlqj</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hqfubswlrq</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zh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glvjxlvh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wkh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phvvdjh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vr</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wkdw</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hyhq</a:t>
            </a:r>
            <a:r>
              <a:rPr lang="en-US" altLang="en-US" sz="3200" dirty="0">
                <a:solidFill>
                  <a:srgbClr val="FFFFFF"/>
                </a:solidFill>
                <a:latin typeface="Courier New" pitchFamily="49" charset="0"/>
              </a:rPr>
              <a:t> li </a:t>
            </a:r>
            <a:r>
              <a:rPr lang="en-US" altLang="en-US" sz="3200" dirty="0" err="1">
                <a:solidFill>
                  <a:srgbClr val="FFFFFF"/>
                </a:solidFill>
                <a:latin typeface="Courier New" pitchFamily="49" charset="0"/>
              </a:rPr>
              <a:t>wkh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wudqvplvvlrq</a:t>
            </a:r>
            <a:r>
              <a:rPr lang="en-US" altLang="en-US" sz="3200" dirty="0">
                <a:solidFill>
                  <a:srgbClr val="FFFFFF"/>
                </a:solidFill>
                <a:latin typeface="Courier New" pitchFamily="49" charset="0"/>
              </a:rPr>
              <a:t> lv </a:t>
            </a:r>
            <a:r>
              <a:rPr lang="en-US" altLang="en-US" sz="3200" dirty="0" err="1">
                <a:solidFill>
                  <a:srgbClr val="FFFFFF"/>
                </a:solidFill>
                <a:latin typeface="Courier New" pitchFamily="49" charset="0"/>
              </a:rPr>
              <a:t>glyhuwhg</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wkh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phvvdjh</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zloo</a:t>
            </a:r>
            <a:r>
              <a:rPr lang="en-US" altLang="en-US" sz="3200" dirty="0">
                <a:solidFill>
                  <a:srgbClr val="FFFFFF"/>
                </a:solidFill>
                <a:latin typeface="Courier New" pitchFamily="49" charset="0"/>
              </a:rPr>
              <a:t> </a:t>
            </a:r>
            <a:r>
              <a:rPr lang="en-US" altLang="en-US" sz="3200" dirty="0" err="1">
                <a:solidFill>
                  <a:srgbClr val="FFFFFF"/>
                </a:solidFill>
                <a:latin typeface="Courier New" pitchFamily="49" charset="0"/>
              </a:rPr>
              <a:t>qrw</a:t>
            </a:r>
            <a:r>
              <a:rPr lang="en-US" altLang="en-US" sz="3200" dirty="0">
                <a:solidFill>
                  <a:srgbClr val="FFFFFF"/>
                </a:solidFill>
                <a:latin typeface="Courier New" pitchFamily="49" charset="0"/>
              </a:rPr>
              <a:t> eh </a:t>
            </a:r>
            <a:r>
              <a:rPr lang="en-US" altLang="en-US" sz="3200" dirty="0" err="1">
                <a:solidFill>
                  <a:srgbClr val="FFFFFF"/>
                </a:solidFill>
                <a:latin typeface="Courier New" pitchFamily="49" charset="0"/>
              </a:rPr>
              <a:t>uhyhdohg</a:t>
            </a:r>
            <a:endParaRPr lang="en-US" altLang="en-US" sz="3200" dirty="0">
              <a:solidFill>
                <a:srgbClr val="FFFFFF"/>
              </a:solidFill>
            </a:endParaRPr>
          </a:p>
        </p:txBody>
      </p:sp>
      <p:sp>
        <p:nvSpPr>
          <p:cNvPr id="3" name="Rectangle 2">
            <a:hlinkClick r:id="rId3"/>
          </p:cNvPr>
          <p:cNvSpPr/>
          <p:nvPr/>
        </p:nvSpPr>
        <p:spPr>
          <a:xfrm>
            <a:off x="533401" y="5010090"/>
            <a:ext cx="4235455" cy="400110"/>
          </a:xfrm>
          <a:prstGeom prst="rect">
            <a:avLst/>
          </a:prstGeom>
        </p:spPr>
        <p:txBody>
          <a:bodyPr wrap="none">
            <a:spAutoFit/>
          </a:bodyPr>
          <a:lstStyle/>
          <a:p>
            <a:r>
              <a:rPr lang="en-US" sz="2000" b="1" dirty="0">
                <a:solidFill>
                  <a:srgbClr val="FFFF00"/>
                </a:solidFill>
              </a:rPr>
              <a:t>https://charactercounttool.com/</a:t>
            </a:r>
          </a:p>
        </p:txBody>
      </p:sp>
      <p:sp>
        <p:nvSpPr>
          <p:cNvPr id="4" name="Rectangle 3">
            <a:hlinkClick r:id="rId4"/>
          </p:cNvPr>
          <p:cNvSpPr/>
          <p:nvPr/>
        </p:nvSpPr>
        <p:spPr>
          <a:xfrm>
            <a:off x="544365" y="5565158"/>
            <a:ext cx="10504635" cy="369332"/>
          </a:xfrm>
          <a:prstGeom prst="rect">
            <a:avLst/>
          </a:prstGeom>
        </p:spPr>
        <p:txBody>
          <a:bodyPr wrap="square">
            <a:spAutoFit/>
          </a:bodyPr>
          <a:lstStyle/>
          <a:p>
            <a:r>
              <a:rPr lang="en-US" b="1" dirty="0">
                <a:solidFill>
                  <a:srgbClr val="FFFFFF"/>
                </a:solidFill>
              </a:rPr>
              <a:t>https://www.mtholyoke.edu/courses/quenell/s2003/ma139/js/count.html</a:t>
            </a:r>
          </a:p>
        </p:txBody>
      </p:sp>
    </p:spTree>
    <p:extLst>
      <p:ext uri="{BB962C8B-B14F-4D97-AF65-F5344CB8AC3E}">
        <p14:creationId xmlns:p14="http://schemas.microsoft.com/office/powerpoint/2010/main" val="1932239927"/>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91930" y="2477981"/>
            <a:ext cx="4099199" cy="4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0" fontAlgn="base" hangingPunct="0">
              <a:spcBef>
                <a:spcPct val="0"/>
              </a:spcBef>
              <a:spcAft>
                <a:spcPct val="0"/>
              </a:spcAft>
            </a:pPr>
            <a:r>
              <a:rPr lang="en-US" altLang="en-US" sz="2496">
                <a:solidFill>
                  <a:srgbClr val="FFFFFF"/>
                </a:solidFill>
              </a:rPr>
              <a:t>Note similarity of e and h.</a:t>
            </a:r>
          </a:p>
        </p:txBody>
      </p:sp>
      <p:pic>
        <p:nvPicPr>
          <p:cNvPr id="19459" name="Picture 3" descr="t02-0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353437" y="225469"/>
            <a:ext cx="9510183" cy="6348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584359"/>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u="sng" dirty="0" smtClean="0"/>
              <a:t>Cryptanalysis of the  message</a:t>
            </a:r>
          </a:p>
        </p:txBody>
      </p:sp>
      <p:sp>
        <p:nvSpPr>
          <p:cNvPr id="20483" name="Text Box 3"/>
          <p:cNvSpPr txBox="1">
            <a:spLocks noChangeArrowheads="1"/>
          </p:cNvSpPr>
          <p:nvPr/>
        </p:nvSpPr>
        <p:spPr bwMode="auto">
          <a:xfrm>
            <a:off x="1578665" y="1051457"/>
            <a:ext cx="8876171" cy="623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lvl="2" eaLnBrk="0" fontAlgn="base" hangingPunct="0">
              <a:spcBef>
                <a:spcPct val="0"/>
              </a:spcBef>
              <a:spcAft>
                <a:spcPct val="0"/>
              </a:spcAft>
            </a:pP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dirty="0" err="1">
                <a:solidFill>
                  <a:srgbClr val="FFFFFF"/>
                </a:solidFill>
                <a:latin typeface="Courier New" pitchFamily="49" charset="0"/>
              </a:rPr>
              <a:t>hqfubswlrq</a:t>
            </a:r>
            <a:r>
              <a:rPr lang="en-US" altLang="en-US" sz="2496" dirty="0">
                <a:solidFill>
                  <a:srgbClr val="FFFFFF"/>
                </a:solidFill>
                <a:latin typeface="Courier New" pitchFamily="49" charset="0"/>
              </a:rPr>
              <a:t> lv d </a:t>
            </a:r>
            <a:r>
              <a:rPr lang="en-US" altLang="en-US" sz="2496" dirty="0" err="1">
                <a:solidFill>
                  <a:srgbClr val="FFFFFF"/>
                </a:solidFill>
                <a:latin typeface="Courier New" pitchFamily="49" charset="0"/>
              </a:rPr>
              <a:t>phdqv</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ri</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dwwdlqlqj</a:t>
            </a:r>
            <a:r>
              <a:rPr lang="en-US" altLang="en-US" sz="2496" dirty="0">
                <a:solidFill>
                  <a:srgbClr val="FFFFFF"/>
                </a:solidFill>
                <a:latin typeface="Courier New" pitchFamily="49" charset="0"/>
              </a:rPr>
              <a:t> </a:t>
            </a:r>
          </a:p>
          <a:p>
            <a:pPr lvl="2" eaLnBrk="0" fontAlgn="base" hangingPunct="0">
              <a:spcBef>
                <a:spcPct val="0"/>
              </a:spcBef>
              <a:spcAft>
                <a:spcPct val="0"/>
              </a:spcAft>
            </a:pP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NCRYPTION</a:t>
            </a:r>
            <a:r>
              <a:rPr lang="en-US" altLang="en-US" sz="2496" dirty="0">
                <a:solidFill>
                  <a:srgbClr val="FF0000"/>
                </a:solidFill>
                <a:latin typeface="Courier New" pitchFamily="49" charset="0"/>
              </a:rPr>
              <a:t> </a:t>
            </a:r>
            <a:r>
              <a:rPr lang="en-US" altLang="en-US" sz="2496" b="1" dirty="0">
                <a:solidFill>
                  <a:srgbClr val="FF0000"/>
                </a:solidFill>
                <a:latin typeface="Courier New" pitchFamily="49" charset="0"/>
              </a:rPr>
              <a:t>IS </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 M</a:t>
            </a:r>
            <a:r>
              <a:rPr lang="en-US" altLang="en-US" sz="2496" b="1" dirty="0">
                <a:solidFill>
                  <a:srgbClr val="00B0F0"/>
                </a:solidFill>
                <a:latin typeface="Courier New" pitchFamily="49" charset="0"/>
              </a:rPr>
              <a:t>E</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NS OF </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TT</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INING</a:t>
            </a:r>
          </a:p>
          <a:p>
            <a:pPr lvl="2" eaLnBrk="0" fontAlgn="base" hangingPunct="0">
              <a:spcBef>
                <a:spcPct val="0"/>
              </a:spcBef>
              <a:spcAft>
                <a:spcPct val="0"/>
              </a:spcAft>
            </a:pPr>
            <a:r>
              <a:rPr lang="en-US" altLang="en-US" sz="2496" dirty="0" err="1">
                <a:solidFill>
                  <a:srgbClr val="FFFFFF"/>
                </a:solidFill>
                <a:latin typeface="Courier New" pitchFamily="49" charset="0"/>
              </a:rPr>
              <a:t>vhfxuh</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frppxqlfdwlrq</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ryhu</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lqvhfxuh</a:t>
            </a: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b="1" dirty="0">
                <a:solidFill>
                  <a:srgbClr val="FF0000"/>
                </a:solidFill>
                <a:latin typeface="Courier New" pitchFamily="49" charset="0"/>
              </a:rPr>
              <a:t>S</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CUR</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 COMMUNIC</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TION OV</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R INS</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CUR</a:t>
            </a:r>
            <a:r>
              <a:rPr lang="en-US" altLang="en-US" sz="2496" b="1" dirty="0">
                <a:solidFill>
                  <a:srgbClr val="00B0F0"/>
                </a:solidFill>
                <a:latin typeface="Courier New" pitchFamily="49" charset="0"/>
              </a:rPr>
              <a:t>E</a:t>
            </a:r>
          </a:p>
          <a:p>
            <a:pPr lvl="2" eaLnBrk="0" fontAlgn="base" hangingPunct="0">
              <a:spcBef>
                <a:spcPct val="0"/>
              </a:spcBef>
              <a:spcAft>
                <a:spcPct val="0"/>
              </a:spcAft>
            </a:pPr>
            <a:r>
              <a:rPr lang="en-US" altLang="en-US" sz="2496" dirty="0" err="1">
                <a:solidFill>
                  <a:srgbClr val="FFFFFF"/>
                </a:solidFill>
                <a:latin typeface="Courier New" pitchFamily="49" charset="0"/>
              </a:rPr>
              <a:t>fkdqqhov</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eb</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xvlqj</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hqfubswlrq</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zh</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glvjxlvh</a:t>
            </a: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b="1" dirty="0">
                <a:solidFill>
                  <a:srgbClr val="FF0000"/>
                </a:solidFill>
                <a:latin typeface="Courier New" pitchFamily="49" charset="0"/>
              </a:rPr>
              <a:t>CH</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NN</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LS BY USING </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NCRYPTION W</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 DISGUIS</a:t>
            </a:r>
            <a:r>
              <a:rPr lang="en-US" altLang="en-US" sz="2496" b="1" dirty="0">
                <a:solidFill>
                  <a:srgbClr val="00B0F0"/>
                </a:solidFill>
                <a:latin typeface="Courier New" pitchFamily="49" charset="0"/>
              </a:rPr>
              <a:t>E</a:t>
            </a:r>
          </a:p>
          <a:p>
            <a:pPr lvl="2" eaLnBrk="0" fontAlgn="base" hangingPunct="0">
              <a:spcBef>
                <a:spcPct val="0"/>
              </a:spcBef>
              <a:spcAft>
                <a:spcPct val="0"/>
              </a:spcAft>
            </a:pP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wkh</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phvvdjh</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vr</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wkdw</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hyhq</a:t>
            </a:r>
            <a:r>
              <a:rPr lang="en-US" altLang="en-US" sz="2496" dirty="0">
                <a:solidFill>
                  <a:srgbClr val="FFFFFF"/>
                </a:solidFill>
                <a:latin typeface="Courier New" pitchFamily="49" charset="0"/>
              </a:rPr>
              <a:t> li </a:t>
            </a:r>
            <a:r>
              <a:rPr lang="en-US" altLang="en-US" sz="2496" dirty="0" err="1">
                <a:solidFill>
                  <a:srgbClr val="FFFFFF"/>
                </a:solidFill>
                <a:latin typeface="Courier New" pitchFamily="49" charset="0"/>
              </a:rPr>
              <a:t>wkh</a:t>
            </a: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dirty="0">
                <a:solidFill>
                  <a:srgbClr val="FFFFFF"/>
                </a:solidFill>
                <a:latin typeface="Courier New" pitchFamily="49" charset="0"/>
              </a:rPr>
              <a:t> </a:t>
            </a:r>
            <a:r>
              <a:rPr lang="en-US" altLang="en-US" sz="2496" b="1" u="sng" dirty="0">
                <a:solidFill>
                  <a:srgbClr val="FF0000"/>
                </a:solidFill>
                <a:effectLst>
                  <a:outerShdw blurRad="38100" dist="38100" dir="2700000" algn="tl">
                    <a:srgbClr val="000000">
                      <a:alpha val="43137"/>
                    </a:srgbClr>
                  </a:outerShdw>
                </a:effectLst>
                <a:latin typeface="Courier New" pitchFamily="49" charset="0"/>
              </a:rPr>
              <a:t>TH</a:t>
            </a:r>
            <a:r>
              <a:rPr lang="en-US" altLang="en-US" sz="2496" b="1" u="sng" dirty="0">
                <a:solidFill>
                  <a:srgbClr val="00B0F0"/>
                </a:solidFill>
                <a:effectLst>
                  <a:outerShdw blurRad="38100" dist="38100" dir="2700000" algn="tl">
                    <a:srgbClr val="000000">
                      <a:alpha val="43137"/>
                    </a:srgbClr>
                  </a:outerShdw>
                </a:effectLst>
                <a:latin typeface="Courier New" pitchFamily="49" charset="0"/>
              </a:rPr>
              <a:t>E</a:t>
            </a:r>
            <a:r>
              <a:rPr lang="en-US" altLang="en-US" sz="2496" b="1" dirty="0">
                <a:solidFill>
                  <a:srgbClr val="FF0000"/>
                </a:solidFill>
                <a:latin typeface="Courier New" pitchFamily="49" charset="0"/>
              </a:rPr>
              <a:t> M</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SS</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G</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 SO TH</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T </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V</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N IF </a:t>
            </a:r>
            <a:r>
              <a:rPr lang="en-US" altLang="en-US" sz="2496" b="1" u="sng" dirty="0">
                <a:solidFill>
                  <a:srgbClr val="FF0000"/>
                </a:solidFill>
                <a:effectLst>
                  <a:outerShdw blurRad="38100" dist="38100" dir="2700000" algn="tl">
                    <a:srgbClr val="000000">
                      <a:alpha val="43137"/>
                    </a:srgbClr>
                  </a:outerShdw>
                </a:effectLst>
                <a:latin typeface="Courier New" pitchFamily="49" charset="0"/>
              </a:rPr>
              <a:t>TH</a:t>
            </a:r>
            <a:r>
              <a:rPr lang="en-US" altLang="en-US" sz="2496" b="1" u="sng" dirty="0">
                <a:solidFill>
                  <a:srgbClr val="00B0F0"/>
                </a:solidFill>
                <a:effectLst>
                  <a:outerShdw blurRad="38100" dist="38100" dir="2700000" algn="tl">
                    <a:srgbClr val="000000">
                      <a:alpha val="43137"/>
                    </a:srgbClr>
                  </a:outerShdw>
                </a:effectLst>
                <a:latin typeface="Courier New" pitchFamily="49" charset="0"/>
              </a:rPr>
              <a:t>E</a:t>
            </a:r>
          </a:p>
          <a:p>
            <a:pPr lvl="2" eaLnBrk="0" fontAlgn="base" hangingPunct="0">
              <a:spcBef>
                <a:spcPct val="0"/>
              </a:spcBef>
              <a:spcAft>
                <a:spcPct val="0"/>
              </a:spcAft>
            </a:pPr>
            <a:r>
              <a:rPr lang="en-US" altLang="en-US" sz="2496" dirty="0" err="1">
                <a:solidFill>
                  <a:srgbClr val="FFFFFF"/>
                </a:solidFill>
                <a:latin typeface="Courier New" pitchFamily="49" charset="0"/>
              </a:rPr>
              <a:t>wudqvplvvlrq</a:t>
            </a:r>
            <a:r>
              <a:rPr lang="en-US" altLang="en-US" sz="2496" dirty="0">
                <a:solidFill>
                  <a:srgbClr val="FFFFFF"/>
                </a:solidFill>
                <a:latin typeface="Courier New" pitchFamily="49" charset="0"/>
              </a:rPr>
              <a:t> lv </a:t>
            </a:r>
            <a:r>
              <a:rPr lang="en-US" altLang="en-US" sz="2496" dirty="0" err="1">
                <a:solidFill>
                  <a:srgbClr val="FFFFFF"/>
                </a:solidFill>
                <a:latin typeface="Courier New" pitchFamily="49" charset="0"/>
              </a:rPr>
              <a:t>glyhuwhg</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wkh</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phvvdjh</a:t>
            </a: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b="1" dirty="0">
                <a:solidFill>
                  <a:srgbClr val="FF0000"/>
                </a:solidFill>
                <a:latin typeface="Courier New" pitchFamily="49" charset="0"/>
              </a:rPr>
              <a:t>TR</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NSMISSION IS DIV</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RT</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D </a:t>
            </a:r>
            <a:r>
              <a:rPr lang="en-US" altLang="en-US" sz="2496" b="1" u="sng" dirty="0">
                <a:solidFill>
                  <a:srgbClr val="FF0000"/>
                </a:solidFill>
                <a:effectLst>
                  <a:outerShdw blurRad="38100" dist="38100" dir="2700000" algn="tl">
                    <a:srgbClr val="000000">
                      <a:alpha val="43137"/>
                    </a:srgbClr>
                  </a:outerShdw>
                </a:effectLst>
                <a:latin typeface="Courier New" pitchFamily="49" charset="0"/>
              </a:rPr>
              <a:t>TH</a:t>
            </a:r>
            <a:r>
              <a:rPr lang="en-US" altLang="en-US" sz="2496" b="1" u="sng" dirty="0">
                <a:solidFill>
                  <a:srgbClr val="00B0F0"/>
                </a:solidFill>
                <a:effectLst>
                  <a:outerShdw blurRad="38100" dist="38100" dir="2700000" algn="tl">
                    <a:srgbClr val="000000">
                      <a:alpha val="43137"/>
                    </a:srgbClr>
                  </a:outerShdw>
                </a:effectLst>
                <a:latin typeface="Courier New" pitchFamily="49" charset="0"/>
              </a:rPr>
              <a:t>E</a:t>
            </a:r>
            <a:r>
              <a:rPr lang="en-US" altLang="en-US" sz="2496" b="1" dirty="0">
                <a:solidFill>
                  <a:srgbClr val="FF0000"/>
                </a:solidFill>
                <a:latin typeface="Courier New" pitchFamily="49" charset="0"/>
              </a:rPr>
              <a:t> M</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SS</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G</a:t>
            </a:r>
            <a:r>
              <a:rPr lang="en-US" altLang="en-US" sz="2496" b="1" dirty="0">
                <a:solidFill>
                  <a:srgbClr val="00B0F0"/>
                </a:solidFill>
                <a:latin typeface="Courier New" pitchFamily="49" charset="0"/>
              </a:rPr>
              <a:t>E</a:t>
            </a:r>
          </a:p>
          <a:p>
            <a:pPr lvl="2" eaLnBrk="0" fontAlgn="base" hangingPunct="0">
              <a:spcBef>
                <a:spcPct val="0"/>
              </a:spcBef>
              <a:spcAft>
                <a:spcPct val="0"/>
              </a:spcAft>
            </a:pP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zloo</a:t>
            </a:r>
            <a:r>
              <a:rPr lang="en-US" altLang="en-US" sz="2496" dirty="0">
                <a:solidFill>
                  <a:srgbClr val="FFFFFF"/>
                </a:solidFill>
                <a:latin typeface="Courier New" pitchFamily="49" charset="0"/>
              </a:rPr>
              <a:t> </a:t>
            </a:r>
            <a:r>
              <a:rPr lang="en-US" altLang="en-US" sz="2496" dirty="0" err="1">
                <a:solidFill>
                  <a:srgbClr val="FFFFFF"/>
                </a:solidFill>
                <a:latin typeface="Courier New" pitchFamily="49" charset="0"/>
              </a:rPr>
              <a:t>qrw</a:t>
            </a:r>
            <a:r>
              <a:rPr lang="en-US" altLang="en-US" sz="2496" dirty="0">
                <a:solidFill>
                  <a:srgbClr val="FFFFFF"/>
                </a:solidFill>
                <a:latin typeface="Courier New" pitchFamily="49" charset="0"/>
              </a:rPr>
              <a:t> eh </a:t>
            </a:r>
            <a:r>
              <a:rPr lang="en-US" altLang="en-US" sz="2496" dirty="0" err="1">
                <a:solidFill>
                  <a:srgbClr val="FFFFFF"/>
                </a:solidFill>
                <a:latin typeface="Courier New" pitchFamily="49" charset="0"/>
              </a:rPr>
              <a:t>uhyhdohg</a:t>
            </a:r>
            <a:endParaRPr lang="en-US" altLang="en-US" sz="2496" dirty="0">
              <a:solidFill>
                <a:srgbClr val="FFFFFF"/>
              </a:solidFill>
              <a:latin typeface="Courier New" pitchFamily="49" charset="0"/>
            </a:endParaRPr>
          </a:p>
          <a:p>
            <a:pPr lvl="2" eaLnBrk="0" fontAlgn="base" hangingPunct="0">
              <a:spcBef>
                <a:spcPct val="0"/>
              </a:spcBef>
              <a:spcAft>
                <a:spcPct val="0"/>
              </a:spcAft>
            </a:pPr>
            <a:r>
              <a:rPr lang="en-US" altLang="en-US" sz="2496" dirty="0">
                <a:solidFill>
                  <a:srgbClr val="FFFFFF"/>
                </a:solidFill>
                <a:latin typeface="Courier New" pitchFamily="49" charset="0"/>
              </a:rPr>
              <a:t> </a:t>
            </a:r>
            <a:r>
              <a:rPr lang="en-US" altLang="en-US" sz="2496" b="1" dirty="0">
                <a:solidFill>
                  <a:srgbClr val="FF0000"/>
                </a:solidFill>
                <a:latin typeface="Courier New" pitchFamily="49" charset="0"/>
              </a:rPr>
              <a:t>WILL NOT B</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 R</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V</a:t>
            </a:r>
            <a:r>
              <a:rPr lang="en-US" altLang="en-US" sz="2496" b="1" dirty="0">
                <a:solidFill>
                  <a:srgbClr val="00B0F0"/>
                </a:solidFill>
                <a:latin typeface="Courier New" pitchFamily="49" charset="0"/>
              </a:rPr>
              <a:t>E</a:t>
            </a:r>
            <a:r>
              <a:rPr lang="en-US" altLang="en-US" sz="2496" b="1" dirty="0">
                <a:solidFill>
                  <a:srgbClr val="FFC000"/>
                </a:solidFill>
                <a:latin typeface="Courier New" pitchFamily="49" charset="0"/>
              </a:rPr>
              <a:t>A</a:t>
            </a:r>
            <a:r>
              <a:rPr lang="en-US" altLang="en-US" sz="2496" b="1" dirty="0">
                <a:solidFill>
                  <a:srgbClr val="FF0000"/>
                </a:solidFill>
                <a:latin typeface="Courier New" pitchFamily="49" charset="0"/>
              </a:rPr>
              <a:t>L</a:t>
            </a:r>
            <a:r>
              <a:rPr lang="en-US" altLang="en-US" sz="2496" b="1" dirty="0">
                <a:solidFill>
                  <a:srgbClr val="00B0F0"/>
                </a:solidFill>
                <a:latin typeface="Courier New" pitchFamily="49" charset="0"/>
              </a:rPr>
              <a:t>E</a:t>
            </a:r>
            <a:r>
              <a:rPr lang="en-US" altLang="en-US" sz="2496" b="1" dirty="0">
                <a:solidFill>
                  <a:srgbClr val="FF0000"/>
                </a:solidFill>
                <a:latin typeface="Courier New" pitchFamily="49" charset="0"/>
              </a:rPr>
              <a:t>D</a:t>
            </a:r>
          </a:p>
          <a:p>
            <a:pPr lvl="2" eaLnBrk="0" fontAlgn="base" hangingPunct="0">
              <a:spcBef>
                <a:spcPct val="0"/>
              </a:spcBef>
              <a:spcAft>
                <a:spcPct val="0"/>
              </a:spcAft>
            </a:pPr>
            <a:endParaRPr lang="en-US" altLang="en-US" sz="2496" dirty="0">
              <a:solidFill>
                <a:srgbClr val="FFFFFF"/>
              </a:solidFill>
              <a:latin typeface="Courier New" pitchFamily="49" charset="0"/>
            </a:endParaRPr>
          </a:p>
          <a:p>
            <a:pPr lvl="2" eaLnBrk="0" fontAlgn="base" hangingPunct="0">
              <a:spcBef>
                <a:spcPct val="0"/>
              </a:spcBef>
              <a:spcAft>
                <a:spcPct val="0"/>
              </a:spcAft>
            </a:pPr>
            <a:endParaRPr lang="en-US" altLang="en-US" sz="2496" dirty="0">
              <a:solidFill>
                <a:srgbClr val="FFFFFF"/>
              </a:solidFill>
            </a:endParaRPr>
          </a:p>
          <a:p>
            <a:pPr eaLnBrk="0" fontAlgn="base" hangingPunct="0">
              <a:spcBef>
                <a:spcPct val="0"/>
              </a:spcBef>
              <a:spcAft>
                <a:spcPct val="0"/>
              </a:spcAft>
            </a:pPr>
            <a:endParaRPr lang="en-US" altLang="en-US" sz="2496" dirty="0">
              <a:solidFill>
                <a:srgbClr val="FFFFFF"/>
              </a:solidFill>
            </a:endParaRPr>
          </a:p>
        </p:txBody>
      </p:sp>
    </p:spTree>
    <p:extLst>
      <p:ext uri="{BB962C8B-B14F-4D97-AF65-F5344CB8AC3E}">
        <p14:creationId xmlns:p14="http://schemas.microsoft.com/office/powerpoint/2010/main" val="293358099"/>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In This Chapter	</a:t>
            </a:r>
          </a:p>
        </p:txBody>
      </p:sp>
      <p:sp>
        <p:nvSpPr>
          <p:cNvPr id="6147" name="Content Placeholder 2"/>
          <p:cNvSpPr>
            <a:spLocks noGrp="1"/>
          </p:cNvSpPr>
          <p:nvPr>
            <p:ph idx="1"/>
          </p:nvPr>
        </p:nvSpPr>
        <p:spPr/>
        <p:txBody>
          <a:bodyPr/>
          <a:lstStyle/>
          <a:p>
            <a:r>
              <a:rPr lang="en-US" altLang="en-US" dirty="0" smtClean="0"/>
              <a:t>The risks involved in computing</a:t>
            </a:r>
          </a:p>
          <a:p>
            <a:r>
              <a:rPr lang="en-US" altLang="en-US" dirty="0" smtClean="0"/>
              <a:t>The goal of secure computing: confidentiality, integrity, availability </a:t>
            </a:r>
          </a:p>
          <a:p>
            <a:r>
              <a:rPr lang="en-US" altLang="en-US" dirty="0" smtClean="0"/>
              <a:t>The threats to security in computing: interception, interruption, modifications, fabrication</a:t>
            </a:r>
          </a:p>
          <a:p>
            <a:r>
              <a:rPr lang="en-US" altLang="en-US" dirty="0" smtClean="0"/>
              <a:t>Controls available to address these threats: encryption, programming controls, operating systems, network controls, administrative controls, laws and ethics</a:t>
            </a:r>
          </a:p>
        </p:txBody>
      </p:sp>
      <p:sp>
        <p:nvSpPr>
          <p:cNvPr id="5" name="Slide Number Placeholder 4"/>
          <p:cNvSpPr>
            <a:spLocks noGrp="1"/>
          </p:cNvSpPr>
          <p:nvPr>
            <p:ph type="sldNum" sz="quarter" idx="12"/>
          </p:nvPr>
        </p:nvSpPr>
        <p:spPr/>
        <p:txBody>
          <a:bodyPr/>
          <a:lstStyle/>
          <a:p>
            <a:pPr>
              <a:defRPr/>
            </a:pPr>
            <a:fld id="{568E4782-4F18-469C-857C-01ECC30C248F}" type="slidenum">
              <a:rPr lang="en-US">
                <a:solidFill>
                  <a:srgbClr val="04617B">
                    <a:shade val="90000"/>
                  </a:srgbClr>
                </a:solidFill>
              </a:rPr>
              <a:pPr>
                <a:defRPr/>
              </a:pPr>
              <a:t>2</a:t>
            </a:fld>
            <a:endParaRPr lang="en-US">
              <a:solidFill>
                <a:srgbClr val="04617B">
                  <a:shade val="90000"/>
                </a:srgbClr>
              </a:solidFill>
            </a:endParaRPr>
          </a:p>
        </p:txBody>
      </p:sp>
    </p:spTree>
    <p:extLst>
      <p:ext uri="{BB962C8B-B14F-4D97-AF65-F5344CB8AC3E}">
        <p14:creationId xmlns:p14="http://schemas.microsoft.com/office/powerpoint/2010/main" val="98582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98357" y="317694"/>
            <a:ext cx="10972800" cy="685800"/>
          </a:xfrm>
        </p:spPr>
        <p:txBody>
          <a:bodyPr/>
          <a:lstStyle/>
          <a:p>
            <a:r>
              <a:rPr lang="en-AU" altLang="en-US" u="sng" dirty="0">
                <a:solidFill>
                  <a:srgbClr val="FF0000"/>
                </a:solidFill>
              </a:rPr>
              <a:t>Playfair Cipher</a:t>
            </a:r>
          </a:p>
        </p:txBody>
      </p:sp>
      <p:sp>
        <p:nvSpPr>
          <p:cNvPr id="79875" name="Rectangle 3"/>
          <p:cNvSpPr>
            <a:spLocks noGrp="1" noChangeArrowheads="1"/>
          </p:cNvSpPr>
          <p:nvPr>
            <p:ph type="body" idx="1"/>
          </p:nvPr>
        </p:nvSpPr>
        <p:spPr>
          <a:xfrm>
            <a:off x="609600" y="1175831"/>
            <a:ext cx="10972800" cy="4751494"/>
          </a:xfrm>
        </p:spPr>
        <p:txBody>
          <a:bodyPr/>
          <a:lstStyle/>
          <a:p>
            <a:pPr marL="514350" indent="-514350" algn="just">
              <a:buFont typeface="+mj-lt"/>
              <a:buAutoNum type="arabicParenR"/>
            </a:pPr>
            <a:r>
              <a:rPr lang="en-US" sz="2400" dirty="0">
                <a:solidFill>
                  <a:schemeClr val="bg1"/>
                </a:solidFill>
                <a:effectLst/>
                <a:latin typeface="+mj-lt"/>
              </a:rPr>
              <a:t>The Playfair cipher was invented in 1854 by Charles Wheatstone, but named after lord Playfair who heavily promoted the use of the cipher. </a:t>
            </a:r>
          </a:p>
          <a:p>
            <a:pPr marL="514350" indent="-514350" algn="just">
              <a:buFont typeface="+mj-lt"/>
              <a:buAutoNum type="arabicParenR"/>
            </a:pPr>
            <a:r>
              <a:rPr lang="en-US" sz="2400" dirty="0">
                <a:solidFill>
                  <a:srgbClr val="C00000"/>
                </a:solidFill>
                <a:effectLst/>
                <a:latin typeface="+mj-lt"/>
              </a:rPr>
              <a:t>It is a polygraphic substitution cipher, </a:t>
            </a:r>
          </a:p>
          <a:p>
            <a:pPr marL="514350" indent="-514350" algn="just">
              <a:buFont typeface="+mj-lt"/>
              <a:buAutoNum type="arabicParenR"/>
            </a:pPr>
            <a:r>
              <a:rPr lang="en-US" sz="2400" dirty="0">
                <a:solidFill>
                  <a:schemeClr val="bg1"/>
                </a:solidFill>
                <a:effectLst/>
                <a:latin typeface="+mj-lt"/>
              </a:rPr>
              <a:t>which encrypts pair of letters instead of single letters. </a:t>
            </a:r>
          </a:p>
          <a:p>
            <a:pPr marL="514350" indent="-514350" algn="just">
              <a:buFont typeface="+mj-lt"/>
              <a:buAutoNum type="arabicParenR"/>
            </a:pPr>
            <a:r>
              <a:rPr lang="en-US" sz="2400" dirty="0">
                <a:solidFill>
                  <a:srgbClr val="C00000"/>
                </a:solidFill>
                <a:effectLst/>
                <a:latin typeface="+mj-lt"/>
              </a:rPr>
              <a:t>This makes frequency analysis much more difficult, since there are around 600 combinations instead of 26.</a:t>
            </a:r>
          </a:p>
          <a:p>
            <a:pPr marL="514350" indent="-514350" algn="just">
              <a:buFont typeface="+mj-lt"/>
              <a:buAutoNum type="arabicParenR"/>
            </a:pPr>
            <a:r>
              <a:rPr lang="en-US" sz="2400" dirty="0">
                <a:solidFill>
                  <a:schemeClr val="bg1"/>
                </a:solidFill>
                <a:effectLst/>
                <a:latin typeface="+mj-lt"/>
              </a:rPr>
              <a:t>A grid of </a:t>
            </a:r>
            <a:r>
              <a:rPr lang="en-US" sz="2400" b="1" dirty="0">
                <a:solidFill>
                  <a:srgbClr val="C00000"/>
                </a:solidFill>
                <a:effectLst/>
                <a:latin typeface="+mj-lt"/>
              </a:rPr>
              <a:t>5x5</a:t>
            </a:r>
            <a:r>
              <a:rPr lang="en-US" sz="2400" dirty="0">
                <a:solidFill>
                  <a:schemeClr val="bg1"/>
                </a:solidFill>
                <a:effectLst/>
                <a:latin typeface="+mj-lt"/>
              </a:rPr>
              <a:t> letters is used for encryption. Since there are only 25 spots, one character has to be omitted (for instance J, which is replaced by I).</a:t>
            </a:r>
          </a:p>
          <a:p>
            <a:pPr marL="514350" indent="-514350" algn="just">
              <a:buFont typeface="+mj-lt"/>
              <a:buAutoNum type="arabicParenR"/>
            </a:pPr>
            <a:r>
              <a:rPr lang="en-US" sz="2400" dirty="0">
                <a:solidFill>
                  <a:srgbClr val="C00000"/>
                </a:solidFill>
                <a:effectLst/>
                <a:latin typeface="+mj-lt"/>
              </a:rPr>
              <a:t>The grid is formed by first taking a code word (with duplicate letters removed) and then adding any alphabet characters missing.</a:t>
            </a:r>
          </a:p>
          <a:p>
            <a:pPr marL="514350" indent="-514350" algn="just">
              <a:buFont typeface="+mj-lt"/>
              <a:buAutoNum type="arabicParenR"/>
            </a:pPr>
            <a:endParaRPr lang="en-US" sz="2400" dirty="0">
              <a:solidFill>
                <a:schemeClr val="bg1"/>
              </a:solidFill>
              <a:effectLst/>
              <a:latin typeface="+mj-lt"/>
            </a:endParaRPr>
          </a:p>
        </p:txBody>
      </p:sp>
    </p:spTree>
    <p:extLst>
      <p:ext uri="{BB962C8B-B14F-4D97-AF65-F5344CB8AC3E}">
        <p14:creationId xmlns:p14="http://schemas.microsoft.com/office/powerpoint/2010/main" val="2302655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76200"/>
            <a:ext cx="10972800" cy="826349"/>
          </a:xfrm>
        </p:spPr>
        <p:txBody>
          <a:bodyPr/>
          <a:lstStyle/>
          <a:p>
            <a:r>
              <a:rPr lang="en-AU" altLang="en-US" dirty="0">
                <a:solidFill>
                  <a:schemeClr val="bg2">
                    <a:lumMod val="75000"/>
                  </a:schemeClr>
                </a:solidFill>
                <a:effectLst/>
              </a:rPr>
              <a:t>Playfair Key Matrix</a:t>
            </a:r>
          </a:p>
        </p:txBody>
      </p:sp>
      <p:sp>
        <p:nvSpPr>
          <p:cNvPr id="80899" name="Rectangle 3"/>
          <p:cNvSpPr>
            <a:spLocks noGrp="1" noChangeArrowheads="1"/>
          </p:cNvSpPr>
          <p:nvPr>
            <p:ph type="body" idx="1"/>
          </p:nvPr>
        </p:nvSpPr>
        <p:spPr>
          <a:xfrm>
            <a:off x="1447800" y="750149"/>
            <a:ext cx="9628840" cy="3090810"/>
          </a:xfrm>
        </p:spPr>
        <p:txBody>
          <a:bodyPr/>
          <a:lstStyle/>
          <a:p>
            <a:pPr algn="just"/>
            <a:r>
              <a:rPr lang="en-AU" altLang="en-US" b="1" dirty="0" smtClean="0">
                <a:solidFill>
                  <a:srgbClr val="000000"/>
                </a:solidFill>
                <a:effectLst/>
              </a:rPr>
              <a:t>A </a:t>
            </a:r>
            <a:r>
              <a:rPr lang="en-AU" altLang="en-US" b="1" dirty="0">
                <a:solidFill>
                  <a:srgbClr val="000000"/>
                </a:solidFill>
                <a:effectLst/>
              </a:rPr>
              <a:t>5X5 matrix of letters based on a keyword </a:t>
            </a:r>
          </a:p>
          <a:p>
            <a:pPr algn="just"/>
            <a:r>
              <a:rPr lang="en-AU" altLang="en-US" b="1" dirty="0" smtClean="0">
                <a:solidFill>
                  <a:srgbClr val="C00000"/>
                </a:solidFill>
                <a:effectLst/>
              </a:rPr>
              <a:t>Fill </a:t>
            </a:r>
            <a:r>
              <a:rPr lang="en-AU" altLang="en-US" b="1" dirty="0">
                <a:solidFill>
                  <a:srgbClr val="C00000"/>
                </a:solidFill>
                <a:effectLst/>
              </a:rPr>
              <a:t>in letters of keyword (sans duplicates) </a:t>
            </a:r>
          </a:p>
          <a:p>
            <a:pPr algn="just"/>
            <a:r>
              <a:rPr lang="en-AU" altLang="en-US" b="1" dirty="0">
                <a:solidFill>
                  <a:srgbClr val="000000"/>
                </a:solidFill>
                <a:effectLst/>
              </a:rPr>
              <a:t>F</a:t>
            </a:r>
            <a:r>
              <a:rPr lang="en-AU" altLang="en-US" b="1" dirty="0" smtClean="0">
                <a:solidFill>
                  <a:srgbClr val="000000"/>
                </a:solidFill>
                <a:effectLst/>
              </a:rPr>
              <a:t>ill </a:t>
            </a:r>
            <a:r>
              <a:rPr lang="en-AU" altLang="en-US" b="1" dirty="0">
                <a:solidFill>
                  <a:srgbClr val="000000"/>
                </a:solidFill>
                <a:effectLst/>
              </a:rPr>
              <a:t>rest of matrix with other letters</a:t>
            </a:r>
          </a:p>
          <a:p>
            <a:pPr algn="just"/>
            <a:r>
              <a:rPr lang="en-AU" altLang="en-US" b="1" dirty="0" err="1">
                <a:solidFill>
                  <a:srgbClr val="C00000"/>
                </a:solidFill>
                <a:effectLst/>
              </a:rPr>
              <a:t>eg</a:t>
            </a:r>
            <a:r>
              <a:rPr lang="en-AU" altLang="en-US" b="1" dirty="0">
                <a:solidFill>
                  <a:srgbClr val="C00000"/>
                </a:solidFill>
                <a:effectLst/>
              </a:rPr>
              <a:t>. using the keyword MONARCHY</a:t>
            </a:r>
          </a:p>
        </p:txBody>
      </p:sp>
      <p:graphicFrame>
        <p:nvGraphicFramePr>
          <p:cNvPr id="80947" name="Group 51"/>
          <p:cNvGraphicFramePr>
            <a:graphicFrameLocks noGrp="1"/>
          </p:cNvGraphicFramePr>
          <p:nvPr>
            <p:extLst/>
          </p:nvPr>
        </p:nvGraphicFramePr>
        <p:xfrm>
          <a:off x="609601" y="3505200"/>
          <a:ext cx="5257801" cy="2743200"/>
        </p:xfrm>
        <a:graphic>
          <a:graphicData uri="http://schemas.openxmlformats.org/drawingml/2006/table">
            <a:tbl>
              <a:tblPr>
                <a:tableStyleId>{775DCB02-9BB8-47FD-8907-85C794F793BA}</a:tableStyleId>
              </a:tblPr>
              <a:tblGrid>
                <a:gridCol w="984042"/>
                <a:gridCol w="1066644"/>
                <a:gridCol w="1030730"/>
                <a:gridCol w="1106149"/>
                <a:gridCol w="1070236"/>
              </a:tblGrid>
              <a:tr h="618186">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M</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O</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N</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A</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R</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r>
              <a:tr h="47835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C</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H</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rgbClr val="FF0000"/>
                          </a:solidFill>
                          <a:effectLst/>
                        </a:rPr>
                        <a:t>Y</a:t>
                      </a:r>
                      <a:endParaRPr kumimoji="0" lang="en-US" altLang="en-US" sz="2100" b="1" i="0" u="none" strike="noStrike" cap="none" normalizeH="0" baseline="0" dirty="0" smtClean="0">
                        <a:ln>
                          <a:noFill/>
                        </a:ln>
                        <a:solidFill>
                          <a:srgbClr val="FF0000"/>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B</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smtClean="0">
                          <a:ln>
                            <a:noFill/>
                          </a:ln>
                          <a:solidFill>
                            <a:schemeClr val="bg1"/>
                          </a:solidFill>
                          <a:effectLst/>
                        </a:rPr>
                        <a:t>D</a:t>
                      </a:r>
                      <a:endParaRPr kumimoji="0" lang="en-US" altLang="en-US" sz="2100" b="1" i="0" u="none" strike="noStrike" cap="none" normalizeH="0" baseline="0" smtClean="0">
                        <a:ln>
                          <a:noFill/>
                        </a:ln>
                        <a:solidFill>
                          <a:schemeClr val="bg1"/>
                        </a:solidFill>
                        <a:effectLst/>
                        <a:latin typeface="Arial" pitchFamily="34" charset="0"/>
                      </a:endParaRPr>
                    </a:p>
                  </a:txBody>
                  <a:tcPr marL="95102" marR="95102" marT="47551" marB="47551" horzOverflow="overflow"/>
                </a:tc>
              </a:tr>
              <a:tr h="47835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E</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F</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G</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I/J</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smtClean="0">
                          <a:ln>
                            <a:noFill/>
                          </a:ln>
                          <a:solidFill>
                            <a:schemeClr val="bg1"/>
                          </a:solidFill>
                          <a:effectLst/>
                        </a:rPr>
                        <a:t>K</a:t>
                      </a:r>
                      <a:endParaRPr kumimoji="0" lang="en-US" altLang="en-US" sz="2100" b="1" i="0" u="none" strike="noStrike" cap="none" normalizeH="0" baseline="0" smtClean="0">
                        <a:ln>
                          <a:noFill/>
                        </a:ln>
                        <a:solidFill>
                          <a:schemeClr val="bg1"/>
                        </a:solidFill>
                        <a:effectLst/>
                        <a:latin typeface="Arial" pitchFamily="34" charset="0"/>
                      </a:endParaRPr>
                    </a:p>
                  </a:txBody>
                  <a:tcPr marL="95102" marR="95102" marT="47551" marB="47551" horzOverflow="overflow"/>
                </a:tc>
              </a:tr>
              <a:tr h="47835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L</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P</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Q</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S</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T</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r>
              <a:tr h="689940">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U</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V</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W</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X</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C0C0C0"/>
                            </a:outerShdw>
                          </a:effectLst>
                          <a:latin typeface="Arial" pitchFamily="34" charset="0"/>
                        </a:defRPr>
                      </a:lvl1pPr>
                      <a:lvl2pPr>
                        <a:spcBef>
                          <a:spcPct val="20000"/>
                        </a:spcBef>
                        <a:buClr>
                          <a:schemeClr val="tx2"/>
                        </a:buClr>
                        <a:buSzPct val="50000"/>
                        <a:buFont typeface="Wingdings" pitchFamily="2" charset="2"/>
                        <a:defRPr sz="2400">
                          <a:solidFill>
                            <a:schemeClr val="tx1"/>
                          </a:solidFill>
                          <a:effectLst>
                            <a:outerShdw blurRad="38100" dist="38100" dir="2700000" algn="tl">
                              <a:srgbClr val="C0C0C0"/>
                            </a:outerShdw>
                          </a:effectLst>
                          <a:latin typeface="Arial" pitchFamily="34" charset="0"/>
                        </a:defRPr>
                      </a:lvl2pPr>
                      <a:lvl3pPr>
                        <a:spcBef>
                          <a:spcPct val="20000"/>
                        </a:spcBef>
                        <a:buClr>
                          <a:schemeClr val="accent2"/>
                        </a:buClr>
                        <a:defRPr sz="2000">
                          <a:solidFill>
                            <a:schemeClr val="tx1"/>
                          </a:solidFill>
                          <a:effectLst>
                            <a:outerShdw blurRad="38100" dist="38100" dir="2700000" algn="tl">
                              <a:srgbClr val="C0C0C0"/>
                            </a:outerShdw>
                          </a:effectLst>
                          <a:latin typeface="Arial" pitchFamily="34" charset="0"/>
                        </a:defRPr>
                      </a:lvl3pPr>
                      <a:lvl4pPr>
                        <a:spcBef>
                          <a:spcPct val="20000"/>
                        </a:spcBef>
                        <a:buClr>
                          <a:schemeClr val="folHlink"/>
                        </a:buClr>
                        <a:buSzPct val="50000"/>
                        <a:buFont typeface="Wingdings" pitchFamily="2" charset="2"/>
                        <a:defRPr>
                          <a:solidFill>
                            <a:schemeClr val="tx1"/>
                          </a:solidFill>
                          <a:effectLst>
                            <a:outerShdw blurRad="38100" dist="38100" dir="2700000" algn="tl">
                              <a:srgbClr val="C0C0C0"/>
                            </a:outerShdw>
                          </a:effectLst>
                          <a:latin typeface="Arial" pitchFamily="34" charset="0"/>
                        </a:defRPr>
                      </a:lvl4pPr>
                      <a:lvl5pPr>
                        <a:spcBef>
                          <a:spcPct val="20000"/>
                        </a:spcBef>
                        <a:buClr>
                          <a:schemeClr val="hlink"/>
                        </a:buClr>
                        <a:defRPr>
                          <a:solidFill>
                            <a:schemeClr val="tx1"/>
                          </a:solidFill>
                          <a:effectLst>
                            <a:outerShdw blurRad="38100" dist="38100" dir="2700000" algn="tl">
                              <a:srgbClr val="C0C0C0"/>
                            </a:outerShdw>
                          </a:effectLst>
                          <a:latin typeface="Arial"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en-US" sz="2100" b="1" u="none" strike="noStrike" cap="none" normalizeH="0" baseline="0" dirty="0" smtClean="0">
                          <a:ln>
                            <a:noFill/>
                          </a:ln>
                          <a:solidFill>
                            <a:schemeClr val="bg1"/>
                          </a:solidFill>
                          <a:effectLst/>
                        </a:rPr>
                        <a:t>Z</a:t>
                      </a:r>
                      <a:endParaRPr kumimoji="0" lang="en-US" altLang="en-US" sz="2100" b="1" i="0" u="none" strike="noStrike" cap="none" normalizeH="0" baseline="0" dirty="0" smtClean="0">
                        <a:ln>
                          <a:noFill/>
                        </a:ln>
                        <a:solidFill>
                          <a:schemeClr val="bg1"/>
                        </a:solidFill>
                        <a:effectLst/>
                        <a:latin typeface="Arial" pitchFamily="34" charset="0"/>
                      </a:endParaRPr>
                    </a:p>
                  </a:txBody>
                  <a:tcPr marL="95102" marR="95102" marT="47551" marB="47551" horzOverflow="overflow"/>
                </a:tc>
              </a:tr>
            </a:tbl>
          </a:graphicData>
        </a:graphic>
      </p:graphicFrame>
      <p:sp>
        <p:nvSpPr>
          <p:cNvPr id="2" name="Rectangle 1">
            <a:hlinkClick r:id="rId3"/>
          </p:cNvPr>
          <p:cNvSpPr/>
          <p:nvPr/>
        </p:nvSpPr>
        <p:spPr>
          <a:xfrm>
            <a:off x="6400800" y="5791200"/>
            <a:ext cx="5395516" cy="369332"/>
          </a:xfrm>
          <a:prstGeom prst="rect">
            <a:avLst/>
          </a:prstGeom>
        </p:spPr>
        <p:txBody>
          <a:bodyPr wrap="none">
            <a:spAutoFit/>
          </a:bodyPr>
          <a:lstStyle/>
          <a:p>
            <a:r>
              <a:rPr lang="en-US" b="1" dirty="0">
                <a:solidFill>
                  <a:srgbClr val="C00000"/>
                </a:solidFill>
              </a:rPr>
              <a:t>http://www.online.crypto-it.net/eng/playfair.html</a:t>
            </a:r>
          </a:p>
        </p:txBody>
      </p:sp>
    </p:spTree>
    <p:extLst>
      <p:ext uri="{BB962C8B-B14F-4D97-AF65-F5344CB8AC3E}">
        <p14:creationId xmlns:p14="http://schemas.microsoft.com/office/powerpoint/2010/main" val="534048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16420" y="-137316"/>
            <a:ext cx="8559165" cy="1109520"/>
          </a:xfrm>
        </p:spPr>
        <p:txBody>
          <a:bodyPr/>
          <a:lstStyle/>
          <a:p>
            <a:r>
              <a:rPr lang="en-AU" altLang="en-US" dirty="0">
                <a:solidFill>
                  <a:schemeClr val="tx2">
                    <a:lumMod val="25000"/>
                  </a:schemeClr>
                </a:solidFill>
              </a:rPr>
              <a:t>Encrypting and Decrypting</a:t>
            </a:r>
          </a:p>
        </p:txBody>
      </p:sp>
      <p:sp>
        <p:nvSpPr>
          <p:cNvPr id="83971" name="Rectangle 3"/>
          <p:cNvSpPr>
            <a:spLocks noGrp="1" noChangeArrowheads="1"/>
          </p:cNvSpPr>
          <p:nvPr>
            <p:ph type="body" idx="1"/>
          </p:nvPr>
        </p:nvSpPr>
        <p:spPr>
          <a:xfrm>
            <a:off x="610552" y="883855"/>
            <a:ext cx="10994337" cy="2861651"/>
          </a:xfrm>
        </p:spPr>
        <p:txBody>
          <a:bodyPr/>
          <a:lstStyle/>
          <a:p>
            <a:pPr>
              <a:lnSpc>
                <a:spcPct val="80000"/>
              </a:lnSpc>
              <a:buFont typeface="Wingdings" panose="05000000000000000000" pitchFamily="2" charset="2"/>
              <a:buChar char="v"/>
            </a:pPr>
            <a:r>
              <a:rPr lang="en-AU" altLang="en-US" sz="2400" b="1" dirty="0">
                <a:solidFill>
                  <a:schemeClr val="tx2">
                    <a:lumMod val="75000"/>
                  </a:schemeClr>
                </a:solidFill>
                <a:effectLst/>
                <a:latin typeface="+mj-lt"/>
              </a:rPr>
              <a:t>plaintext</a:t>
            </a:r>
            <a:r>
              <a:rPr lang="en-AU" altLang="en-US" sz="2400" dirty="0">
                <a:solidFill>
                  <a:schemeClr val="tx2">
                    <a:lumMod val="75000"/>
                  </a:schemeClr>
                </a:solidFill>
                <a:effectLst/>
                <a:latin typeface="+mj-lt"/>
              </a:rPr>
              <a:t> is encrypted two letters at a time</a:t>
            </a:r>
          </a:p>
          <a:p>
            <a:pPr>
              <a:lnSpc>
                <a:spcPct val="80000"/>
              </a:lnSpc>
              <a:buFont typeface="Wingdings" panose="05000000000000000000" pitchFamily="2" charset="2"/>
              <a:buChar char="v"/>
            </a:pPr>
            <a:r>
              <a:rPr lang="en-AU" altLang="en-US" sz="2400" b="1" u="sng" dirty="0">
                <a:solidFill>
                  <a:srgbClr val="FF0000"/>
                </a:solidFill>
                <a:effectLst/>
                <a:latin typeface="+mj-lt"/>
              </a:rPr>
              <a:t>If a pair is a repeated letter</a:t>
            </a:r>
            <a:r>
              <a:rPr lang="en-AU" altLang="en-US" sz="2400" dirty="0">
                <a:solidFill>
                  <a:srgbClr val="FF0000"/>
                </a:solidFill>
                <a:effectLst/>
                <a:latin typeface="+mj-lt"/>
              </a:rPr>
              <a:t>, insert filler like 'X’</a:t>
            </a:r>
          </a:p>
          <a:p>
            <a:pPr>
              <a:lnSpc>
                <a:spcPct val="80000"/>
              </a:lnSpc>
              <a:buFont typeface="Wingdings" panose="05000000000000000000" pitchFamily="2" charset="2"/>
              <a:buChar char="v"/>
            </a:pPr>
            <a:r>
              <a:rPr lang="en-AU" altLang="en-US" sz="2400" b="1" u="sng" dirty="0">
                <a:solidFill>
                  <a:srgbClr val="00B0F0"/>
                </a:solidFill>
                <a:effectLst/>
                <a:latin typeface="+mj-lt"/>
              </a:rPr>
              <a:t>If both letters fall in the same row</a:t>
            </a:r>
            <a:r>
              <a:rPr lang="en-AU" altLang="en-US" sz="2400" dirty="0">
                <a:solidFill>
                  <a:srgbClr val="00B0F0"/>
                </a:solidFill>
                <a:effectLst/>
                <a:latin typeface="+mj-lt"/>
              </a:rPr>
              <a:t>, replace each with letter to right	(wrapping back to start from end)</a:t>
            </a:r>
          </a:p>
          <a:p>
            <a:pPr>
              <a:lnSpc>
                <a:spcPct val="80000"/>
              </a:lnSpc>
              <a:buFont typeface="Wingdings" panose="05000000000000000000" pitchFamily="2" charset="2"/>
              <a:buChar char="v"/>
            </a:pPr>
            <a:r>
              <a:rPr lang="en-AU" altLang="en-US" sz="2400" b="1" u="sng" dirty="0">
                <a:solidFill>
                  <a:srgbClr val="7030A0"/>
                </a:solidFill>
                <a:effectLst/>
                <a:latin typeface="+mj-lt"/>
              </a:rPr>
              <a:t>If both letters fall in the same column</a:t>
            </a:r>
            <a:r>
              <a:rPr lang="en-AU" altLang="en-US" sz="2400" dirty="0">
                <a:solidFill>
                  <a:srgbClr val="7030A0"/>
                </a:solidFill>
                <a:effectLst/>
                <a:latin typeface="+mj-lt"/>
              </a:rPr>
              <a:t>, replace each with the letter below it (again wrapping to top from bottom)</a:t>
            </a:r>
          </a:p>
          <a:p>
            <a:pPr>
              <a:lnSpc>
                <a:spcPct val="80000"/>
              </a:lnSpc>
              <a:buFont typeface="Wingdings" panose="05000000000000000000" pitchFamily="2" charset="2"/>
              <a:buChar char="v"/>
            </a:pPr>
            <a:r>
              <a:rPr lang="en-AU" altLang="en-US" sz="2400" b="1" u="sng" dirty="0">
                <a:solidFill>
                  <a:srgbClr val="00B050"/>
                </a:solidFill>
                <a:effectLst/>
                <a:latin typeface="+mj-lt"/>
              </a:rPr>
              <a:t>Otherwise </a:t>
            </a:r>
            <a:r>
              <a:rPr lang="en-AU" altLang="en-US" sz="2400" dirty="0">
                <a:solidFill>
                  <a:srgbClr val="00B050"/>
                </a:solidFill>
                <a:effectLst/>
                <a:latin typeface="+mj-lt"/>
              </a:rPr>
              <a:t>each letter is replaced by the letter in the same row and in the column of the other letter of the </a:t>
            </a:r>
            <a:r>
              <a:rPr lang="en-AU" altLang="en-US" sz="2400" dirty="0" smtClean="0">
                <a:solidFill>
                  <a:srgbClr val="00B050"/>
                </a:solidFill>
                <a:effectLst/>
                <a:latin typeface="+mj-lt"/>
              </a:rPr>
              <a:t>pair.</a:t>
            </a:r>
            <a:endParaRPr lang="en-AU" altLang="en-US" sz="2400" dirty="0">
              <a:solidFill>
                <a:srgbClr val="00B050"/>
              </a:solidFill>
              <a:effectLst/>
              <a:latin typeface="+mj-lt"/>
            </a:endParaRPr>
          </a:p>
        </p:txBody>
      </p:sp>
      <p:sp>
        <p:nvSpPr>
          <p:cNvPr id="2" name="Rectangle 1"/>
          <p:cNvSpPr/>
          <p:nvPr/>
        </p:nvSpPr>
        <p:spPr>
          <a:xfrm>
            <a:off x="1955418" y="3745506"/>
            <a:ext cx="8299939"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buFont typeface="Arial" panose="020B0604020202020204" pitchFamily="34" charset="0"/>
              <a:buChar char="•"/>
            </a:pPr>
            <a:r>
              <a:rPr lang="en-US" dirty="0">
                <a:solidFill>
                  <a:srgbClr val="FF0000"/>
                </a:solidFill>
                <a:latin typeface="Trebuchet MS" panose="020B0603020202020204" pitchFamily="34" charset="0"/>
              </a:rPr>
              <a:t>The table used for encryption and decryption, created based on the provided </a:t>
            </a:r>
            <a:r>
              <a:rPr lang="en-US" dirty="0" smtClean="0">
                <a:solidFill>
                  <a:srgbClr val="FF0000"/>
                </a:solidFill>
                <a:latin typeface="Trebuchet MS" panose="020B0603020202020204" pitchFamily="34" charset="0"/>
              </a:rPr>
              <a:t>password.</a:t>
            </a:r>
          </a:p>
          <a:p>
            <a:pPr algn="just">
              <a:buFont typeface="Arial" panose="020B0604020202020204" pitchFamily="34" charset="0"/>
              <a:buChar char="•"/>
            </a:pPr>
            <a:r>
              <a:rPr lang="en-US" b="1" dirty="0" smtClean="0">
                <a:solidFill>
                  <a:srgbClr val="002060"/>
                </a:solidFill>
                <a:latin typeface="Trebuchet MS" panose="020B0603020202020204" pitchFamily="34" charset="0"/>
              </a:rPr>
              <a:t>The </a:t>
            </a:r>
            <a:r>
              <a:rPr lang="en-US" b="1" dirty="0">
                <a:solidFill>
                  <a:srgbClr val="002060"/>
                </a:solidFill>
                <a:latin typeface="Trebuchet MS" panose="020B0603020202020204" pitchFamily="34" charset="0"/>
              </a:rPr>
              <a:t>following assumptions were made:</a:t>
            </a:r>
          </a:p>
          <a:p>
            <a:pPr algn="just">
              <a:buFont typeface="Arial" panose="020B0604020202020204" pitchFamily="34" charset="0"/>
              <a:buChar char="•"/>
            </a:pPr>
            <a:r>
              <a:rPr lang="en-US" dirty="0">
                <a:solidFill>
                  <a:srgbClr val="FF0000"/>
                </a:solidFill>
                <a:latin typeface="Trebuchet MS" panose="020B0603020202020204" pitchFamily="34" charset="0"/>
              </a:rPr>
              <a:t>if two letters are in the </a:t>
            </a:r>
            <a:r>
              <a:rPr lang="en-US" b="1" dirty="0">
                <a:solidFill>
                  <a:srgbClr val="C00000"/>
                </a:solidFill>
                <a:latin typeface="Trebuchet MS" panose="020B0603020202020204" pitchFamily="34" charset="0"/>
              </a:rPr>
              <a:t>same row</a:t>
            </a:r>
            <a:r>
              <a:rPr lang="en-US" dirty="0">
                <a:solidFill>
                  <a:srgbClr val="FF0000"/>
                </a:solidFill>
                <a:latin typeface="Trebuchet MS" panose="020B0603020202020204" pitchFamily="34" charset="0"/>
              </a:rPr>
              <a:t>, the letters to the right (</a:t>
            </a:r>
            <a:r>
              <a:rPr lang="en-US" b="1" dirty="0">
                <a:solidFill>
                  <a:srgbClr val="002060"/>
                </a:solidFill>
                <a:latin typeface="Trebuchet MS" panose="020B0603020202020204" pitchFamily="34" charset="0"/>
              </a:rPr>
              <a:t>during encryption</a:t>
            </a:r>
            <a:r>
              <a:rPr lang="en-US" dirty="0">
                <a:solidFill>
                  <a:srgbClr val="FF0000"/>
                </a:solidFill>
                <a:latin typeface="Trebuchet MS" panose="020B0603020202020204" pitchFamily="34" charset="0"/>
              </a:rPr>
              <a:t>) or to the left (</a:t>
            </a:r>
            <a:r>
              <a:rPr lang="en-US" b="1" dirty="0">
                <a:solidFill>
                  <a:srgbClr val="002060"/>
                </a:solidFill>
                <a:latin typeface="Trebuchet MS" panose="020B0603020202020204" pitchFamily="34" charset="0"/>
              </a:rPr>
              <a:t>during decryption</a:t>
            </a:r>
            <a:r>
              <a:rPr lang="en-US" dirty="0">
                <a:solidFill>
                  <a:srgbClr val="FF0000"/>
                </a:solidFill>
                <a:latin typeface="Trebuchet MS" panose="020B0603020202020204" pitchFamily="34" charset="0"/>
              </a:rPr>
              <a:t>) would be taken to replace them.</a:t>
            </a:r>
          </a:p>
          <a:p>
            <a:pPr algn="just"/>
            <a:endParaRPr lang="en-US" dirty="0">
              <a:solidFill>
                <a:srgbClr val="FF0000"/>
              </a:solidFill>
              <a:latin typeface="Trebuchet MS" panose="020B0603020202020204" pitchFamily="34" charset="0"/>
            </a:endParaRPr>
          </a:p>
          <a:p>
            <a:pPr algn="just">
              <a:buFont typeface="Arial" panose="020B0604020202020204" pitchFamily="34" charset="0"/>
              <a:buChar char="•"/>
            </a:pPr>
            <a:r>
              <a:rPr lang="en-US" dirty="0">
                <a:solidFill>
                  <a:srgbClr val="FF0000"/>
                </a:solidFill>
                <a:latin typeface="Trebuchet MS" panose="020B0603020202020204" pitchFamily="34" charset="0"/>
              </a:rPr>
              <a:t>if two letters are in the </a:t>
            </a:r>
            <a:r>
              <a:rPr lang="en-US" b="1" dirty="0">
                <a:solidFill>
                  <a:srgbClr val="C00000"/>
                </a:solidFill>
                <a:latin typeface="Trebuchet MS" panose="020B0603020202020204" pitchFamily="34" charset="0"/>
              </a:rPr>
              <a:t>same column</a:t>
            </a:r>
            <a:r>
              <a:rPr lang="en-US" dirty="0">
                <a:solidFill>
                  <a:srgbClr val="FF0000"/>
                </a:solidFill>
                <a:latin typeface="Trebuchet MS" panose="020B0603020202020204" pitchFamily="34" charset="0"/>
              </a:rPr>
              <a:t>, the letters below them (</a:t>
            </a:r>
            <a:r>
              <a:rPr lang="en-US" b="1" dirty="0">
                <a:solidFill>
                  <a:srgbClr val="002060"/>
                </a:solidFill>
                <a:latin typeface="Trebuchet MS" panose="020B0603020202020204" pitchFamily="34" charset="0"/>
              </a:rPr>
              <a:t>during encryption</a:t>
            </a:r>
            <a:r>
              <a:rPr lang="en-US" dirty="0">
                <a:solidFill>
                  <a:srgbClr val="FF0000"/>
                </a:solidFill>
                <a:latin typeface="Trebuchet MS" panose="020B0603020202020204" pitchFamily="34" charset="0"/>
              </a:rPr>
              <a:t>) or above them (</a:t>
            </a:r>
            <a:r>
              <a:rPr lang="en-US" b="1" dirty="0">
                <a:solidFill>
                  <a:srgbClr val="002060"/>
                </a:solidFill>
                <a:latin typeface="Trebuchet MS" panose="020B0603020202020204" pitchFamily="34" charset="0"/>
              </a:rPr>
              <a:t>during decryption</a:t>
            </a:r>
            <a:r>
              <a:rPr lang="en-US" dirty="0">
                <a:solidFill>
                  <a:srgbClr val="FF0000"/>
                </a:solidFill>
                <a:latin typeface="Trebuchet MS" panose="020B0603020202020204" pitchFamily="34" charset="0"/>
              </a:rPr>
              <a:t>) would be taken to replace them.</a:t>
            </a:r>
          </a:p>
        </p:txBody>
      </p:sp>
    </p:spTree>
    <p:extLst>
      <p:ext uri="{BB962C8B-B14F-4D97-AF65-F5344CB8AC3E}">
        <p14:creationId xmlns:p14="http://schemas.microsoft.com/office/powerpoint/2010/main" val="155904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45367" y="128393"/>
            <a:ext cx="4975274" cy="1139825"/>
          </a:xfrm>
        </p:spPr>
        <p:txBody>
          <a:bodyPr/>
          <a:lstStyle/>
          <a:p>
            <a:r>
              <a:rPr lang="en-US" altLang="en-US" i="1" dirty="0">
                <a:solidFill>
                  <a:srgbClr val="FF0000"/>
                </a:solidFill>
                <a:effectLst/>
              </a:rPr>
              <a:t>Playfair Example</a:t>
            </a:r>
            <a:endParaRPr lang="en-AU" altLang="en-US" i="1" dirty="0">
              <a:solidFill>
                <a:srgbClr val="FF0000"/>
              </a:solidFill>
              <a:effectLst/>
            </a:endParaRPr>
          </a:p>
        </p:txBody>
      </p:sp>
      <p:sp>
        <p:nvSpPr>
          <p:cNvPr id="139267" name="Rectangle 3"/>
          <p:cNvSpPr>
            <a:spLocks noGrp="1" noChangeArrowheads="1"/>
          </p:cNvSpPr>
          <p:nvPr>
            <p:ph type="body" sz="half" idx="1"/>
          </p:nvPr>
        </p:nvSpPr>
        <p:spPr>
          <a:xfrm>
            <a:off x="322438" y="1197455"/>
            <a:ext cx="4390239" cy="589789"/>
          </a:xfrm>
        </p:spPr>
        <p:txBody>
          <a:bodyPr/>
          <a:lstStyle/>
          <a:p>
            <a:pPr marL="554736" indent="-554736">
              <a:spcBef>
                <a:spcPct val="0"/>
              </a:spcBef>
              <a:buClrTx/>
              <a:buSzTx/>
              <a:buNone/>
            </a:pPr>
            <a:r>
              <a:rPr lang="en-US" altLang="en-US" sz="2912" b="1" dirty="0">
                <a:solidFill>
                  <a:srgbClr val="00B050"/>
                </a:solidFill>
                <a:effectLst/>
              </a:rPr>
              <a:t>Use the following table:</a:t>
            </a:r>
          </a:p>
          <a:p>
            <a:pPr marL="554736" indent="-554736">
              <a:spcBef>
                <a:spcPct val="0"/>
              </a:spcBef>
              <a:buClrTx/>
              <a:buSzTx/>
              <a:buNone/>
            </a:pPr>
            <a:endParaRPr lang="en-AU" altLang="en-US" sz="2912" dirty="0"/>
          </a:p>
        </p:txBody>
      </p:sp>
      <p:graphicFrame>
        <p:nvGraphicFramePr>
          <p:cNvPr id="139271" name="Object 7"/>
          <p:cNvGraphicFramePr>
            <a:graphicFrameLocks noGrp="1" noChangeAspect="1"/>
          </p:cNvGraphicFramePr>
          <p:nvPr>
            <p:ph sz="half" idx="2"/>
            <p:extLst>
              <p:ext uri="{D42A27DB-BD31-4B8C-83A1-F6EECF244321}">
                <p14:modId xmlns:p14="http://schemas.microsoft.com/office/powerpoint/2010/main" val="6236516"/>
              </p:ext>
            </p:extLst>
          </p:nvPr>
        </p:nvGraphicFramePr>
        <p:xfrm>
          <a:off x="454856" y="1787244"/>
          <a:ext cx="3520089" cy="2171162"/>
        </p:xfrm>
        <a:graphic>
          <a:graphicData uri="http://schemas.openxmlformats.org/presentationml/2006/ole">
            <mc:AlternateContent xmlns:mc="http://schemas.openxmlformats.org/markup-compatibility/2006">
              <mc:Choice xmlns:v="urn:schemas-microsoft-com:vml" Requires="v">
                <p:oleObj spid="_x0000_s1041" name="Worksheet" r:id="rId4" imgW="1798511" imgH="1006031" progId="Excel.Sheet.8">
                  <p:embed/>
                </p:oleObj>
              </mc:Choice>
              <mc:Fallback>
                <p:oleObj name="Worksheet" r:id="rId4" imgW="1798511" imgH="10060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56" y="1787244"/>
                        <a:ext cx="3520089" cy="217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3" name="Rectangle 9"/>
          <p:cNvSpPr>
            <a:spLocks noChangeArrowheads="1"/>
          </p:cNvSpPr>
          <p:nvPr/>
        </p:nvSpPr>
        <p:spPr bwMode="auto">
          <a:xfrm>
            <a:off x="322438" y="4477432"/>
            <a:ext cx="5664590" cy="130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96" dirty="0">
                <a:solidFill>
                  <a:srgbClr val="0070C0"/>
                </a:solidFill>
              </a:rPr>
              <a:t>Encrypting the message :-</a:t>
            </a:r>
          </a:p>
          <a:p>
            <a:pPr fontAlgn="base">
              <a:spcBef>
                <a:spcPct val="0"/>
              </a:spcBef>
              <a:spcAft>
                <a:spcPct val="0"/>
              </a:spcAft>
            </a:pPr>
            <a:r>
              <a:rPr lang="en-US" altLang="en-US" sz="2496" dirty="0">
                <a:solidFill>
                  <a:srgbClr val="FFFF00"/>
                </a:solidFill>
              </a:rPr>
              <a:t>:</a:t>
            </a:r>
          </a:p>
          <a:p>
            <a:pPr fontAlgn="base">
              <a:spcBef>
                <a:spcPct val="0"/>
              </a:spcBef>
              <a:spcAft>
                <a:spcPct val="0"/>
              </a:spcAft>
            </a:pPr>
            <a:r>
              <a:rPr lang="en-US" altLang="en-US" sz="2912" b="1" dirty="0">
                <a:solidFill>
                  <a:srgbClr val="FF0000"/>
                </a:solidFill>
                <a:effectLst>
                  <a:outerShdw blurRad="38100" dist="38100" dir="2700000" algn="tl">
                    <a:srgbClr val="000000">
                      <a:alpha val="43137"/>
                    </a:srgbClr>
                  </a:outerShdw>
                </a:effectLst>
              </a:rPr>
              <a:t>THE SCHEME REALLY </a:t>
            </a:r>
            <a:r>
              <a:rPr lang="en-US" altLang="en-US" sz="2912" b="1" dirty="0" smtClean="0">
                <a:solidFill>
                  <a:srgbClr val="FF0000"/>
                </a:solidFill>
                <a:effectLst>
                  <a:outerShdw blurRad="38100" dist="38100" dir="2700000" algn="tl">
                    <a:srgbClr val="000000">
                      <a:alpha val="43137"/>
                    </a:srgbClr>
                  </a:outerShdw>
                </a:effectLst>
              </a:rPr>
              <a:t>WORKS</a:t>
            </a:r>
            <a:endParaRPr lang="en-US" altLang="en-US" sz="2496" dirty="0">
              <a:solidFill>
                <a:srgbClr val="FFFFFF"/>
              </a:solidFill>
            </a:endParaRPr>
          </a:p>
        </p:txBody>
      </p:sp>
      <p:sp>
        <p:nvSpPr>
          <p:cNvPr id="6" name="Rectangle 2"/>
          <p:cNvSpPr txBox="1">
            <a:spLocks noChangeArrowheads="1"/>
          </p:cNvSpPr>
          <p:nvPr/>
        </p:nvSpPr>
        <p:spPr bwMode="black">
          <a:xfrm>
            <a:off x="4889748" y="1217331"/>
            <a:ext cx="313128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576" b="1" i="0" u="none">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5pPr>
            <a:lvl6pPr marL="475488"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6pPr>
            <a:lvl7pPr marL="950976"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7pPr>
            <a:lvl8pPr marL="1426464"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8pPr>
            <a:lvl9pPr marL="1901952" algn="ctr" rtl="0" fontAlgn="base">
              <a:spcBef>
                <a:spcPct val="0"/>
              </a:spcBef>
              <a:spcAft>
                <a:spcPct val="0"/>
              </a:spcAft>
              <a:defRPr sz="4576" b="1">
                <a:solidFill>
                  <a:schemeClr val="tx2"/>
                </a:solidFill>
                <a:effectLst>
                  <a:outerShdw blurRad="38100" dist="38100" dir="2700000" algn="tl">
                    <a:srgbClr val="C0C0C0"/>
                  </a:outerShdw>
                </a:effectLst>
                <a:latin typeface="Arial" pitchFamily="34" charset="0"/>
              </a:defRPr>
            </a:lvl9pPr>
          </a:lstStyle>
          <a:p>
            <a:r>
              <a:rPr lang="en-US" altLang="en-US" sz="2800" i="1" kern="0" dirty="0" smtClean="0">
                <a:solidFill>
                  <a:srgbClr val="0070C0"/>
                </a:solidFill>
                <a:effectLst/>
              </a:rPr>
              <a:t>Playfair Example</a:t>
            </a:r>
            <a:endParaRPr lang="en-AU" altLang="en-US" sz="2800" i="1" kern="0" dirty="0">
              <a:solidFill>
                <a:srgbClr val="0070C0"/>
              </a:solidFill>
              <a:effectLst/>
            </a:endParaRPr>
          </a:p>
        </p:txBody>
      </p:sp>
      <p:sp>
        <p:nvSpPr>
          <p:cNvPr id="7" name="Rectangle 3"/>
          <p:cNvSpPr txBox="1">
            <a:spLocks noChangeArrowheads="1"/>
          </p:cNvSpPr>
          <p:nvPr/>
        </p:nvSpPr>
        <p:spPr bwMode="black">
          <a:xfrm>
            <a:off x="5198629" y="2047555"/>
            <a:ext cx="6719877" cy="309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56616" indent="-356616" algn="l" rtl="0" fontAlgn="base">
              <a:spcBef>
                <a:spcPct val="20000"/>
              </a:spcBef>
              <a:spcAft>
                <a:spcPct val="0"/>
              </a:spcAft>
              <a:buClr>
                <a:schemeClr val="hlink"/>
              </a:buClr>
              <a:buSzPct val="80000"/>
              <a:buFont typeface="Wingdings" pitchFamily="2" charset="2"/>
              <a:buChar char="Ø"/>
              <a:defRPr sz="3328">
                <a:solidFill>
                  <a:schemeClr val="tx1"/>
                </a:solidFill>
                <a:effectLst>
                  <a:outerShdw blurRad="38100" dist="38100" dir="2700000" algn="tl">
                    <a:srgbClr val="C0C0C0"/>
                  </a:outerShdw>
                </a:effectLst>
                <a:latin typeface="+mn-lt"/>
                <a:ea typeface="+mn-ea"/>
                <a:cs typeface="+mn-cs"/>
              </a:defRPr>
            </a:lvl1pPr>
            <a:lvl2pPr marL="772668" indent="-297180" algn="l" rtl="0" fontAlgn="base">
              <a:spcBef>
                <a:spcPct val="20000"/>
              </a:spcBef>
              <a:spcAft>
                <a:spcPct val="0"/>
              </a:spcAft>
              <a:buClr>
                <a:schemeClr val="tx2"/>
              </a:buClr>
              <a:buSzPct val="50000"/>
              <a:buFont typeface="Wingdings" pitchFamily="2" charset="2"/>
              <a:buChar char="l"/>
              <a:defRPr sz="2912">
                <a:solidFill>
                  <a:schemeClr val="tx1"/>
                </a:solidFill>
                <a:effectLst>
                  <a:outerShdw blurRad="38100" dist="38100" dir="2700000" algn="tl">
                    <a:srgbClr val="C0C0C0"/>
                  </a:outerShdw>
                </a:effectLst>
                <a:latin typeface="+mn-lt"/>
              </a:defRPr>
            </a:lvl2pPr>
            <a:lvl3pPr marL="1188720" indent="-237744" algn="l" rtl="0" fontAlgn="base">
              <a:spcBef>
                <a:spcPct val="20000"/>
              </a:spcBef>
              <a:spcAft>
                <a:spcPct val="0"/>
              </a:spcAft>
              <a:buClr>
                <a:schemeClr val="accent2"/>
              </a:buClr>
              <a:buChar char="•"/>
              <a:defRPr sz="2496">
                <a:solidFill>
                  <a:schemeClr val="tx1"/>
                </a:solidFill>
                <a:effectLst>
                  <a:outerShdw blurRad="38100" dist="38100" dir="2700000" algn="tl">
                    <a:srgbClr val="C0C0C0"/>
                  </a:outerShdw>
                </a:effectLst>
                <a:latin typeface="+mn-lt"/>
              </a:defRPr>
            </a:lvl3pPr>
            <a:lvl4pPr marL="1664208" indent="-237744" algn="l" rtl="0" fontAlgn="base">
              <a:spcBef>
                <a:spcPct val="20000"/>
              </a:spcBef>
              <a:spcAft>
                <a:spcPct val="0"/>
              </a:spcAft>
              <a:buClr>
                <a:schemeClr val="folHlink"/>
              </a:buClr>
              <a:buSzPct val="50000"/>
              <a:buFont typeface="Wingdings" pitchFamily="2" charset="2"/>
              <a:buChar char="l"/>
              <a:defRPr sz="2080">
                <a:solidFill>
                  <a:schemeClr val="tx1"/>
                </a:solidFill>
                <a:effectLst>
                  <a:outerShdw blurRad="38100" dist="38100" dir="2700000" algn="tl">
                    <a:srgbClr val="C0C0C0"/>
                  </a:outerShdw>
                </a:effectLst>
                <a:latin typeface="+mn-lt"/>
              </a:defRPr>
            </a:lvl4pPr>
            <a:lvl5pPr marL="2139696"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5pPr>
            <a:lvl6pPr marL="2615184"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6pPr>
            <a:lvl7pPr marL="3090672"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7pPr>
            <a:lvl8pPr marL="3566160"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8pPr>
            <a:lvl9pPr marL="4041648" indent="-237744" algn="l" rtl="0" fontAlgn="base">
              <a:spcBef>
                <a:spcPct val="20000"/>
              </a:spcBef>
              <a:spcAft>
                <a:spcPct val="0"/>
              </a:spcAft>
              <a:buClr>
                <a:schemeClr val="hlink"/>
              </a:buClr>
              <a:buChar char="•"/>
              <a:defRPr sz="2080">
                <a:solidFill>
                  <a:schemeClr val="tx1"/>
                </a:solidFill>
                <a:effectLst>
                  <a:outerShdw blurRad="38100" dist="38100" dir="2700000" algn="tl">
                    <a:srgbClr val="C0C0C0"/>
                  </a:outerShdw>
                </a:effectLst>
                <a:latin typeface="+mn-lt"/>
              </a:defRPr>
            </a:lvl9pPr>
          </a:lstStyle>
          <a:p>
            <a:pPr marL="554736" indent="-554736"/>
            <a:r>
              <a:rPr lang="en-US" altLang="en-US" sz="2200" kern="0" dirty="0" smtClean="0">
                <a:solidFill>
                  <a:srgbClr val="FF0000"/>
                </a:solidFill>
                <a:effectLst/>
              </a:rPr>
              <a:t>Break the plaintext in a two character diagram:</a:t>
            </a:r>
          </a:p>
          <a:p>
            <a:pPr marL="950976" lvl="1" indent="-475488"/>
            <a:r>
              <a:rPr lang="en-US" altLang="en-US" sz="2200" kern="0" dirty="0" smtClean="0">
                <a:solidFill>
                  <a:srgbClr val="00B050"/>
                </a:solidFill>
                <a:effectLst/>
              </a:rPr>
              <a:t>Plaintext is divided into 2-letter diagram</a:t>
            </a:r>
          </a:p>
          <a:p>
            <a:pPr marL="950976" lvl="1" indent="-475488"/>
            <a:r>
              <a:rPr lang="en-US" altLang="en-US" sz="2200" kern="0" dirty="0" smtClean="0">
                <a:solidFill>
                  <a:srgbClr val="00B050"/>
                </a:solidFill>
                <a:effectLst/>
              </a:rPr>
              <a:t>Use X to separate double letter</a:t>
            </a:r>
          </a:p>
          <a:p>
            <a:pPr marL="950976" lvl="1" indent="-475488"/>
            <a:r>
              <a:rPr lang="en-US" altLang="en-US" sz="2200" kern="0" dirty="0" smtClean="0">
                <a:solidFill>
                  <a:srgbClr val="00B050"/>
                </a:solidFill>
                <a:effectLst/>
              </a:rPr>
              <a:t>Use X to pad the last single letter</a:t>
            </a:r>
          </a:p>
          <a:p>
            <a:pPr marL="950976" lvl="1" indent="-475488"/>
            <a:endParaRPr lang="en-US" altLang="en-US" sz="2200" kern="0" dirty="0" smtClean="0">
              <a:solidFill>
                <a:srgbClr val="000000"/>
              </a:solidFill>
              <a:effectLst/>
            </a:endParaRPr>
          </a:p>
          <a:p>
            <a:pPr marL="475488" lvl="1" indent="0">
              <a:buFont typeface="Wingdings" pitchFamily="2" charset="2"/>
              <a:buNone/>
            </a:pPr>
            <a:r>
              <a:rPr lang="en-US" altLang="en-US" sz="2200" kern="0" dirty="0" smtClean="0">
                <a:solidFill>
                  <a:srgbClr val="000000"/>
                </a:solidFill>
                <a:effectLst/>
              </a:rPr>
              <a:t> </a:t>
            </a:r>
            <a:r>
              <a:rPr lang="en-US" altLang="en-US" sz="2200" b="1" kern="0" dirty="0" smtClean="0">
                <a:solidFill>
                  <a:schemeClr val="accent1">
                    <a:lumMod val="75000"/>
                  </a:schemeClr>
                </a:solidFill>
                <a:effectLst/>
              </a:rPr>
              <a:t>TH  ES  CH  EM  ER EA  LL YW OR   KS</a:t>
            </a:r>
          </a:p>
          <a:p>
            <a:pPr marL="554736" indent="-554736">
              <a:buFont typeface="Wingdings" pitchFamily="2" charset="2"/>
              <a:buNone/>
            </a:pPr>
            <a:r>
              <a:rPr lang="en-US" altLang="en-US" sz="2200" kern="0" dirty="0" smtClean="0">
                <a:solidFill>
                  <a:srgbClr val="000000"/>
                </a:solidFill>
                <a:effectLst/>
              </a:rPr>
              <a:t>	TH ES CH EM ER EA L</a:t>
            </a:r>
            <a:r>
              <a:rPr lang="en-US" altLang="en-US" sz="2200" kern="0" dirty="0" smtClean="0">
                <a:solidFill>
                  <a:srgbClr val="CC3300"/>
                </a:solidFill>
                <a:effectLst/>
              </a:rPr>
              <a:t>X</a:t>
            </a:r>
            <a:r>
              <a:rPr lang="en-US" altLang="en-US" sz="2200" kern="0" dirty="0" smtClean="0">
                <a:solidFill>
                  <a:srgbClr val="000000"/>
                </a:solidFill>
                <a:effectLst/>
              </a:rPr>
              <a:t> LY WO RK S</a:t>
            </a:r>
            <a:r>
              <a:rPr lang="en-US" altLang="en-US" sz="2200" b="1" kern="0" dirty="0" smtClean="0">
                <a:solidFill>
                  <a:srgbClr val="CC3300"/>
                </a:solidFill>
                <a:effectLst/>
              </a:rPr>
              <a:t>X</a:t>
            </a:r>
            <a:endParaRPr lang="en-US" altLang="en-US" sz="2200" b="1" kern="0" dirty="0">
              <a:solidFill>
                <a:srgbClr val="CC3300"/>
              </a:solidFill>
              <a:effectLst/>
            </a:endParaRPr>
          </a:p>
        </p:txBody>
      </p:sp>
    </p:spTree>
    <p:extLst>
      <p:ext uri="{BB962C8B-B14F-4D97-AF65-F5344CB8AC3E}">
        <p14:creationId xmlns:p14="http://schemas.microsoft.com/office/powerpoint/2010/main" val="3362706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816420" y="187947"/>
            <a:ext cx="8559165" cy="1185471"/>
          </a:xfrm>
        </p:spPr>
        <p:txBody>
          <a:bodyPr/>
          <a:lstStyle/>
          <a:p>
            <a:r>
              <a:rPr lang="en-US" altLang="en-US" i="1" dirty="0">
                <a:solidFill>
                  <a:srgbClr val="00B050"/>
                </a:solidFill>
                <a:effectLst/>
              </a:rPr>
              <a:t>Cont. Playfair Example</a:t>
            </a:r>
            <a:endParaRPr lang="en-AU" altLang="en-US" i="1" dirty="0">
              <a:solidFill>
                <a:srgbClr val="00B050"/>
              </a:solidFill>
              <a:effectLst/>
            </a:endParaRPr>
          </a:p>
        </p:txBody>
      </p:sp>
      <p:graphicFrame>
        <p:nvGraphicFramePr>
          <p:cNvPr id="144388" name="Object 4"/>
          <p:cNvGraphicFramePr>
            <a:graphicFrameLocks noGrp="1" noChangeAspect="1"/>
          </p:cNvGraphicFramePr>
          <p:nvPr>
            <p:ph sz="half" idx="2"/>
          </p:nvPr>
        </p:nvGraphicFramePr>
        <p:xfrm>
          <a:off x="2819400" y="2503706"/>
          <a:ext cx="3967530" cy="2220694"/>
        </p:xfrm>
        <a:graphic>
          <a:graphicData uri="http://schemas.openxmlformats.org/presentationml/2006/ole">
            <mc:AlternateContent xmlns:mc="http://schemas.openxmlformats.org/markup-compatibility/2006">
              <mc:Choice xmlns:v="urn:schemas-microsoft-com:vml" Requires="v">
                <p:oleObj spid="_x0000_s2065" name="Worksheet" r:id="rId4" imgW="1798511" imgH="1006031" progId="Excel.Sheet.8">
                  <p:embed/>
                </p:oleObj>
              </mc:Choice>
              <mc:Fallback>
                <p:oleObj name="Worksheet" r:id="rId4" imgW="1798511" imgH="10060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03706"/>
                        <a:ext cx="3967530" cy="222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0" name="Rectangle 6"/>
          <p:cNvSpPr>
            <a:spLocks noGrp="1" noChangeArrowheads="1"/>
          </p:cNvSpPr>
          <p:nvPr>
            <p:ph type="body" sz="half" idx="1"/>
          </p:nvPr>
        </p:nvSpPr>
        <p:spPr bwMode="auto">
          <a:xfrm>
            <a:off x="530759" y="1143000"/>
            <a:ext cx="7873970" cy="4632912"/>
          </a:xfrm>
          <a:noFill/>
          <a:ln/>
        </p:spPr>
        <p:txBody>
          <a:bodyPr/>
          <a:lstStyle/>
          <a:p>
            <a:pPr>
              <a:lnSpc>
                <a:spcPct val="90000"/>
              </a:lnSpc>
              <a:tabLst>
                <a:tab pos="475488" algn="l"/>
              </a:tabLst>
            </a:pPr>
            <a:r>
              <a:rPr lang="en-US" altLang="en-US" sz="2496" b="1" dirty="0">
                <a:solidFill>
                  <a:srgbClr val="000000"/>
                </a:solidFill>
                <a:effectLst/>
              </a:rPr>
              <a:t>TH -&gt; RP</a:t>
            </a:r>
          </a:p>
          <a:p>
            <a:pPr>
              <a:lnSpc>
                <a:spcPct val="90000"/>
              </a:lnSpc>
              <a:tabLst>
                <a:tab pos="475488" algn="l"/>
              </a:tabLst>
            </a:pPr>
            <a:r>
              <a:rPr lang="en-US" altLang="en-US" sz="2496" b="1" dirty="0">
                <a:solidFill>
                  <a:srgbClr val="000000"/>
                </a:solidFill>
                <a:effectLst/>
              </a:rPr>
              <a:t>ES -&gt; SB</a:t>
            </a:r>
          </a:p>
          <a:p>
            <a:pPr>
              <a:lnSpc>
                <a:spcPct val="90000"/>
              </a:lnSpc>
              <a:tabLst>
                <a:tab pos="475488" algn="l"/>
              </a:tabLst>
            </a:pPr>
            <a:r>
              <a:rPr lang="en-US" altLang="en-US" sz="2496" b="1" dirty="0">
                <a:solidFill>
                  <a:srgbClr val="000000"/>
                </a:solidFill>
                <a:effectLst/>
              </a:rPr>
              <a:t>CH -&gt; HA</a:t>
            </a:r>
          </a:p>
          <a:p>
            <a:pPr>
              <a:lnSpc>
                <a:spcPct val="90000"/>
              </a:lnSpc>
              <a:tabLst>
                <a:tab pos="475488" algn="l"/>
              </a:tabLst>
            </a:pPr>
            <a:r>
              <a:rPr lang="en-US" altLang="en-US" sz="2496" b="1" dirty="0">
                <a:solidFill>
                  <a:srgbClr val="000000"/>
                </a:solidFill>
                <a:effectLst/>
              </a:rPr>
              <a:t>EM -&gt; GD</a:t>
            </a:r>
          </a:p>
          <a:p>
            <a:pPr>
              <a:lnSpc>
                <a:spcPct val="90000"/>
              </a:lnSpc>
              <a:tabLst>
                <a:tab pos="475488" algn="l"/>
              </a:tabLst>
            </a:pPr>
            <a:r>
              <a:rPr lang="en-US" altLang="en-US" sz="2496" b="1" dirty="0">
                <a:solidFill>
                  <a:srgbClr val="000000"/>
                </a:solidFill>
                <a:effectLst/>
              </a:rPr>
              <a:t>ER -&gt; DC</a:t>
            </a:r>
          </a:p>
          <a:p>
            <a:pPr>
              <a:lnSpc>
                <a:spcPct val="90000"/>
              </a:lnSpc>
              <a:tabLst>
                <a:tab pos="475488" algn="l"/>
              </a:tabLst>
            </a:pPr>
            <a:r>
              <a:rPr lang="en-US" altLang="en-US" sz="2496" b="1" dirty="0">
                <a:solidFill>
                  <a:srgbClr val="000000"/>
                </a:solidFill>
                <a:effectLst/>
              </a:rPr>
              <a:t>EA -&gt; BC</a:t>
            </a:r>
          </a:p>
          <a:p>
            <a:pPr>
              <a:lnSpc>
                <a:spcPct val="90000"/>
              </a:lnSpc>
              <a:tabLst>
                <a:tab pos="475488" algn="l"/>
              </a:tabLst>
            </a:pPr>
            <a:r>
              <a:rPr lang="en-US" altLang="en-US" sz="2496" b="1" dirty="0">
                <a:solidFill>
                  <a:srgbClr val="000000"/>
                </a:solidFill>
                <a:effectLst/>
              </a:rPr>
              <a:t>LX -&gt; AZ</a:t>
            </a:r>
          </a:p>
          <a:p>
            <a:pPr>
              <a:lnSpc>
                <a:spcPct val="90000"/>
              </a:lnSpc>
              <a:tabLst>
                <a:tab pos="475488" algn="l"/>
              </a:tabLst>
            </a:pPr>
            <a:r>
              <a:rPr lang="en-US" altLang="en-US" sz="2496" b="1" dirty="0">
                <a:solidFill>
                  <a:srgbClr val="000000"/>
                </a:solidFill>
                <a:effectLst/>
              </a:rPr>
              <a:t>LY -&gt; RZ</a:t>
            </a:r>
          </a:p>
          <a:p>
            <a:pPr>
              <a:lnSpc>
                <a:spcPct val="90000"/>
              </a:lnSpc>
              <a:tabLst>
                <a:tab pos="475488" algn="l"/>
              </a:tabLst>
            </a:pPr>
            <a:r>
              <a:rPr lang="en-US" altLang="en-US" sz="2496" b="1" dirty="0">
                <a:solidFill>
                  <a:srgbClr val="000000"/>
                </a:solidFill>
                <a:effectLst/>
              </a:rPr>
              <a:t>WO -&gt; PV</a:t>
            </a:r>
          </a:p>
          <a:p>
            <a:pPr>
              <a:lnSpc>
                <a:spcPct val="90000"/>
              </a:lnSpc>
              <a:tabLst>
                <a:tab pos="475488" algn="l"/>
              </a:tabLst>
            </a:pPr>
            <a:r>
              <a:rPr lang="en-US" altLang="en-US" sz="2496" b="1" dirty="0">
                <a:solidFill>
                  <a:srgbClr val="000000"/>
                </a:solidFill>
                <a:effectLst/>
              </a:rPr>
              <a:t>RK -&gt; AM</a:t>
            </a:r>
          </a:p>
          <a:p>
            <a:pPr>
              <a:lnSpc>
                <a:spcPct val="90000"/>
              </a:lnSpc>
              <a:tabLst>
                <a:tab pos="475488" algn="l"/>
              </a:tabLst>
            </a:pPr>
            <a:r>
              <a:rPr lang="en-US" altLang="en-US" sz="2496" b="1" dirty="0">
                <a:solidFill>
                  <a:srgbClr val="000000"/>
                </a:solidFill>
                <a:effectLst/>
              </a:rPr>
              <a:t>SX -&gt; WB</a:t>
            </a:r>
          </a:p>
        </p:txBody>
      </p:sp>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Lst>
          </a:blip>
          <a:srcRect t="14212" b="13436"/>
          <a:stretch/>
        </p:blipFill>
        <p:spPr>
          <a:xfrm>
            <a:off x="6946241" y="2206071"/>
            <a:ext cx="4887832" cy="2737186"/>
          </a:xfrm>
          <a:prstGeom prst="rect">
            <a:avLst/>
          </a:prstGeom>
          <a:ln>
            <a:noFill/>
          </a:ln>
          <a:effectLst>
            <a:softEdge rad="112500"/>
          </a:effectLst>
        </p:spPr>
      </p:pic>
      <p:sp>
        <p:nvSpPr>
          <p:cNvPr id="3" name="Rectangle 2"/>
          <p:cNvSpPr/>
          <p:nvPr/>
        </p:nvSpPr>
        <p:spPr>
          <a:xfrm>
            <a:off x="7467601" y="4648200"/>
            <a:ext cx="1377301" cy="923330"/>
          </a:xfrm>
          <a:prstGeom prst="rect">
            <a:avLst/>
          </a:prstGeom>
          <a:noFill/>
        </p:spPr>
        <p:txBody>
          <a:bodyPr wrap="none" lIns="91440" tIns="45720" rIns="91440" bIns="45720">
            <a:spAutoFit/>
          </a:bodyPr>
          <a:lstStyle/>
          <a:p>
            <a:pPr algn="ctr"/>
            <a:r>
              <a:rPr lang="en-US" sz="5400" dirty="0" err="1">
                <a:ln w="0"/>
                <a:solidFill>
                  <a:srgbClr val="9966FF"/>
                </a:solidFill>
                <a:effectLst>
                  <a:outerShdw blurRad="38100" dist="25400" dir="5400000" algn="ctr" rotWithShape="0">
                    <a:srgbClr val="6E747A">
                      <a:alpha val="43000"/>
                    </a:srgbClr>
                  </a:outerShdw>
                </a:effectLst>
              </a:rPr>
              <a:t>Enc</a:t>
            </a:r>
            <a:endParaRPr lang="en-US" sz="5400" dirty="0">
              <a:ln w="0"/>
              <a:solidFill>
                <a:srgbClr val="9966FF"/>
              </a:solidFill>
              <a:effectLst>
                <a:outerShdw blurRad="38100" dist="25400" dir="5400000" algn="ctr" rotWithShape="0">
                  <a:srgbClr val="6E747A">
                    <a:alpha val="43000"/>
                  </a:srgbClr>
                </a:outerShdw>
              </a:effectLst>
            </a:endParaRPr>
          </a:p>
        </p:txBody>
      </p:sp>
      <p:sp>
        <p:nvSpPr>
          <p:cNvPr id="7" name="Rectangle 6"/>
          <p:cNvSpPr/>
          <p:nvPr/>
        </p:nvSpPr>
        <p:spPr>
          <a:xfrm>
            <a:off x="9836095" y="4648200"/>
            <a:ext cx="1415773" cy="923330"/>
          </a:xfrm>
          <a:prstGeom prst="rect">
            <a:avLst/>
          </a:prstGeom>
          <a:noFill/>
        </p:spPr>
        <p:txBody>
          <a:bodyPr wrap="none" lIns="91440" tIns="45720" rIns="91440" bIns="45720">
            <a:spAutoFit/>
          </a:bodyPr>
          <a:lstStyle/>
          <a:p>
            <a:pPr algn="ctr"/>
            <a:r>
              <a:rPr lang="en-US" sz="5400" dirty="0">
                <a:ln w="0"/>
                <a:solidFill>
                  <a:srgbClr val="9966FF"/>
                </a:solidFill>
                <a:effectLst>
                  <a:outerShdw blurRad="38100" dist="25400" dir="5400000" algn="ctr" rotWithShape="0">
                    <a:srgbClr val="6E747A">
                      <a:alpha val="43000"/>
                    </a:srgbClr>
                  </a:outerShdw>
                </a:effectLst>
              </a:rPr>
              <a:t>Dec</a:t>
            </a:r>
          </a:p>
        </p:txBody>
      </p:sp>
    </p:spTree>
    <p:extLst>
      <p:ext uri="{BB962C8B-B14F-4D97-AF65-F5344CB8AC3E}">
        <p14:creationId xmlns:p14="http://schemas.microsoft.com/office/powerpoint/2010/main" val="3203501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i="1" dirty="0">
                <a:solidFill>
                  <a:srgbClr val="00B050"/>
                </a:solidFill>
                <a:effectLst/>
              </a:rPr>
              <a:t>Cont. Playfair Example</a:t>
            </a:r>
            <a:endParaRPr lang="en-AU" altLang="en-US" i="1" dirty="0">
              <a:solidFill>
                <a:srgbClr val="00B050"/>
              </a:solidFill>
              <a:effectLst/>
            </a:endParaRPr>
          </a:p>
        </p:txBody>
      </p:sp>
      <p:sp>
        <p:nvSpPr>
          <p:cNvPr id="146436" name="Rectangle 4"/>
          <p:cNvSpPr>
            <a:spLocks noGrp="1" noChangeArrowheads="1"/>
          </p:cNvSpPr>
          <p:nvPr>
            <p:ph type="body" sz="half" idx="1"/>
          </p:nvPr>
        </p:nvSpPr>
        <p:spPr bwMode="auto">
          <a:xfrm>
            <a:off x="1657915" y="734451"/>
            <a:ext cx="9034674" cy="5583931"/>
          </a:xfrm>
          <a:noFill/>
          <a:ln/>
        </p:spPr>
        <p:txBody>
          <a:bodyPr/>
          <a:lstStyle/>
          <a:p>
            <a:pPr marL="0" indent="0">
              <a:buNone/>
              <a:tabLst>
                <a:tab pos="475488" algn="l"/>
              </a:tabLst>
            </a:pPr>
            <a:endParaRPr lang="en-US" altLang="en-US" sz="2912" dirty="0">
              <a:solidFill>
                <a:srgbClr val="000000"/>
              </a:solidFill>
              <a:effectLst/>
            </a:endParaRPr>
          </a:p>
          <a:p>
            <a:pPr marL="0" indent="0">
              <a:buNone/>
              <a:tabLst>
                <a:tab pos="475488" algn="l"/>
              </a:tabLst>
            </a:pPr>
            <a:r>
              <a:rPr lang="en-US" altLang="en-US" sz="2912" dirty="0">
                <a:solidFill>
                  <a:srgbClr val="000000"/>
                </a:solidFill>
                <a:effectLst/>
              </a:rPr>
              <a:t>Thus the message:</a:t>
            </a:r>
          </a:p>
          <a:p>
            <a:pPr marL="0" indent="0">
              <a:buNone/>
              <a:tabLst>
                <a:tab pos="475488" algn="l"/>
              </a:tabLst>
            </a:pPr>
            <a:r>
              <a:rPr lang="en-US" altLang="en-US" sz="2912" dirty="0">
                <a:solidFill>
                  <a:srgbClr val="000000"/>
                </a:solidFill>
                <a:effectLst/>
              </a:rPr>
              <a:t>" </a:t>
            </a:r>
            <a:r>
              <a:rPr lang="en-US" altLang="en-US" sz="2912" dirty="0">
                <a:solidFill>
                  <a:srgbClr val="000000"/>
                </a:solidFill>
              </a:rPr>
              <a:t>THE SCHEME REALLY WORKS</a:t>
            </a:r>
            <a:r>
              <a:rPr lang="en-US" altLang="en-US" sz="2912" dirty="0">
                <a:solidFill>
                  <a:srgbClr val="000000"/>
                </a:solidFill>
                <a:effectLst/>
              </a:rPr>
              <a:t>“</a:t>
            </a:r>
          </a:p>
          <a:p>
            <a:pPr marL="0" indent="0">
              <a:buNone/>
              <a:tabLst>
                <a:tab pos="475488" algn="l"/>
              </a:tabLst>
            </a:pPr>
            <a:r>
              <a:rPr lang="en-US" altLang="en-US" sz="2912" dirty="0">
                <a:solidFill>
                  <a:srgbClr val="000000"/>
                </a:solidFill>
                <a:effectLst/>
              </a:rPr>
              <a:t>Becomes</a:t>
            </a:r>
          </a:p>
          <a:p>
            <a:pPr marL="0" indent="0">
              <a:buNone/>
              <a:tabLst>
                <a:tab pos="475488" algn="l"/>
              </a:tabLst>
            </a:pPr>
            <a:r>
              <a:rPr lang="en-US" altLang="en-US" sz="2912" dirty="0">
                <a:solidFill>
                  <a:srgbClr val="000000"/>
                </a:solidFill>
                <a:effectLst/>
              </a:rPr>
              <a:t>“</a:t>
            </a:r>
            <a:r>
              <a:rPr lang="en-US" altLang="en-US" sz="2912" b="1" dirty="0">
                <a:solidFill>
                  <a:srgbClr val="000000"/>
                </a:solidFill>
                <a:effectLst/>
              </a:rPr>
              <a:t>RP SB HA GD DC BC AZ RZ PV AM WB</a:t>
            </a:r>
            <a:r>
              <a:rPr lang="en-US" altLang="en-US" sz="2912" dirty="0">
                <a:solidFill>
                  <a:srgbClr val="000000"/>
                </a:solidFill>
                <a:effectLst/>
              </a:rPr>
              <a:t> “</a:t>
            </a:r>
          </a:p>
          <a:p>
            <a:pPr marL="0" indent="0">
              <a:buNone/>
              <a:tabLst>
                <a:tab pos="475488" algn="l"/>
              </a:tabLst>
            </a:pPr>
            <a:endParaRPr lang="en-US" altLang="en-US" sz="2912" dirty="0">
              <a:solidFill>
                <a:srgbClr val="000000"/>
              </a:solidFill>
              <a:effectLst/>
            </a:endParaRPr>
          </a:p>
          <a:p>
            <a:pPr marL="0" indent="0">
              <a:tabLst>
                <a:tab pos="475488" algn="l"/>
              </a:tabLst>
            </a:pPr>
            <a:r>
              <a:rPr lang="en-US" altLang="en-US" sz="2912" b="1" dirty="0">
                <a:solidFill>
                  <a:srgbClr val="000000"/>
                </a:solidFill>
                <a:effectLst/>
              </a:rPr>
              <a:t> </a:t>
            </a:r>
            <a:r>
              <a:rPr lang="en-US" altLang="en-US" sz="3744" b="1" dirty="0" err="1">
                <a:solidFill>
                  <a:srgbClr val="FF0000"/>
                </a:solidFill>
                <a:effectLst/>
              </a:rPr>
              <a:t>rpsbh</a:t>
            </a:r>
            <a:r>
              <a:rPr lang="en-US" altLang="en-US" sz="3744" b="1" dirty="0">
                <a:solidFill>
                  <a:srgbClr val="FF0000"/>
                </a:solidFill>
                <a:effectLst/>
              </a:rPr>
              <a:t>   </a:t>
            </a:r>
            <a:r>
              <a:rPr lang="en-US" altLang="en-US" sz="3744" b="1" dirty="0" err="1">
                <a:solidFill>
                  <a:srgbClr val="FF0000"/>
                </a:solidFill>
                <a:effectLst/>
              </a:rPr>
              <a:t>agddc</a:t>
            </a:r>
            <a:r>
              <a:rPr lang="en-US" altLang="en-US" sz="3744" b="1" dirty="0">
                <a:solidFill>
                  <a:srgbClr val="FF0000"/>
                </a:solidFill>
                <a:effectLst/>
              </a:rPr>
              <a:t>  </a:t>
            </a:r>
            <a:r>
              <a:rPr lang="en-US" altLang="en-US" sz="3744" b="1" dirty="0" err="1">
                <a:solidFill>
                  <a:srgbClr val="FF0000"/>
                </a:solidFill>
                <a:effectLst/>
              </a:rPr>
              <a:t>bcazr</a:t>
            </a:r>
            <a:r>
              <a:rPr lang="en-US" altLang="en-US" sz="3744" b="1" dirty="0">
                <a:solidFill>
                  <a:srgbClr val="FF0000"/>
                </a:solidFill>
                <a:effectLst/>
              </a:rPr>
              <a:t>   </a:t>
            </a:r>
            <a:r>
              <a:rPr lang="en-US" altLang="en-US" sz="3744" b="1" dirty="0" err="1">
                <a:solidFill>
                  <a:srgbClr val="FF0000"/>
                </a:solidFill>
                <a:effectLst/>
              </a:rPr>
              <a:t>zpvam</a:t>
            </a:r>
            <a:r>
              <a:rPr lang="en-US" altLang="en-US" sz="3744" b="1" dirty="0">
                <a:solidFill>
                  <a:srgbClr val="FF0000"/>
                </a:solidFill>
                <a:effectLst/>
              </a:rPr>
              <a:t>   </a:t>
            </a:r>
            <a:r>
              <a:rPr lang="en-US" altLang="en-US" sz="3744" b="1" dirty="0" err="1">
                <a:solidFill>
                  <a:srgbClr val="FF0000"/>
                </a:solidFill>
                <a:effectLst/>
              </a:rPr>
              <a:t>wb</a:t>
            </a:r>
            <a:endParaRPr lang="en-US" altLang="en-US" sz="3744" b="1" dirty="0">
              <a:solidFill>
                <a:srgbClr val="FF0000"/>
              </a:solidFill>
              <a:effectLst/>
            </a:endParaRPr>
          </a:p>
          <a:p>
            <a:pPr marL="0" indent="0">
              <a:tabLst>
                <a:tab pos="475488" algn="l"/>
              </a:tabLst>
            </a:pPr>
            <a:endParaRPr lang="en-US" altLang="en-US" sz="3744" b="1" dirty="0">
              <a:solidFill>
                <a:srgbClr val="FF0000"/>
              </a:solidFill>
              <a:effectLst/>
            </a:endParaRPr>
          </a:p>
          <a:p>
            <a:pPr marL="0" indent="0">
              <a:tabLst>
                <a:tab pos="475488" algn="l"/>
              </a:tabLst>
            </a:pPr>
            <a:endParaRPr lang="en-US" altLang="en-US" sz="3744" b="1" dirty="0">
              <a:solidFill>
                <a:srgbClr val="FF0000"/>
              </a:solidFill>
              <a:effectLst/>
            </a:endParaRPr>
          </a:p>
        </p:txBody>
      </p:sp>
      <p:sp>
        <p:nvSpPr>
          <p:cNvPr id="2" name="Rectangle 1"/>
          <p:cNvSpPr/>
          <p:nvPr/>
        </p:nvSpPr>
        <p:spPr>
          <a:xfrm>
            <a:off x="1181100" y="4945962"/>
            <a:ext cx="9829800"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200" b="1" dirty="0">
                <a:ln w="0"/>
                <a:gradFill flip="none" rotWithShape="1">
                  <a:gsLst>
                    <a:gs pos="21000">
                      <a:srgbClr val="53575C"/>
                    </a:gs>
                    <a:gs pos="88000">
                      <a:srgbClr val="C5C7CA"/>
                    </a:gs>
                  </a:gsLst>
                  <a:lin ang="18900000" scaled="1"/>
                  <a:tileRect/>
                </a:gradFill>
              </a:rPr>
              <a:t>H/W:: Write C# program to encrypt “ZOOM TEST” using Playfair. You can use the following Link to programming (Online).</a:t>
            </a:r>
          </a:p>
          <a:p>
            <a:endParaRPr lang="en-US" sz="2200" dirty="0">
              <a:ln w="0"/>
              <a:gradFill flip="none" rotWithShape="1">
                <a:gsLst>
                  <a:gs pos="21000">
                    <a:srgbClr val="53575C"/>
                  </a:gs>
                  <a:gs pos="88000">
                    <a:srgbClr val="C5C7CA"/>
                  </a:gs>
                </a:gsLst>
                <a:lin ang="18900000" scaled="1"/>
                <a:tileRect/>
              </a:gradFill>
            </a:endParaRPr>
          </a:p>
          <a:p>
            <a:r>
              <a:rPr lang="en-US" sz="2200" b="1" dirty="0">
                <a:ln w="0"/>
                <a:gradFill flip="none" rotWithShape="1">
                  <a:gsLst>
                    <a:gs pos="21000">
                      <a:srgbClr val="53575C"/>
                    </a:gs>
                    <a:gs pos="88000">
                      <a:srgbClr val="C5C7CA"/>
                    </a:gs>
                  </a:gsLst>
                  <a:lin ang="18900000" scaled="1"/>
                  <a:tileRect/>
                </a:gradFill>
              </a:rPr>
              <a:t>https://rextester.com/</a:t>
            </a:r>
          </a:p>
        </p:txBody>
      </p:sp>
    </p:spTree>
    <p:extLst>
      <p:ext uri="{BB962C8B-B14F-4D97-AF65-F5344CB8AC3E}">
        <p14:creationId xmlns:p14="http://schemas.microsoft.com/office/powerpoint/2010/main" val="1035344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AU" altLang="en-US" dirty="0">
                <a:solidFill>
                  <a:srgbClr val="FF0000"/>
                </a:solidFill>
              </a:rPr>
              <a:t>Security of Playfair Cipher</a:t>
            </a:r>
          </a:p>
        </p:txBody>
      </p:sp>
      <p:sp>
        <p:nvSpPr>
          <p:cNvPr id="86019" name="Rectangle 3"/>
          <p:cNvSpPr>
            <a:spLocks noGrp="1" noChangeArrowheads="1"/>
          </p:cNvSpPr>
          <p:nvPr>
            <p:ph type="body" idx="1"/>
          </p:nvPr>
        </p:nvSpPr>
        <p:spPr/>
        <p:txBody>
          <a:bodyPr/>
          <a:lstStyle/>
          <a:p>
            <a:pPr>
              <a:lnSpc>
                <a:spcPct val="90000"/>
              </a:lnSpc>
            </a:pPr>
            <a:r>
              <a:rPr lang="en-AU" altLang="en-US" sz="2912" dirty="0">
                <a:solidFill>
                  <a:srgbClr val="000000"/>
                </a:solidFill>
                <a:effectLst/>
              </a:rPr>
              <a:t>security much improved over </a:t>
            </a:r>
            <a:r>
              <a:rPr lang="en-AU" altLang="en-US" sz="2912" dirty="0" err="1">
                <a:solidFill>
                  <a:srgbClr val="000000"/>
                </a:solidFill>
                <a:effectLst/>
              </a:rPr>
              <a:t>monoalphabetic</a:t>
            </a:r>
            <a:endParaRPr lang="en-AU" altLang="en-US" sz="2912" dirty="0">
              <a:solidFill>
                <a:srgbClr val="000000"/>
              </a:solidFill>
              <a:effectLst/>
            </a:endParaRPr>
          </a:p>
          <a:p>
            <a:pPr>
              <a:lnSpc>
                <a:spcPct val="90000"/>
              </a:lnSpc>
            </a:pPr>
            <a:r>
              <a:rPr lang="en-AU" altLang="en-US" sz="2912" dirty="0">
                <a:solidFill>
                  <a:srgbClr val="000000"/>
                </a:solidFill>
                <a:effectLst/>
              </a:rPr>
              <a:t>since have </a:t>
            </a:r>
            <a:r>
              <a:rPr lang="en-AU" altLang="en-US" sz="2912" b="1" dirty="0">
                <a:solidFill>
                  <a:srgbClr val="FF0000"/>
                </a:solidFill>
                <a:effectLst/>
              </a:rPr>
              <a:t>26 x 26 = 676 </a:t>
            </a:r>
            <a:r>
              <a:rPr lang="en-AU" altLang="en-US" sz="2912" dirty="0" err="1">
                <a:solidFill>
                  <a:srgbClr val="000000"/>
                </a:solidFill>
                <a:effectLst/>
              </a:rPr>
              <a:t>digrams</a:t>
            </a:r>
            <a:r>
              <a:rPr lang="en-AU" altLang="en-US" sz="2912" dirty="0">
                <a:solidFill>
                  <a:srgbClr val="000000"/>
                </a:solidFill>
                <a:effectLst/>
              </a:rPr>
              <a:t> </a:t>
            </a:r>
          </a:p>
          <a:p>
            <a:pPr>
              <a:lnSpc>
                <a:spcPct val="90000"/>
              </a:lnSpc>
            </a:pPr>
            <a:r>
              <a:rPr lang="en-AU" altLang="en-US" sz="2912" dirty="0">
                <a:solidFill>
                  <a:srgbClr val="000000"/>
                </a:solidFill>
                <a:effectLst/>
              </a:rPr>
              <a:t>would need a 676 entry frequency table to analyse (verses </a:t>
            </a:r>
            <a:r>
              <a:rPr lang="en-AU" altLang="en-US" sz="2912" b="1" dirty="0">
                <a:solidFill>
                  <a:srgbClr val="FF0000"/>
                </a:solidFill>
                <a:effectLst/>
              </a:rPr>
              <a:t>26</a:t>
            </a:r>
            <a:r>
              <a:rPr lang="en-AU" altLang="en-US" sz="2912" dirty="0">
                <a:solidFill>
                  <a:srgbClr val="000000"/>
                </a:solidFill>
                <a:effectLst/>
              </a:rPr>
              <a:t> for a </a:t>
            </a:r>
            <a:r>
              <a:rPr lang="en-AU" altLang="en-US" sz="2912" dirty="0" err="1">
                <a:solidFill>
                  <a:srgbClr val="000000"/>
                </a:solidFill>
                <a:effectLst/>
              </a:rPr>
              <a:t>monoalphabetic</a:t>
            </a:r>
            <a:r>
              <a:rPr lang="en-AU" altLang="en-US" sz="2912" dirty="0">
                <a:solidFill>
                  <a:srgbClr val="000000"/>
                </a:solidFill>
                <a:effectLst/>
              </a:rPr>
              <a:t>) </a:t>
            </a:r>
          </a:p>
          <a:p>
            <a:pPr>
              <a:lnSpc>
                <a:spcPct val="90000"/>
              </a:lnSpc>
            </a:pPr>
            <a:r>
              <a:rPr lang="en-AU" altLang="en-US" sz="2912" dirty="0">
                <a:solidFill>
                  <a:srgbClr val="000000"/>
                </a:solidFill>
                <a:effectLst/>
              </a:rPr>
              <a:t>and correspondingly more </a:t>
            </a:r>
            <a:r>
              <a:rPr lang="en-AU" altLang="en-US" sz="2912" dirty="0" err="1">
                <a:solidFill>
                  <a:srgbClr val="000000"/>
                </a:solidFill>
                <a:effectLst/>
              </a:rPr>
              <a:t>ciphertext</a:t>
            </a:r>
            <a:r>
              <a:rPr lang="en-AU" altLang="en-US" sz="2912" dirty="0">
                <a:solidFill>
                  <a:srgbClr val="000000"/>
                </a:solidFill>
                <a:effectLst/>
              </a:rPr>
              <a:t> </a:t>
            </a:r>
          </a:p>
          <a:p>
            <a:pPr>
              <a:lnSpc>
                <a:spcPct val="90000"/>
              </a:lnSpc>
            </a:pPr>
            <a:r>
              <a:rPr lang="en-AU" altLang="en-US" sz="2912" b="1" dirty="0">
                <a:solidFill>
                  <a:srgbClr val="FF0000"/>
                </a:solidFill>
                <a:effectLst/>
              </a:rPr>
              <a:t>was widely used for many years</a:t>
            </a:r>
          </a:p>
          <a:p>
            <a:pPr lvl="1">
              <a:lnSpc>
                <a:spcPct val="90000"/>
              </a:lnSpc>
            </a:pPr>
            <a:r>
              <a:rPr lang="en-AU" altLang="en-US" b="1" dirty="0" err="1">
                <a:solidFill>
                  <a:srgbClr val="FF0000"/>
                </a:solidFill>
                <a:effectLst/>
              </a:rPr>
              <a:t>eg</a:t>
            </a:r>
            <a:r>
              <a:rPr lang="en-AU" altLang="en-US" b="1" dirty="0">
                <a:solidFill>
                  <a:srgbClr val="FF0000"/>
                </a:solidFill>
                <a:effectLst/>
              </a:rPr>
              <a:t>. by US &amp; British military in WW1</a:t>
            </a:r>
          </a:p>
          <a:p>
            <a:pPr>
              <a:lnSpc>
                <a:spcPct val="90000"/>
              </a:lnSpc>
            </a:pPr>
            <a:r>
              <a:rPr lang="en-AU" altLang="en-US" sz="2912" dirty="0">
                <a:solidFill>
                  <a:srgbClr val="000000"/>
                </a:solidFill>
                <a:effectLst/>
              </a:rPr>
              <a:t>it </a:t>
            </a:r>
            <a:r>
              <a:rPr lang="en-AU" altLang="en-US" sz="2912" b="1" dirty="0">
                <a:solidFill>
                  <a:srgbClr val="000000"/>
                </a:solidFill>
                <a:effectLst/>
              </a:rPr>
              <a:t>can</a:t>
            </a:r>
            <a:r>
              <a:rPr lang="en-AU" altLang="en-US" sz="2912" dirty="0">
                <a:solidFill>
                  <a:srgbClr val="000000"/>
                </a:solidFill>
                <a:effectLst/>
              </a:rPr>
              <a:t> be broken, given a few hundred letters </a:t>
            </a:r>
          </a:p>
          <a:p>
            <a:pPr>
              <a:lnSpc>
                <a:spcPct val="90000"/>
              </a:lnSpc>
            </a:pPr>
            <a:r>
              <a:rPr lang="en-AU" altLang="en-US" sz="2912" dirty="0">
                <a:solidFill>
                  <a:srgbClr val="000000"/>
                </a:solidFill>
                <a:effectLst/>
              </a:rPr>
              <a:t>since still has much of plaintext structure </a:t>
            </a:r>
          </a:p>
        </p:txBody>
      </p:sp>
      <p:sp>
        <p:nvSpPr>
          <p:cNvPr id="86021" name="Rectangle 5"/>
          <p:cNvSpPr>
            <a:spLocks noChangeArrowheads="1"/>
          </p:cNvSpPr>
          <p:nvPr/>
        </p:nvSpPr>
        <p:spPr bwMode="auto">
          <a:xfrm>
            <a:off x="8919338" y="6531370"/>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spTree>
    <p:extLst>
      <p:ext uri="{BB962C8B-B14F-4D97-AF65-F5344CB8AC3E}">
        <p14:creationId xmlns:p14="http://schemas.microsoft.com/office/powerpoint/2010/main" val="2012191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sz="5616" u="sng" dirty="0">
                <a:solidFill>
                  <a:schemeClr val="accent1">
                    <a:lumMod val="75000"/>
                  </a:schemeClr>
                </a:solidFill>
                <a:effectLst>
                  <a:outerShdw blurRad="38100" dist="38100" dir="2700000" algn="tl">
                    <a:srgbClr val="000000">
                      <a:alpha val="43137"/>
                    </a:srgbClr>
                  </a:outerShdw>
                </a:effectLst>
              </a:rPr>
              <a:t>Hill Cipher</a:t>
            </a:r>
            <a:endParaRPr lang="en-AU" altLang="en-US" sz="5616" u="sng" dirty="0">
              <a:solidFill>
                <a:schemeClr val="accent1">
                  <a:lumMod val="75000"/>
                </a:schemeClr>
              </a:solidFill>
              <a:effectLst>
                <a:outerShdw blurRad="38100" dist="38100" dir="2700000" algn="tl">
                  <a:srgbClr val="000000">
                    <a:alpha val="43137"/>
                  </a:srgbClr>
                </a:outerShdw>
              </a:effectLst>
            </a:endParaRPr>
          </a:p>
        </p:txBody>
      </p:sp>
      <p:sp>
        <p:nvSpPr>
          <p:cNvPr id="166915" name="Rectangle 3"/>
          <p:cNvSpPr>
            <a:spLocks noGrp="1" noChangeArrowheads="1"/>
          </p:cNvSpPr>
          <p:nvPr>
            <p:ph type="body" idx="1"/>
          </p:nvPr>
        </p:nvSpPr>
        <p:spPr>
          <a:xfrm>
            <a:off x="609600" y="1676402"/>
            <a:ext cx="10972800" cy="2732760"/>
          </a:xfrm>
        </p:spPr>
        <p:txBody>
          <a:bodyPr/>
          <a:lstStyle/>
          <a:p>
            <a:pPr algn="just">
              <a:lnSpc>
                <a:spcPct val="90000"/>
              </a:lnSpc>
            </a:pPr>
            <a:r>
              <a:rPr lang="en-US" altLang="en-US" sz="2800" b="1" dirty="0">
                <a:solidFill>
                  <a:srgbClr val="000000"/>
                </a:solidFill>
              </a:rPr>
              <a:t>The Hill Cipher uses </a:t>
            </a:r>
            <a:r>
              <a:rPr lang="en-US" altLang="en-US" sz="2800" b="1" dirty="0">
                <a:solidFill>
                  <a:schemeClr val="accent1">
                    <a:lumMod val="75000"/>
                  </a:schemeClr>
                </a:solidFill>
              </a:rPr>
              <a:t>matrix multiplication to encrypt a message</a:t>
            </a:r>
            <a:r>
              <a:rPr lang="en-US" altLang="en-US" sz="2800" b="1" dirty="0">
                <a:solidFill>
                  <a:srgbClr val="000000"/>
                </a:solidFill>
              </a:rPr>
              <a:t>. First, you need to assign two numbers to each letter in the alphabet and also assign numbers to space, . , and ? or !. The key space is the set of all invertible matrices over Z</a:t>
            </a:r>
            <a:r>
              <a:rPr lang="en-US" altLang="en-US" sz="2800" b="1" baseline="-30000" dirty="0">
                <a:solidFill>
                  <a:srgbClr val="000000"/>
                </a:solidFill>
              </a:rPr>
              <a:t>26</a:t>
            </a:r>
            <a:r>
              <a:rPr lang="en-US" altLang="en-US" sz="2800" b="1" dirty="0">
                <a:solidFill>
                  <a:srgbClr val="000000"/>
                </a:solidFill>
              </a:rPr>
              <a:t>. 26 was chosen because there are 26 characters, which solves some problems later on. </a:t>
            </a:r>
          </a:p>
          <a:p>
            <a:pPr algn="just">
              <a:lnSpc>
                <a:spcPct val="90000"/>
              </a:lnSpc>
              <a:buFont typeface="Wingdings" pitchFamily="2" charset="2"/>
              <a:buNone/>
            </a:pPr>
            <a:endParaRPr lang="en-US" altLang="en-US" sz="2800" b="1" dirty="0">
              <a:solidFill>
                <a:srgbClr val="000000"/>
              </a:solidFill>
            </a:endParaRPr>
          </a:p>
          <a:p>
            <a:pPr algn="just">
              <a:lnSpc>
                <a:spcPct val="90000"/>
              </a:lnSpc>
              <a:buFont typeface="Wingdings" pitchFamily="2" charset="2"/>
              <a:buNone/>
            </a:pPr>
            <a:endParaRPr lang="en-AU" altLang="en-US" sz="2800" dirty="0">
              <a:solidFill>
                <a:srgbClr val="000000"/>
              </a:solidFill>
            </a:endParaRPr>
          </a:p>
        </p:txBody>
      </p:sp>
      <p:sp>
        <p:nvSpPr>
          <p:cNvPr id="166916" name="Rectangle 4"/>
          <p:cNvSpPr>
            <a:spLocks noChangeArrowheads="1"/>
          </p:cNvSpPr>
          <p:nvPr/>
        </p:nvSpPr>
        <p:spPr bwMode="auto">
          <a:xfrm>
            <a:off x="8919338" y="6531370"/>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spTree>
    <p:extLst>
      <p:ext uri="{BB962C8B-B14F-4D97-AF65-F5344CB8AC3E}">
        <p14:creationId xmlns:p14="http://schemas.microsoft.com/office/powerpoint/2010/main" val="914091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4992" b="0" dirty="0">
                <a:solidFill>
                  <a:schemeClr val="accent1">
                    <a:lumMod val="75000"/>
                  </a:schemeClr>
                </a:solidFill>
              </a:rPr>
              <a:t>Hill Cipher </a:t>
            </a:r>
            <a:r>
              <a:rPr lang="en-US" altLang="en-US" sz="3744" b="0" dirty="0">
                <a:solidFill>
                  <a:srgbClr val="00B050"/>
                </a:solidFill>
              </a:rPr>
              <a:t>example</a:t>
            </a:r>
            <a:endParaRPr lang="en-AU" altLang="en-US" sz="3744" b="0" dirty="0">
              <a:solidFill>
                <a:srgbClr val="00B050"/>
              </a:solidFill>
            </a:endParaRPr>
          </a:p>
        </p:txBody>
      </p:sp>
      <p:sp>
        <p:nvSpPr>
          <p:cNvPr id="168963" name="Rectangle 3"/>
          <p:cNvSpPr>
            <a:spLocks noGrp="1" noChangeArrowheads="1"/>
          </p:cNvSpPr>
          <p:nvPr>
            <p:ph type="body" idx="1"/>
          </p:nvPr>
        </p:nvSpPr>
        <p:spPr>
          <a:xfrm>
            <a:off x="1816420" y="1209959"/>
            <a:ext cx="8559165" cy="5702808"/>
          </a:xfrm>
        </p:spPr>
        <p:txBody>
          <a:bodyPr/>
          <a:lstStyle/>
          <a:p>
            <a:pPr>
              <a:lnSpc>
                <a:spcPct val="90000"/>
              </a:lnSpc>
              <a:spcBef>
                <a:spcPct val="0"/>
              </a:spcBef>
              <a:buClrTx/>
              <a:buSzTx/>
              <a:buFontTx/>
              <a:buNone/>
            </a:pPr>
            <a:endParaRPr lang="en-US" altLang="en-US" sz="2496" b="1" dirty="0">
              <a:solidFill>
                <a:srgbClr val="000000"/>
              </a:solidFill>
              <a:effectLst/>
            </a:endParaRPr>
          </a:p>
          <a:p>
            <a:pPr>
              <a:lnSpc>
                <a:spcPct val="90000"/>
              </a:lnSpc>
              <a:spcBef>
                <a:spcPct val="0"/>
              </a:spcBef>
              <a:buClrTx/>
              <a:buSzTx/>
              <a:buFontTx/>
              <a:buNone/>
            </a:pPr>
            <a:r>
              <a:rPr lang="en-US" altLang="en-US" sz="2496" b="1" dirty="0">
                <a:solidFill>
                  <a:srgbClr val="000000"/>
                </a:solidFill>
                <a:effectLst/>
              </a:rPr>
              <a:t>Encryption:-    </a:t>
            </a:r>
            <a:r>
              <a:rPr lang="en-US" altLang="en-US" sz="2496" b="1" dirty="0">
                <a:solidFill>
                  <a:srgbClr val="FF0000"/>
                </a:solidFill>
                <a:effectLst/>
              </a:rPr>
              <a:t> C= K*P Mod 26</a:t>
            </a:r>
          </a:p>
          <a:p>
            <a:pPr>
              <a:lnSpc>
                <a:spcPct val="90000"/>
              </a:lnSpc>
              <a:spcBef>
                <a:spcPct val="0"/>
              </a:spcBef>
              <a:buClrTx/>
              <a:buSzTx/>
              <a:buFontTx/>
              <a:buNone/>
            </a:pPr>
            <a:r>
              <a:rPr lang="en-US" altLang="en-US" sz="2496" b="1" dirty="0">
                <a:solidFill>
                  <a:srgbClr val="000000"/>
                </a:solidFill>
                <a:effectLst/>
              </a:rPr>
              <a:t>                                 </a:t>
            </a:r>
            <a:r>
              <a:rPr lang="en-US" altLang="en-US" sz="2496" b="1" dirty="0">
                <a:solidFill>
                  <a:srgbClr val="00B050"/>
                </a:solidFill>
                <a:effectLst/>
              </a:rPr>
              <a:t> -1</a:t>
            </a:r>
          </a:p>
          <a:p>
            <a:pPr>
              <a:lnSpc>
                <a:spcPct val="90000"/>
              </a:lnSpc>
              <a:spcBef>
                <a:spcPct val="0"/>
              </a:spcBef>
              <a:buClrTx/>
              <a:buSzTx/>
              <a:buFontTx/>
              <a:buNone/>
            </a:pPr>
            <a:r>
              <a:rPr lang="en-US" altLang="en-US" sz="2496" b="1" dirty="0">
                <a:solidFill>
                  <a:srgbClr val="000000"/>
                </a:solidFill>
                <a:effectLst/>
              </a:rPr>
              <a:t>Decryption:-     </a:t>
            </a:r>
            <a:r>
              <a:rPr lang="en-US" altLang="en-US" sz="2496" b="1" dirty="0">
                <a:solidFill>
                  <a:srgbClr val="00B050"/>
                </a:solidFill>
                <a:effectLst/>
              </a:rPr>
              <a:t>P= K   *C</a:t>
            </a:r>
          </a:p>
          <a:p>
            <a:pPr>
              <a:lnSpc>
                <a:spcPct val="90000"/>
              </a:lnSpc>
              <a:buFont typeface="Wingdings" pitchFamily="2" charset="2"/>
              <a:buNone/>
            </a:pPr>
            <a:endParaRPr lang="en-US" altLang="en-US" sz="2496" b="1" dirty="0">
              <a:solidFill>
                <a:srgbClr val="000000"/>
              </a:solidFill>
              <a:effectLst/>
            </a:endParaRPr>
          </a:p>
          <a:p>
            <a:pPr>
              <a:lnSpc>
                <a:spcPct val="90000"/>
              </a:lnSpc>
              <a:buFont typeface="Wingdings" pitchFamily="2" charset="2"/>
              <a:buNone/>
            </a:pPr>
            <a:r>
              <a:rPr lang="en-US" altLang="en-US" sz="2496" b="1" dirty="0">
                <a:solidFill>
                  <a:schemeClr val="tx2">
                    <a:lumMod val="75000"/>
                  </a:schemeClr>
                </a:solidFill>
                <a:effectLst/>
              </a:rPr>
              <a:t>A  B  C   D  E  F   G  H   I   J   K  L    M  N  O   P   Q  R   S </a:t>
            </a:r>
          </a:p>
          <a:p>
            <a:pPr>
              <a:lnSpc>
                <a:spcPct val="90000"/>
              </a:lnSpc>
              <a:buFont typeface="Wingdings" pitchFamily="2" charset="2"/>
              <a:buNone/>
            </a:pPr>
            <a:r>
              <a:rPr lang="en-US" altLang="en-US" sz="2496" b="1" dirty="0">
                <a:solidFill>
                  <a:srgbClr val="000000"/>
                </a:solidFill>
                <a:effectLst/>
              </a:rPr>
              <a:t> 1   2   3  4   5   6   7   8  9  10 11 12  13 14 15  16 17 18 19</a:t>
            </a:r>
          </a:p>
          <a:p>
            <a:pPr>
              <a:lnSpc>
                <a:spcPct val="90000"/>
              </a:lnSpc>
              <a:buFont typeface="Wingdings" pitchFamily="2" charset="2"/>
              <a:buNone/>
            </a:pPr>
            <a:r>
              <a:rPr lang="en-US" altLang="en-US" sz="2496" b="1" dirty="0">
                <a:solidFill>
                  <a:srgbClr val="000000"/>
                </a:solidFill>
                <a:effectLst/>
              </a:rPr>
              <a:t> </a:t>
            </a:r>
            <a:r>
              <a:rPr lang="en-US" altLang="en-US" sz="2496" b="1" dirty="0">
                <a:solidFill>
                  <a:schemeClr val="tx2">
                    <a:lumMod val="75000"/>
                  </a:schemeClr>
                </a:solidFill>
                <a:effectLst/>
              </a:rPr>
              <a:t>T   U  V W   X   Y   Z</a:t>
            </a:r>
          </a:p>
          <a:p>
            <a:pPr>
              <a:lnSpc>
                <a:spcPct val="90000"/>
              </a:lnSpc>
              <a:buFont typeface="Wingdings" pitchFamily="2" charset="2"/>
              <a:buNone/>
            </a:pPr>
            <a:r>
              <a:rPr lang="en-US" altLang="en-US" sz="2496" b="1" dirty="0">
                <a:solidFill>
                  <a:srgbClr val="000000"/>
                </a:solidFill>
                <a:effectLst/>
              </a:rPr>
              <a:t>20 21 22 23 24 25 26</a:t>
            </a:r>
          </a:p>
          <a:p>
            <a:pPr>
              <a:lnSpc>
                <a:spcPct val="90000"/>
              </a:lnSpc>
              <a:buFont typeface="Wingdings" pitchFamily="2" charset="2"/>
              <a:buNone/>
            </a:pPr>
            <a:endParaRPr lang="en-US" altLang="en-US" sz="2496" b="1" dirty="0">
              <a:solidFill>
                <a:srgbClr val="000000"/>
              </a:solidFill>
            </a:endParaRPr>
          </a:p>
          <a:p>
            <a:pPr>
              <a:spcBef>
                <a:spcPct val="0"/>
              </a:spcBef>
              <a:buClrTx/>
              <a:buSzTx/>
              <a:buFontTx/>
              <a:buNone/>
            </a:pPr>
            <a:r>
              <a:rPr lang="en-US" altLang="en-US" sz="2496" dirty="0">
                <a:solidFill>
                  <a:srgbClr val="000000"/>
                </a:solidFill>
                <a:effectLst/>
              </a:rPr>
              <a:t>Consider the following message:</a:t>
            </a:r>
            <a:r>
              <a:rPr lang="en-US" altLang="en-US" sz="2496" b="1" dirty="0">
                <a:solidFill>
                  <a:srgbClr val="000000"/>
                </a:solidFill>
                <a:effectLst/>
              </a:rPr>
              <a:t> </a:t>
            </a:r>
          </a:p>
          <a:p>
            <a:pPr>
              <a:lnSpc>
                <a:spcPct val="90000"/>
              </a:lnSpc>
              <a:buFont typeface="Wingdings" pitchFamily="2" charset="2"/>
              <a:buNone/>
            </a:pPr>
            <a:endParaRPr lang="en-US" altLang="en-US" sz="2496" b="1" dirty="0">
              <a:solidFill>
                <a:srgbClr val="000000"/>
              </a:solidFill>
            </a:endParaRPr>
          </a:p>
          <a:p>
            <a:pPr>
              <a:spcBef>
                <a:spcPct val="0"/>
              </a:spcBef>
              <a:buClrTx/>
              <a:buSzTx/>
              <a:buFontTx/>
              <a:buNone/>
            </a:pPr>
            <a:r>
              <a:rPr lang="en-US" altLang="en-US" sz="2496" b="1" dirty="0">
                <a:solidFill>
                  <a:srgbClr val="92D050"/>
                </a:solidFill>
                <a:effectLst/>
              </a:rPr>
              <a:t>Herbert Yardley wrote The American Black Chamber</a:t>
            </a:r>
            <a:endParaRPr lang="en-AU" altLang="en-US" sz="2496" b="1" dirty="0">
              <a:solidFill>
                <a:srgbClr val="92D050"/>
              </a:solidFill>
              <a:effectLst/>
            </a:endParaRPr>
          </a:p>
        </p:txBody>
      </p:sp>
      <p:sp>
        <p:nvSpPr>
          <p:cNvPr id="168964" name="Rectangle 4"/>
          <p:cNvSpPr>
            <a:spLocks noChangeArrowheads="1"/>
          </p:cNvSpPr>
          <p:nvPr/>
        </p:nvSpPr>
        <p:spPr bwMode="auto">
          <a:xfrm>
            <a:off x="8919338" y="6531370"/>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spTree>
    <p:extLst>
      <p:ext uri="{BB962C8B-B14F-4D97-AF65-F5344CB8AC3E}">
        <p14:creationId xmlns:p14="http://schemas.microsoft.com/office/powerpoint/2010/main" val="3028966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816420" y="187947"/>
            <a:ext cx="8559165" cy="1185471"/>
          </a:xfrm>
        </p:spPr>
        <p:txBody>
          <a:bodyPr/>
          <a:lstStyle/>
          <a:p>
            <a:r>
              <a:rPr lang="en-US" altLang="en-US" sz="4992" b="0" dirty="0">
                <a:solidFill>
                  <a:schemeClr val="bg2">
                    <a:lumMod val="75000"/>
                  </a:schemeClr>
                </a:solidFill>
              </a:rPr>
              <a:t>Hill Cipher </a:t>
            </a:r>
            <a:r>
              <a:rPr lang="en-US" altLang="en-US" sz="3744" b="0" dirty="0">
                <a:solidFill>
                  <a:srgbClr val="00B050"/>
                </a:solidFill>
              </a:rPr>
              <a:t>example</a:t>
            </a:r>
            <a:endParaRPr lang="en-AU" altLang="en-US" sz="3744" b="0" dirty="0">
              <a:solidFill>
                <a:srgbClr val="00B050"/>
              </a:solidFill>
            </a:endParaRPr>
          </a:p>
        </p:txBody>
      </p:sp>
      <p:sp>
        <p:nvSpPr>
          <p:cNvPr id="171011" name="Rectangle 3"/>
          <p:cNvSpPr>
            <a:spLocks noGrp="1" noChangeArrowheads="1"/>
          </p:cNvSpPr>
          <p:nvPr>
            <p:ph type="body" sz="half" idx="1"/>
          </p:nvPr>
        </p:nvSpPr>
        <p:spPr>
          <a:xfrm>
            <a:off x="1816420" y="1642540"/>
            <a:ext cx="8024217" cy="4632912"/>
          </a:xfrm>
        </p:spPr>
        <p:txBody>
          <a:bodyPr/>
          <a:lstStyle/>
          <a:p>
            <a:pPr>
              <a:spcBef>
                <a:spcPct val="0"/>
              </a:spcBef>
              <a:buClrTx/>
              <a:buSzTx/>
              <a:buFontTx/>
              <a:buNone/>
            </a:pPr>
            <a:r>
              <a:rPr lang="en-US" altLang="en-US" sz="2496">
                <a:solidFill>
                  <a:srgbClr val="000000"/>
                </a:solidFill>
                <a:effectLst/>
              </a:rPr>
              <a:t>Break the message into:</a:t>
            </a:r>
            <a:r>
              <a:rPr lang="en-US" altLang="en-US" sz="2496">
                <a:solidFill>
                  <a:srgbClr val="000000"/>
                </a:solidFill>
              </a:rPr>
              <a:t> </a:t>
            </a:r>
          </a:p>
          <a:p>
            <a:pPr>
              <a:spcBef>
                <a:spcPct val="0"/>
              </a:spcBef>
              <a:buClrTx/>
              <a:buSzTx/>
              <a:buFontTx/>
              <a:buNone/>
            </a:pPr>
            <a:r>
              <a:rPr lang="en-US" altLang="en-US" sz="2496" b="1">
                <a:solidFill>
                  <a:srgbClr val="000000"/>
                </a:solidFill>
                <a:effectLst/>
              </a:rPr>
              <a:t>he rb er ty ar dl ey wr ot et he am er ic an bl ac kc ha mb er</a:t>
            </a:r>
          </a:p>
          <a:p>
            <a:pPr>
              <a:spcBef>
                <a:spcPct val="0"/>
              </a:spcBef>
              <a:buClrTx/>
              <a:buSzTx/>
              <a:buFontTx/>
              <a:buNone/>
            </a:pPr>
            <a:endParaRPr lang="en-US" altLang="en-US" sz="2496">
              <a:solidFill>
                <a:srgbClr val="000000"/>
              </a:solidFill>
              <a:effectLst/>
            </a:endParaRPr>
          </a:p>
          <a:p>
            <a:pPr>
              <a:spcBef>
                <a:spcPct val="0"/>
              </a:spcBef>
              <a:buClrTx/>
              <a:buSzTx/>
              <a:buFontTx/>
              <a:buNone/>
            </a:pPr>
            <a:r>
              <a:rPr lang="en-US" altLang="en-US" sz="2496">
                <a:solidFill>
                  <a:srgbClr val="000000"/>
                </a:solidFill>
                <a:effectLst/>
              </a:rPr>
              <a:t>Now convert letters into number-pair:</a:t>
            </a:r>
            <a:endParaRPr lang="en-US" altLang="en-US" sz="2496" b="1">
              <a:solidFill>
                <a:srgbClr val="000000"/>
              </a:solidFill>
              <a:effectLst/>
            </a:endParaRPr>
          </a:p>
          <a:p>
            <a:pPr>
              <a:buFont typeface="Wingdings" pitchFamily="2" charset="2"/>
              <a:buNone/>
            </a:pPr>
            <a:r>
              <a:rPr lang="en-US" altLang="en-US" sz="2496" b="1">
                <a:solidFill>
                  <a:srgbClr val="000000"/>
                </a:solidFill>
                <a:effectLst/>
              </a:rPr>
              <a:t>8 5 18 2  5 18   20 25   1 18   4 12   5 25   23 18   15 20  </a:t>
            </a:r>
          </a:p>
          <a:p>
            <a:pPr>
              <a:buFont typeface="Wingdings" pitchFamily="2" charset="2"/>
              <a:buNone/>
            </a:pPr>
            <a:r>
              <a:rPr lang="en-US" altLang="en-US" sz="2496" b="1">
                <a:solidFill>
                  <a:srgbClr val="000000"/>
                </a:solidFill>
                <a:effectLst/>
              </a:rPr>
              <a:t>5 20   8 5   1 13   5 18   9 3   1 14   2 12   1 3   </a:t>
            </a:r>
          </a:p>
          <a:p>
            <a:pPr>
              <a:buFont typeface="Wingdings" pitchFamily="2" charset="2"/>
              <a:buNone/>
            </a:pPr>
            <a:r>
              <a:rPr lang="en-US" altLang="en-US" sz="2496" b="1">
                <a:solidFill>
                  <a:srgbClr val="000000"/>
                </a:solidFill>
                <a:effectLst/>
              </a:rPr>
              <a:t>11 3   8 1   13 2   5 18 </a:t>
            </a:r>
          </a:p>
          <a:p>
            <a:pPr>
              <a:buFont typeface="Wingdings" pitchFamily="2" charset="2"/>
              <a:buNone/>
            </a:pPr>
            <a:endParaRPr lang="en-US" altLang="en-US" sz="2496" b="1">
              <a:solidFill>
                <a:srgbClr val="000000"/>
              </a:solidFill>
            </a:endParaRPr>
          </a:p>
          <a:p>
            <a:pPr>
              <a:spcBef>
                <a:spcPct val="0"/>
              </a:spcBef>
              <a:buClrTx/>
              <a:buSzTx/>
              <a:buFontTx/>
              <a:buNone/>
            </a:pPr>
            <a:r>
              <a:rPr lang="en-US" altLang="en-US" sz="2496">
                <a:solidFill>
                  <a:srgbClr val="000000"/>
                </a:solidFill>
                <a:effectLst/>
              </a:rPr>
              <a:t>Now using the matrix (key)</a:t>
            </a:r>
            <a:r>
              <a:rPr lang="en-US" altLang="en-US" sz="2496">
                <a:solidFill>
                  <a:srgbClr val="000000"/>
                </a:solidFill>
              </a:rPr>
              <a:t>   </a:t>
            </a:r>
          </a:p>
        </p:txBody>
      </p:sp>
      <p:sp>
        <p:nvSpPr>
          <p:cNvPr id="171012" name="Rectangle 4"/>
          <p:cNvSpPr>
            <a:spLocks noChangeArrowheads="1"/>
          </p:cNvSpPr>
          <p:nvPr/>
        </p:nvSpPr>
        <p:spPr bwMode="auto">
          <a:xfrm>
            <a:off x="8919338" y="6567694"/>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graphicFrame>
        <p:nvGraphicFramePr>
          <p:cNvPr id="171022" name="Object 14"/>
          <p:cNvGraphicFramePr>
            <a:graphicFrameLocks noGrp="1" noChangeAspect="1"/>
          </p:cNvGraphicFramePr>
          <p:nvPr>
            <p:ph sz="half" idx="2"/>
          </p:nvPr>
        </p:nvGraphicFramePr>
        <p:xfrm>
          <a:off x="6021704" y="5038801"/>
          <a:ext cx="1723721" cy="873417"/>
        </p:xfrm>
        <a:graphic>
          <a:graphicData uri="http://schemas.openxmlformats.org/presentationml/2006/ole">
            <mc:AlternateContent xmlns:mc="http://schemas.openxmlformats.org/markup-compatibility/2006">
              <mc:Choice xmlns:v="urn:schemas-microsoft-com:vml" Requires="v">
                <p:oleObj spid="_x0000_s3082" name="Equation" r:id="rId4" imgW="901440" imgH="457200" progId="Equation.3">
                  <p:embed/>
                </p:oleObj>
              </mc:Choice>
              <mc:Fallback>
                <p:oleObj name="Equation" r:id="rId4" imgW="90144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704" y="5038801"/>
                        <a:ext cx="1723721" cy="87341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4653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39" y="100208"/>
            <a:ext cx="2930944" cy="655199"/>
          </a:xfrm>
        </p:spPr>
        <p:txBody>
          <a:bodyPr>
            <a:normAutofit fontScale="90000"/>
          </a:bodyPr>
          <a:lstStyle/>
          <a:p>
            <a:pPr fontAlgn="auto">
              <a:spcAft>
                <a:spcPts val="0"/>
              </a:spcAft>
              <a:defRPr/>
            </a:pP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Definitions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717939"/>
            <a:ext cx="11125200" cy="5788725"/>
          </a:xfrm>
        </p:spPr>
        <p:txBody>
          <a:bodyPr>
            <a:normAutofit/>
          </a:bodyPr>
          <a:lstStyle/>
          <a:p>
            <a:pPr marL="285293" indent="-285293" fontAlgn="auto">
              <a:spcAft>
                <a:spcPts val="0"/>
              </a:spcAft>
              <a:buClr>
                <a:schemeClr val="accent3"/>
              </a:buClr>
              <a:buFont typeface="Wingdings 2"/>
              <a:buChar char=""/>
              <a:defRPr/>
            </a:pPr>
            <a:r>
              <a:rPr lang="en-US" dirty="0" smtClean="0"/>
              <a:t>Computing system is a collection of </a:t>
            </a:r>
            <a:r>
              <a:rPr lang="en-US" sz="3328" u="sng" dirty="0">
                <a:solidFill>
                  <a:srgbClr val="FF0000"/>
                </a:solidFill>
              </a:rPr>
              <a:t>five</a:t>
            </a:r>
            <a:r>
              <a:rPr lang="en-US" dirty="0" smtClean="0"/>
              <a:t> things :</a:t>
            </a:r>
          </a:p>
          <a:p>
            <a:pPr marL="665683" lvl="1" indent="-256764" fontAlgn="auto">
              <a:spcAft>
                <a:spcPts val="0"/>
              </a:spcAft>
              <a:buFont typeface="Wingdings 2"/>
              <a:buChar char=""/>
              <a:defRPr/>
            </a:pPr>
            <a:r>
              <a:rPr lang="en-US" dirty="0" smtClean="0">
                <a:solidFill>
                  <a:srgbClr val="0070C0"/>
                </a:solidFill>
              </a:rPr>
              <a:t>Hardware, Software, Storage media, Data, People/User</a:t>
            </a:r>
          </a:p>
          <a:p>
            <a:pPr marL="285293" indent="-285293" fontAlgn="auto">
              <a:spcAft>
                <a:spcPts val="0"/>
              </a:spcAft>
              <a:buClr>
                <a:schemeClr val="accent3"/>
              </a:buClr>
              <a:buFont typeface="Wingdings 2"/>
              <a:buChar char=""/>
              <a:defRPr/>
            </a:pPr>
            <a:r>
              <a:rPr lang="en-US" dirty="0" smtClean="0"/>
              <a:t>The major Assets of computing system  are </a:t>
            </a:r>
            <a:r>
              <a:rPr lang="en-US" dirty="0" smtClean="0">
                <a:solidFill>
                  <a:srgbClr val="FF0000"/>
                </a:solidFill>
              </a:rPr>
              <a:t>Hardware ,Software, and Data.</a:t>
            </a:r>
          </a:p>
          <a:p>
            <a:pPr marL="285293" indent="-285293" fontAlgn="auto">
              <a:spcAft>
                <a:spcPts val="0"/>
              </a:spcAft>
              <a:buClr>
                <a:schemeClr val="accent3"/>
              </a:buClr>
              <a:buFont typeface="Wingdings 2"/>
              <a:buChar char=""/>
              <a:defRPr/>
            </a:pPr>
            <a:r>
              <a:rPr lang="en-US" b="1" dirty="0" smtClean="0"/>
              <a:t>Principle of Easiest Penetration</a:t>
            </a:r>
            <a:r>
              <a:rPr lang="en-US" dirty="0" smtClean="0"/>
              <a:t> -  </a:t>
            </a:r>
            <a:r>
              <a:rPr lang="en-US" b="1" u="sng" dirty="0" smtClean="0">
                <a:solidFill>
                  <a:schemeClr val="accent5"/>
                </a:solidFill>
              </a:rPr>
              <a:t>An intruder must be expected to use any available means of penetration</a:t>
            </a:r>
            <a:r>
              <a:rPr lang="en-US" b="1" dirty="0" smtClean="0"/>
              <a:t>.</a:t>
            </a:r>
            <a:r>
              <a:rPr lang="en-US" dirty="0" smtClean="0"/>
              <a:t> Penetration may not necessarily be by the most obvious means, nor via the one we have the most defense against.</a:t>
            </a:r>
          </a:p>
          <a:p>
            <a:pPr marL="665683" lvl="1" indent="-256764" fontAlgn="auto">
              <a:spcAft>
                <a:spcPts val="0"/>
              </a:spcAft>
              <a:buFont typeface="Wingdings 2"/>
              <a:buChar char=""/>
              <a:defRPr/>
            </a:pPr>
            <a:r>
              <a:rPr lang="en-US" dirty="0" smtClean="0"/>
              <a:t>Consider all the means of penetration</a:t>
            </a:r>
          </a:p>
          <a:p>
            <a:pPr marL="665683" lvl="1" indent="-256764" fontAlgn="auto">
              <a:spcAft>
                <a:spcPts val="0"/>
              </a:spcAft>
              <a:buFont typeface="Wingdings 2"/>
              <a:buChar char=""/>
              <a:defRPr/>
            </a:pPr>
            <a:r>
              <a:rPr lang="en-US" dirty="0" smtClean="0"/>
              <a:t>Checked repeated times </a:t>
            </a:r>
          </a:p>
          <a:p>
            <a:pPr marL="665683" lvl="1" indent="-256764" fontAlgn="auto">
              <a:spcAft>
                <a:spcPts val="0"/>
              </a:spcAft>
              <a:buFont typeface="Wingdings 2"/>
              <a:buChar char=""/>
              <a:defRPr/>
            </a:pPr>
            <a:r>
              <a:rPr lang="en-US" dirty="0" smtClean="0"/>
              <a:t>Don’t underestimate the attacker/think like an attacker</a:t>
            </a:r>
          </a:p>
          <a:p>
            <a:pPr marL="665683" lvl="1" indent="-256764" fontAlgn="auto">
              <a:spcAft>
                <a:spcPts val="0"/>
              </a:spcAft>
              <a:buFont typeface="Wingdings 2"/>
              <a:buChar char=""/>
              <a:defRPr/>
            </a:pPr>
            <a:r>
              <a:rPr lang="en-US" dirty="0" smtClean="0"/>
              <a:t>Strengthening one thin might weaken another</a:t>
            </a:r>
            <a:endParaRPr lang="en-US" dirty="0"/>
          </a:p>
        </p:txBody>
      </p:sp>
      <p:sp>
        <p:nvSpPr>
          <p:cNvPr id="5" name="Slide Number Placeholder 4"/>
          <p:cNvSpPr>
            <a:spLocks noGrp="1"/>
          </p:cNvSpPr>
          <p:nvPr>
            <p:ph type="sldNum" sz="quarter" idx="12"/>
          </p:nvPr>
        </p:nvSpPr>
        <p:spPr/>
        <p:txBody>
          <a:bodyPr/>
          <a:lstStyle/>
          <a:p>
            <a:pPr>
              <a:defRPr/>
            </a:pPr>
            <a:fld id="{AEEEA316-7C81-4AFE-AA0A-5AD82090FECA}" type="slidenum">
              <a:rPr lang="en-US">
                <a:solidFill>
                  <a:srgbClr val="04617B">
                    <a:shade val="90000"/>
                  </a:srgbClr>
                </a:solidFill>
              </a:rPr>
              <a:pPr>
                <a:defRPr/>
              </a:pPr>
              <a:t>3</a:t>
            </a:fld>
            <a:endParaRPr lang="en-US">
              <a:solidFill>
                <a:srgbClr val="04617B">
                  <a:shade val="90000"/>
                </a:srgbClr>
              </a:solidFill>
            </a:endParaRPr>
          </a:p>
        </p:txBody>
      </p:sp>
    </p:spTree>
    <p:extLst>
      <p:ext uri="{BB962C8B-B14F-4D97-AF65-F5344CB8AC3E}">
        <p14:creationId xmlns:p14="http://schemas.microsoft.com/office/powerpoint/2010/main" val="2628640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sz="4992" b="0" dirty="0">
                <a:solidFill>
                  <a:schemeClr val="bg2">
                    <a:lumMod val="75000"/>
                  </a:schemeClr>
                </a:solidFill>
              </a:rPr>
              <a:t>Hill Cipher </a:t>
            </a:r>
            <a:r>
              <a:rPr lang="en-US" altLang="en-US" sz="3744" b="0" dirty="0">
                <a:solidFill>
                  <a:srgbClr val="00B050"/>
                </a:solidFill>
              </a:rPr>
              <a:t>example</a:t>
            </a:r>
            <a:endParaRPr lang="en-AU" altLang="en-US" sz="3744" b="0" dirty="0">
              <a:solidFill>
                <a:srgbClr val="00B050"/>
              </a:solidFill>
            </a:endParaRPr>
          </a:p>
        </p:txBody>
      </p:sp>
      <p:graphicFrame>
        <p:nvGraphicFramePr>
          <p:cNvPr id="177163" name="Object 11"/>
          <p:cNvGraphicFramePr>
            <a:graphicFrameLocks noGrp="1" noChangeAspect="1"/>
          </p:cNvGraphicFramePr>
          <p:nvPr>
            <p:ph sz="half" idx="1"/>
          </p:nvPr>
        </p:nvGraphicFramePr>
        <p:xfrm>
          <a:off x="4297981" y="2679416"/>
          <a:ext cx="2323060" cy="749587"/>
        </p:xfrm>
        <a:graphic>
          <a:graphicData uri="http://schemas.openxmlformats.org/presentationml/2006/ole">
            <mc:AlternateContent xmlns:mc="http://schemas.openxmlformats.org/markup-compatibility/2006">
              <mc:Choice xmlns:v="urn:schemas-microsoft-com:vml" Requires="v">
                <p:oleObj spid="_x0000_s4114" r:id="rId4" imgW="1447172" imgH="545863" progId="Equation.DSMT4">
                  <p:embed/>
                </p:oleObj>
              </mc:Choice>
              <mc:Fallback>
                <p:oleObj r:id="rId4" imgW="1447172" imgH="54586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981" y="2679416"/>
                        <a:ext cx="2323060" cy="749587"/>
                      </a:xfrm>
                      <a:prstGeom prst="rect">
                        <a:avLst/>
                      </a:prstGeom>
                      <a:solidFill>
                        <a:srgbClr val="FFFF00"/>
                      </a:solidFill>
                      <a:ln>
                        <a:noFill/>
                      </a:ln>
                      <a:effectLst/>
                      <a:extLst/>
                    </p:spPr>
                  </p:pic>
                </p:oleObj>
              </mc:Fallback>
            </mc:AlternateContent>
          </a:graphicData>
        </a:graphic>
      </p:graphicFrame>
      <p:sp>
        <p:nvSpPr>
          <p:cNvPr id="177156" name="Rectangle 4"/>
          <p:cNvSpPr>
            <a:spLocks noChangeArrowheads="1"/>
          </p:cNvSpPr>
          <p:nvPr/>
        </p:nvSpPr>
        <p:spPr bwMode="auto">
          <a:xfrm>
            <a:off x="8919338" y="6531370"/>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sp>
        <p:nvSpPr>
          <p:cNvPr id="177161" name="Rectangle 9"/>
          <p:cNvSpPr>
            <a:spLocks noChangeArrowheads="1"/>
          </p:cNvSpPr>
          <p:nvPr/>
        </p:nvSpPr>
        <p:spPr bwMode="auto">
          <a:xfrm>
            <a:off x="1601781" y="1402902"/>
            <a:ext cx="8454559" cy="11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3328" dirty="0">
                <a:solidFill>
                  <a:srgbClr val="000000"/>
                </a:solidFill>
                <a:latin typeface="Times New Roman" pitchFamily="18" charset="0"/>
                <a:cs typeface="Times New Roman" pitchFamily="18" charset="0"/>
              </a:rPr>
              <a:t>Make the first pair a column vector (</a:t>
            </a:r>
            <a:r>
              <a:rPr lang="en-US" altLang="en-US" sz="3328" b="1" dirty="0">
                <a:solidFill>
                  <a:srgbClr val="000000"/>
                </a:solidFill>
                <a:latin typeface="Times New Roman" pitchFamily="18" charset="0"/>
                <a:cs typeface="Times New Roman" pitchFamily="18" charset="0"/>
              </a:rPr>
              <a:t>h (8) e (5)</a:t>
            </a:r>
            <a:r>
              <a:rPr lang="en-US" altLang="en-US" sz="3328" dirty="0">
                <a:solidFill>
                  <a:srgbClr val="000000"/>
                </a:solidFill>
                <a:latin typeface="Times New Roman" pitchFamily="18" charset="0"/>
                <a:cs typeface="Times New Roman" pitchFamily="18" charset="0"/>
              </a:rPr>
              <a:t>),</a:t>
            </a:r>
          </a:p>
          <a:p>
            <a:pPr fontAlgn="base">
              <a:spcBef>
                <a:spcPct val="0"/>
              </a:spcBef>
              <a:spcAft>
                <a:spcPct val="0"/>
              </a:spcAft>
            </a:pPr>
            <a:r>
              <a:rPr lang="en-US" altLang="en-US" sz="3328" dirty="0">
                <a:solidFill>
                  <a:srgbClr val="000000"/>
                </a:solidFill>
                <a:latin typeface="Times New Roman" pitchFamily="18" charset="0"/>
                <a:cs typeface="Times New Roman" pitchFamily="18" charset="0"/>
              </a:rPr>
              <a:t> and multiply that matrix by the key.</a:t>
            </a:r>
          </a:p>
        </p:txBody>
      </p:sp>
      <p:sp>
        <p:nvSpPr>
          <p:cNvPr id="177165" name="Rectangle 13"/>
          <p:cNvSpPr>
            <a:spLocks noChangeArrowheads="1"/>
          </p:cNvSpPr>
          <p:nvPr/>
        </p:nvSpPr>
        <p:spPr bwMode="auto">
          <a:xfrm>
            <a:off x="1527482" y="3578342"/>
            <a:ext cx="7669087" cy="60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3328">
                <a:solidFill>
                  <a:srgbClr val="000000"/>
                </a:solidFill>
                <a:latin typeface="Times New Roman" pitchFamily="18" charset="0"/>
                <a:cs typeface="Times New Roman" pitchFamily="18" charset="0"/>
              </a:rPr>
              <a:t>Of course, we need our result to be mod 26</a:t>
            </a:r>
            <a:r>
              <a:rPr lang="en-US" altLang="en-US" sz="3328" b="1">
                <a:solidFill>
                  <a:srgbClr val="000000"/>
                </a:solidFill>
                <a:latin typeface="Times New Roman" pitchFamily="18" charset="0"/>
                <a:cs typeface="Times New Roman" pitchFamily="18" charset="0"/>
              </a:rPr>
              <a:t> </a:t>
            </a:r>
          </a:p>
        </p:txBody>
      </p:sp>
      <p:graphicFrame>
        <p:nvGraphicFramePr>
          <p:cNvPr id="177166" name="Object 14"/>
          <p:cNvGraphicFramePr>
            <a:graphicFrameLocks noGrp="1" noChangeAspect="1"/>
          </p:cNvGraphicFramePr>
          <p:nvPr>
            <p:ph sz="half" idx="2"/>
          </p:nvPr>
        </p:nvGraphicFramePr>
        <p:xfrm>
          <a:off x="4149389" y="4403133"/>
          <a:ext cx="2770501" cy="898184"/>
        </p:xfrm>
        <a:graphic>
          <a:graphicData uri="http://schemas.openxmlformats.org/presentationml/2006/ole">
            <mc:AlternateContent xmlns:mc="http://schemas.openxmlformats.org/markup-compatibility/2006">
              <mc:Choice xmlns:v="urn:schemas-microsoft-com:vml" Requires="v">
                <p:oleObj spid="_x0000_s4115" r:id="rId6" imgW="1497950" imgH="545863" progId="Equation.DSMT4">
                  <p:embed/>
                </p:oleObj>
              </mc:Choice>
              <mc:Fallback>
                <p:oleObj r:id="rId6" imgW="1497950" imgH="54586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389" y="4403133"/>
                        <a:ext cx="2770501" cy="898184"/>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8" name="Rectangle 16"/>
          <p:cNvSpPr>
            <a:spLocks noChangeArrowheads="1"/>
          </p:cNvSpPr>
          <p:nvPr/>
        </p:nvSpPr>
        <p:spPr bwMode="auto">
          <a:xfrm>
            <a:off x="1827976" y="5524957"/>
            <a:ext cx="5508880" cy="60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3328" dirty="0">
                <a:solidFill>
                  <a:srgbClr val="000000"/>
                </a:solidFill>
                <a:latin typeface="Times New Roman" pitchFamily="18" charset="0"/>
                <a:cs typeface="Times New Roman" pitchFamily="18" charset="0"/>
              </a:rPr>
              <a:t>The ciphertext is G (7) V (22).</a:t>
            </a:r>
            <a:r>
              <a:rPr lang="en-US" altLang="en-US" sz="3328" b="1"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224638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09600" y="277816"/>
            <a:ext cx="10972800" cy="982588"/>
          </a:xfrm>
        </p:spPr>
        <p:txBody>
          <a:bodyPr/>
          <a:lstStyle/>
          <a:p>
            <a:r>
              <a:rPr lang="en-US" altLang="en-US" sz="4992" b="0" dirty="0">
                <a:solidFill>
                  <a:schemeClr val="bg2">
                    <a:lumMod val="75000"/>
                  </a:schemeClr>
                </a:solidFill>
              </a:rPr>
              <a:t>Hill Cipher </a:t>
            </a:r>
            <a:r>
              <a:rPr lang="en-US" altLang="en-US" sz="3744" b="0" dirty="0">
                <a:solidFill>
                  <a:srgbClr val="00B050"/>
                </a:solidFill>
              </a:rPr>
              <a:t>example</a:t>
            </a:r>
            <a:endParaRPr lang="en-AU" altLang="en-US" sz="3744" b="0" dirty="0">
              <a:solidFill>
                <a:srgbClr val="00B050"/>
              </a:solidFill>
            </a:endParaRPr>
          </a:p>
        </p:txBody>
      </p:sp>
      <p:sp>
        <p:nvSpPr>
          <p:cNvPr id="182276" name="Rectangle 4"/>
          <p:cNvSpPr>
            <a:spLocks noChangeArrowheads="1"/>
          </p:cNvSpPr>
          <p:nvPr/>
        </p:nvSpPr>
        <p:spPr bwMode="auto">
          <a:xfrm>
            <a:off x="8919338" y="6531370"/>
            <a:ext cx="184731"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1872">
              <a:solidFill>
                <a:srgbClr val="000000"/>
              </a:solidFill>
            </a:endParaRPr>
          </a:p>
        </p:txBody>
      </p:sp>
      <p:sp>
        <p:nvSpPr>
          <p:cNvPr id="182281" name="Rectangle 9"/>
          <p:cNvSpPr>
            <a:spLocks noChangeArrowheads="1"/>
          </p:cNvSpPr>
          <p:nvPr/>
        </p:nvSpPr>
        <p:spPr bwMode="auto">
          <a:xfrm>
            <a:off x="1458778" y="1437889"/>
            <a:ext cx="484042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900" b="1" dirty="0">
                <a:solidFill>
                  <a:srgbClr val="000000"/>
                </a:solidFill>
                <a:latin typeface="Times New Roman" pitchFamily="18" charset="0"/>
                <a:cs typeface="Times New Roman" pitchFamily="18" charset="0"/>
              </a:rPr>
              <a:t>For the next pair r (18) b (2), </a:t>
            </a:r>
          </a:p>
        </p:txBody>
      </p:sp>
      <p:graphicFrame>
        <p:nvGraphicFramePr>
          <p:cNvPr id="182287" name="Object 15"/>
          <p:cNvGraphicFramePr>
            <a:graphicFrameLocks noGrp="1" noChangeAspect="1"/>
          </p:cNvGraphicFramePr>
          <p:nvPr>
            <p:ph idx="1"/>
            <p:extLst>
              <p:ext uri="{D42A27DB-BD31-4B8C-83A1-F6EECF244321}">
                <p14:modId xmlns:p14="http://schemas.microsoft.com/office/powerpoint/2010/main" val="958561173"/>
              </p:ext>
            </p:extLst>
          </p:nvPr>
        </p:nvGraphicFramePr>
        <p:xfrm>
          <a:off x="4198697" y="2292890"/>
          <a:ext cx="3295543" cy="914695"/>
        </p:xfrm>
        <a:graphic>
          <a:graphicData uri="http://schemas.openxmlformats.org/presentationml/2006/ole">
            <mc:AlternateContent xmlns:mc="http://schemas.openxmlformats.org/markup-compatibility/2006">
              <mc:Choice xmlns:v="urn:schemas-microsoft-com:vml" Requires="v">
                <p:oleObj spid="_x0000_s5130" r:id="rId4" imgW="1968500" imgH="546100" progId="Equation.DSMT4">
                  <p:embed/>
                </p:oleObj>
              </mc:Choice>
              <mc:Fallback>
                <p:oleObj r:id="rId4" imgW="1968500" imgH="54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697" y="2292890"/>
                        <a:ext cx="3295543" cy="91469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289" name="Rectangle 17"/>
          <p:cNvSpPr>
            <a:spLocks noChangeArrowheads="1"/>
          </p:cNvSpPr>
          <p:nvPr/>
        </p:nvSpPr>
        <p:spPr bwMode="auto">
          <a:xfrm>
            <a:off x="1601779" y="3543013"/>
            <a:ext cx="77645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800" b="1" dirty="0">
                <a:solidFill>
                  <a:srgbClr val="C00000"/>
                </a:solidFill>
                <a:latin typeface="Times New Roman" pitchFamily="18" charset="0"/>
                <a:cs typeface="Times New Roman" pitchFamily="18" charset="0"/>
              </a:rPr>
              <a:t>and 16 corresponds to P and 10 corresponds to J. </a:t>
            </a:r>
          </a:p>
        </p:txBody>
      </p:sp>
      <p:sp>
        <p:nvSpPr>
          <p:cNvPr id="182290" name="Rectangle 18"/>
          <p:cNvSpPr>
            <a:spLocks noChangeArrowheads="1"/>
          </p:cNvSpPr>
          <p:nvPr/>
        </p:nvSpPr>
        <p:spPr bwMode="auto">
          <a:xfrm>
            <a:off x="1601779" y="4435153"/>
            <a:ext cx="537454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900" b="1" dirty="0">
                <a:solidFill>
                  <a:srgbClr val="000000"/>
                </a:solidFill>
                <a:latin typeface="Times New Roman" pitchFamily="18" charset="0"/>
                <a:cs typeface="Times New Roman" pitchFamily="18" charset="0"/>
              </a:rPr>
              <a:t>Do this for every pair and obtain</a:t>
            </a:r>
          </a:p>
        </p:txBody>
      </p:sp>
      <p:sp>
        <p:nvSpPr>
          <p:cNvPr id="182291" name="Rectangle 19"/>
          <p:cNvSpPr>
            <a:spLocks noChangeArrowheads="1"/>
          </p:cNvSpPr>
          <p:nvPr/>
        </p:nvSpPr>
        <p:spPr bwMode="auto">
          <a:xfrm>
            <a:off x="1329551" y="5142014"/>
            <a:ext cx="89434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200" b="1" dirty="0">
                <a:solidFill>
                  <a:srgbClr val="C00000"/>
                </a:solidFill>
                <a:latin typeface="Times New Roman" pitchFamily="18" charset="0"/>
                <a:cs typeface="Times New Roman" pitchFamily="18" charset="0"/>
              </a:rPr>
              <a:t>GVPJKGAJYMRHHMMSCCYEGVPEKGVCWQLXXOBMEZAKKG</a:t>
            </a:r>
          </a:p>
        </p:txBody>
      </p:sp>
      <p:sp>
        <p:nvSpPr>
          <p:cNvPr id="9" name="Rectangle 8">
            <a:hlinkClick r:id="rId6"/>
          </p:cNvPr>
          <p:cNvSpPr/>
          <p:nvPr/>
        </p:nvSpPr>
        <p:spPr>
          <a:xfrm>
            <a:off x="806557" y="5784834"/>
            <a:ext cx="3999941" cy="400110"/>
          </a:xfrm>
          <a:prstGeom prst="rect">
            <a:avLst/>
          </a:prstGeom>
        </p:spPr>
        <p:txBody>
          <a:bodyPr wrap="none">
            <a:spAutoFit/>
          </a:bodyPr>
          <a:lstStyle/>
          <a:p>
            <a:r>
              <a:rPr lang="en-US" sz="2000" b="1" dirty="0">
                <a:hlinkClick r:id="rId6"/>
              </a:rPr>
              <a:t>https://www.dcode.fr/hill-cipher</a:t>
            </a:r>
            <a:endParaRPr lang="en-US" sz="2000" b="1" dirty="0"/>
          </a:p>
        </p:txBody>
      </p:sp>
    </p:spTree>
    <p:extLst>
      <p:ext uri="{BB962C8B-B14F-4D97-AF65-F5344CB8AC3E}">
        <p14:creationId xmlns:p14="http://schemas.microsoft.com/office/powerpoint/2010/main" val="1732381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0911" y="-137318"/>
            <a:ext cx="9510183" cy="871767"/>
          </a:xfrm>
        </p:spPr>
        <p:txBody>
          <a:bodyPr/>
          <a:lstStyle/>
          <a:p>
            <a:r>
              <a:rPr lang="en-US" b="1" u="sng" dirty="0" smtClean="0">
                <a:solidFill>
                  <a:srgbClr val="C00000"/>
                </a:solidFill>
                <a:effectLst>
                  <a:outerShdw blurRad="38100" dist="38100" dir="2700000" algn="tl">
                    <a:srgbClr val="000000">
                      <a:alpha val="43137"/>
                    </a:srgbClr>
                  </a:outerShdw>
                </a:effectLst>
              </a:rPr>
              <a:t>Polyalphabetic Substitution Cipher</a:t>
            </a:r>
            <a:endParaRPr lang="en-US" b="1" u="sng" dirty="0">
              <a:solidFill>
                <a:srgbClr val="C0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1340908" y="734449"/>
            <a:ext cx="9351680" cy="6260870"/>
          </a:xfrm>
        </p:spPr>
        <p:txBody>
          <a:bodyPr/>
          <a:lstStyle/>
          <a:p>
            <a:r>
              <a:rPr lang="en-US" b="1" u="sng" dirty="0" err="1" smtClean="0">
                <a:solidFill>
                  <a:schemeClr val="accent4">
                    <a:lumMod val="50000"/>
                  </a:schemeClr>
                </a:solidFill>
              </a:rPr>
              <a:t>Vignere</a:t>
            </a:r>
            <a:r>
              <a:rPr lang="en-US" b="1" u="sng" dirty="0" smtClean="0">
                <a:solidFill>
                  <a:schemeClr val="accent4">
                    <a:lumMod val="50000"/>
                  </a:schemeClr>
                </a:solidFill>
              </a:rPr>
              <a:t> Cipher </a:t>
            </a:r>
            <a:r>
              <a:rPr lang="en-US" sz="2496" b="1" dirty="0">
                <a:solidFill>
                  <a:schemeClr val="accent4">
                    <a:lumMod val="50000"/>
                  </a:schemeClr>
                </a:solidFill>
              </a:rPr>
              <a:t> </a:t>
            </a:r>
            <a:r>
              <a:rPr lang="en-US" sz="2496" dirty="0">
                <a:solidFill>
                  <a:srgbClr val="7030A0"/>
                </a:solidFill>
              </a:rPr>
              <a:t>is a collection of 26 permutations. Usually these permutations are written as 26*26 matrix with all 26 letters in each row and each column .</a:t>
            </a:r>
          </a:p>
          <a:p>
            <a:r>
              <a:rPr lang="en-US" sz="2496" dirty="0">
                <a:solidFill>
                  <a:srgbClr val="7030A0"/>
                </a:solidFill>
              </a:rPr>
              <a:t> </a:t>
            </a:r>
            <a:r>
              <a:rPr lang="en-US" sz="2496" dirty="0" smtClean="0">
                <a:solidFill>
                  <a:srgbClr val="7030A0"/>
                </a:solidFill>
              </a:rPr>
              <a:t>            </a:t>
            </a:r>
            <a:r>
              <a:rPr lang="en-US" sz="2496" b="1" u="sng" dirty="0" smtClean="0">
                <a:solidFill>
                  <a:srgbClr val="00B050"/>
                </a:solidFill>
                <a:effectLst>
                  <a:outerShdw blurRad="38100" dist="38100" dir="2700000" algn="tl">
                    <a:srgbClr val="000000">
                      <a:alpha val="43137"/>
                    </a:srgbClr>
                  </a:outerShdw>
                </a:effectLst>
              </a:rPr>
              <a:t>PLAINTEXT</a:t>
            </a:r>
            <a:endParaRPr lang="en-US" sz="2496" b="1" u="sng" dirty="0">
              <a:solidFill>
                <a:srgbClr val="00B050"/>
              </a:solidFill>
              <a:effectLst>
                <a:outerShdw blurRad="38100" dist="38100" dir="2700000" algn="tl">
                  <a:srgbClr val="000000">
                    <a:alpha val="43137"/>
                  </a:srgbClr>
                </a:outerShdw>
              </a:effectLst>
            </a:endParaRPr>
          </a:p>
          <a:p>
            <a:r>
              <a:rPr lang="en-US" sz="2496" dirty="0">
                <a:solidFill>
                  <a:srgbClr val="7030A0"/>
                </a:solidFill>
                <a:effectLst>
                  <a:outerShdw blurRad="38100" dist="38100" dir="2700000" algn="tl">
                    <a:srgbClr val="000000">
                      <a:alpha val="43137"/>
                    </a:srgbClr>
                  </a:outerShdw>
                </a:effectLst>
              </a:rPr>
              <a:t>             </a:t>
            </a:r>
            <a:r>
              <a:rPr lang="en-US" sz="2496" b="1" dirty="0">
                <a:solidFill>
                  <a:srgbClr val="00B050"/>
                </a:solidFill>
                <a:effectLst>
                  <a:outerShdw blurRad="38100" dist="38100" dir="2700000" algn="tl">
                    <a:srgbClr val="000000">
                      <a:alpha val="43137"/>
                    </a:srgbClr>
                  </a:outerShdw>
                </a:effectLst>
              </a:rPr>
              <a:t>A B C D E F G H I J K  L M N O  P Q R S T U V W X Y Z</a:t>
            </a:r>
          </a:p>
          <a:p>
            <a:r>
              <a:rPr lang="en-US" sz="2496" b="1" u="sng" dirty="0">
                <a:solidFill>
                  <a:srgbClr val="FF0000"/>
                </a:solidFill>
              </a:rPr>
              <a:t>K</a:t>
            </a:r>
            <a:r>
              <a:rPr lang="en-US" sz="2496" dirty="0">
                <a:solidFill>
                  <a:srgbClr val="FF0000"/>
                </a:solidFill>
              </a:rPr>
              <a:t>     </a:t>
            </a:r>
            <a:r>
              <a:rPr lang="en-US" sz="2496" b="1" dirty="0">
                <a:solidFill>
                  <a:srgbClr val="FF0000"/>
                </a:solidFill>
              </a:rPr>
              <a:t>A  </a:t>
            </a:r>
            <a:r>
              <a:rPr lang="en-US" sz="2496" b="1" dirty="0"/>
              <a:t> </a:t>
            </a:r>
            <a:r>
              <a:rPr lang="en-US" sz="2496" b="1" dirty="0" err="1"/>
              <a:t>a</a:t>
            </a:r>
            <a:r>
              <a:rPr lang="en-US" sz="2496" b="1" dirty="0"/>
              <a:t>  </a:t>
            </a:r>
            <a:r>
              <a:rPr lang="en-US" sz="2496" b="1" u="sng" dirty="0">
                <a:solidFill>
                  <a:srgbClr val="0070C0"/>
                </a:solidFill>
              </a:rPr>
              <a:t>b</a:t>
            </a:r>
            <a:r>
              <a:rPr lang="en-US" sz="2496" b="1" dirty="0"/>
              <a:t>  c  d e f  g   h </a:t>
            </a:r>
            <a:r>
              <a:rPr lang="en-US" sz="2496" b="1" dirty="0" err="1"/>
              <a:t>i</a:t>
            </a:r>
            <a:r>
              <a:rPr lang="en-US" sz="2496" b="1" dirty="0"/>
              <a:t> j  k  l  m n  o  p  q  r  s  t  u  v  w x  y  z</a:t>
            </a:r>
          </a:p>
          <a:p>
            <a:r>
              <a:rPr lang="en-US" sz="2496" b="1" u="sng" dirty="0">
                <a:solidFill>
                  <a:srgbClr val="FF0000"/>
                </a:solidFill>
              </a:rPr>
              <a:t>E</a:t>
            </a:r>
            <a:r>
              <a:rPr lang="en-US" sz="2496" b="1" dirty="0">
                <a:solidFill>
                  <a:srgbClr val="FF0000"/>
                </a:solidFill>
              </a:rPr>
              <a:t>     B   </a:t>
            </a:r>
            <a:r>
              <a:rPr lang="en-US" sz="2496" b="1" u="sng" dirty="0">
                <a:solidFill>
                  <a:srgbClr val="0070C0"/>
                </a:solidFill>
              </a:rPr>
              <a:t>b</a:t>
            </a:r>
            <a:r>
              <a:rPr lang="en-US" sz="2496" b="1" dirty="0"/>
              <a:t>  c  d  e  f g  h   </a:t>
            </a:r>
            <a:r>
              <a:rPr lang="en-US" sz="2496" b="1" dirty="0" err="1"/>
              <a:t>i</a:t>
            </a:r>
            <a:r>
              <a:rPr lang="en-US" sz="2496" b="1" dirty="0"/>
              <a:t> j k l  m n  o  p  q   r  s  t  u  v  w x  y  z  a</a:t>
            </a:r>
          </a:p>
          <a:p>
            <a:r>
              <a:rPr lang="en-US" sz="2496" b="1" u="sng" dirty="0">
                <a:solidFill>
                  <a:srgbClr val="FF0000"/>
                </a:solidFill>
              </a:rPr>
              <a:t>Y</a:t>
            </a:r>
            <a:r>
              <a:rPr lang="en-US" sz="2496" b="1" dirty="0">
                <a:solidFill>
                  <a:srgbClr val="FF0000"/>
                </a:solidFill>
              </a:rPr>
              <a:t>     C   </a:t>
            </a:r>
            <a:r>
              <a:rPr lang="en-US" sz="2496" b="1" dirty="0" err="1"/>
              <a:t>c</a:t>
            </a:r>
            <a:r>
              <a:rPr lang="en-US" sz="2496" b="1" dirty="0"/>
              <a:t>  d  e   f  g h  </a:t>
            </a:r>
            <a:r>
              <a:rPr lang="en-US" sz="2496" b="1" dirty="0" err="1"/>
              <a:t>i</a:t>
            </a:r>
            <a:r>
              <a:rPr lang="en-US" sz="2496" b="1" dirty="0"/>
              <a:t>   j k l m n o  p  q   r   s  t  u  v  w  x y  z  a b</a:t>
            </a:r>
          </a:p>
          <a:p>
            <a:r>
              <a:rPr lang="en-US" sz="2496" b="1" dirty="0">
                <a:solidFill>
                  <a:srgbClr val="FF0000"/>
                </a:solidFill>
              </a:rPr>
              <a:t> .     D  </a:t>
            </a:r>
            <a:r>
              <a:rPr lang="en-US" sz="2496" b="1" dirty="0" err="1"/>
              <a:t>d</a:t>
            </a:r>
            <a:r>
              <a:rPr lang="en-US" sz="2496" b="1" dirty="0"/>
              <a:t>  e   f   </a:t>
            </a:r>
            <a:r>
              <a:rPr lang="en-US" sz="2496" b="1" u="sng" dirty="0">
                <a:solidFill>
                  <a:srgbClr val="0070C0"/>
                </a:solidFill>
              </a:rPr>
              <a:t>g</a:t>
            </a:r>
            <a:r>
              <a:rPr lang="en-US" sz="2496" b="1" dirty="0"/>
              <a:t> h  </a:t>
            </a:r>
            <a:r>
              <a:rPr lang="en-US" sz="2496" b="1" dirty="0" err="1"/>
              <a:t>i</a:t>
            </a:r>
            <a:r>
              <a:rPr lang="en-US" sz="2496" b="1" dirty="0"/>
              <a:t>  j   k lm n o p  q   r   s   t  u  v  w  x  y z  a  b c</a:t>
            </a:r>
          </a:p>
          <a:p>
            <a:r>
              <a:rPr lang="en-US" sz="2496" dirty="0"/>
              <a:t>.        …………………………….…………………………………………………………..</a:t>
            </a:r>
          </a:p>
          <a:p>
            <a:r>
              <a:rPr lang="en-US" sz="2496" dirty="0"/>
              <a:t>.        ……………………</a:t>
            </a:r>
            <a:r>
              <a:rPr lang="en-US" sz="2496" b="1" dirty="0">
                <a:solidFill>
                  <a:srgbClr val="0070C0"/>
                </a:solidFill>
                <a:effectLst>
                  <a:outerShdw blurRad="38100" dist="38100" dir="2700000" algn="tl">
                    <a:srgbClr val="000000">
                      <a:alpha val="43137"/>
                    </a:srgbClr>
                  </a:outerShdw>
                </a:effectLst>
              </a:rPr>
              <a:t>CIPHERTEXT</a:t>
            </a:r>
            <a:r>
              <a:rPr lang="en-US" sz="2496" dirty="0"/>
              <a:t>…………………………………………......</a:t>
            </a:r>
          </a:p>
          <a:p>
            <a:r>
              <a:rPr lang="en-US" sz="2496" dirty="0">
                <a:solidFill>
                  <a:srgbClr val="FF0000"/>
                </a:solidFill>
              </a:rPr>
              <a:t>       Z </a:t>
            </a:r>
            <a:r>
              <a:rPr lang="en-US" sz="2496" dirty="0"/>
              <a:t>  </a:t>
            </a:r>
            <a:r>
              <a:rPr lang="en-US" sz="2496" b="1" dirty="0" err="1"/>
              <a:t>z</a:t>
            </a:r>
            <a:r>
              <a:rPr lang="en-US" sz="2496" b="1" dirty="0"/>
              <a:t>  a  b  c  d  e f    g  h </a:t>
            </a:r>
            <a:r>
              <a:rPr lang="en-US" sz="2496" b="1" dirty="0" err="1"/>
              <a:t>i</a:t>
            </a:r>
            <a:r>
              <a:rPr lang="en-US" sz="2496" b="1" dirty="0"/>
              <a:t> j  k  l  m  n  o  p </a:t>
            </a:r>
            <a:r>
              <a:rPr lang="en-US" sz="2496" b="1" dirty="0">
                <a:effectLst>
                  <a:outerShdw blurRad="38100" dist="38100" dir="2700000" algn="tl">
                    <a:srgbClr val="000000">
                      <a:alpha val="43137"/>
                    </a:srgbClr>
                  </a:outerShdw>
                </a:effectLst>
              </a:rPr>
              <a:t>q  r s t u v  w  x y z </a:t>
            </a:r>
          </a:p>
          <a:p>
            <a:r>
              <a:rPr lang="en-US" sz="2496" b="1" dirty="0">
                <a:effectLst>
                  <a:outerShdw blurRad="38100" dist="38100" dir="2700000" algn="tl">
                    <a:srgbClr val="000000">
                      <a:alpha val="43137"/>
                    </a:srgbClr>
                  </a:outerShdw>
                </a:effectLst>
              </a:rPr>
              <a:t>        If    </a:t>
            </a:r>
            <a:r>
              <a:rPr lang="en-US" sz="2912" b="1" dirty="0">
                <a:solidFill>
                  <a:srgbClr val="00B050"/>
                </a:solidFill>
                <a:effectLst>
                  <a:outerShdw blurRad="38100" dist="38100" dir="2700000" algn="tl">
                    <a:srgbClr val="000000">
                      <a:alpha val="43137"/>
                    </a:srgbClr>
                  </a:outerShdw>
                </a:effectLst>
              </a:rPr>
              <a:t>Pt= BAD    </a:t>
            </a:r>
            <a:r>
              <a:rPr lang="en-US" sz="2496" b="1" dirty="0">
                <a:effectLst>
                  <a:outerShdw blurRad="38100" dist="38100" dir="2700000" algn="tl">
                    <a:srgbClr val="000000">
                      <a:alpha val="43137"/>
                    </a:srgbClr>
                  </a:outerShdw>
                </a:effectLst>
              </a:rPr>
              <a:t>&amp;   </a:t>
            </a:r>
            <a:r>
              <a:rPr lang="en-US" sz="2912" b="1" dirty="0">
                <a:solidFill>
                  <a:srgbClr val="FF0000"/>
                </a:solidFill>
                <a:effectLst>
                  <a:outerShdw blurRad="38100" dist="38100" dir="2700000" algn="tl">
                    <a:srgbClr val="000000">
                      <a:alpha val="43137"/>
                    </a:srgbClr>
                  </a:outerShdw>
                </a:effectLst>
              </a:rPr>
              <a:t>Key =ABD     </a:t>
            </a:r>
            <a:r>
              <a:rPr lang="en-US" sz="2496" b="1" dirty="0">
                <a:effectLst>
                  <a:outerShdw blurRad="38100" dist="38100" dir="2700000" algn="tl">
                    <a:srgbClr val="000000">
                      <a:alpha val="43137"/>
                    </a:srgbClr>
                  </a:outerShdw>
                </a:effectLst>
              </a:rPr>
              <a:t>Then </a:t>
            </a:r>
            <a:r>
              <a:rPr lang="en-US" sz="2496" b="1" dirty="0">
                <a:solidFill>
                  <a:srgbClr val="00B050"/>
                </a:solidFill>
                <a:effectLst>
                  <a:outerShdw blurRad="38100" dist="38100" dir="2700000" algn="tl">
                    <a:srgbClr val="000000">
                      <a:alpha val="43137"/>
                    </a:srgbClr>
                  </a:outerShdw>
                </a:effectLst>
              </a:rPr>
              <a:t> </a:t>
            </a:r>
            <a:r>
              <a:rPr lang="en-US" sz="2912" b="1" dirty="0">
                <a:solidFill>
                  <a:srgbClr val="0070C0"/>
                </a:solidFill>
                <a:effectLst>
                  <a:outerShdw blurRad="38100" dist="38100" dir="2700000" algn="tl">
                    <a:srgbClr val="000000">
                      <a:alpha val="43137"/>
                    </a:srgbClr>
                  </a:outerShdw>
                </a:effectLst>
              </a:rPr>
              <a:t>Ct = </a:t>
            </a:r>
            <a:r>
              <a:rPr lang="en-US" sz="2912" b="1" dirty="0" err="1">
                <a:solidFill>
                  <a:srgbClr val="0070C0"/>
                </a:solidFill>
                <a:effectLst>
                  <a:outerShdw blurRad="38100" dist="38100" dir="2700000" algn="tl">
                    <a:srgbClr val="000000">
                      <a:alpha val="43137"/>
                    </a:srgbClr>
                  </a:outerShdw>
                </a:effectLst>
              </a:rPr>
              <a:t>bbg</a:t>
            </a:r>
            <a:r>
              <a:rPr lang="en-US" sz="2912" b="1" dirty="0">
                <a:solidFill>
                  <a:srgbClr val="0070C0"/>
                </a:solidFill>
                <a:effectLst>
                  <a:outerShdw blurRad="38100" dist="38100" dir="2700000" algn="tl">
                    <a:srgbClr val="000000">
                      <a:alpha val="43137"/>
                    </a:srgbClr>
                  </a:outerShdw>
                </a:effectLst>
              </a:rPr>
              <a:t> </a:t>
            </a:r>
          </a:p>
          <a:p>
            <a:endParaRPr lang="en-US" sz="2496" dirty="0"/>
          </a:p>
          <a:p>
            <a:endParaRPr lang="en-US" sz="2496" dirty="0"/>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41</a:t>
            </a:fld>
            <a:endParaRPr lang="en-US">
              <a:solidFill>
                <a:srgbClr val="04617B">
                  <a:shade val="90000"/>
                </a:srgbClr>
              </a:solidFill>
            </a:endParaRPr>
          </a:p>
        </p:txBody>
      </p:sp>
      <p:sp>
        <p:nvSpPr>
          <p:cNvPr id="6" name="Rectangle 5">
            <a:hlinkClick r:id="rId2"/>
          </p:cNvPr>
          <p:cNvSpPr/>
          <p:nvPr/>
        </p:nvSpPr>
        <p:spPr>
          <a:xfrm>
            <a:off x="7970973" y="1741211"/>
            <a:ext cx="3966086" cy="369332"/>
          </a:xfrm>
          <a:prstGeom prst="rect">
            <a:avLst/>
          </a:prstGeom>
        </p:spPr>
        <p:txBody>
          <a:bodyPr wrap="none">
            <a:spAutoFit/>
          </a:bodyPr>
          <a:lstStyle/>
          <a:p>
            <a:r>
              <a:rPr lang="en-US" dirty="0">
                <a:hlinkClick r:id="rId2"/>
              </a:rPr>
              <a:t>https://www.dcode.fr/vigenere-cipher</a:t>
            </a:r>
            <a:endParaRPr lang="en-US" dirty="0"/>
          </a:p>
        </p:txBody>
      </p:sp>
    </p:spTree>
    <p:extLst>
      <p:ext uri="{BB962C8B-B14F-4D97-AF65-F5344CB8AC3E}">
        <p14:creationId xmlns:p14="http://schemas.microsoft.com/office/powerpoint/2010/main" val="1745464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Network Security /  G. Steffen</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42</a:t>
            </a:fld>
            <a:endParaRPr lang="en-US">
              <a:solidFill>
                <a:srgbClr val="04617B">
                  <a:shade val="90000"/>
                </a:srgbClr>
              </a:solidFill>
            </a:endParaRPr>
          </a:p>
        </p:txBody>
      </p:sp>
    </p:spTree>
    <p:extLst>
      <p:ext uri="{BB962C8B-B14F-4D97-AF65-F5344CB8AC3E}">
        <p14:creationId xmlns:p14="http://schemas.microsoft.com/office/powerpoint/2010/main" val="3919108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43</a:t>
            </a:fld>
            <a:endParaRPr lang="en-US">
              <a:solidFill>
                <a:srgbClr val="04617B">
                  <a:shade val="90000"/>
                </a:srgbClr>
              </a:solidFill>
            </a:endParaRPr>
          </a:p>
        </p:txBody>
      </p:sp>
      <p:sp>
        <p:nvSpPr>
          <p:cNvPr id="7" name="Rectangle 6"/>
          <p:cNvSpPr/>
          <p:nvPr/>
        </p:nvSpPr>
        <p:spPr>
          <a:xfrm>
            <a:off x="6050071" y="422557"/>
            <a:ext cx="5958214" cy="25545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b="1" dirty="0">
                <a:solidFill>
                  <a:srgbClr val="C00000"/>
                </a:solidFill>
                <a:latin typeface="+mj-lt"/>
              </a:rPr>
              <a:t>Example: To </a:t>
            </a:r>
            <a:r>
              <a:rPr lang="en-US" sz="1600" b="1" dirty="0" smtClean="0">
                <a:solidFill>
                  <a:srgbClr val="C00000"/>
                </a:solidFill>
                <a:latin typeface="+mj-lt"/>
              </a:rPr>
              <a:t>Encrypt</a:t>
            </a:r>
            <a:r>
              <a:rPr lang="en-US" sz="1600" b="1" dirty="0">
                <a:solidFill>
                  <a:srgbClr val="C00000"/>
                </a:solidFill>
                <a:latin typeface="+mj-lt"/>
              </a:rPr>
              <a:t> </a:t>
            </a:r>
            <a:r>
              <a:rPr lang="en-US" sz="1600" b="1" dirty="0" smtClean="0">
                <a:solidFill>
                  <a:srgbClr val="C00000"/>
                </a:solidFill>
                <a:latin typeface="+mj-lt"/>
              </a:rPr>
              <a:t>DCODE, </a:t>
            </a:r>
            <a:r>
              <a:rPr lang="en-US" sz="1600" b="1" dirty="0">
                <a:solidFill>
                  <a:srgbClr val="C00000"/>
                </a:solidFill>
                <a:latin typeface="+mj-lt"/>
              </a:rPr>
              <a:t>the key is KEY.</a:t>
            </a:r>
          </a:p>
          <a:p>
            <a:r>
              <a:rPr lang="en-US" sz="1600" dirty="0" smtClean="0">
                <a:solidFill>
                  <a:srgbClr val="212529"/>
                </a:solidFill>
                <a:latin typeface="+mj-lt"/>
              </a:rPr>
              <a:t>Locate </a:t>
            </a:r>
            <a:r>
              <a:rPr lang="en-US" sz="1600" dirty="0">
                <a:solidFill>
                  <a:srgbClr val="212529"/>
                </a:solidFill>
                <a:latin typeface="+mj-lt"/>
              </a:rPr>
              <a:t>the first letter of the plaintext message in the first line of the table and the first letter of the key on the left column. The cipher letter is at the intersection.</a:t>
            </a:r>
          </a:p>
          <a:p>
            <a:r>
              <a:rPr lang="en-US" sz="1600" u="sng" dirty="0">
                <a:solidFill>
                  <a:srgbClr val="C00000"/>
                </a:solidFill>
                <a:latin typeface="+mj-lt"/>
              </a:rPr>
              <a:t>Example</a:t>
            </a:r>
            <a:r>
              <a:rPr lang="en-US" sz="1600" u="sng" dirty="0">
                <a:solidFill>
                  <a:srgbClr val="212529"/>
                </a:solidFill>
                <a:latin typeface="+mj-lt"/>
              </a:rPr>
              <a:t>:</a:t>
            </a:r>
            <a:r>
              <a:rPr lang="en-US" sz="1600" dirty="0">
                <a:solidFill>
                  <a:srgbClr val="212529"/>
                </a:solidFill>
                <a:latin typeface="+mj-lt"/>
              </a:rPr>
              <a:t> Locate the letter D on the first row, and the letter K on the first column, the ciphered letter is the intersection cell N.</a:t>
            </a:r>
          </a:p>
          <a:p>
            <a:r>
              <a:rPr lang="en-US" sz="1600" dirty="0">
                <a:solidFill>
                  <a:srgbClr val="212529"/>
                </a:solidFill>
                <a:latin typeface="+mj-lt"/>
              </a:rPr>
              <a:t>Continue with the next letter of the plaintext, and the next letter of the key. When arrived at the end of the key, go back to the first letter of the key.</a:t>
            </a:r>
          </a:p>
          <a:p>
            <a:r>
              <a:rPr lang="en-US" sz="1600" b="1" u="sng" dirty="0" smtClean="0">
                <a:solidFill>
                  <a:srgbClr val="C00000"/>
                </a:solidFill>
                <a:latin typeface="+mj-lt"/>
              </a:rPr>
              <a:t>Result:</a:t>
            </a:r>
            <a:r>
              <a:rPr lang="en-US" sz="1600" b="1" dirty="0">
                <a:solidFill>
                  <a:srgbClr val="C00000"/>
                </a:solidFill>
                <a:latin typeface="+mj-lt"/>
              </a:rPr>
              <a:t> NGMNI is the </a:t>
            </a:r>
            <a:r>
              <a:rPr lang="en-US" sz="1600" b="1" dirty="0" smtClean="0">
                <a:solidFill>
                  <a:srgbClr val="C00000"/>
                </a:solidFill>
                <a:latin typeface="+mj-lt"/>
              </a:rPr>
              <a:t>ciphertext of Plain=DCODE.</a:t>
            </a:r>
          </a:p>
        </p:txBody>
      </p:sp>
      <p:sp>
        <p:nvSpPr>
          <p:cNvPr id="8" name="Rectangle 7"/>
          <p:cNvSpPr/>
          <p:nvPr/>
        </p:nvSpPr>
        <p:spPr>
          <a:xfrm>
            <a:off x="6050071" y="3650137"/>
            <a:ext cx="595821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a:solidFill>
                  <a:srgbClr val="C00000"/>
                </a:solidFill>
                <a:latin typeface="+mj-lt"/>
              </a:rPr>
              <a:t>Example: To decrypt NGMNI, the key is KEY.</a:t>
            </a:r>
          </a:p>
          <a:p>
            <a:r>
              <a:rPr lang="en-US" sz="1600" dirty="0">
                <a:solidFill>
                  <a:srgbClr val="212529"/>
                </a:solidFill>
                <a:latin typeface="+mj-lt"/>
              </a:rPr>
              <a:t>Locates the first letter of the key in the left column, and locates on the row the first letter of the ciphered message. Then go up in the column to read the first letter, it is the corresponding plain letter.</a:t>
            </a:r>
          </a:p>
          <a:p>
            <a:r>
              <a:rPr lang="en-US" sz="1600" u="sng" dirty="0">
                <a:solidFill>
                  <a:srgbClr val="C00000"/>
                </a:solidFill>
                <a:latin typeface="+mj-lt"/>
              </a:rPr>
              <a:t>Example</a:t>
            </a:r>
            <a:r>
              <a:rPr lang="en-US" sz="1600" dirty="0">
                <a:solidFill>
                  <a:srgbClr val="212529"/>
                </a:solidFill>
                <a:latin typeface="+mj-lt"/>
              </a:rPr>
              <a:t>: Locate the letter K on the first column, and on the row of it, find the cell of the letter N, the name of its column is D, it is the first letter of the plain message.</a:t>
            </a:r>
          </a:p>
          <a:p>
            <a:r>
              <a:rPr lang="en-US" sz="1600" dirty="0">
                <a:solidFill>
                  <a:srgbClr val="212529"/>
                </a:solidFill>
                <a:latin typeface="+mj-lt"/>
              </a:rPr>
              <a:t>Continue with the next letters of the message and the next letters of the key, when arrived at the end of the key, go back the </a:t>
            </a:r>
            <a:r>
              <a:rPr lang="en-US" sz="1600" dirty="0" smtClean="0">
                <a:solidFill>
                  <a:srgbClr val="212529"/>
                </a:solidFill>
                <a:latin typeface="+mj-lt"/>
              </a:rPr>
              <a:t>first </a:t>
            </a:r>
            <a:r>
              <a:rPr lang="en-US" sz="1600" dirty="0">
                <a:solidFill>
                  <a:srgbClr val="212529"/>
                </a:solidFill>
                <a:latin typeface="+mj-lt"/>
              </a:rPr>
              <a:t>key of the key.</a:t>
            </a:r>
          </a:p>
          <a:p>
            <a:r>
              <a:rPr lang="en-US" sz="1600" b="1" dirty="0">
                <a:solidFill>
                  <a:srgbClr val="C00000"/>
                </a:solidFill>
                <a:latin typeface="+mj-lt"/>
              </a:rPr>
              <a:t>Result: The original plain text is DCODE.</a:t>
            </a:r>
          </a:p>
        </p:txBody>
      </p:sp>
      <p:pic>
        <p:nvPicPr>
          <p:cNvPr id="6146" name="Picture 2" descr="Vigenère Cipher (automatic solver) | Boxentr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49" y="415142"/>
            <a:ext cx="5769236" cy="6035762"/>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9" name="Rectangle 8">
            <a:hlinkClick r:id="rId3"/>
          </p:cNvPr>
          <p:cNvSpPr/>
          <p:nvPr/>
        </p:nvSpPr>
        <p:spPr>
          <a:xfrm>
            <a:off x="6934859" y="3128953"/>
            <a:ext cx="3483005" cy="369332"/>
          </a:xfrm>
          <a:prstGeom prst="rect">
            <a:avLst/>
          </a:prstGeom>
        </p:spPr>
        <p:txBody>
          <a:bodyPr wrap="none">
            <a:spAutoFit/>
          </a:bodyPr>
          <a:lstStyle/>
          <a:p>
            <a:r>
              <a:rPr lang="en-US" dirty="0">
                <a:hlinkClick r:id="rId3"/>
              </a:rPr>
              <a:t>https://dotnetfiddle.net/uPHxwr</a:t>
            </a:r>
            <a:endParaRPr lang="en-US" dirty="0"/>
          </a:p>
        </p:txBody>
      </p:sp>
    </p:spTree>
    <p:extLst>
      <p:ext uri="{BB962C8B-B14F-4D97-AF65-F5344CB8AC3E}">
        <p14:creationId xmlns:p14="http://schemas.microsoft.com/office/powerpoint/2010/main" val="2115478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1564" y="405396"/>
            <a:ext cx="9569258" cy="383744"/>
          </a:xfrm>
        </p:spPr>
        <p:txBody>
          <a:bodyPr/>
          <a:lstStyle/>
          <a:p>
            <a:r>
              <a:rPr lang="en-US" sz="4000" b="1" dirty="0" smtClean="0">
                <a:effectLst>
                  <a:outerShdw blurRad="38100" dist="38100" dir="2700000" algn="tl">
                    <a:srgbClr val="000000">
                      <a:alpha val="43137"/>
                    </a:srgbClr>
                  </a:outerShdw>
                </a:effectLst>
              </a:rPr>
              <a:t>Cryptanalysis of polyalphabetic Substitutions </a:t>
            </a:r>
            <a:endParaRPr lang="en-US" sz="4000"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510639" y="789140"/>
            <a:ext cx="9510183" cy="4565218"/>
          </a:xfrm>
        </p:spPr>
        <p:txBody>
          <a:bodyPr/>
          <a:lstStyle/>
          <a:p>
            <a:r>
              <a:rPr lang="en-US" sz="3328" b="1" u="sng" dirty="0" err="1">
                <a:solidFill>
                  <a:srgbClr val="FF0000"/>
                </a:solidFill>
                <a:effectLst>
                  <a:outerShdw blurRad="38100" dist="38100" dir="2700000" algn="tl">
                    <a:srgbClr val="000000">
                      <a:alpha val="43137"/>
                    </a:srgbClr>
                  </a:outerShdw>
                </a:effectLst>
              </a:rPr>
              <a:t>Kasiski</a:t>
            </a:r>
            <a:r>
              <a:rPr lang="en-US" sz="3328" b="1" u="sng" dirty="0">
                <a:solidFill>
                  <a:srgbClr val="FF0000"/>
                </a:solidFill>
                <a:effectLst>
                  <a:outerShdw blurRad="38100" dist="38100" dir="2700000" algn="tl">
                    <a:srgbClr val="000000">
                      <a:alpha val="43137"/>
                    </a:srgbClr>
                  </a:outerShdw>
                </a:effectLst>
              </a:rPr>
              <a:t> method for repeated patterns.</a:t>
            </a:r>
          </a:p>
          <a:p>
            <a:r>
              <a:rPr lang="en-US" b="1" dirty="0" smtClean="0">
                <a:solidFill>
                  <a:srgbClr val="00B050"/>
                </a:solidFill>
                <a:effectLst>
                  <a:outerShdw blurRad="38100" dist="38100" dir="2700000" algn="tl">
                    <a:srgbClr val="000000">
                      <a:alpha val="43137"/>
                    </a:srgbClr>
                  </a:outerShdw>
                </a:effectLst>
              </a:rPr>
              <a:t>1- identify repeated pattern of </a:t>
            </a:r>
            <a:r>
              <a:rPr lang="en-US" b="1" u="sng" dirty="0" smtClean="0">
                <a:solidFill>
                  <a:srgbClr val="7030A0"/>
                </a:solidFill>
                <a:effectLst>
                  <a:outerShdw blurRad="38100" dist="38100" dir="2700000" algn="tl">
                    <a:srgbClr val="000000">
                      <a:alpha val="43137"/>
                    </a:srgbClr>
                  </a:outerShdw>
                </a:effectLst>
              </a:rPr>
              <a:t>three</a:t>
            </a:r>
            <a:r>
              <a:rPr lang="en-US" b="1" dirty="0" smtClean="0">
                <a:solidFill>
                  <a:srgbClr val="00B050"/>
                </a:solidFill>
                <a:effectLst>
                  <a:outerShdw blurRad="38100" dist="38100" dir="2700000" algn="tl">
                    <a:srgbClr val="000000">
                      <a:alpha val="43137"/>
                    </a:srgbClr>
                  </a:outerShdw>
                </a:effectLst>
              </a:rPr>
              <a:t> or more characters</a:t>
            </a:r>
          </a:p>
          <a:p>
            <a:r>
              <a:rPr lang="en-US" b="1" dirty="0" smtClean="0">
                <a:solidFill>
                  <a:srgbClr val="00B0F0"/>
                </a:solidFill>
                <a:effectLst>
                  <a:outerShdw blurRad="38100" dist="38100" dir="2700000" algn="tl">
                    <a:srgbClr val="000000">
                      <a:alpha val="43137"/>
                    </a:srgbClr>
                  </a:outerShdw>
                </a:effectLst>
              </a:rPr>
              <a:t>2- for each pattern write down the position at which each instance of the pattern begin</a:t>
            </a:r>
          </a:p>
          <a:p>
            <a:r>
              <a:rPr lang="en-US" b="1" dirty="0" smtClean="0">
                <a:solidFill>
                  <a:srgbClr val="FFC000"/>
                </a:solidFill>
                <a:effectLst>
                  <a:outerShdw blurRad="38100" dist="38100" dir="2700000" algn="tl">
                    <a:srgbClr val="000000">
                      <a:alpha val="43137"/>
                    </a:srgbClr>
                  </a:outerShdw>
                </a:effectLst>
              </a:rPr>
              <a:t>3-compute the difference between the starting points of successive instances</a:t>
            </a:r>
          </a:p>
          <a:p>
            <a:r>
              <a:rPr lang="en-US" b="1" dirty="0" smtClean="0">
                <a:solidFill>
                  <a:srgbClr val="C00000"/>
                </a:solidFill>
                <a:effectLst>
                  <a:outerShdw blurRad="38100" dist="38100" dir="2700000" algn="tl">
                    <a:srgbClr val="000000">
                      <a:alpha val="43137"/>
                    </a:srgbClr>
                  </a:outerShdw>
                </a:effectLst>
              </a:rPr>
              <a:t>4- determine all factors of each difference</a:t>
            </a:r>
          </a:p>
          <a:p>
            <a:r>
              <a:rPr lang="en-US" b="1" dirty="0" smtClean="0">
                <a:solidFill>
                  <a:srgbClr val="7030A0"/>
                </a:solidFill>
                <a:effectLst>
                  <a:outerShdw blurRad="38100" dist="38100" dir="2700000" algn="tl">
                    <a:srgbClr val="000000">
                      <a:alpha val="43137"/>
                    </a:srgbClr>
                  </a:outerShdw>
                </a:effectLst>
              </a:rPr>
              <a:t>5- if a polyalphabetic cipher was used, the key length will be one of the factors that appears often in step 4 </a:t>
            </a:r>
            <a:endParaRPr lang="en-US" b="1" dirty="0">
              <a:solidFill>
                <a:srgbClr val="7030A0"/>
              </a:solidFill>
              <a:effectLst>
                <a:outerShdw blurRad="38100" dist="38100" dir="2700000" algn="tl">
                  <a:srgbClr val="000000">
                    <a:alpha val="43137"/>
                  </a:srgbClr>
                </a:outerShdw>
              </a:effectLst>
            </a:endParaRP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44</a:t>
            </a:fld>
            <a:endParaRPr lang="en-US">
              <a:solidFill>
                <a:srgbClr val="04617B">
                  <a:shade val="90000"/>
                </a:srgbClr>
              </a:solidFill>
            </a:endParaRPr>
          </a:p>
        </p:txBody>
      </p:sp>
    </p:spTree>
    <p:extLst>
      <p:ext uri="{BB962C8B-B14F-4D97-AF65-F5344CB8AC3E}">
        <p14:creationId xmlns:p14="http://schemas.microsoft.com/office/powerpoint/2010/main" val="2268120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576" b="1" u="sng" dirty="0">
                <a:effectLst>
                  <a:outerShdw blurRad="38100" dist="38100" dir="2700000" algn="tl">
                    <a:srgbClr val="000000">
                      <a:alpha val="43137"/>
                    </a:srgbClr>
                  </a:outerShdw>
                </a:effectLst>
              </a:rPr>
              <a:t>Example</a:t>
            </a:r>
          </a:p>
        </p:txBody>
      </p:sp>
      <p:sp>
        <p:nvSpPr>
          <p:cNvPr id="3" name="عنصر نائب للمحتوى 2"/>
          <p:cNvSpPr>
            <a:spLocks noGrp="1"/>
          </p:cNvSpPr>
          <p:nvPr>
            <p:ph idx="1"/>
          </p:nvPr>
        </p:nvSpPr>
        <p:spPr/>
        <p:txBody>
          <a:bodyPr/>
          <a:lstStyle/>
          <a:p>
            <a:r>
              <a:rPr lang="en-US" sz="3328" dirty="0" err="1"/>
              <a:t>xughr</a:t>
            </a:r>
            <a:r>
              <a:rPr lang="en-US" sz="3328" dirty="0"/>
              <a:t>   </a:t>
            </a:r>
            <a:r>
              <a:rPr lang="en-US" sz="3328" dirty="0" err="1"/>
              <a:t>trtei</a:t>
            </a:r>
            <a:r>
              <a:rPr lang="en-US" sz="3328" dirty="0"/>
              <a:t>  </a:t>
            </a:r>
            <a:r>
              <a:rPr lang="en-US" sz="3328" dirty="0" err="1"/>
              <a:t>mngf</a:t>
            </a:r>
            <a:r>
              <a:rPr lang="en-US" sz="3328" b="1" u="sng" dirty="0" err="1">
                <a:solidFill>
                  <a:srgbClr val="FF0000"/>
                </a:solidFill>
              </a:rPr>
              <a:t>h</a:t>
            </a:r>
            <a:r>
              <a:rPr lang="en-US" sz="3328" b="1" u="sng" dirty="0">
                <a:solidFill>
                  <a:srgbClr val="FF0000"/>
                </a:solidFill>
              </a:rPr>
              <a:t>   </a:t>
            </a:r>
            <a:r>
              <a:rPr lang="en-US" sz="3328" b="1" u="sng" dirty="0" err="1">
                <a:solidFill>
                  <a:srgbClr val="FF0000"/>
                </a:solidFill>
              </a:rPr>
              <a:t>gg</a:t>
            </a:r>
            <a:r>
              <a:rPr lang="en-US" sz="3328" b="1" u="sng" dirty="0" err="1">
                <a:solidFill>
                  <a:srgbClr val="FF0000"/>
                </a:solidFill>
                <a:effectLst>
                  <a:outerShdw blurRad="38100" dist="38100" dir="2700000" algn="tl">
                    <a:srgbClr val="000000">
                      <a:alpha val="43137"/>
                    </a:srgbClr>
                  </a:outerShdw>
                </a:effectLst>
              </a:rPr>
              <a:t>f</a:t>
            </a:r>
            <a:r>
              <a:rPr lang="en-US" sz="3328" dirty="0" err="1"/>
              <a:t>kl</a:t>
            </a:r>
            <a:r>
              <a:rPr lang="en-US" sz="3328" dirty="0"/>
              <a:t>   </a:t>
            </a:r>
            <a:r>
              <a:rPr lang="en-US" sz="3328" dirty="0" err="1"/>
              <a:t>rtra</a:t>
            </a:r>
            <a:r>
              <a:rPr lang="en-US" sz="3328" b="1" u="sng" dirty="0" err="1">
                <a:solidFill>
                  <a:srgbClr val="FF0000"/>
                </a:solidFill>
              </a:rPr>
              <a:t>h</a:t>
            </a:r>
            <a:r>
              <a:rPr lang="en-US" sz="3328" b="1" u="sng" dirty="0"/>
              <a:t>   </a:t>
            </a:r>
            <a:r>
              <a:rPr lang="en-US" sz="3328" b="1" u="sng" dirty="0" err="1">
                <a:solidFill>
                  <a:srgbClr val="FF0000"/>
                </a:solidFill>
              </a:rPr>
              <a:t>ggf</a:t>
            </a:r>
            <a:r>
              <a:rPr lang="en-US" sz="3328" dirty="0" err="1"/>
              <a:t>ui</a:t>
            </a:r>
            <a:r>
              <a:rPr lang="en-US" sz="3328" dirty="0"/>
              <a:t>  </a:t>
            </a:r>
            <a:r>
              <a:rPr lang="en-US" sz="3328" dirty="0" err="1"/>
              <a:t>fbdnc</a:t>
            </a:r>
            <a:r>
              <a:rPr lang="en-US" sz="3328" dirty="0"/>
              <a:t>   </a:t>
            </a:r>
            <a:r>
              <a:rPr lang="en-US" sz="3328" dirty="0" err="1"/>
              <a:t>kmlp</a:t>
            </a:r>
            <a:r>
              <a:rPr lang="en-US" sz="3328" b="1" u="sng" dirty="0" err="1">
                <a:solidFill>
                  <a:srgbClr val="FF0000"/>
                </a:solidFill>
              </a:rPr>
              <a:t>h</a:t>
            </a:r>
            <a:r>
              <a:rPr lang="en-US" sz="3328" b="1" u="sng" dirty="0">
                <a:solidFill>
                  <a:srgbClr val="FF0000"/>
                </a:solidFill>
              </a:rPr>
              <a:t> </a:t>
            </a:r>
            <a:r>
              <a:rPr lang="en-US" sz="3328" b="1" u="sng" dirty="0"/>
              <a:t> </a:t>
            </a:r>
            <a:r>
              <a:rPr lang="en-US" sz="3328" b="1" u="sng" dirty="0" err="1">
                <a:solidFill>
                  <a:srgbClr val="FF0000"/>
                </a:solidFill>
              </a:rPr>
              <a:t>ggf</a:t>
            </a:r>
            <a:r>
              <a:rPr lang="en-US" sz="3328" dirty="0" err="1"/>
              <a:t>ty</a:t>
            </a:r>
            <a:r>
              <a:rPr lang="en-US" sz="3328" dirty="0"/>
              <a:t>  </a:t>
            </a:r>
            <a:r>
              <a:rPr lang="en-US" sz="3328" dirty="0" err="1"/>
              <a:t>nbvcf</a:t>
            </a:r>
            <a:endParaRPr lang="en-US" sz="3328" dirty="0"/>
          </a:p>
          <a:p>
            <a:r>
              <a:rPr lang="en-US" sz="3328" b="1" dirty="0"/>
              <a:t>15</a:t>
            </a:r>
            <a:r>
              <a:rPr lang="en-US" sz="3328" dirty="0"/>
              <a:t>    </a:t>
            </a:r>
            <a:r>
              <a:rPr lang="en-US" sz="3328" b="1" dirty="0"/>
              <a:t>25-15=10   1,2,</a:t>
            </a:r>
            <a:r>
              <a:rPr lang="en-US" sz="3328" b="1" dirty="0">
                <a:solidFill>
                  <a:srgbClr val="FF0000"/>
                </a:solidFill>
              </a:rPr>
              <a:t>5</a:t>
            </a:r>
            <a:r>
              <a:rPr lang="en-US" sz="3328" b="1" dirty="0"/>
              <a:t>,10</a:t>
            </a:r>
          </a:p>
          <a:p>
            <a:r>
              <a:rPr lang="en-US" sz="3328" b="1" dirty="0"/>
              <a:t>25    40-25=15  1,3,</a:t>
            </a:r>
            <a:r>
              <a:rPr lang="en-US" sz="3328" b="1" dirty="0">
                <a:solidFill>
                  <a:srgbClr val="FF0000"/>
                </a:solidFill>
              </a:rPr>
              <a:t>5</a:t>
            </a:r>
            <a:r>
              <a:rPr lang="en-US" sz="3328" b="1" dirty="0"/>
              <a:t>,15</a:t>
            </a:r>
          </a:p>
          <a:p>
            <a:r>
              <a:rPr lang="en-US" sz="3328" b="1" dirty="0"/>
              <a:t>40    40-15=25  1,</a:t>
            </a:r>
            <a:r>
              <a:rPr lang="en-US" sz="3328" b="1" dirty="0">
                <a:solidFill>
                  <a:srgbClr val="FF0000"/>
                </a:solidFill>
              </a:rPr>
              <a:t>5</a:t>
            </a:r>
            <a:r>
              <a:rPr lang="en-US" sz="3328" b="1" dirty="0"/>
              <a:t>,25    </a:t>
            </a:r>
          </a:p>
          <a:p>
            <a:r>
              <a:rPr lang="en-US" sz="3744" b="1" dirty="0">
                <a:solidFill>
                  <a:srgbClr val="00B0F0"/>
                </a:solidFill>
                <a:effectLst>
                  <a:outerShdw blurRad="38100" dist="38100" dir="2700000" algn="tl">
                    <a:srgbClr val="000000">
                      <a:alpha val="43137"/>
                    </a:srgbClr>
                  </a:outerShdw>
                </a:effectLst>
              </a:rPr>
              <a:t>Key length= 5</a:t>
            </a:r>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45</a:t>
            </a:fld>
            <a:endParaRPr lang="en-US">
              <a:solidFill>
                <a:srgbClr val="04617B">
                  <a:shade val="90000"/>
                </a:srgbClr>
              </a:solidFill>
            </a:endParaRPr>
          </a:p>
        </p:txBody>
      </p:sp>
    </p:spTree>
    <p:extLst>
      <p:ext uri="{BB962C8B-B14F-4D97-AF65-F5344CB8AC3E}">
        <p14:creationId xmlns:p14="http://schemas.microsoft.com/office/powerpoint/2010/main" val="1108655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851"/>
            <a:ext cx="10972800" cy="435017"/>
          </a:xfrm>
        </p:spPr>
        <p:txBody>
          <a:bodyPr/>
          <a:lstStyle/>
          <a:p>
            <a:r>
              <a:rPr lang="en-US" sz="3744" b="1" u="sng" dirty="0">
                <a:effectLst>
                  <a:outerShdw blurRad="38100" dist="38100" dir="2700000" algn="tl">
                    <a:srgbClr val="000000">
                      <a:alpha val="43137"/>
                    </a:srgbClr>
                  </a:outerShdw>
                </a:effectLst>
              </a:rPr>
              <a:t>example</a:t>
            </a:r>
          </a:p>
        </p:txBody>
      </p:sp>
      <p:sp>
        <p:nvSpPr>
          <p:cNvPr id="3" name="عنصر نائب للمحتوى 2"/>
          <p:cNvSpPr>
            <a:spLocks noGrp="1"/>
          </p:cNvSpPr>
          <p:nvPr>
            <p:ph idx="1"/>
          </p:nvPr>
        </p:nvSpPr>
        <p:spPr>
          <a:xfrm>
            <a:off x="709809" y="1139868"/>
            <a:ext cx="10972800" cy="4389437"/>
          </a:xfrm>
        </p:spPr>
        <p:txBody>
          <a:bodyPr/>
          <a:lstStyle/>
          <a:p>
            <a:r>
              <a:rPr lang="en-US" sz="2496" b="1" dirty="0" err="1">
                <a:effectLst>
                  <a:outerShdw blurRad="38100" dist="38100" dir="2700000" algn="tl">
                    <a:srgbClr val="000000">
                      <a:alpha val="43137"/>
                    </a:srgbClr>
                  </a:outerShdw>
                </a:effectLst>
              </a:rPr>
              <a:t>xulgh</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xcopr</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zsesd</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wwer</a:t>
            </a:r>
            <a:r>
              <a:rPr lang="en-US" sz="2496" b="1" u="sng" dirty="0" err="1">
                <a:solidFill>
                  <a:srgbClr val="7030A0"/>
                </a:solidFill>
                <a:effectLst>
                  <a:outerShdw blurRad="38100" dist="38100" dir="2700000" algn="tl">
                    <a:srgbClr val="000000">
                      <a:alpha val="43137"/>
                    </a:srgbClr>
                  </a:outerShdw>
                </a:effectLst>
              </a:rPr>
              <a:t>t</a:t>
            </a:r>
            <a:r>
              <a:rPr lang="en-US" sz="2496" b="1" u="sng" dirty="0">
                <a:solidFill>
                  <a:srgbClr val="7030A0"/>
                </a:solidFill>
                <a:effectLst>
                  <a:outerShdw blurRad="38100" dist="38100" dir="2700000" algn="tl">
                    <a:srgbClr val="000000">
                      <a:alpha val="43137"/>
                    </a:srgbClr>
                  </a:outerShdw>
                </a:effectLst>
              </a:rPr>
              <a:t>    </a:t>
            </a:r>
            <a:r>
              <a:rPr lang="en-US" sz="2496" b="1" u="sng" dirty="0" err="1">
                <a:solidFill>
                  <a:srgbClr val="7030A0"/>
                </a:solidFill>
                <a:effectLst>
                  <a:outerShdw blurRad="38100" dist="38100" dir="2700000" algn="tl">
                    <a:srgbClr val="000000">
                      <a:alpha val="43137"/>
                    </a:srgbClr>
                  </a:outerShdw>
                </a:effectLst>
              </a:rPr>
              <a:t>fght</a:t>
            </a:r>
            <a:r>
              <a:rPr lang="en-US" sz="2496" b="1" dirty="0" err="1">
                <a:effectLst>
                  <a:outerShdw blurRad="38100" dist="38100" dir="2700000" algn="tl">
                    <a:srgbClr val="000000">
                      <a:alpha val="43137"/>
                    </a:srgbClr>
                  </a:outerShdw>
                </a:effectLst>
              </a:rPr>
              <a:t>y</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ttyui</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rtrty</a:t>
            </a:r>
            <a:endParaRPr lang="en-US" sz="2496" b="1" dirty="0">
              <a:effectLst>
                <a:outerShdw blurRad="38100" dist="38100" dir="2700000" algn="tl">
                  <a:srgbClr val="000000">
                    <a:alpha val="43137"/>
                  </a:srgbClr>
                </a:outerShdw>
              </a:effectLst>
            </a:endParaRPr>
          </a:p>
          <a:p>
            <a:r>
              <a:rPr lang="en-US" sz="2496" b="1" dirty="0" err="1">
                <a:effectLst>
                  <a:outerShdw blurRad="38100" dist="38100" dir="2700000" algn="tl">
                    <a:srgbClr val="000000">
                      <a:alpha val="43137"/>
                    </a:srgbClr>
                  </a:outerShdw>
                </a:effectLst>
              </a:rPr>
              <a:t>Jbfgh</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xdcfv</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ltfgy</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sdfew</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hygth</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oilji</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cvbnl</a:t>
            </a:r>
            <a:endParaRPr lang="en-US" sz="2496" b="1" dirty="0">
              <a:effectLst>
                <a:outerShdw blurRad="38100" dist="38100" dir="2700000" algn="tl">
                  <a:srgbClr val="000000">
                    <a:alpha val="43137"/>
                  </a:srgbClr>
                </a:outerShdw>
              </a:effectLst>
            </a:endParaRPr>
          </a:p>
          <a:p>
            <a:r>
              <a:rPr lang="en-US" sz="2496" b="1" dirty="0" err="1">
                <a:effectLst>
                  <a:outerShdw blurRad="38100" dist="38100" dir="2700000" algn="tl">
                    <a:srgbClr val="000000">
                      <a:alpha val="43137"/>
                    </a:srgbClr>
                  </a:outerShdw>
                </a:effectLst>
              </a:rPr>
              <a:t>tyree</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bcgfv</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hg</a:t>
            </a:r>
            <a:r>
              <a:rPr lang="en-US" sz="2496" b="1" u="sng" dirty="0" err="1">
                <a:solidFill>
                  <a:srgbClr val="7030A0"/>
                </a:solidFill>
                <a:effectLst>
                  <a:outerShdw blurRad="38100" dist="38100" dir="2700000" algn="tl">
                    <a:srgbClr val="000000">
                      <a:alpha val="43137"/>
                    </a:srgbClr>
                  </a:outerShdw>
                </a:effectLst>
              </a:rPr>
              <a:t>tfg</a:t>
            </a:r>
            <a:r>
              <a:rPr lang="en-US" sz="2496" b="1" u="sng" dirty="0">
                <a:solidFill>
                  <a:srgbClr val="7030A0"/>
                </a:solidFill>
                <a:effectLst>
                  <a:outerShdw blurRad="38100" dist="38100" dir="2700000" algn="tl">
                    <a:srgbClr val="000000">
                      <a:alpha val="43137"/>
                    </a:srgbClr>
                  </a:outerShdw>
                </a:effectLst>
              </a:rPr>
              <a:t>    </a:t>
            </a:r>
            <a:r>
              <a:rPr lang="en-US" sz="2496" b="1" u="sng" dirty="0" err="1">
                <a:solidFill>
                  <a:srgbClr val="7030A0"/>
                </a:solidFill>
                <a:effectLst>
                  <a:outerShdw blurRad="38100" dist="38100" dir="2700000" algn="tl">
                    <a:srgbClr val="000000">
                      <a:alpha val="43137"/>
                    </a:srgbClr>
                  </a:outerShdw>
                </a:effectLst>
              </a:rPr>
              <a:t>ht</a:t>
            </a:r>
            <a:r>
              <a:rPr lang="en-US" sz="2496" b="1" dirty="0" err="1">
                <a:effectLst>
                  <a:outerShdw blurRad="38100" dist="38100" dir="2700000" algn="tl">
                    <a:srgbClr val="000000">
                      <a:alpha val="43137"/>
                    </a:srgbClr>
                  </a:outerShdw>
                </a:effectLst>
              </a:rPr>
              <a:t>dju</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fhrye</a:t>
            </a:r>
            <a:r>
              <a:rPr lang="en-US" sz="2496" b="1" dirty="0">
                <a:effectLst>
                  <a:outerShdw blurRad="38100" dist="38100" dir="2700000" algn="tl">
                    <a:srgbClr val="000000">
                      <a:alpha val="43137"/>
                    </a:srgbClr>
                  </a:outerShdw>
                </a:effectLst>
              </a:rPr>
              <a:t>    </a:t>
            </a:r>
            <a:r>
              <a:rPr lang="en-US" sz="2496" b="1" dirty="0" err="1">
                <a:effectLst>
                  <a:outerShdw blurRad="38100" dist="38100" dir="2700000" algn="tl">
                    <a:srgbClr val="000000">
                      <a:alpha val="43137"/>
                    </a:srgbClr>
                  </a:outerShdw>
                </a:effectLst>
              </a:rPr>
              <a:t>jghhk</a:t>
            </a:r>
            <a:r>
              <a:rPr lang="en-US" sz="2496" b="1" dirty="0">
                <a:effectLst>
                  <a:outerShdw blurRad="38100" dist="38100" dir="2700000" algn="tl">
                    <a:srgbClr val="000000">
                      <a:alpha val="43137"/>
                    </a:srgbClr>
                  </a:outerShdw>
                </a:effectLst>
              </a:rPr>
              <a:t>    </a:t>
            </a:r>
            <a:r>
              <a:rPr lang="en-US" sz="2496" b="1" dirty="0" err="1">
                <a:solidFill>
                  <a:schemeClr val="tx1">
                    <a:lumMod val="95000"/>
                    <a:lumOff val="5000"/>
                  </a:schemeClr>
                </a:solidFill>
                <a:effectLst>
                  <a:outerShdw blurRad="38100" dist="38100" dir="2700000" algn="tl">
                    <a:srgbClr val="000000">
                      <a:alpha val="43137"/>
                    </a:srgbClr>
                  </a:outerShdw>
                </a:effectLst>
              </a:rPr>
              <a:t>ydf</a:t>
            </a:r>
            <a:r>
              <a:rPr lang="en-US" sz="2496" b="1" u="sng" dirty="0" err="1">
                <a:solidFill>
                  <a:srgbClr val="7030A0"/>
                </a:solidFill>
                <a:effectLst>
                  <a:outerShdw blurRad="38100" dist="38100" dir="2700000" algn="tl">
                    <a:srgbClr val="000000">
                      <a:alpha val="43137"/>
                    </a:srgbClr>
                  </a:outerShdw>
                </a:effectLst>
              </a:rPr>
              <a:t>tf</a:t>
            </a:r>
            <a:endParaRPr lang="en-US" sz="2496" b="1" u="sng" dirty="0">
              <a:solidFill>
                <a:srgbClr val="7030A0"/>
              </a:solidFill>
              <a:effectLst>
                <a:outerShdw blurRad="38100" dist="38100" dir="2700000" algn="tl">
                  <a:srgbClr val="000000">
                    <a:alpha val="43137"/>
                  </a:srgbClr>
                </a:outerShdw>
              </a:effectLst>
            </a:endParaRPr>
          </a:p>
          <a:p>
            <a:r>
              <a:rPr lang="en-US" sz="2496" b="1" u="sng" dirty="0" err="1">
                <a:solidFill>
                  <a:srgbClr val="7030A0"/>
                </a:solidFill>
                <a:effectLst>
                  <a:outerShdw blurRad="38100" dist="38100" dir="2700000" algn="tl">
                    <a:srgbClr val="000000">
                      <a:alpha val="43137"/>
                    </a:srgbClr>
                  </a:outerShdw>
                </a:effectLst>
              </a:rPr>
              <a:t>ght</a:t>
            </a:r>
            <a:r>
              <a:rPr lang="en-US" sz="2496" b="1" dirty="0" err="1">
                <a:effectLst>
                  <a:outerShdw blurRad="38100" dist="38100" dir="2700000" algn="tl">
                    <a:srgbClr val="000000">
                      <a:alpha val="43137"/>
                    </a:srgbClr>
                  </a:outerShdw>
                </a:effectLst>
              </a:rPr>
              <a:t>gt</a:t>
            </a:r>
            <a:endParaRPr lang="en-US" sz="2496" b="1" dirty="0">
              <a:effectLst>
                <a:outerShdw blurRad="38100" dist="38100" dir="2700000" algn="tl">
                  <a:srgbClr val="000000">
                    <a:alpha val="43137"/>
                  </a:srgbClr>
                </a:outerShdw>
              </a:effectLst>
            </a:endParaRPr>
          </a:p>
          <a:p>
            <a:r>
              <a:rPr lang="en-US" sz="2912" b="1" dirty="0">
                <a:solidFill>
                  <a:srgbClr val="FF0000"/>
                </a:solidFill>
                <a:effectLst>
                  <a:outerShdw blurRad="38100" dist="38100" dir="2700000" algn="tl">
                    <a:srgbClr val="000000">
                      <a:alpha val="43137"/>
                    </a:srgbClr>
                  </a:outerShdw>
                </a:effectLst>
              </a:rPr>
              <a:t>20</a:t>
            </a:r>
            <a:r>
              <a:rPr lang="en-US" sz="2912" b="1" dirty="0">
                <a:effectLst>
                  <a:outerShdw blurRad="38100" dist="38100" dir="2700000" algn="tl">
                    <a:srgbClr val="000000">
                      <a:alpha val="43137"/>
                    </a:srgbClr>
                  </a:outerShdw>
                </a:effectLst>
              </a:rPr>
              <a:t>      (83-20)=</a:t>
            </a:r>
            <a:r>
              <a:rPr lang="en-US" sz="2912" b="1" dirty="0">
                <a:solidFill>
                  <a:srgbClr val="00B0F0"/>
                </a:solidFill>
                <a:effectLst>
                  <a:outerShdw blurRad="38100" dist="38100" dir="2700000" algn="tl">
                    <a:srgbClr val="000000">
                      <a:alpha val="43137"/>
                    </a:srgbClr>
                  </a:outerShdw>
                </a:effectLst>
              </a:rPr>
              <a:t>63</a:t>
            </a:r>
            <a:r>
              <a:rPr lang="en-US" sz="2912" b="1" dirty="0">
                <a:effectLst>
                  <a:outerShdw blurRad="38100" dist="38100" dir="2700000" algn="tl">
                    <a:srgbClr val="000000">
                      <a:alpha val="43137"/>
                    </a:srgbClr>
                  </a:outerShdw>
                </a:effectLst>
              </a:rPr>
              <a:t>           1,</a:t>
            </a:r>
            <a:r>
              <a:rPr lang="en-US" sz="2912" b="1" dirty="0">
                <a:solidFill>
                  <a:srgbClr val="00B0F0"/>
                </a:solidFill>
                <a:effectLst>
                  <a:outerShdw blurRad="38100" dist="38100" dir="2700000" algn="tl">
                    <a:srgbClr val="000000">
                      <a:alpha val="43137"/>
                    </a:srgbClr>
                  </a:outerShdw>
                </a:effectLst>
              </a:rPr>
              <a:t>3</a:t>
            </a:r>
            <a:r>
              <a:rPr lang="en-US" sz="2912" b="1" dirty="0">
                <a:effectLst>
                  <a:outerShdw blurRad="38100" dist="38100" dir="2700000" algn="tl">
                    <a:srgbClr val="000000">
                      <a:alpha val="43137"/>
                    </a:srgbClr>
                  </a:outerShdw>
                </a:effectLst>
              </a:rPr>
              <a:t> ,</a:t>
            </a:r>
            <a:r>
              <a:rPr lang="en-US" sz="2912" b="1" dirty="0">
                <a:solidFill>
                  <a:srgbClr val="FF0000"/>
                </a:solidFill>
                <a:effectLst>
                  <a:outerShdw blurRad="38100" dist="38100" dir="2700000" algn="tl">
                    <a:srgbClr val="000000">
                      <a:alpha val="43137"/>
                    </a:srgbClr>
                  </a:outerShdw>
                </a:effectLst>
              </a:rPr>
              <a:t>7</a:t>
            </a:r>
            <a:r>
              <a:rPr lang="en-US" sz="2912" b="1" dirty="0">
                <a:effectLst>
                  <a:outerShdw blurRad="38100" dist="38100" dir="2700000" algn="tl">
                    <a:srgbClr val="000000">
                      <a:alpha val="43137"/>
                    </a:srgbClr>
                  </a:outerShdw>
                </a:effectLst>
              </a:rPr>
              <a:t>,9,</a:t>
            </a:r>
            <a:r>
              <a:rPr lang="en-US" sz="2912" b="1" dirty="0">
                <a:solidFill>
                  <a:schemeClr val="accent4">
                    <a:lumMod val="75000"/>
                  </a:schemeClr>
                </a:solidFill>
                <a:effectLst>
                  <a:outerShdw blurRad="38100" dist="38100" dir="2700000" algn="tl">
                    <a:srgbClr val="000000">
                      <a:alpha val="43137"/>
                    </a:srgbClr>
                  </a:outerShdw>
                </a:effectLst>
              </a:rPr>
              <a:t>21</a:t>
            </a:r>
            <a:r>
              <a:rPr lang="en-US" sz="2912" b="1" dirty="0">
                <a:effectLst>
                  <a:outerShdw blurRad="38100" dist="38100" dir="2700000" algn="tl">
                    <a:srgbClr val="000000">
                      <a:alpha val="43137"/>
                    </a:srgbClr>
                  </a:outerShdw>
                </a:effectLst>
              </a:rPr>
              <a:t>,63</a:t>
            </a:r>
          </a:p>
          <a:p>
            <a:r>
              <a:rPr lang="en-US" sz="2912" b="1" dirty="0">
                <a:solidFill>
                  <a:srgbClr val="FF0000"/>
                </a:solidFill>
                <a:effectLst>
                  <a:outerShdw blurRad="38100" dist="38100" dir="2700000" algn="tl">
                    <a:srgbClr val="000000">
                      <a:alpha val="43137"/>
                    </a:srgbClr>
                  </a:outerShdw>
                </a:effectLst>
              </a:rPr>
              <a:t>83</a:t>
            </a:r>
            <a:r>
              <a:rPr lang="en-US" sz="2912" b="1" dirty="0">
                <a:effectLst>
                  <a:outerShdw blurRad="38100" dist="38100" dir="2700000" algn="tl">
                    <a:srgbClr val="000000">
                      <a:alpha val="43137"/>
                    </a:srgbClr>
                  </a:outerShdw>
                </a:effectLst>
              </a:rPr>
              <a:t>      (104-20)=</a:t>
            </a:r>
            <a:r>
              <a:rPr lang="en-US" sz="2912" b="1" dirty="0">
                <a:solidFill>
                  <a:srgbClr val="00B0F0"/>
                </a:solidFill>
                <a:effectLst>
                  <a:outerShdw blurRad="38100" dist="38100" dir="2700000" algn="tl">
                    <a:srgbClr val="000000">
                      <a:alpha val="43137"/>
                    </a:srgbClr>
                  </a:outerShdw>
                </a:effectLst>
              </a:rPr>
              <a:t>84</a:t>
            </a:r>
            <a:r>
              <a:rPr lang="en-US" sz="2912" b="1" dirty="0">
                <a:effectLst>
                  <a:outerShdw blurRad="38100" dist="38100" dir="2700000" algn="tl">
                    <a:srgbClr val="000000">
                      <a:alpha val="43137"/>
                    </a:srgbClr>
                  </a:outerShdw>
                </a:effectLst>
              </a:rPr>
              <a:t>         1,2,</a:t>
            </a:r>
            <a:r>
              <a:rPr lang="en-US" sz="2912" b="1" dirty="0">
                <a:solidFill>
                  <a:srgbClr val="00B0F0"/>
                </a:solidFill>
                <a:effectLst>
                  <a:outerShdw blurRad="38100" dist="38100" dir="2700000" algn="tl">
                    <a:srgbClr val="000000">
                      <a:alpha val="43137"/>
                    </a:srgbClr>
                  </a:outerShdw>
                </a:effectLst>
              </a:rPr>
              <a:t>3</a:t>
            </a:r>
            <a:r>
              <a:rPr lang="en-US" sz="2912" b="1" dirty="0">
                <a:effectLst>
                  <a:outerShdw blurRad="38100" dist="38100" dir="2700000" algn="tl">
                    <a:srgbClr val="000000">
                      <a:alpha val="43137"/>
                    </a:srgbClr>
                  </a:outerShdw>
                </a:effectLst>
              </a:rPr>
              <a:t>,4,6,</a:t>
            </a:r>
            <a:r>
              <a:rPr lang="en-US" sz="2912" b="1" dirty="0">
                <a:solidFill>
                  <a:srgbClr val="FF0000"/>
                </a:solidFill>
                <a:effectLst>
                  <a:outerShdw blurRad="38100" dist="38100" dir="2700000" algn="tl">
                    <a:srgbClr val="000000">
                      <a:alpha val="43137"/>
                    </a:srgbClr>
                  </a:outerShdw>
                </a:effectLst>
              </a:rPr>
              <a:t>7</a:t>
            </a:r>
            <a:r>
              <a:rPr lang="en-US" sz="2912" b="1" dirty="0">
                <a:effectLst>
                  <a:outerShdw blurRad="38100" dist="38100" dir="2700000" algn="tl">
                    <a:srgbClr val="000000">
                      <a:alpha val="43137"/>
                    </a:srgbClr>
                  </a:outerShdw>
                </a:effectLst>
              </a:rPr>
              <a:t>,12,14,</a:t>
            </a:r>
            <a:r>
              <a:rPr lang="en-US" sz="2912" b="1" dirty="0">
                <a:solidFill>
                  <a:schemeClr val="accent4">
                    <a:lumMod val="75000"/>
                  </a:schemeClr>
                </a:solidFill>
                <a:effectLst>
                  <a:outerShdw blurRad="38100" dist="38100" dir="2700000" algn="tl">
                    <a:srgbClr val="000000">
                      <a:alpha val="43137"/>
                    </a:srgbClr>
                  </a:outerShdw>
                </a:effectLst>
              </a:rPr>
              <a:t>21</a:t>
            </a:r>
            <a:r>
              <a:rPr lang="en-US" sz="2912" b="1" dirty="0">
                <a:effectLst>
                  <a:outerShdw blurRad="38100" dist="38100" dir="2700000" algn="tl">
                    <a:srgbClr val="000000">
                      <a:alpha val="43137"/>
                    </a:srgbClr>
                  </a:outerShdw>
                </a:effectLst>
              </a:rPr>
              <a:t>,42,84</a:t>
            </a:r>
          </a:p>
          <a:p>
            <a:r>
              <a:rPr lang="en-US" sz="2912" b="1" dirty="0">
                <a:solidFill>
                  <a:srgbClr val="FF0000"/>
                </a:solidFill>
                <a:effectLst>
                  <a:outerShdw blurRad="38100" dist="38100" dir="2700000" algn="tl">
                    <a:srgbClr val="000000">
                      <a:alpha val="43137"/>
                    </a:srgbClr>
                  </a:outerShdw>
                </a:effectLst>
              </a:rPr>
              <a:t>104</a:t>
            </a:r>
            <a:r>
              <a:rPr lang="en-US" sz="2912" b="1" dirty="0">
                <a:effectLst>
                  <a:outerShdw blurRad="38100" dist="38100" dir="2700000" algn="tl">
                    <a:srgbClr val="000000">
                      <a:alpha val="43137"/>
                    </a:srgbClr>
                  </a:outerShdw>
                </a:effectLst>
              </a:rPr>
              <a:t>    (104-83)=</a:t>
            </a:r>
            <a:r>
              <a:rPr lang="en-US" sz="2912" b="1" dirty="0">
                <a:solidFill>
                  <a:srgbClr val="00B0F0"/>
                </a:solidFill>
                <a:effectLst>
                  <a:outerShdw blurRad="38100" dist="38100" dir="2700000" algn="tl">
                    <a:srgbClr val="000000">
                      <a:alpha val="43137"/>
                    </a:srgbClr>
                  </a:outerShdw>
                </a:effectLst>
              </a:rPr>
              <a:t>21</a:t>
            </a:r>
            <a:r>
              <a:rPr lang="en-US" sz="2912" b="1" dirty="0">
                <a:effectLst>
                  <a:outerShdw blurRad="38100" dist="38100" dir="2700000" algn="tl">
                    <a:srgbClr val="000000">
                      <a:alpha val="43137"/>
                    </a:srgbClr>
                  </a:outerShdw>
                </a:effectLst>
              </a:rPr>
              <a:t>           1, </a:t>
            </a:r>
            <a:r>
              <a:rPr lang="en-US" sz="2912" b="1" dirty="0">
                <a:solidFill>
                  <a:srgbClr val="00B0F0"/>
                </a:solidFill>
                <a:effectLst>
                  <a:outerShdw blurRad="38100" dist="38100" dir="2700000" algn="tl">
                    <a:srgbClr val="000000">
                      <a:alpha val="43137"/>
                    </a:srgbClr>
                  </a:outerShdw>
                </a:effectLst>
              </a:rPr>
              <a:t>3</a:t>
            </a:r>
            <a:r>
              <a:rPr lang="en-US" sz="2912" b="1" dirty="0">
                <a:effectLst>
                  <a:outerShdw blurRad="38100" dist="38100" dir="2700000" algn="tl">
                    <a:srgbClr val="000000">
                      <a:alpha val="43137"/>
                    </a:srgbClr>
                  </a:outerShdw>
                </a:effectLst>
              </a:rPr>
              <a:t>,</a:t>
            </a:r>
            <a:r>
              <a:rPr lang="en-US" sz="2912" b="1" dirty="0">
                <a:solidFill>
                  <a:srgbClr val="FF0000"/>
                </a:solidFill>
                <a:effectLst>
                  <a:outerShdw blurRad="38100" dist="38100" dir="2700000" algn="tl">
                    <a:srgbClr val="000000">
                      <a:alpha val="43137"/>
                    </a:srgbClr>
                  </a:outerShdw>
                </a:effectLst>
              </a:rPr>
              <a:t>7</a:t>
            </a:r>
            <a:r>
              <a:rPr lang="en-US" sz="2912" b="1" dirty="0">
                <a:effectLst>
                  <a:outerShdw blurRad="38100" dist="38100" dir="2700000" algn="tl">
                    <a:srgbClr val="000000">
                      <a:alpha val="43137"/>
                    </a:srgbClr>
                  </a:outerShdw>
                </a:effectLst>
              </a:rPr>
              <a:t>,</a:t>
            </a:r>
            <a:r>
              <a:rPr lang="en-US" sz="2912" b="1" dirty="0">
                <a:solidFill>
                  <a:schemeClr val="accent4">
                    <a:lumMod val="75000"/>
                  </a:schemeClr>
                </a:solidFill>
                <a:effectLst>
                  <a:outerShdw blurRad="38100" dist="38100" dir="2700000" algn="tl">
                    <a:srgbClr val="000000">
                      <a:alpha val="43137"/>
                    </a:srgbClr>
                  </a:outerShdw>
                </a:effectLst>
              </a:rPr>
              <a:t>21</a:t>
            </a:r>
          </a:p>
          <a:p>
            <a:endParaRPr lang="en-US" dirty="0"/>
          </a:p>
          <a:p>
            <a:r>
              <a:rPr lang="en-US" sz="3744" b="1" u="sng" dirty="0">
                <a:solidFill>
                  <a:srgbClr val="FF0000"/>
                </a:solidFill>
                <a:effectLst>
                  <a:outerShdw blurRad="38100" dist="38100" dir="2700000" algn="tl">
                    <a:srgbClr val="000000">
                      <a:alpha val="43137"/>
                    </a:srgbClr>
                  </a:outerShdw>
                </a:effectLst>
              </a:rPr>
              <a:t>Is Key length 3 or 7 or 21  ?</a:t>
            </a:r>
          </a:p>
          <a:p>
            <a:endParaRPr lang="en-US" dirty="0"/>
          </a:p>
        </p:txBody>
      </p:sp>
      <p:sp>
        <p:nvSpPr>
          <p:cNvPr id="5" name="عنصر نائب لرقم الشريحة 4"/>
          <p:cNvSpPr>
            <a:spLocks noGrp="1"/>
          </p:cNvSpPr>
          <p:nvPr>
            <p:ph type="sldNum" sz="quarter" idx="12"/>
          </p:nvPr>
        </p:nvSpPr>
        <p:spPr/>
        <p:txBody>
          <a:bodyPr/>
          <a:lstStyle/>
          <a:p>
            <a:pPr>
              <a:defRPr/>
            </a:pPr>
            <a:fld id="{83B854C3-E606-4A85-9C2A-5F925295B8B2}" type="slidenum">
              <a:rPr lang="en-US" smtClean="0">
                <a:solidFill>
                  <a:srgbClr val="04617B">
                    <a:shade val="90000"/>
                  </a:srgbClr>
                </a:solidFill>
              </a:rPr>
              <a:pPr>
                <a:defRPr/>
              </a:pPr>
              <a:t>46</a:t>
            </a:fld>
            <a:endParaRPr lang="en-US">
              <a:solidFill>
                <a:srgbClr val="04617B">
                  <a:shade val="90000"/>
                </a:srgbClr>
              </a:solidFill>
            </a:endParaRPr>
          </a:p>
        </p:txBody>
      </p:sp>
    </p:spTree>
    <p:extLst>
      <p:ext uri="{BB962C8B-B14F-4D97-AF65-F5344CB8AC3E}">
        <p14:creationId xmlns:p14="http://schemas.microsoft.com/office/powerpoint/2010/main" val="3054086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u="sng" dirty="0">
                <a:solidFill>
                  <a:srgbClr val="92D050"/>
                </a:solidFill>
              </a:rPr>
              <a:t>Calculating the </a:t>
            </a:r>
            <a:r>
              <a:rPr lang="en-US" altLang="en-US" u="sng" dirty="0">
                <a:solidFill>
                  <a:srgbClr val="FFC000"/>
                </a:solidFill>
              </a:rPr>
              <a:t>IC</a:t>
            </a:r>
          </a:p>
        </p:txBody>
      </p:sp>
      <p:sp>
        <p:nvSpPr>
          <p:cNvPr id="143363" name="Rectangle 3"/>
          <p:cNvSpPr>
            <a:spLocks noGrp="1" noChangeArrowheads="1"/>
          </p:cNvSpPr>
          <p:nvPr>
            <p:ph type="body" idx="1"/>
          </p:nvPr>
        </p:nvSpPr>
        <p:spPr/>
        <p:txBody>
          <a:bodyPr/>
          <a:lstStyle/>
          <a:p>
            <a:pPr>
              <a:lnSpc>
                <a:spcPct val="90000"/>
              </a:lnSpc>
              <a:buFont typeface="Wingdings" pitchFamily="2" charset="2"/>
              <a:buNone/>
            </a:pPr>
            <a:r>
              <a:rPr lang="en-US" altLang="en-US" dirty="0"/>
              <a:t>The formula used to calculate </a:t>
            </a:r>
            <a:r>
              <a:rPr lang="en-US" altLang="en-US" dirty="0" smtClean="0"/>
              <a:t>IC (</a:t>
            </a:r>
            <a:r>
              <a:rPr lang="en-US" altLang="en-US" b="1" dirty="0" smtClean="0">
                <a:solidFill>
                  <a:srgbClr val="FFC000"/>
                </a:solidFill>
              </a:rPr>
              <a:t>Index of Coincidence</a:t>
            </a:r>
            <a:r>
              <a:rPr lang="en-US" altLang="en-US" dirty="0" smtClean="0"/>
              <a:t>):</a:t>
            </a:r>
            <a:endParaRPr lang="en-US" altLang="en-US" dirty="0"/>
          </a:p>
          <a:p>
            <a:pPr>
              <a:lnSpc>
                <a:spcPct val="90000"/>
              </a:lnSpc>
              <a:buFont typeface="Wingdings" pitchFamily="2" charset="2"/>
              <a:buNone/>
            </a:pPr>
            <a:endParaRPr lang="en-US" altLang="en-US" sz="1664" dirty="0"/>
          </a:p>
          <a:p>
            <a:pPr lvl="1">
              <a:lnSpc>
                <a:spcPct val="90000"/>
              </a:lnSpc>
              <a:buFont typeface="Wingdings" pitchFamily="2" charset="2"/>
              <a:buNone/>
            </a:pPr>
            <a:r>
              <a:rPr lang="en-US" altLang="en-US" sz="5616" dirty="0">
                <a:cs typeface="Arial" charset="0"/>
              </a:rPr>
              <a:t>			</a:t>
            </a:r>
            <a:r>
              <a:rPr lang="el-GR" altLang="en-US" sz="5616" b="1" u="sng" dirty="0">
                <a:solidFill>
                  <a:srgbClr val="00B050"/>
                </a:solidFill>
                <a:effectLst>
                  <a:outerShdw blurRad="38100" dist="38100" dir="2700000" algn="tl">
                    <a:srgbClr val="000000">
                      <a:alpha val="43137"/>
                    </a:srgbClr>
                  </a:outerShdw>
                </a:effectLst>
                <a:cs typeface="Arial" charset="0"/>
              </a:rPr>
              <a:t>Σ</a:t>
            </a:r>
            <a:r>
              <a:rPr lang="en-US" altLang="en-US" sz="3744" b="1" u="sng" dirty="0">
                <a:solidFill>
                  <a:srgbClr val="00B050"/>
                </a:solidFill>
                <a:effectLst>
                  <a:outerShdw blurRad="38100" dist="38100" dir="2700000" algn="tl">
                    <a:srgbClr val="000000">
                      <a:alpha val="43137"/>
                    </a:srgbClr>
                  </a:outerShdw>
                </a:effectLst>
                <a:cs typeface="Arial" charset="0"/>
              </a:rPr>
              <a:t>(f</a:t>
            </a:r>
            <a:r>
              <a:rPr lang="en-US" altLang="en-US" sz="3744" b="1" u="sng" baseline="-8000" dirty="0">
                <a:solidFill>
                  <a:srgbClr val="00B050"/>
                </a:solidFill>
                <a:effectLst>
                  <a:outerShdw blurRad="38100" dist="38100" dir="2700000" algn="tl">
                    <a:srgbClr val="000000">
                      <a:alpha val="43137"/>
                    </a:srgbClr>
                  </a:outerShdw>
                </a:effectLst>
                <a:cs typeface="Arial" charset="0"/>
              </a:rPr>
              <a:t>i * </a:t>
            </a:r>
            <a:r>
              <a:rPr lang="en-US" altLang="en-US" sz="3744" b="1" u="sng" dirty="0">
                <a:solidFill>
                  <a:srgbClr val="00B050"/>
                </a:solidFill>
                <a:effectLst>
                  <a:outerShdw blurRad="38100" dist="38100" dir="2700000" algn="tl">
                    <a:srgbClr val="000000">
                      <a:alpha val="43137"/>
                    </a:srgbClr>
                  </a:outerShdw>
                </a:effectLst>
                <a:cs typeface="Arial" charset="0"/>
              </a:rPr>
              <a:t>(f</a:t>
            </a:r>
            <a:r>
              <a:rPr lang="en-US" altLang="en-US" sz="3744" b="1" u="sng" baseline="-8000" dirty="0">
                <a:solidFill>
                  <a:srgbClr val="00B050"/>
                </a:solidFill>
                <a:effectLst>
                  <a:outerShdw blurRad="38100" dist="38100" dir="2700000" algn="tl">
                    <a:srgbClr val="000000">
                      <a:alpha val="43137"/>
                    </a:srgbClr>
                  </a:outerShdw>
                </a:effectLst>
                <a:cs typeface="Arial" charset="0"/>
              </a:rPr>
              <a:t>i</a:t>
            </a:r>
            <a:r>
              <a:rPr lang="en-US" altLang="en-US" sz="3744" b="1" u="sng" dirty="0">
                <a:solidFill>
                  <a:srgbClr val="00B050"/>
                </a:solidFill>
                <a:effectLst>
                  <a:outerShdw blurRad="38100" dist="38100" dir="2700000" algn="tl">
                    <a:srgbClr val="000000">
                      <a:alpha val="43137"/>
                    </a:srgbClr>
                  </a:outerShdw>
                </a:effectLst>
                <a:cs typeface="Arial" charset="0"/>
              </a:rPr>
              <a:t>-1))</a:t>
            </a:r>
          </a:p>
          <a:p>
            <a:pPr lvl="1">
              <a:lnSpc>
                <a:spcPct val="90000"/>
              </a:lnSpc>
              <a:buFont typeface="Wingdings" pitchFamily="2" charset="2"/>
              <a:buNone/>
            </a:pPr>
            <a:r>
              <a:rPr lang="en-US" altLang="en-US" sz="3744" b="1" dirty="0">
                <a:solidFill>
                  <a:srgbClr val="00B050"/>
                </a:solidFill>
                <a:effectLst>
                  <a:outerShdw blurRad="38100" dist="38100" dir="2700000" algn="tl">
                    <a:srgbClr val="000000">
                      <a:alpha val="43137"/>
                    </a:srgbClr>
                  </a:outerShdw>
                </a:effectLst>
                <a:cs typeface="Arial" charset="0"/>
              </a:rPr>
              <a:t>  			   N(N-1)</a:t>
            </a:r>
          </a:p>
          <a:p>
            <a:pPr lvl="1">
              <a:lnSpc>
                <a:spcPct val="90000"/>
              </a:lnSpc>
              <a:buFont typeface="Wingdings" pitchFamily="2" charset="2"/>
              <a:buNone/>
            </a:pPr>
            <a:endParaRPr lang="en-US" altLang="en-US" sz="2080" dirty="0">
              <a:cs typeface="Arial" charset="0"/>
            </a:endParaRPr>
          </a:p>
          <a:p>
            <a:pPr lvl="1">
              <a:lnSpc>
                <a:spcPct val="90000"/>
              </a:lnSpc>
              <a:buFont typeface="Wingdings" pitchFamily="2" charset="2"/>
              <a:buNone/>
            </a:pPr>
            <a:r>
              <a:rPr lang="en-US" altLang="en-US" sz="2496" dirty="0">
                <a:cs typeface="Arial" charset="0"/>
              </a:rPr>
              <a:t>    where 0 </a:t>
            </a:r>
            <a:r>
              <a:rPr lang="en-US" altLang="en-US" sz="2496" u="sng" dirty="0">
                <a:cs typeface="Arial" charset="0"/>
              </a:rPr>
              <a:t>&gt;</a:t>
            </a:r>
            <a:r>
              <a:rPr lang="en-US" altLang="en-US" sz="2496" dirty="0">
                <a:cs typeface="Arial" charset="0"/>
              </a:rPr>
              <a:t> </a:t>
            </a:r>
            <a:r>
              <a:rPr lang="en-US" altLang="en-US" sz="2496" dirty="0" err="1">
                <a:cs typeface="Arial" charset="0"/>
              </a:rPr>
              <a:t>i</a:t>
            </a:r>
            <a:r>
              <a:rPr lang="en-US" altLang="en-US" sz="2496" dirty="0">
                <a:cs typeface="Arial" charset="0"/>
              </a:rPr>
              <a:t> </a:t>
            </a:r>
            <a:r>
              <a:rPr lang="en-US" altLang="en-US" sz="2496" u="sng" dirty="0">
                <a:cs typeface="Arial" charset="0"/>
              </a:rPr>
              <a:t>&gt;</a:t>
            </a:r>
            <a:r>
              <a:rPr lang="en-US" altLang="en-US" sz="2496" dirty="0">
                <a:cs typeface="Arial" charset="0"/>
              </a:rPr>
              <a:t> 25,</a:t>
            </a:r>
          </a:p>
          <a:p>
            <a:pPr lvl="1">
              <a:lnSpc>
                <a:spcPct val="90000"/>
              </a:lnSpc>
              <a:buFont typeface="Wingdings" pitchFamily="2" charset="2"/>
              <a:buNone/>
            </a:pPr>
            <a:r>
              <a:rPr lang="en-US" altLang="en-US" sz="2496" dirty="0">
                <a:cs typeface="Arial" charset="0"/>
              </a:rPr>
              <a:t>	</a:t>
            </a:r>
            <a:r>
              <a:rPr lang="en-US" altLang="en-US" sz="3744" b="1" dirty="0">
                <a:solidFill>
                  <a:srgbClr val="00B050"/>
                </a:solidFill>
                <a:effectLst>
                  <a:outerShdw blurRad="38100" dist="38100" dir="2700000" algn="tl">
                    <a:srgbClr val="000000">
                      <a:alpha val="43137"/>
                    </a:srgbClr>
                  </a:outerShdw>
                </a:effectLst>
                <a:cs typeface="Arial" charset="0"/>
              </a:rPr>
              <a:t>f</a:t>
            </a:r>
            <a:r>
              <a:rPr lang="en-US" altLang="en-US" sz="3744" b="1" baseline="-8000" dirty="0">
                <a:solidFill>
                  <a:srgbClr val="00B050"/>
                </a:solidFill>
                <a:effectLst>
                  <a:outerShdw blurRad="38100" dist="38100" dir="2700000" algn="tl">
                    <a:srgbClr val="000000">
                      <a:alpha val="43137"/>
                    </a:srgbClr>
                  </a:outerShdw>
                </a:effectLst>
                <a:cs typeface="Arial" charset="0"/>
              </a:rPr>
              <a:t>i</a:t>
            </a:r>
            <a:r>
              <a:rPr lang="en-US" altLang="en-US" sz="2496" dirty="0">
                <a:cs typeface="Arial" charset="0"/>
              </a:rPr>
              <a:t> is the frequency of the </a:t>
            </a:r>
            <a:r>
              <a:rPr lang="en-US" altLang="en-US" sz="2496" dirty="0" err="1">
                <a:cs typeface="Arial" charset="0"/>
              </a:rPr>
              <a:t>i</a:t>
            </a:r>
            <a:r>
              <a:rPr lang="en-US" altLang="en-US" sz="2496" baseline="24000" dirty="0" err="1">
                <a:cs typeface="Arial" charset="0"/>
              </a:rPr>
              <a:t>th</a:t>
            </a:r>
            <a:r>
              <a:rPr lang="en-US" altLang="en-US" sz="2496" dirty="0">
                <a:cs typeface="Arial" charset="0"/>
              </a:rPr>
              <a:t> letter of the alphabet in the sample, </a:t>
            </a:r>
          </a:p>
          <a:p>
            <a:pPr lvl="1">
              <a:lnSpc>
                <a:spcPct val="90000"/>
              </a:lnSpc>
              <a:buFont typeface="Wingdings" pitchFamily="2" charset="2"/>
              <a:buNone/>
            </a:pPr>
            <a:r>
              <a:rPr lang="en-US" altLang="en-US" sz="2496" dirty="0">
                <a:cs typeface="Arial" charset="0"/>
              </a:rPr>
              <a:t>	and </a:t>
            </a:r>
            <a:r>
              <a:rPr lang="en-US" altLang="en-US" sz="2496" b="1" dirty="0">
                <a:solidFill>
                  <a:srgbClr val="00B050"/>
                </a:solidFill>
                <a:cs typeface="Arial" charset="0"/>
              </a:rPr>
              <a:t>N</a:t>
            </a:r>
            <a:r>
              <a:rPr lang="en-US" altLang="en-US" sz="2496" dirty="0">
                <a:cs typeface="Arial" charset="0"/>
              </a:rPr>
              <a:t> is the number of letters in the sample</a:t>
            </a:r>
          </a:p>
          <a:p>
            <a:pPr lvl="1">
              <a:lnSpc>
                <a:spcPct val="90000"/>
              </a:lnSpc>
              <a:buFont typeface="Wingdings" pitchFamily="2" charset="2"/>
              <a:buNone/>
            </a:pPr>
            <a:endParaRPr lang="en-US" altLang="en-US" sz="2496" dirty="0">
              <a:cs typeface="Arial" charset="0"/>
            </a:endParaRPr>
          </a:p>
          <a:p>
            <a:pPr lvl="1">
              <a:lnSpc>
                <a:spcPct val="90000"/>
              </a:lnSpc>
              <a:buFont typeface="Wingdings" pitchFamily="2" charset="2"/>
              <a:buNone/>
            </a:pPr>
            <a:endParaRPr lang="el-GR" altLang="en-US" sz="2496" dirty="0">
              <a:cs typeface="Arial" charset="0"/>
            </a:endParaRPr>
          </a:p>
        </p:txBody>
      </p:sp>
    </p:spTree>
    <p:extLst>
      <p:ext uri="{BB962C8B-B14F-4D97-AF65-F5344CB8AC3E}">
        <p14:creationId xmlns:p14="http://schemas.microsoft.com/office/powerpoint/2010/main" val="4083067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solidFill>
                  <a:schemeClr val="tx1"/>
                </a:solidFill>
              </a:rPr>
              <a:t>Example</a:t>
            </a:r>
          </a:p>
        </p:txBody>
      </p:sp>
      <p:sp>
        <p:nvSpPr>
          <p:cNvPr id="144387" name="Rectangle 3"/>
          <p:cNvSpPr>
            <a:spLocks noGrp="1" noChangeArrowheads="1"/>
          </p:cNvSpPr>
          <p:nvPr>
            <p:ph type="body" idx="1"/>
          </p:nvPr>
        </p:nvSpPr>
        <p:spPr/>
        <p:txBody>
          <a:bodyPr/>
          <a:lstStyle/>
          <a:p>
            <a:pPr>
              <a:buFont typeface="Wingdings" pitchFamily="2" charset="2"/>
              <a:buNone/>
            </a:pPr>
            <a:r>
              <a:rPr lang="en-US" altLang="en-US" sz="2080" dirty="0"/>
              <a:t>The </a:t>
            </a:r>
            <a:r>
              <a:rPr lang="en-US" altLang="en-US" sz="2080" b="1" dirty="0">
                <a:solidFill>
                  <a:srgbClr val="FFC000"/>
                </a:solidFill>
                <a:effectLst>
                  <a:outerShdw blurRad="38100" dist="38100" dir="2700000" algn="tl">
                    <a:srgbClr val="000000">
                      <a:alpha val="43137"/>
                    </a:srgbClr>
                  </a:outerShdw>
                </a:effectLst>
              </a:rPr>
              <a:t>IC </a:t>
            </a:r>
            <a:r>
              <a:rPr lang="en-US" altLang="en-US" sz="2080" dirty="0"/>
              <a:t>of the text </a:t>
            </a:r>
            <a:r>
              <a:rPr lang="en-US" altLang="en-US" sz="2080" b="1" dirty="0">
                <a:solidFill>
                  <a:srgbClr val="92D050"/>
                </a:solidFill>
                <a:effectLst>
                  <a:outerShdw blurRad="38100" dist="38100" dir="2700000" algn="tl">
                    <a:srgbClr val="000000">
                      <a:alpha val="43137"/>
                    </a:srgbClr>
                  </a:outerShdw>
                </a:effectLst>
              </a:rPr>
              <a:t>THE INDEX OF COINCIDENCE </a:t>
            </a:r>
            <a:r>
              <a:rPr lang="en-US" altLang="en-US" sz="2080" dirty="0"/>
              <a:t>would be given by:</a:t>
            </a:r>
          </a:p>
          <a:p>
            <a:pPr>
              <a:buFont typeface="Wingdings" pitchFamily="2" charset="2"/>
              <a:buNone/>
            </a:pPr>
            <a:r>
              <a:rPr lang="en-US" altLang="en-US" sz="2080" dirty="0"/>
              <a:t>	</a:t>
            </a:r>
            <a:r>
              <a:rPr lang="en-US" altLang="en-US" sz="2080" b="1" dirty="0">
                <a:solidFill>
                  <a:srgbClr val="0099CC"/>
                </a:solidFill>
                <a:effectLst>
                  <a:outerShdw blurRad="38100" dist="38100" dir="2700000" algn="tl">
                    <a:srgbClr val="000000">
                      <a:alpha val="43137"/>
                    </a:srgbClr>
                  </a:outerShdw>
                </a:effectLst>
              </a:rPr>
              <a:t>c</a:t>
            </a:r>
            <a:r>
              <a:rPr lang="en-US" altLang="en-US" sz="2080" b="1" dirty="0">
                <a:effectLst>
                  <a:outerShdw blurRad="38100" dist="38100" dir="2700000" algn="tl">
                    <a:srgbClr val="000000">
                      <a:alpha val="43137"/>
                    </a:srgbClr>
                  </a:outerShdw>
                </a:effectLst>
              </a:rPr>
              <a:t>(3*2)+ </a:t>
            </a:r>
            <a:r>
              <a:rPr lang="en-US" altLang="en-US" sz="2080" b="1" dirty="0">
                <a:solidFill>
                  <a:srgbClr val="0099CC"/>
                </a:solidFill>
                <a:effectLst>
                  <a:outerShdw blurRad="38100" dist="38100" dir="2700000" algn="tl">
                    <a:srgbClr val="000000">
                      <a:alpha val="43137"/>
                    </a:srgbClr>
                  </a:outerShdw>
                </a:effectLst>
              </a:rPr>
              <a:t>d</a:t>
            </a:r>
            <a:r>
              <a:rPr lang="en-US" altLang="en-US" sz="2080" b="1" dirty="0">
                <a:effectLst>
                  <a:outerShdw blurRad="38100" dist="38100" dir="2700000" algn="tl">
                    <a:srgbClr val="000000">
                      <a:alpha val="43137"/>
                    </a:srgbClr>
                  </a:outerShdw>
                </a:effectLst>
              </a:rPr>
              <a:t>(2*1)+ </a:t>
            </a:r>
            <a:r>
              <a:rPr lang="en-US" altLang="en-US" sz="2080" b="1" dirty="0">
                <a:solidFill>
                  <a:srgbClr val="0099CC"/>
                </a:solidFill>
                <a:effectLst>
                  <a:outerShdw blurRad="38100" dist="38100" dir="2700000" algn="tl">
                    <a:srgbClr val="000000">
                      <a:alpha val="43137"/>
                    </a:srgbClr>
                  </a:outerShdw>
                </a:effectLst>
              </a:rPr>
              <a:t>e</a:t>
            </a:r>
            <a:r>
              <a:rPr lang="en-US" altLang="en-US" sz="2080" b="1" dirty="0">
                <a:effectLst>
                  <a:outerShdw blurRad="38100" dist="38100" dir="2700000" algn="tl">
                    <a:srgbClr val="000000">
                      <a:alpha val="43137"/>
                    </a:srgbClr>
                  </a:outerShdw>
                </a:effectLst>
              </a:rPr>
              <a:t>(4*3)+ </a:t>
            </a:r>
            <a:r>
              <a:rPr lang="en-US" altLang="en-US" sz="2080" b="1" dirty="0">
                <a:solidFill>
                  <a:srgbClr val="0099CC"/>
                </a:solidFill>
                <a:effectLst>
                  <a:outerShdw blurRad="38100" dist="38100" dir="2700000" algn="tl">
                    <a:srgbClr val="000000">
                      <a:alpha val="43137"/>
                    </a:srgbClr>
                  </a:outerShdw>
                </a:effectLst>
              </a:rPr>
              <a:t>f</a:t>
            </a:r>
            <a:r>
              <a:rPr lang="en-US" altLang="en-US" sz="2080" b="1" dirty="0">
                <a:effectLst>
                  <a:outerShdw blurRad="38100" dist="38100" dir="2700000" algn="tl">
                    <a:srgbClr val="000000">
                      <a:alpha val="43137"/>
                    </a:srgbClr>
                  </a:outerShdw>
                </a:effectLst>
              </a:rPr>
              <a:t>(1*0)+ </a:t>
            </a:r>
            <a:r>
              <a:rPr lang="en-US" altLang="en-US" sz="2080" b="1" dirty="0">
                <a:solidFill>
                  <a:srgbClr val="0099CC"/>
                </a:solidFill>
                <a:effectLst>
                  <a:outerShdw blurRad="38100" dist="38100" dir="2700000" algn="tl">
                    <a:srgbClr val="000000">
                      <a:alpha val="43137"/>
                    </a:srgbClr>
                  </a:outerShdw>
                </a:effectLst>
              </a:rPr>
              <a:t>h</a:t>
            </a:r>
            <a:r>
              <a:rPr lang="en-US" altLang="en-US" sz="2080" b="1" dirty="0">
                <a:effectLst>
                  <a:outerShdw blurRad="38100" dist="38100" dir="2700000" algn="tl">
                    <a:srgbClr val="000000">
                      <a:alpha val="43137"/>
                    </a:srgbClr>
                  </a:outerShdw>
                </a:effectLst>
              </a:rPr>
              <a:t>(1*0)+</a:t>
            </a:r>
            <a:r>
              <a:rPr lang="en-US" altLang="en-US" sz="2080" b="1" dirty="0">
                <a:solidFill>
                  <a:srgbClr val="33CCCC"/>
                </a:solidFill>
                <a:effectLst>
                  <a:outerShdw blurRad="38100" dist="38100" dir="2700000" algn="tl">
                    <a:srgbClr val="000000">
                      <a:alpha val="43137"/>
                    </a:srgbClr>
                  </a:outerShdw>
                </a:effectLst>
              </a:rPr>
              <a:t> </a:t>
            </a:r>
            <a:r>
              <a:rPr lang="en-US" altLang="en-US" sz="2080" b="1" dirty="0" err="1">
                <a:solidFill>
                  <a:srgbClr val="0099CC"/>
                </a:solidFill>
                <a:effectLst>
                  <a:outerShdw blurRad="38100" dist="38100" dir="2700000" algn="tl">
                    <a:srgbClr val="000000">
                      <a:alpha val="43137"/>
                    </a:srgbClr>
                  </a:outerShdw>
                </a:effectLst>
              </a:rPr>
              <a:t>i</a:t>
            </a:r>
            <a:r>
              <a:rPr lang="en-US" altLang="en-US" sz="2080" b="1" dirty="0">
                <a:effectLst>
                  <a:outerShdw blurRad="38100" dist="38100" dir="2700000" algn="tl">
                    <a:srgbClr val="000000">
                      <a:alpha val="43137"/>
                    </a:srgbClr>
                  </a:outerShdw>
                </a:effectLst>
              </a:rPr>
              <a:t>(3*2)+ </a:t>
            </a:r>
            <a:r>
              <a:rPr lang="en-US" altLang="en-US" sz="2080" b="1" dirty="0">
                <a:solidFill>
                  <a:srgbClr val="0099CC"/>
                </a:solidFill>
                <a:effectLst>
                  <a:outerShdw blurRad="38100" dist="38100" dir="2700000" algn="tl">
                    <a:srgbClr val="000000">
                      <a:alpha val="43137"/>
                    </a:srgbClr>
                  </a:outerShdw>
                </a:effectLst>
              </a:rPr>
              <a:t>n</a:t>
            </a:r>
            <a:r>
              <a:rPr lang="en-US" altLang="en-US" sz="2080" b="1" dirty="0">
                <a:effectLst>
                  <a:outerShdw blurRad="38100" dist="38100" dir="2700000" algn="tl">
                    <a:srgbClr val="000000">
                      <a:alpha val="43137"/>
                    </a:srgbClr>
                  </a:outerShdw>
                </a:effectLst>
              </a:rPr>
              <a:t>(3*2)+ </a:t>
            </a:r>
            <a:r>
              <a:rPr lang="en-US" altLang="en-US" sz="2080" b="1" dirty="0">
                <a:solidFill>
                  <a:srgbClr val="0099CC"/>
                </a:solidFill>
                <a:effectLst>
                  <a:outerShdw blurRad="38100" dist="38100" dir="2700000" algn="tl">
                    <a:srgbClr val="000000">
                      <a:alpha val="43137"/>
                    </a:srgbClr>
                  </a:outerShdw>
                </a:effectLst>
              </a:rPr>
              <a:t>o</a:t>
            </a:r>
            <a:r>
              <a:rPr lang="en-US" altLang="en-US" sz="2080" b="1" dirty="0">
                <a:effectLst>
                  <a:outerShdw blurRad="38100" dist="38100" dir="2700000" algn="tl">
                    <a:srgbClr val="000000">
                      <a:alpha val="43137"/>
                    </a:srgbClr>
                  </a:outerShdw>
                </a:effectLst>
              </a:rPr>
              <a:t>(2*1)+ </a:t>
            </a:r>
            <a:r>
              <a:rPr lang="en-US" altLang="en-US" sz="2080" b="1" dirty="0">
                <a:solidFill>
                  <a:srgbClr val="0099CC"/>
                </a:solidFill>
                <a:effectLst>
                  <a:outerShdw blurRad="38100" dist="38100" dir="2700000" algn="tl">
                    <a:srgbClr val="000000">
                      <a:alpha val="43137"/>
                    </a:srgbClr>
                  </a:outerShdw>
                </a:effectLst>
              </a:rPr>
              <a:t>t</a:t>
            </a:r>
            <a:r>
              <a:rPr lang="en-US" altLang="en-US" sz="2080" b="1" dirty="0">
                <a:effectLst>
                  <a:outerShdw blurRad="38100" dist="38100" dir="2700000" algn="tl">
                    <a:srgbClr val="000000">
                      <a:alpha val="43137"/>
                    </a:srgbClr>
                  </a:outerShdw>
                </a:effectLst>
              </a:rPr>
              <a:t>(1*0)+ </a:t>
            </a:r>
            <a:r>
              <a:rPr lang="en-US" altLang="en-US" sz="2080" b="1" dirty="0">
                <a:solidFill>
                  <a:srgbClr val="0099CC"/>
                </a:solidFill>
                <a:effectLst>
                  <a:outerShdw blurRad="38100" dist="38100" dir="2700000" algn="tl">
                    <a:srgbClr val="000000">
                      <a:alpha val="43137"/>
                    </a:srgbClr>
                  </a:outerShdw>
                </a:effectLst>
              </a:rPr>
              <a:t>x</a:t>
            </a:r>
            <a:r>
              <a:rPr lang="en-US" altLang="en-US" sz="2080" b="1" dirty="0">
                <a:effectLst>
                  <a:outerShdw blurRad="38100" dist="38100" dir="2700000" algn="tl">
                    <a:srgbClr val="000000">
                      <a:alpha val="43137"/>
                    </a:srgbClr>
                  </a:outerShdw>
                </a:effectLst>
              </a:rPr>
              <a:t>(1*0) =</a:t>
            </a:r>
            <a:r>
              <a:rPr lang="en-US" altLang="en-US" sz="2080" b="1" dirty="0">
                <a:solidFill>
                  <a:schemeClr val="accent1"/>
                </a:solidFill>
                <a:effectLst>
                  <a:outerShdw blurRad="38100" dist="38100" dir="2700000" algn="tl">
                    <a:srgbClr val="000000">
                      <a:alpha val="43137"/>
                    </a:srgbClr>
                  </a:outerShdw>
                </a:effectLst>
              </a:rPr>
              <a:t> 34</a:t>
            </a:r>
          </a:p>
          <a:p>
            <a:pPr>
              <a:buFont typeface="Wingdings" pitchFamily="2" charset="2"/>
              <a:buNone/>
            </a:pPr>
            <a:r>
              <a:rPr lang="en-US" altLang="en-US" sz="2080" dirty="0"/>
              <a:t>	divided by </a:t>
            </a:r>
            <a:r>
              <a:rPr lang="en-US" altLang="en-US" sz="2080" dirty="0">
                <a:solidFill>
                  <a:srgbClr val="FFC000"/>
                </a:solidFill>
              </a:rPr>
              <a:t>N*(N-1</a:t>
            </a:r>
            <a:r>
              <a:rPr lang="en-US" altLang="en-US" sz="2080" dirty="0"/>
              <a:t>) = 21*20 =</a:t>
            </a:r>
            <a:r>
              <a:rPr lang="en-US" altLang="en-US" sz="2080" dirty="0">
                <a:solidFill>
                  <a:schemeClr val="accent1"/>
                </a:solidFill>
              </a:rPr>
              <a:t> </a:t>
            </a:r>
            <a:r>
              <a:rPr lang="en-US" altLang="en-US" sz="2080" b="1" dirty="0">
                <a:solidFill>
                  <a:schemeClr val="accent1"/>
                </a:solidFill>
              </a:rPr>
              <a:t>420</a:t>
            </a:r>
          </a:p>
          <a:p>
            <a:pPr>
              <a:buFont typeface="Wingdings" pitchFamily="2" charset="2"/>
              <a:buNone/>
            </a:pPr>
            <a:r>
              <a:rPr lang="en-US" altLang="en-US" sz="2080" dirty="0"/>
              <a:t>	which gives us an </a:t>
            </a:r>
            <a:r>
              <a:rPr lang="en-US" altLang="en-US" sz="2080" dirty="0">
                <a:solidFill>
                  <a:srgbClr val="FF0000"/>
                </a:solidFill>
              </a:rPr>
              <a:t>I</a:t>
            </a:r>
            <a:r>
              <a:rPr lang="en-US" altLang="en-US" sz="2080" b="1" dirty="0">
                <a:solidFill>
                  <a:srgbClr val="FF0000"/>
                </a:solidFill>
              </a:rPr>
              <a:t>C</a:t>
            </a:r>
            <a:r>
              <a:rPr lang="en-US" altLang="en-US" sz="2080" dirty="0"/>
              <a:t> of </a:t>
            </a:r>
            <a:r>
              <a:rPr lang="en-US" altLang="en-US" sz="2080" dirty="0">
                <a:solidFill>
                  <a:schemeClr val="accent1"/>
                </a:solidFill>
              </a:rPr>
              <a:t>34/420 = </a:t>
            </a:r>
            <a:r>
              <a:rPr lang="en-US" altLang="en-US" sz="2080" b="1" dirty="0">
                <a:solidFill>
                  <a:schemeClr val="accent1"/>
                </a:solidFill>
              </a:rPr>
              <a:t>0.0809</a:t>
            </a:r>
          </a:p>
          <a:p>
            <a:pPr>
              <a:buFont typeface="Wingdings" pitchFamily="2" charset="2"/>
              <a:buNone/>
            </a:pPr>
            <a:endParaRPr lang="en-US" altLang="en-US" sz="2080" dirty="0"/>
          </a:p>
          <a:p>
            <a:pPr>
              <a:buFont typeface="Wingdings" pitchFamily="2" charset="2"/>
              <a:buNone/>
            </a:pPr>
            <a:r>
              <a:rPr lang="en-US" altLang="en-US" sz="2080" dirty="0"/>
              <a:t>The IC of the text </a:t>
            </a:r>
            <a:r>
              <a:rPr lang="en-US" altLang="en-US" sz="2080" b="1" dirty="0">
                <a:solidFill>
                  <a:schemeClr val="accent1">
                    <a:lumMod val="60000"/>
                    <a:lumOff val="40000"/>
                  </a:schemeClr>
                </a:solidFill>
              </a:rPr>
              <a:t>BMQVSZFPJTCSSWGWVJLIO</a:t>
            </a:r>
            <a:r>
              <a:rPr lang="en-US" altLang="en-US" sz="2080" dirty="0"/>
              <a:t> would be given by:</a:t>
            </a:r>
          </a:p>
          <a:p>
            <a:pPr>
              <a:buFont typeface="Wingdings" pitchFamily="2" charset="2"/>
              <a:buNone/>
            </a:pPr>
            <a:r>
              <a:rPr lang="en-US" altLang="en-US" sz="2080" dirty="0"/>
              <a:t>	</a:t>
            </a:r>
            <a:r>
              <a:rPr lang="en-US" altLang="en-US" sz="2080" b="1" dirty="0">
                <a:solidFill>
                  <a:srgbClr val="33CCCC"/>
                </a:solidFill>
              </a:rPr>
              <a:t>b</a:t>
            </a:r>
            <a:r>
              <a:rPr lang="en-US" altLang="en-US" sz="2080" b="1" dirty="0"/>
              <a:t>(1*0)+ </a:t>
            </a:r>
            <a:r>
              <a:rPr lang="en-US" altLang="en-US" sz="2080" b="1" dirty="0">
                <a:solidFill>
                  <a:srgbClr val="33CCCC"/>
                </a:solidFill>
              </a:rPr>
              <a:t>c</a:t>
            </a:r>
            <a:r>
              <a:rPr lang="en-US" altLang="en-US" sz="2080" b="1" dirty="0"/>
              <a:t>(1*0)+ </a:t>
            </a:r>
            <a:r>
              <a:rPr lang="en-US" altLang="en-US" sz="2080" b="1" dirty="0">
                <a:solidFill>
                  <a:srgbClr val="33CCCC"/>
                </a:solidFill>
              </a:rPr>
              <a:t>f</a:t>
            </a:r>
            <a:r>
              <a:rPr lang="en-US" altLang="en-US" sz="2080" b="1" dirty="0"/>
              <a:t>(1*0)+ </a:t>
            </a:r>
            <a:r>
              <a:rPr lang="en-US" altLang="en-US" sz="2080" b="1" dirty="0">
                <a:solidFill>
                  <a:srgbClr val="33CCCC"/>
                </a:solidFill>
              </a:rPr>
              <a:t>g</a:t>
            </a:r>
            <a:r>
              <a:rPr lang="en-US" altLang="en-US" sz="2080" b="1" dirty="0"/>
              <a:t>(1*0)+ </a:t>
            </a:r>
            <a:r>
              <a:rPr lang="en-US" altLang="en-US" sz="2080" b="1" dirty="0" err="1">
                <a:solidFill>
                  <a:srgbClr val="33CCCC"/>
                </a:solidFill>
              </a:rPr>
              <a:t>i</a:t>
            </a:r>
            <a:r>
              <a:rPr lang="en-US" altLang="en-US" sz="2080" b="1" dirty="0"/>
              <a:t>(1*0)+ </a:t>
            </a:r>
            <a:r>
              <a:rPr lang="en-US" altLang="en-US" sz="2080" b="1" dirty="0">
                <a:solidFill>
                  <a:srgbClr val="33CCCC"/>
                </a:solidFill>
              </a:rPr>
              <a:t>j</a:t>
            </a:r>
            <a:r>
              <a:rPr lang="en-US" altLang="en-US" sz="2080" b="1" dirty="0"/>
              <a:t>(2*1)+ </a:t>
            </a:r>
            <a:r>
              <a:rPr lang="en-US" altLang="en-US" sz="2080" b="1" dirty="0">
                <a:solidFill>
                  <a:srgbClr val="33CCCC"/>
                </a:solidFill>
              </a:rPr>
              <a:t>l</a:t>
            </a:r>
            <a:r>
              <a:rPr lang="en-US" altLang="en-US" sz="2080" b="1" dirty="0"/>
              <a:t>(1*0)+ </a:t>
            </a:r>
            <a:r>
              <a:rPr lang="en-US" altLang="en-US" sz="2080" b="1" dirty="0">
                <a:solidFill>
                  <a:srgbClr val="33CCCC"/>
                </a:solidFill>
              </a:rPr>
              <a:t>m</a:t>
            </a:r>
            <a:r>
              <a:rPr lang="en-US" altLang="en-US" sz="2080" b="1" dirty="0"/>
              <a:t>(1*0)+ </a:t>
            </a:r>
            <a:r>
              <a:rPr lang="en-US" altLang="en-US" sz="2080" b="1" dirty="0">
                <a:solidFill>
                  <a:srgbClr val="33CCCC"/>
                </a:solidFill>
              </a:rPr>
              <a:t>o</a:t>
            </a:r>
            <a:r>
              <a:rPr lang="en-US" altLang="en-US" sz="2080" b="1" dirty="0"/>
              <a:t>(1*0) + </a:t>
            </a:r>
            <a:r>
              <a:rPr lang="en-US" altLang="en-US" sz="2080" b="1" dirty="0">
                <a:solidFill>
                  <a:srgbClr val="33CCCC"/>
                </a:solidFill>
              </a:rPr>
              <a:t>p</a:t>
            </a:r>
            <a:r>
              <a:rPr lang="en-US" altLang="en-US" sz="2080" b="1" dirty="0"/>
              <a:t>(1*0)+ </a:t>
            </a:r>
            <a:r>
              <a:rPr lang="en-US" altLang="en-US" sz="2080" b="1" dirty="0">
                <a:solidFill>
                  <a:srgbClr val="33CCCC"/>
                </a:solidFill>
              </a:rPr>
              <a:t>q</a:t>
            </a:r>
            <a:r>
              <a:rPr lang="en-US" altLang="en-US" sz="2080" b="1" dirty="0"/>
              <a:t>(1*0)+ </a:t>
            </a:r>
            <a:r>
              <a:rPr lang="en-US" altLang="en-US" sz="2080" b="1" dirty="0">
                <a:solidFill>
                  <a:srgbClr val="33CCCC"/>
                </a:solidFill>
              </a:rPr>
              <a:t>s</a:t>
            </a:r>
            <a:r>
              <a:rPr lang="en-US" altLang="en-US" sz="2080" b="1" dirty="0"/>
              <a:t>(3*2)+ </a:t>
            </a:r>
            <a:r>
              <a:rPr lang="en-US" altLang="en-US" sz="2080" b="1" dirty="0">
                <a:solidFill>
                  <a:srgbClr val="33CCCC"/>
                </a:solidFill>
              </a:rPr>
              <a:t>t</a:t>
            </a:r>
            <a:r>
              <a:rPr lang="en-US" altLang="en-US" sz="2080" b="1" dirty="0"/>
              <a:t>(1*0)+ </a:t>
            </a:r>
            <a:r>
              <a:rPr lang="en-US" altLang="en-US" sz="2080" b="1" dirty="0">
                <a:solidFill>
                  <a:srgbClr val="33CCCC"/>
                </a:solidFill>
              </a:rPr>
              <a:t>v</a:t>
            </a:r>
            <a:r>
              <a:rPr lang="en-US" altLang="en-US" sz="2080" b="1" dirty="0"/>
              <a:t>(2*1)+ </a:t>
            </a:r>
            <a:r>
              <a:rPr lang="en-US" altLang="en-US" sz="2080" b="1" dirty="0">
                <a:solidFill>
                  <a:srgbClr val="33CCCC"/>
                </a:solidFill>
              </a:rPr>
              <a:t>w</a:t>
            </a:r>
            <a:r>
              <a:rPr lang="en-US" altLang="en-US" sz="2080" b="1" dirty="0"/>
              <a:t>(2*1)+ </a:t>
            </a:r>
            <a:r>
              <a:rPr lang="en-US" altLang="en-US" sz="2080" b="1" dirty="0">
                <a:solidFill>
                  <a:srgbClr val="33CCCC"/>
                </a:solidFill>
              </a:rPr>
              <a:t>z</a:t>
            </a:r>
            <a:r>
              <a:rPr lang="en-US" altLang="en-US" sz="2080" b="1" dirty="0"/>
              <a:t>(1*0) = </a:t>
            </a:r>
            <a:r>
              <a:rPr lang="en-US" altLang="en-US" sz="2080" b="1" dirty="0">
                <a:solidFill>
                  <a:schemeClr val="accent1"/>
                </a:solidFill>
              </a:rPr>
              <a:t>12</a:t>
            </a:r>
            <a:r>
              <a:rPr lang="en-US" altLang="en-US" sz="2080" b="1" dirty="0"/>
              <a:t> </a:t>
            </a:r>
          </a:p>
          <a:p>
            <a:pPr>
              <a:buFont typeface="Wingdings" pitchFamily="2" charset="2"/>
              <a:buNone/>
            </a:pPr>
            <a:r>
              <a:rPr lang="en-US" altLang="en-US" sz="2080" dirty="0"/>
              <a:t>	divided by </a:t>
            </a:r>
            <a:r>
              <a:rPr lang="en-US" altLang="en-US" sz="2080" b="1" dirty="0">
                <a:solidFill>
                  <a:schemeClr val="accent1">
                    <a:lumMod val="60000"/>
                    <a:lumOff val="40000"/>
                  </a:schemeClr>
                </a:solidFill>
              </a:rPr>
              <a:t>N*(N-1</a:t>
            </a:r>
            <a:r>
              <a:rPr lang="en-US" altLang="en-US" sz="2080" dirty="0"/>
              <a:t>) = 21*20 </a:t>
            </a:r>
            <a:r>
              <a:rPr lang="en-US" altLang="en-US" sz="2080" b="1" dirty="0"/>
              <a:t>= </a:t>
            </a:r>
            <a:r>
              <a:rPr lang="en-US" altLang="en-US" sz="2080" b="1" dirty="0">
                <a:solidFill>
                  <a:schemeClr val="accent1"/>
                </a:solidFill>
              </a:rPr>
              <a:t>420</a:t>
            </a:r>
          </a:p>
          <a:p>
            <a:pPr>
              <a:buFont typeface="Wingdings" pitchFamily="2" charset="2"/>
              <a:buNone/>
            </a:pPr>
            <a:r>
              <a:rPr lang="en-US" altLang="en-US" sz="2080" dirty="0"/>
              <a:t>	which gives us an </a:t>
            </a:r>
            <a:r>
              <a:rPr lang="en-US" altLang="en-US" sz="2080" dirty="0">
                <a:solidFill>
                  <a:srgbClr val="FF0000"/>
                </a:solidFill>
              </a:rPr>
              <a:t>IC</a:t>
            </a:r>
            <a:r>
              <a:rPr lang="en-US" altLang="en-US" sz="2080" dirty="0"/>
              <a:t> of  </a:t>
            </a:r>
            <a:r>
              <a:rPr lang="en-US" altLang="en-US" sz="2080" b="1" dirty="0">
                <a:solidFill>
                  <a:schemeClr val="accent1"/>
                </a:solidFill>
              </a:rPr>
              <a:t>12/420 = 0.0286</a:t>
            </a:r>
          </a:p>
        </p:txBody>
      </p:sp>
    </p:spTree>
    <p:extLst>
      <p:ext uri="{BB962C8B-B14F-4D97-AF65-F5344CB8AC3E}">
        <p14:creationId xmlns:p14="http://schemas.microsoft.com/office/powerpoint/2010/main" val="251688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85802" y="179689"/>
            <a:ext cx="10896599" cy="6181620"/>
          </a:xfrm>
        </p:spPr>
        <p:txBody>
          <a:bodyPr/>
          <a:lstStyle/>
          <a:p>
            <a:pPr marL="0" indent="0" fontAlgn="auto">
              <a:spcAft>
                <a:spcPts val="0"/>
              </a:spcAft>
              <a:buClr>
                <a:schemeClr val="accent3"/>
              </a:buClr>
              <a:buNone/>
              <a:defRPr/>
            </a:pPr>
            <a:endParaRPr lang="en-US" dirty="0"/>
          </a:p>
          <a:p>
            <a:endParaRPr lang="en-US" altLang="en-US" dirty="0" smtClean="0"/>
          </a:p>
          <a:p>
            <a:r>
              <a:rPr lang="en-US" altLang="en-US" sz="3744" b="1" dirty="0">
                <a:effectLst>
                  <a:outerShdw blurRad="38100" dist="38100" dir="2700000" algn="tl">
                    <a:srgbClr val="000000">
                      <a:alpha val="43137"/>
                    </a:srgbClr>
                  </a:outerShdw>
                </a:effectLst>
              </a:rPr>
              <a:t>Type of System Security Threats in computing</a:t>
            </a:r>
          </a:p>
          <a:p>
            <a:pPr lvl="1"/>
            <a:r>
              <a:rPr lang="en-US" altLang="en-US" b="1" u="sng" dirty="0" smtClean="0">
                <a:solidFill>
                  <a:srgbClr val="FF0000"/>
                </a:solidFill>
                <a:effectLst>
                  <a:outerShdw blurRad="38100" dist="38100" dir="2700000" algn="tl">
                    <a:srgbClr val="000000">
                      <a:alpha val="43137"/>
                    </a:srgbClr>
                  </a:outerShdw>
                </a:effectLst>
              </a:rPr>
              <a:t>Interruption</a:t>
            </a:r>
            <a:r>
              <a:rPr lang="en-US" altLang="en-US" dirty="0" smtClean="0">
                <a:solidFill>
                  <a:srgbClr val="FF0000"/>
                </a:solidFill>
              </a:rPr>
              <a:t>:-</a:t>
            </a:r>
            <a:r>
              <a:rPr lang="en-US" altLang="en-US" dirty="0" smtClean="0">
                <a:solidFill>
                  <a:srgbClr val="00B050"/>
                </a:solidFill>
              </a:rPr>
              <a:t>An asset of the system becomes lost or unavailable or unusable</a:t>
            </a:r>
            <a:r>
              <a:rPr lang="en-US" altLang="en-US" dirty="0" smtClean="0">
                <a:solidFill>
                  <a:srgbClr val="FF0000"/>
                </a:solidFill>
              </a:rPr>
              <a:t>.</a:t>
            </a:r>
          </a:p>
          <a:p>
            <a:pPr marL="409448" lvl="1" indent="0">
              <a:buNone/>
            </a:pPr>
            <a:r>
              <a:rPr lang="en-US" altLang="en-US" dirty="0" smtClean="0">
                <a:solidFill>
                  <a:srgbClr val="FF0000"/>
                </a:solidFill>
              </a:rPr>
              <a:t>   </a:t>
            </a:r>
            <a:r>
              <a:rPr lang="en-US" altLang="en-US" b="1" u="sng" dirty="0" smtClean="0">
                <a:solidFill>
                  <a:srgbClr val="00B0F0"/>
                </a:solidFill>
                <a:effectLst>
                  <a:outerShdw blurRad="38100" dist="38100" dir="2700000" algn="tl">
                    <a:srgbClr val="000000">
                      <a:alpha val="43137"/>
                    </a:srgbClr>
                  </a:outerShdw>
                </a:effectLst>
              </a:rPr>
              <a:t>Interception</a:t>
            </a:r>
            <a:r>
              <a:rPr lang="en-US" altLang="en-US" dirty="0" smtClean="0">
                <a:solidFill>
                  <a:srgbClr val="FF0000"/>
                </a:solidFill>
              </a:rPr>
              <a:t>:- </a:t>
            </a:r>
            <a:r>
              <a:rPr lang="en-US" altLang="en-US" dirty="0" smtClean="0">
                <a:solidFill>
                  <a:srgbClr val="00B0F0"/>
                </a:solidFill>
              </a:rPr>
              <a:t>Unauthorized party has gained access to an asset .</a:t>
            </a:r>
          </a:p>
          <a:p>
            <a:pPr lvl="1"/>
            <a:r>
              <a:rPr lang="en-US" altLang="en-US" b="1" u="sng" dirty="0" smtClean="0">
                <a:solidFill>
                  <a:srgbClr val="7030A0"/>
                </a:solidFill>
                <a:effectLst>
                  <a:outerShdw blurRad="38100" dist="38100" dir="2700000" algn="tl">
                    <a:srgbClr val="000000">
                      <a:alpha val="43137"/>
                    </a:srgbClr>
                  </a:outerShdw>
                </a:effectLst>
              </a:rPr>
              <a:t>Modification</a:t>
            </a:r>
            <a:r>
              <a:rPr lang="en-US" altLang="en-US" u="sng" dirty="0" smtClean="0">
                <a:solidFill>
                  <a:srgbClr val="FF0000"/>
                </a:solidFill>
              </a:rPr>
              <a:t>:</a:t>
            </a:r>
            <a:r>
              <a:rPr lang="en-US" altLang="en-US" dirty="0" smtClean="0">
                <a:solidFill>
                  <a:srgbClr val="FF0000"/>
                </a:solidFill>
              </a:rPr>
              <a:t>-</a:t>
            </a:r>
            <a:r>
              <a:rPr lang="en-US" altLang="en-US" dirty="0" smtClean="0">
                <a:solidFill>
                  <a:srgbClr val="92D050"/>
                </a:solidFill>
              </a:rPr>
              <a:t>An unauthorized party has not only accesses but tampers with an asset </a:t>
            </a:r>
          </a:p>
          <a:p>
            <a:pPr lvl="1"/>
            <a:r>
              <a:rPr lang="en-US" altLang="en-US" b="1" u="sng" dirty="0">
                <a:solidFill>
                  <a:srgbClr val="002060"/>
                </a:solidFill>
                <a:effectLst>
                  <a:outerShdw blurRad="38100" dist="38100" dir="2700000" algn="tl">
                    <a:srgbClr val="000000">
                      <a:alpha val="43137"/>
                    </a:srgbClr>
                  </a:outerShdw>
                </a:effectLst>
              </a:rPr>
              <a:t>Fabrication</a:t>
            </a:r>
            <a:r>
              <a:rPr lang="en-US" altLang="en-US" u="sng" dirty="0">
                <a:solidFill>
                  <a:srgbClr val="FF0000"/>
                </a:solidFill>
              </a:rPr>
              <a:t>:</a:t>
            </a:r>
            <a:r>
              <a:rPr lang="en-US" altLang="en-US" dirty="0">
                <a:solidFill>
                  <a:srgbClr val="FF0000"/>
                </a:solidFill>
              </a:rPr>
              <a:t>-</a:t>
            </a:r>
            <a:r>
              <a:rPr lang="en-US" altLang="en-US" dirty="0">
                <a:solidFill>
                  <a:srgbClr val="7030A0"/>
                </a:solidFill>
              </a:rPr>
              <a:t>An unauthorized party </a:t>
            </a:r>
            <a:r>
              <a:rPr lang="en-US" altLang="en-US" dirty="0" smtClean="0">
                <a:solidFill>
                  <a:srgbClr val="7030A0"/>
                </a:solidFill>
              </a:rPr>
              <a:t>might fabricate counterfeit objects for a computing system.</a:t>
            </a:r>
          </a:p>
          <a:p>
            <a:pPr lvl="1"/>
            <a:endParaRPr lang="en-US" altLang="en-US" dirty="0" smtClean="0"/>
          </a:p>
        </p:txBody>
      </p:sp>
      <p:sp>
        <p:nvSpPr>
          <p:cNvPr id="5" name="Slide Number Placeholder 4"/>
          <p:cNvSpPr>
            <a:spLocks noGrp="1"/>
          </p:cNvSpPr>
          <p:nvPr>
            <p:ph type="sldNum" sz="quarter" idx="12"/>
          </p:nvPr>
        </p:nvSpPr>
        <p:spPr/>
        <p:txBody>
          <a:bodyPr/>
          <a:lstStyle/>
          <a:p>
            <a:pPr>
              <a:defRPr/>
            </a:pPr>
            <a:fld id="{80706C52-FF85-420D-9966-AD12857BC109}" type="slidenum">
              <a:rPr lang="en-US">
                <a:solidFill>
                  <a:srgbClr val="04617B">
                    <a:shade val="90000"/>
                  </a:srgbClr>
                </a:solidFill>
              </a:rPr>
              <a:pPr>
                <a:defRPr/>
              </a:pPr>
              <a:t>4</a:t>
            </a:fld>
            <a:endParaRPr lang="en-US">
              <a:solidFill>
                <a:srgbClr val="04617B">
                  <a:shade val="90000"/>
                </a:srgbClr>
              </a:solidFill>
            </a:endParaRPr>
          </a:p>
        </p:txBody>
      </p:sp>
    </p:spTree>
    <p:extLst>
      <p:ext uri="{BB962C8B-B14F-4D97-AF65-F5344CB8AC3E}">
        <p14:creationId xmlns:p14="http://schemas.microsoft.com/office/powerpoint/2010/main" val="826447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u="sng" dirty="0">
                <a:solidFill>
                  <a:srgbClr val="92D050"/>
                </a:solidFill>
              </a:rPr>
              <a:t>How is this helpful?</a:t>
            </a:r>
          </a:p>
        </p:txBody>
      </p:sp>
      <p:sp>
        <p:nvSpPr>
          <p:cNvPr id="141315" name="Rectangle 3"/>
          <p:cNvSpPr>
            <a:spLocks noGrp="1" noChangeArrowheads="1"/>
          </p:cNvSpPr>
          <p:nvPr>
            <p:ph type="body" idx="1"/>
          </p:nvPr>
        </p:nvSpPr>
        <p:spPr/>
        <p:txBody>
          <a:bodyPr/>
          <a:lstStyle/>
          <a:p>
            <a:pPr>
              <a:lnSpc>
                <a:spcPct val="90000"/>
              </a:lnSpc>
            </a:pPr>
            <a:r>
              <a:rPr lang="en-US" altLang="en-US" sz="2912" dirty="0"/>
              <a:t>IC can be used to test if text is plain text or cipher text.  </a:t>
            </a:r>
          </a:p>
          <a:p>
            <a:pPr>
              <a:lnSpc>
                <a:spcPct val="90000"/>
              </a:lnSpc>
            </a:pPr>
            <a:r>
              <a:rPr lang="en-US" altLang="en-US" sz="2912" dirty="0"/>
              <a:t>Text encrypted with a substitution cipher would have an </a:t>
            </a:r>
            <a:r>
              <a:rPr lang="en-US" altLang="en-US" sz="2912" dirty="0">
                <a:solidFill>
                  <a:srgbClr val="FF0000"/>
                </a:solidFill>
                <a:effectLst>
                  <a:outerShdw blurRad="38100" dist="38100" dir="2700000" algn="tl">
                    <a:srgbClr val="000000">
                      <a:alpha val="43137"/>
                    </a:srgbClr>
                  </a:outerShdw>
                </a:effectLst>
              </a:rPr>
              <a:t>IC</a:t>
            </a:r>
            <a:r>
              <a:rPr lang="en-US" altLang="en-US" sz="2912" dirty="0"/>
              <a:t> closer to </a:t>
            </a:r>
            <a:r>
              <a:rPr lang="en-US" altLang="en-US" sz="2912" dirty="0">
                <a:solidFill>
                  <a:srgbClr val="FFC000"/>
                </a:solidFill>
              </a:rPr>
              <a:t>0.0385</a:t>
            </a:r>
            <a:r>
              <a:rPr lang="en-US" altLang="en-US" sz="2912" dirty="0"/>
              <a:t>, since the frequencies would be closer to random.</a:t>
            </a:r>
          </a:p>
          <a:p>
            <a:pPr>
              <a:lnSpc>
                <a:spcPct val="90000"/>
              </a:lnSpc>
            </a:pPr>
            <a:r>
              <a:rPr lang="en-US" altLang="en-US" sz="2912" dirty="0"/>
              <a:t>English plaintext would have an </a:t>
            </a:r>
            <a:r>
              <a:rPr lang="en-US" altLang="en-US" sz="2912" dirty="0">
                <a:solidFill>
                  <a:srgbClr val="FF0000"/>
                </a:solidFill>
                <a:effectLst>
                  <a:outerShdw blurRad="38100" dist="38100" dir="2700000" algn="tl">
                    <a:srgbClr val="000000">
                      <a:alpha val="43137"/>
                    </a:srgbClr>
                  </a:outerShdw>
                </a:effectLst>
              </a:rPr>
              <a:t>IC</a:t>
            </a:r>
            <a:r>
              <a:rPr lang="en-US" altLang="en-US" sz="2912" dirty="0"/>
              <a:t> closer to </a:t>
            </a:r>
            <a:r>
              <a:rPr lang="en-US" altLang="en-US" sz="2912" dirty="0">
                <a:solidFill>
                  <a:srgbClr val="FFC000"/>
                </a:solidFill>
              </a:rPr>
              <a:t>0.0667. </a:t>
            </a:r>
          </a:p>
          <a:p>
            <a:pPr>
              <a:lnSpc>
                <a:spcPct val="90000"/>
              </a:lnSpc>
            </a:pPr>
            <a:r>
              <a:rPr lang="en-US" altLang="en-US" sz="2912" dirty="0"/>
              <a:t>This measure allows computers to score possible decryptions effectively.</a:t>
            </a:r>
          </a:p>
        </p:txBody>
      </p:sp>
    </p:spTree>
    <p:extLst>
      <p:ext uri="{BB962C8B-B14F-4D97-AF65-F5344CB8AC3E}">
        <p14:creationId xmlns:p14="http://schemas.microsoft.com/office/powerpoint/2010/main" val="1425987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4" name="Group 6"/>
          <p:cNvGrpSpPr>
            <a:grpSpLocks noChangeAspect="1"/>
          </p:cNvGrpSpPr>
          <p:nvPr/>
        </p:nvGrpSpPr>
        <p:grpSpPr bwMode="auto">
          <a:xfrm>
            <a:off x="4035462" y="892951"/>
            <a:ext cx="3482115" cy="3607596"/>
            <a:chOff x="1632" y="624"/>
            <a:chExt cx="2109" cy="2185"/>
          </a:xfrm>
        </p:grpSpPr>
        <p:sp>
          <p:nvSpPr>
            <p:cNvPr id="145413" name="AutoShape 5"/>
            <p:cNvSpPr>
              <a:spLocks noChangeAspect="1" noChangeArrowheads="1" noTextEdit="1"/>
            </p:cNvSpPr>
            <p:nvPr/>
          </p:nvSpPr>
          <p:spPr bwMode="auto">
            <a:xfrm>
              <a:off x="1632" y="624"/>
              <a:ext cx="2109"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15" name="Freeform 7"/>
            <p:cNvSpPr>
              <a:spLocks/>
            </p:cNvSpPr>
            <p:nvPr/>
          </p:nvSpPr>
          <p:spPr bwMode="auto">
            <a:xfrm>
              <a:off x="1632" y="637"/>
              <a:ext cx="2090" cy="2153"/>
            </a:xfrm>
            <a:custGeom>
              <a:avLst/>
              <a:gdLst>
                <a:gd name="T0" fmla="*/ 1239 w 4180"/>
                <a:gd name="T1" fmla="*/ 140 h 4305"/>
                <a:gd name="T2" fmla="*/ 1268 w 4180"/>
                <a:gd name="T3" fmla="*/ 498 h 4305"/>
                <a:gd name="T4" fmla="*/ 777 w 4180"/>
                <a:gd name="T5" fmla="*/ 454 h 4305"/>
                <a:gd name="T6" fmla="*/ 298 w 4180"/>
                <a:gd name="T7" fmla="*/ 901 h 4305"/>
                <a:gd name="T8" fmla="*/ 348 w 4180"/>
                <a:gd name="T9" fmla="*/ 1507 h 4305"/>
                <a:gd name="T10" fmla="*/ 0 w 4180"/>
                <a:gd name="T11" fmla="*/ 1906 h 4305"/>
                <a:gd name="T12" fmla="*/ 270 w 4180"/>
                <a:gd name="T13" fmla="*/ 2596 h 4305"/>
                <a:gd name="T14" fmla="*/ 211 w 4180"/>
                <a:gd name="T15" fmla="*/ 2809 h 4305"/>
                <a:gd name="T16" fmla="*/ 483 w 4180"/>
                <a:gd name="T17" fmla="*/ 3047 h 4305"/>
                <a:gd name="T18" fmla="*/ 338 w 4180"/>
                <a:gd name="T19" fmla="*/ 4060 h 4305"/>
                <a:gd name="T20" fmla="*/ 796 w 4180"/>
                <a:gd name="T21" fmla="*/ 4181 h 4305"/>
                <a:gd name="T22" fmla="*/ 893 w 4180"/>
                <a:gd name="T23" fmla="*/ 3898 h 4305"/>
                <a:gd name="T24" fmla="*/ 1578 w 4180"/>
                <a:gd name="T25" fmla="*/ 3908 h 4305"/>
                <a:gd name="T26" fmla="*/ 2241 w 4180"/>
                <a:gd name="T27" fmla="*/ 4305 h 4305"/>
                <a:gd name="T28" fmla="*/ 2498 w 4180"/>
                <a:gd name="T29" fmla="*/ 4008 h 4305"/>
                <a:gd name="T30" fmla="*/ 3057 w 4180"/>
                <a:gd name="T31" fmla="*/ 3868 h 4305"/>
                <a:gd name="T32" fmla="*/ 3499 w 4180"/>
                <a:gd name="T33" fmla="*/ 4060 h 4305"/>
                <a:gd name="T34" fmla="*/ 3954 w 4180"/>
                <a:gd name="T35" fmla="*/ 4045 h 4305"/>
                <a:gd name="T36" fmla="*/ 4011 w 4180"/>
                <a:gd name="T37" fmla="*/ 3746 h 4305"/>
                <a:gd name="T38" fmla="*/ 3912 w 4180"/>
                <a:gd name="T39" fmla="*/ 3585 h 4305"/>
                <a:gd name="T40" fmla="*/ 3895 w 4180"/>
                <a:gd name="T41" fmla="*/ 3429 h 4305"/>
                <a:gd name="T42" fmla="*/ 4026 w 4180"/>
                <a:gd name="T43" fmla="*/ 3317 h 4305"/>
                <a:gd name="T44" fmla="*/ 4026 w 4180"/>
                <a:gd name="T45" fmla="*/ 2716 h 4305"/>
                <a:gd name="T46" fmla="*/ 3882 w 4180"/>
                <a:gd name="T47" fmla="*/ 2575 h 4305"/>
                <a:gd name="T48" fmla="*/ 3874 w 4180"/>
                <a:gd name="T49" fmla="*/ 2446 h 4305"/>
                <a:gd name="T50" fmla="*/ 4079 w 4180"/>
                <a:gd name="T51" fmla="*/ 2417 h 4305"/>
                <a:gd name="T52" fmla="*/ 4180 w 4180"/>
                <a:gd name="T53" fmla="*/ 2132 h 4305"/>
                <a:gd name="T54" fmla="*/ 3912 w 4180"/>
                <a:gd name="T55" fmla="*/ 1665 h 4305"/>
                <a:gd name="T56" fmla="*/ 3912 w 4180"/>
                <a:gd name="T57" fmla="*/ 984 h 4305"/>
                <a:gd name="T58" fmla="*/ 4047 w 4180"/>
                <a:gd name="T59" fmla="*/ 655 h 4305"/>
                <a:gd name="T60" fmla="*/ 3954 w 4180"/>
                <a:gd name="T61" fmla="*/ 473 h 4305"/>
                <a:gd name="T62" fmla="*/ 3492 w 4180"/>
                <a:gd name="T63" fmla="*/ 482 h 4305"/>
                <a:gd name="T64" fmla="*/ 3178 w 4180"/>
                <a:gd name="T65" fmla="*/ 192 h 4305"/>
                <a:gd name="T66" fmla="*/ 2912 w 4180"/>
                <a:gd name="T67" fmla="*/ 192 h 4305"/>
                <a:gd name="T68" fmla="*/ 2317 w 4180"/>
                <a:gd name="T69" fmla="*/ 385 h 4305"/>
                <a:gd name="T70" fmla="*/ 1931 w 4180"/>
                <a:gd name="T71" fmla="*/ 271 h 4305"/>
                <a:gd name="T72" fmla="*/ 1735 w 4180"/>
                <a:gd name="T73" fmla="*/ 334 h 4305"/>
                <a:gd name="T74" fmla="*/ 1538 w 4180"/>
                <a:gd name="T75" fmla="*/ 0 h 4305"/>
                <a:gd name="T76" fmla="*/ 1239 w 4180"/>
                <a:gd name="T77" fmla="*/ 140 h 4305"/>
                <a:gd name="T78" fmla="*/ 1239 w 4180"/>
                <a:gd name="T79" fmla="*/ 140 h 4305"/>
                <a:gd name="T80" fmla="*/ 1239 w 4180"/>
                <a:gd name="T81" fmla="*/ 140 h 4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80" h="4305">
                  <a:moveTo>
                    <a:pt x="1239" y="140"/>
                  </a:moveTo>
                  <a:lnTo>
                    <a:pt x="1268" y="498"/>
                  </a:lnTo>
                  <a:lnTo>
                    <a:pt x="777" y="454"/>
                  </a:lnTo>
                  <a:lnTo>
                    <a:pt x="298" y="901"/>
                  </a:lnTo>
                  <a:lnTo>
                    <a:pt x="348" y="1507"/>
                  </a:lnTo>
                  <a:lnTo>
                    <a:pt x="0" y="1906"/>
                  </a:lnTo>
                  <a:lnTo>
                    <a:pt x="270" y="2596"/>
                  </a:lnTo>
                  <a:lnTo>
                    <a:pt x="211" y="2809"/>
                  </a:lnTo>
                  <a:lnTo>
                    <a:pt x="483" y="3047"/>
                  </a:lnTo>
                  <a:lnTo>
                    <a:pt x="338" y="4060"/>
                  </a:lnTo>
                  <a:lnTo>
                    <a:pt x="796" y="4181"/>
                  </a:lnTo>
                  <a:lnTo>
                    <a:pt x="893" y="3898"/>
                  </a:lnTo>
                  <a:lnTo>
                    <a:pt x="1578" y="3908"/>
                  </a:lnTo>
                  <a:lnTo>
                    <a:pt x="2241" y="4305"/>
                  </a:lnTo>
                  <a:lnTo>
                    <a:pt x="2498" y="4008"/>
                  </a:lnTo>
                  <a:lnTo>
                    <a:pt x="3057" y="3868"/>
                  </a:lnTo>
                  <a:lnTo>
                    <a:pt x="3499" y="4060"/>
                  </a:lnTo>
                  <a:lnTo>
                    <a:pt x="3954" y="4045"/>
                  </a:lnTo>
                  <a:lnTo>
                    <a:pt x="4011" y="3746"/>
                  </a:lnTo>
                  <a:lnTo>
                    <a:pt x="3912" y="3585"/>
                  </a:lnTo>
                  <a:lnTo>
                    <a:pt x="3895" y="3429"/>
                  </a:lnTo>
                  <a:lnTo>
                    <a:pt x="4026" y="3317"/>
                  </a:lnTo>
                  <a:lnTo>
                    <a:pt x="4026" y="2716"/>
                  </a:lnTo>
                  <a:lnTo>
                    <a:pt x="3882" y="2575"/>
                  </a:lnTo>
                  <a:lnTo>
                    <a:pt x="3874" y="2446"/>
                  </a:lnTo>
                  <a:lnTo>
                    <a:pt x="4079" y="2417"/>
                  </a:lnTo>
                  <a:lnTo>
                    <a:pt x="4180" y="2132"/>
                  </a:lnTo>
                  <a:lnTo>
                    <a:pt x="3912" y="1665"/>
                  </a:lnTo>
                  <a:lnTo>
                    <a:pt x="3912" y="984"/>
                  </a:lnTo>
                  <a:lnTo>
                    <a:pt x="4047" y="655"/>
                  </a:lnTo>
                  <a:lnTo>
                    <a:pt x="3954" y="473"/>
                  </a:lnTo>
                  <a:lnTo>
                    <a:pt x="3492" y="482"/>
                  </a:lnTo>
                  <a:lnTo>
                    <a:pt x="3178" y="192"/>
                  </a:lnTo>
                  <a:lnTo>
                    <a:pt x="2912" y="192"/>
                  </a:lnTo>
                  <a:lnTo>
                    <a:pt x="2317" y="385"/>
                  </a:lnTo>
                  <a:lnTo>
                    <a:pt x="1931" y="271"/>
                  </a:lnTo>
                  <a:lnTo>
                    <a:pt x="1735" y="334"/>
                  </a:lnTo>
                  <a:lnTo>
                    <a:pt x="1538" y="0"/>
                  </a:lnTo>
                  <a:lnTo>
                    <a:pt x="1239" y="140"/>
                  </a:lnTo>
                  <a:lnTo>
                    <a:pt x="1239" y="140"/>
                  </a:lnTo>
                  <a:lnTo>
                    <a:pt x="1239" y="1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16" name="Freeform 8"/>
            <p:cNvSpPr>
              <a:spLocks/>
            </p:cNvSpPr>
            <p:nvPr/>
          </p:nvSpPr>
          <p:spPr bwMode="auto">
            <a:xfrm>
              <a:off x="1891" y="915"/>
              <a:ext cx="544" cy="628"/>
            </a:xfrm>
            <a:custGeom>
              <a:avLst/>
              <a:gdLst>
                <a:gd name="T0" fmla="*/ 593 w 1089"/>
                <a:gd name="T1" fmla="*/ 43 h 1256"/>
                <a:gd name="T2" fmla="*/ 390 w 1089"/>
                <a:gd name="T3" fmla="*/ 0 h 1256"/>
                <a:gd name="T4" fmla="*/ 156 w 1089"/>
                <a:gd name="T5" fmla="*/ 184 h 1256"/>
                <a:gd name="T6" fmla="*/ 0 w 1089"/>
                <a:gd name="T7" fmla="*/ 450 h 1256"/>
                <a:gd name="T8" fmla="*/ 48 w 1089"/>
                <a:gd name="T9" fmla="*/ 777 h 1256"/>
                <a:gd name="T10" fmla="*/ 224 w 1089"/>
                <a:gd name="T11" fmla="*/ 745 h 1256"/>
                <a:gd name="T12" fmla="*/ 260 w 1089"/>
                <a:gd name="T13" fmla="*/ 422 h 1256"/>
                <a:gd name="T14" fmla="*/ 555 w 1089"/>
                <a:gd name="T15" fmla="*/ 237 h 1256"/>
                <a:gd name="T16" fmla="*/ 690 w 1089"/>
                <a:gd name="T17" fmla="*/ 378 h 1256"/>
                <a:gd name="T18" fmla="*/ 563 w 1089"/>
                <a:gd name="T19" fmla="*/ 598 h 1256"/>
                <a:gd name="T20" fmla="*/ 570 w 1089"/>
                <a:gd name="T21" fmla="*/ 906 h 1256"/>
                <a:gd name="T22" fmla="*/ 905 w 1089"/>
                <a:gd name="T23" fmla="*/ 1256 h 1256"/>
                <a:gd name="T24" fmla="*/ 1089 w 1089"/>
                <a:gd name="T25" fmla="*/ 1074 h 1256"/>
                <a:gd name="T26" fmla="*/ 722 w 1089"/>
                <a:gd name="T27" fmla="*/ 752 h 1256"/>
                <a:gd name="T28" fmla="*/ 787 w 1089"/>
                <a:gd name="T29" fmla="*/ 273 h 1256"/>
                <a:gd name="T30" fmla="*/ 593 w 1089"/>
                <a:gd name="T31" fmla="*/ 43 h 1256"/>
                <a:gd name="T32" fmla="*/ 593 w 1089"/>
                <a:gd name="T33" fmla="*/ 43 h 1256"/>
                <a:gd name="T34" fmla="*/ 593 w 1089"/>
                <a:gd name="T35" fmla="*/ 43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 h="1256">
                  <a:moveTo>
                    <a:pt x="593" y="43"/>
                  </a:moveTo>
                  <a:lnTo>
                    <a:pt x="390" y="0"/>
                  </a:lnTo>
                  <a:lnTo>
                    <a:pt x="156" y="184"/>
                  </a:lnTo>
                  <a:lnTo>
                    <a:pt x="0" y="450"/>
                  </a:lnTo>
                  <a:lnTo>
                    <a:pt x="48" y="777"/>
                  </a:lnTo>
                  <a:lnTo>
                    <a:pt x="224" y="745"/>
                  </a:lnTo>
                  <a:lnTo>
                    <a:pt x="260" y="422"/>
                  </a:lnTo>
                  <a:lnTo>
                    <a:pt x="555" y="237"/>
                  </a:lnTo>
                  <a:lnTo>
                    <a:pt x="690" y="378"/>
                  </a:lnTo>
                  <a:lnTo>
                    <a:pt x="563" y="598"/>
                  </a:lnTo>
                  <a:lnTo>
                    <a:pt x="570" y="906"/>
                  </a:lnTo>
                  <a:lnTo>
                    <a:pt x="905" y="1256"/>
                  </a:lnTo>
                  <a:lnTo>
                    <a:pt x="1089" y="1074"/>
                  </a:lnTo>
                  <a:lnTo>
                    <a:pt x="722" y="752"/>
                  </a:lnTo>
                  <a:lnTo>
                    <a:pt x="787" y="273"/>
                  </a:lnTo>
                  <a:lnTo>
                    <a:pt x="593" y="43"/>
                  </a:lnTo>
                  <a:lnTo>
                    <a:pt x="593" y="43"/>
                  </a:lnTo>
                  <a:lnTo>
                    <a:pt x="593" y="4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17" name="Freeform 9"/>
            <p:cNvSpPr>
              <a:spLocks/>
            </p:cNvSpPr>
            <p:nvPr/>
          </p:nvSpPr>
          <p:spPr bwMode="auto">
            <a:xfrm>
              <a:off x="2137" y="2207"/>
              <a:ext cx="439" cy="394"/>
            </a:xfrm>
            <a:custGeom>
              <a:avLst/>
              <a:gdLst>
                <a:gd name="T0" fmla="*/ 341 w 879"/>
                <a:gd name="T1" fmla="*/ 0 h 787"/>
                <a:gd name="T2" fmla="*/ 190 w 879"/>
                <a:gd name="T3" fmla="*/ 2 h 787"/>
                <a:gd name="T4" fmla="*/ 65 w 879"/>
                <a:gd name="T5" fmla="*/ 177 h 787"/>
                <a:gd name="T6" fmla="*/ 0 w 879"/>
                <a:gd name="T7" fmla="*/ 393 h 787"/>
                <a:gd name="T8" fmla="*/ 90 w 879"/>
                <a:gd name="T9" fmla="*/ 614 h 787"/>
                <a:gd name="T10" fmla="*/ 215 w 879"/>
                <a:gd name="T11" fmla="*/ 557 h 787"/>
                <a:gd name="T12" fmla="*/ 173 w 879"/>
                <a:gd name="T13" fmla="*/ 325 h 787"/>
                <a:gd name="T14" fmla="*/ 343 w 879"/>
                <a:gd name="T15" fmla="*/ 140 h 787"/>
                <a:gd name="T16" fmla="*/ 476 w 879"/>
                <a:gd name="T17" fmla="*/ 213 h 787"/>
                <a:gd name="T18" fmla="*/ 420 w 879"/>
                <a:gd name="T19" fmla="*/ 397 h 787"/>
                <a:gd name="T20" fmla="*/ 485 w 879"/>
                <a:gd name="T21" fmla="*/ 606 h 787"/>
                <a:gd name="T22" fmla="*/ 789 w 879"/>
                <a:gd name="T23" fmla="*/ 787 h 787"/>
                <a:gd name="T24" fmla="*/ 879 w 879"/>
                <a:gd name="T25" fmla="*/ 627 h 787"/>
                <a:gd name="T26" fmla="*/ 565 w 879"/>
                <a:gd name="T27" fmla="*/ 473 h 787"/>
                <a:gd name="T28" fmla="*/ 523 w 879"/>
                <a:gd name="T29" fmla="*/ 123 h 787"/>
                <a:gd name="T30" fmla="*/ 341 w 879"/>
                <a:gd name="T31" fmla="*/ 0 h 787"/>
                <a:gd name="T32" fmla="*/ 341 w 879"/>
                <a:gd name="T33" fmla="*/ 0 h 787"/>
                <a:gd name="T34" fmla="*/ 341 w 879"/>
                <a:gd name="T35"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9" h="787">
                  <a:moveTo>
                    <a:pt x="341" y="0"/>
                  </a:moveTo>
                  <a:lnTo>
                    <a:pt x="190" y="2"/>
                  </a:lnTo>
                  <a:lnTo>
                    <a:pt x="65" y="177"/>
                  </a:lnTo>
                  <a:lnTo>
                    <a:pt x="0" y="393"/>
                  </a:lnTo>
                  <a:lnTo>
                    <a:pt x="90" y="614"/>
                  </a:lnTo>
                  <a:lnTo>
                    <a:pt x="215" y="557"/>
                  </a:lnTo>
                  <a:lnTo>
                    <a:pt x="173" y="325"/>
                  </a:lnTo>
                  <a:lnTo>
                    <a:pt x="343" y="140"/>
                  </a:lnTo>
                  <a:lnTo>
                    <a:pt x="476" y="213"/>
                  </a:lnTo>
                  <a:lnTo>
                    <a:pt x="420" y="397"/>
                  </a:lnTo>
                  <a:lnTo>
                    <a:pt x="485" y="606"/>
                  </a:lnTo>
                  <a:lnTo>
                    <a:pt x="789" y="787"/>
                  </a:lnTo>
                  <a:lnTo>
                    <a:pt x="879" y="627"/>
                  </a:lnTo>
                  <a:lnTo>
                    <a:pt x="565" y="473"/>
                  </a:lnTo>
                  <a:lnTo>
                    <a:pt x="523" y="123"/>
                  </a:lnTo>
                  <a:lnTo>
                    <a:pt x="341" y="0"/>
                  </a:lnTo>
                  <a:lnTo>
                    <a:pt x="341" y="0"/>
                  </a:lnTo>
                  <a:lnTo>
                    <a:pt x="34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18" name="Freeform 10"/>
            <p:cNvSpPr>
              <a:spLocks/>
            </p:cNvSpPr>
            <p:nvPr/>
          </p:nvSpPr>
          <p:spPr bwMode="auto">
            <a:xfrm>
              <a:off x="2394" y="1539"/>
              <a:ext cx="182" cy="172"/>
            </a:xfrm>
            <a:custGeom>
              <a:avLst/>
              <a:gdLst>
                <a:gd name="T0" fmla="*/ 242 w 364"/>
                <a:gd name="T1" fmla="*/ 0 h 345"/>
                <a:gd name="T2" fmla="*/ 0 w 364"/>
                <a:gd name="T3" fmla="*/ 52 h 345"/>
                <a:gd name="T4" fmla="*/ 40 w 364"/>
                <a:gd name="T5" fmla="*/ 305 h 345"/>
                <a:gd name="T6" fmla="*/ 242 w 364"/>
                <a:gd name="T7" fmla="*/ 345 h 345"/>
                <a:gd name="T8" fmla="*/ 364 w 364"/>
                <a:gd name="T9" fmla="*/ 156 h 345"/>
                <a:gd name="T10" fmla="*/ 242 w 364"/>
                <a:gd name="T11" fmla="*/ 0 h 345"/>
                <a:gd name="T12" fmla="*/ 242 w 364"/>
                <a:gd name="T13" fmla="*/ 0 h 345"/>
                <a:gd name="T14" fmla="*/ 242 w 364"/>
                <a:gd name="T15" fmla="*/ 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45">
                  <a:moveTo>
                    <a:pt x="242" y="0"/>
                  </a:moveTo>
                  <a:lnTo>
                    <a:pt x="0" y="52"/>
                  </a:lnTo>
                  <a:lnTo>
                    <a:pt x="40" y="305"/>
                  </a:lnTo>
                  <a:lnTo>
                    <a:pt x="242" y="345"/>
                  </a:lnTo>
                  <a:lnTo>
                    <a:pt x="364" y="156"/>
                  </a:lnTo>
                  <a:lnTo>
                    <a:pt x="242" y="0"/>
                  </a:lnTo>
                  <a:lnTo>
                    <a:pt x="242" y="0"/>
                  </a:lnTo>
                  <a:lnTo>
                    <a:pt x="24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19" name="Freeform 11"/>
            <p:cNvSpPr>
              <a:spLocks/>
            </p:cNvSpPr>
            <p:nvPr/>
          </p:nvSpPr>
          <p:spPr bwMode="auto">
            <a:xfrm>
              <a:off x="2569" y="2565"/>
              <a:ext cx="139" cy="129"/>
            </a:xfrm>
            <a:custGeom>
              <a:avLst/>
              <a:gdLst>
                <a:gd name="T0" fmla="*/ 156 w 278"/>
                <a:gd name="T1" fmla="*/ 0 h 259"/>
                <a:gd name="T2" fmla="*/ 0 w 278"/>
                <a:gd name="T3" fmla="*/ 86 h 259"/>
                <a:gd name="T4" fmla="*/ 69 w 278"/>
                <a:gd name="T5" fmla="*/ 259 h 259"/>
                <a:gd name="T6" fmla="*/ 221 w 278"/>
                <a:gd name="T7" fmla="*/ 249 h 259"/>
                <a:gd name="T8" fmla="*/ 278 w 278"/>
                <a:gd name="T9" fmla="*/ 101 h 259"/>
                <a:gd name="T10" fmla="*/ 156 w 278"/>
                <a:gd name="T11" fmla="*/ 0 h 259"/>
                <a:gd name="T12" fmla="*/ 156 w 278"/>
                <a:gd name="T13" fmla="*/ 0 h 259"/>
                <a:gd name="T14" fmla="*/ 156 w 278"/>
                <a:gd name="T15" fmla="*/ 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259">
                  <a:moveTo>
                    <a:pt x="156" y="0"/>
                  </a:moveTo>
                  <a:lnTo>
                    <a:pt x="0" y="86"/>
                  </a:lnTo>
                  <a:lnTo>
                    <a:pt x="69" y="259"/>
                  </a:lnTo>
                  <a:lnTo>
                    <a:pt x="221" y="249"/>
                  </a:lnTo>
                  <a:lnTo>
                    <a:pt x="278" y="101"/>
                  </a:lnTo>
                  <a:lnTo>
                    <a:pt x="156" y="0"/>
                  </a:lnTo>
                  <a:lnTo>
                    <a:pt x="156" y="0"/>
                  </a:lnTo>
                  <a:lnTo>
                    <a:pt x="15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0" name="Freeform 12"/>
            <p:cNvSpPr>
              <a:spLocks/>
            </p:cNvSpPr>
            <p:nvPr/>
          </p:nvSpPr>
          <p:spPr bwMode="auto">
            <a:xfrm>
              <a:off x="2515" y="1079"/>
              <a:ext cx="645" cy="896"/>
            </a:xfrm>
            <a:custGeom>
              <a:avLst/>
              <a:gdLst>
                <a:gd name="T0" fmla="*/ 72 w 1291"/>
                <a:gd name="T1" fmla="*/ 449 h 1793"/>
                <a:gd name="T2" fmla="*/ 450 w 1291"/>
                <a:gd name="T3" fmla="*/ 550 h 1793"/>
                <a:gd name="T4" fmla="*/ 507 w 1291"/>
                <a:gd name="T5" fmla="*/ 244 h 1793"/>
                <a:gd name="T6" fmla="*/ 884 w 1291"/>
                <a:gd name="T7" fmla="*/ 263 h 1793"/>
                <a:gd name="T8" fmla="*/ 1030 w 1291"/>
                <a:gd name="T9" fmla="*/ 660 h 1793"/>
                <a:gd name="T10" fmla="*/ 804 w 1291"/>
                <a:gd name="T11" fmla="*/ 835 h 1793"/>
                <a:gd name="T12" fmla="*/ 460 w 1291"/>
                <a:gd name="T13" fmla="*/ 1000 h 1793"/>
                <a:gd name="T14" fmla="*/ 0 w 1291"/>
                <a:gd name="T15" fmla="*/ 1628 h 1793"/>
                <a:gd name="T16" fmla="*/ 450 w 1291"/>
                <a:gd name="T17" fmla="*/ 1793 h 1793"/>
                <a:gd name="T18" fmla="*/ 671 w 1291"/>
                <a:gd name="T19" fmla="*/ 1185 h 1793"/>
                <a:gd name="T20" fmla="*/ 1131 w 1291"/>
                <a:gd name="T21" fmla="*/ 979 h 1793"/>
                <a:gd name="T22" fmla="*/ 1291 w 1291"/>
                <a:gd name="T23" fmla="*/ 407 h 1793"/>
                <a:gd name="T24" fmla="*/ 785 w 1291"/>
                <a:gd name="T25" fmla="*/ 0 h 1793"/>
                <a:gd name="T26" fmla="*/ 262 w 1291"/>
                <a:gd name="T27" fmla="*/ 145 h 1793"/>
                <a:gd name="T28" fmla="*/ 72 w 1291"/>
                <a:gd name="T29" fmla="*/ 449 h 1793"/>
                <a:gd name="T30" fmla="*/ 72 w 1291"/>
                <a:gd name="T31" fmla="*/ 449 h 1793"/>
                <a:gd name="T32" fmla="*/ 72 w 1291"/>
                <a:gd name="T33" fmla="*/ 44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1" h="1793">
                  <a:moveTo>
                    <a:pt x="72" y="449"/>
                  </a:moveTo>
                  <a:lnTo>
                    <a:pt x="450" y="550"/>
                  </a:lnTo>
                  <a:lnTo>
                    <a:pt x="507" y="244"/>
                  </a:lnTo>
                  <a:lnTo>
                    <a:pt x="884" y="263"/>
                  </a:lnTo>
                  <a:lnTo>
                    <a:pt x="1030" y="660"/>
                  </a:lnTo>
                  <a:lnTo>
                    <a:pt x="804" y="835"/>
                  </a:lnTo>
                  <a:lnTo>
                    <a:pt x="460" y="1000"/>
                  </a:lnTo>
                  <a:lnTo>
                    <a:pt x="0" y="1628"/>
                  </a:lnTo>
                  <a:lnTo>
                    <a:pt x="450" y="1793"/>
                  </a:lnTo>
                  <a:lnTo>
                    <a:pt x="671" y="1185"/>
                  </a:lnTo>
                  <a:lnTo>
                    <a:pt x="1131" y="979"/>
                  </a:lnTo>
                  <a:lnTo>
                    <a:pt x="1291" y="407"/>
                  </a:lnTo>
                  <a:lnTo>
                    <a:pt x="785" y="0"/>
                  </a:lnTo>
                  <a:lnTo>
                    <a:pt x="262" y="145"/>
                  </a:lnTo>
                  <a:lnTo>
                    <a:pt x="72" y="449"/>
                  </a:lnTo>
                  <a:lnTo>
                    <a:pt x="72" y="449"/>
                  </a:lnTo>
                  <a:lnTo>
                    <a:pt x="72" y="449"/>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1" name="Freeform 13"/>
            <p:cNvSpPr>
              <a:spLocks/>
            </p:cNvSpPr>
            <p:nvPr/>
          </p:nvSpPr>
          <p:spPr bwMode="auto">
            <a:xfrm>
              <a:off x="2405" y="2028"/>
              <a:ext cx="263" cy="227"/>
            </a:xfrm>
            <a:custGeom>
              <a:avLst/>
              <a:gdLst>
                <a:gd name="T0" fmla="*/ 286 w 527"/>
                <a:gd name="T1" fmla="*/ 0 h 454"/>
                <a:gd name="T2" fmla="*/ 0 w 527"/>
                <a:gd name="T3" fmla="*/ 93 h 454"/>
                <a:gd name="T4" fmla="*/ 33 w 527"/>
                <a:gd name="T5" fmla="*/ 353 h 454"/>
                <a:gd name="T6" fmla="*/ 354 w 527"/>
                <a:gd name="T7" fmla="*/ 454 h 454"/>
                <a:gd name="T8" fmla="*/ 527 w 527"/>
                <a:gd name="T9" fmla="*/ 273 h 454"/>
                <a:gd name="T10" fmla="*/ 455 w 527"/>
                <a:gd name="T11" fmla="*/ 47 h 454"/>
                <a:gd name="T12" fmla="*/ 286 w 527"/>
                <a:gd name="T13" fmla="*/ 0 h 454"/>
                <a:gd name="T14" fmla="*/ 286 w 527"/>
                <a:gd name="T15" fmla="*/ 0 h 454"/>
                <a:gd name="T16" fmla="*/ 286 w 527"/>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454">
                  <a:moveTo>
                    <a:pt x="286" y="0"/>
                  </a:moveTo>
                  <a:lnTo>
                    <a:pt x="0" y="93"/>
                  </a:lnTo>
                  <a:lnTo>
                    <a:pt x="33" y="353"/>
                  </a:lnTo>
                  <a:lnTo>
                    <a:pt x="354" y="454"/>
                  </a:lnTo>
                  <a:lnTo>
                    <a:pt x="527" y="273"/>
                  </a:lnTo>
                  <a:lnTo>
                    <a:pt x="455" y="47"/>
                  </a:lnTo>
                  <a:lnTo>
                    <a:pt x="286" y="0"/>
                  </a:lnTo>
                  <a:lnTo>
                    <a:pt x="286" y="0"/>
                  </a:lnTo>
                  <a:lnTo>
                    <a:pt x="286"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2" name="Freeform 14"/>
            <p:cNvSpPr>
              <a:spLocks/>
            </p:cNvSpPr>
            <p:nvPr/>
          </p:nvSpPr>
          <p:spPr bwMode="auto">
            <a:xfrm>
              <a:off x="3048" y="814"/>
              <a:ext cx="244" cy="296"/>
            </a:xfrm>
            <a:custGeom>
              <a:avLst/>
              <a:gdLst>
                <a:gd name="T0" fmla="*/ 314 w 489"/>
                <a:gd name="T1" fmla="*/ 0 h 591"/>
                <a:gd name="T2" fmla="*/ 65 w 489"/>
                <a:gd name="T3" fmla="*/ 32 h 591"/>
                <a:gd name="T4" fmla="*/ 0 w 489"/>
                <a:gd name="T5" fmla="*/ 295 h 591"/>
                <a:gd name="T6" fmla="*/ 160 w 489"/>
                <a:gd name="T7" fmla="*/ 302 h 591"/>
                <a:gd name="T8" fmla="*/ 185 w 489"/>
                <a:gd name="T9" fmla="*/ 158 h 591"/>
                <a:gd name="T10" fmla="*/ 293 w 489"/>
                <a:gd name="T11" fmla="*/ 158 h 591"/>
                <a:gd name="T12" fmla="*/ 346 w 489"/>
                <a:gd name="T13" fmla="*/ 266 h 591"/>
                <a:gd name="T14" fmla="*/ 194 w 489"/>
                <a:gd name="T15" fmla="*/ 397 h 591"/>
                <a:gd name="T16" fmla="*/ 185 w 489"/>
                <a:gd name="T17" fmla="*/ 591 h 591"/>
                <a:gd name="T18" fmla="*/ 322 w 489"/>
                <a:gd name="T19" fmla="*/ 580 h 591"/>
                <a:gd name="T20" fmla="*/ 314 w 489"/>
                <a:gd name="T21" fmla="*/ 426 h 591"/>
                <a:gd name="T22" fmla="*/ 489 w 489"/>
                <a:gd name="T23" fmla="*/ 253 h 591"/>
                <a:gd name="T24" fmla="*/ 314 w 489"/>
                <a:gd name="T25" fmla="*/ 0 h 591"/>
                <a:gd name="T26" fmla="*/ 314 w 489"/>
                <a:gd name="T27" fmla="*/ 0 h 591"/>
                <a:gd name="T28" fmla="*/ 314 w 489"/>
                <a:gd name="T2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9" h="591">
                  <a:moveTo>
                    <a:pt x="314" y="0"/>
                  </a:moveTo>
                  <a:lnTo>
                    <a:pt x="65" y="32"/>
                  </a:lnTo>
                  <a:lnTo>
                    <a:pt x="0" y="295"/>
                  </a:lnTo>
                  <a:lnTo>
                    <a:pt x="160" y="302"/>
                  </a:lnTo>
                  <a:lnTo>
                    <a:pt x="185" y="158"/>
                  </a:lnTo>
                  <a:lnTo>
                    <a:pt x="293" y="158"/>
                  </a:lnTo>
                  <a:lnTo>
                    <a:pt x="346" y="266"/>
                  </a:lnTo>
                  <a:lnTo>
                    <a:pt x="194" y="397"/>
                  </a:lnTo>
                  <a:lnTo>
                    <a:pt x="185" y="591"/>
                  </a:lnTo>
                  <a:lnTo>
                    <a:pt x="322" y="580"/>
                  </a:lnTo>
                  <a:lnTo>
                    <a:pt x="314" y="426"/>
                  </a:lnTo>
                  <a:lnTo>
                    <a:pt x="489" y="253"/>
                  </a:lnTo>
                  <a:lnTo>
                    <a:pt x="314" y="0"/>
                  </a:lnTo>
                  <a:lnTo>
                    <a:pt x="314" y="0"/>
                  </a:lnTo>
                  <a:lnTo>
                    <a:pt x="3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3" name="Freeform 15"/>
            <p:cNvSpPr>
              <a:spLocks/>
            </p:cNvSpPr>
            <p:nvPr/>
          </p:nvSpPr>
          <p:spPr bwMode="auto">
            <a:xfrm>
              <a:off x="2562" y="863"/>
              <a:ext cx="303" cy="231"/>
            </a:xfrm>
            <a:custGeom>
              <a:avLst/>
              <a:gdLst>
                <a:gd name="T0" fmla="*/ 0 w 606"/>
                <a:gd name="T1" fmla="*/ 228 h 462"/>
                <a:gd name="T2" fmla="*/ 84 w 606"/>
                <a:gd name="T3" fmla="*/ 462 h 462"/>
                <a:gd name="T4" fmla="*/ 361 w 606"/>
                <a:gd name="T5" fmla="*/ 462 h 462"/>
                <a:gd name="T6" fmla="*/ 333 w 606"/>
                <a:gd name="T7" fmla="*/ 306 h 462"/>
                <a:gd name="T8" fmla="*/ 184 w 606"/>
                <a:gd name="T9" fmla="*/ 318 h 462"/>
                <a:gd name="T10" fmla="*/ 154 w 606"/>
                <a:gd name="T11" fmla="*/ 209 h 462"/>
                <a:gd name="T12" fmla="*/ 245 w 606"/>
                <a:gd name="T13" fmla="*/ 137 h 462"/>
                <a:gd name="T14" fmla="*/ 414 w 606"/>
                <a:gd name="T15" fmla="*/ 249 h 462"/>
                <a:gd name="T16" fmla="*/ 606 w 606"/>
                <a:gd name="T17" fmla="*/ 221 h 462"/>
                <a:gd name="T18" fmla="*/ 563 w 606"/>
                <a:gd name="T19" fmla="*/ 80 h 462"/>
                <a:gd name="T20" fmla="*/ 414 w 606"/>
                <a:gd name="T21" fmla="*/ 133 h 462"/>
                <a:gd name="T22" fmla="*/ 209 w 606"/>
                <a:gd name="T23" fmla="*/ 0 h 462"/>
                <a:gd name="T24" fmla="*/ 0 w 606"/>
                <a:gd name="T25" fmla="*/ 228 h 462"/>
                <a:gd name="T26" fmla="*/ 0 w 606"/>
                <a:gd name="T27" fmla="*/ 228 h 462"/>
                <a:gd name="T28" fmla="*/ 0 w 606"/>
                <a:gd name="T29" fmla="*/ 22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6" h="462">
                  <a:moveTo>
                    <a:pt x="0" y="228"/>
                  </a:moveTo>
                  <a:lnTo>
                    <a:pt x="84" y="462"/>
                  </a:lnTo>
                  <a:lnTo>
                    <a:pt x="361" y="462"/>
                  </a:lnTo>
                  <a:lnTo>
                    <a:pt x="333" y="306"/>
                  </a:lnTo>
                  <a:lnTo>
                    <a:pt x="184" y="318"/>
                  </a:lnTo>
                  <a:lnTo>
                    <a:pt x="154" y="209"/>
                  </a:lnTo>
                  <a:lnTo>
                    <a:pt x="245" y="137"/>
                  </a:lnTo>
                  <a:lnTo>
                    <a:pt x="414" y="249"/>
                  </a:lnTo>
                  <a:lnTo>
                    <a:pt x="606" y="221"/>
                  </a:lnTo>
                  <a:lnTo>
                    <a:pt x="563" y="80"/>
                  </a:lnTo>
                  <a:lnTo>
                    <a:pt x="414" y="133"/>
                  </a:lnTo>
                  <a:lnTo>
                    <a:pt x="209" y="0"/>
                  </a:lnTo>
                  <a:lnTo>
                    <a:pt x="0" y="228"/>
                  </a:lnTo>
                  <a:lnTo>
                    <a:pt x="0" y="228"/>
                  </a:lnTo>
                  <a:lnTo>
                    <a:pt x="0" y="2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4" name="Freeform 16"/>
            <p:cNvSpPr>
              <a:spLocks/>
            </p:cNvSpPr>
            <p:nvPr/>
          </p:nvSpPr>
          <p:spPr bwMode="auto">
            <a:xfrm>
              <a:off x="3124" y="1174"/>
              <a:ext cx="97" cy="95"/>
            </a:xfrm>
            <a:custGeom>
              <a:avLst/>
              <a:gdLst>
                <a:gd name="T0" fmla="*/ 57 w 194"/>
                <a:gd name="T1" fmla="*/ 0 h 190"/>
                <a:gd name="T2" fmla="*/ 0 w 194"/>
                <a:gd name="T3" fmla="*/ 108 h 190"/>
                <a:gd name="T4" fmla="*/ 97 w 194"/>
                <a:gd name="T5" fmla="*/ 190 h 190"/>
                <a:gd name="T6" fmla="*/ 194 w 194"/>
                <a:gd name="T7" fmla="*/ 116 h 190"/>
                <a:gd name="T8" fmla="*/ 170 w 194"/>
                <a:gd name="T9" fmla="*/ 9 h 190"/>
                <a:gd name="T10" fmla="*/ 57 w 194"/>
                <a:gd name="T11" fmla="*/ 0 h 190"/>
                <a:gd name="T12" fmla="*/ 57 w 194"/>
                <a:gd name="T13" fmla="*/ 0 h 190"/>
                <a:gd name="T14" fmla="*/ 57 w 194"/>
                <a:gd name="T15" fmla="*/ 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90">
                  <a:moveTo>
                    <a:pt x="57" y="0"/>
                  </a:moveTo>
                  <a:lnTo>
                    <a:pt x="0" y="108"/>
                  </a:lnTo>
                  <a:lnTo>
                    <a:pt x="97" y="190"/>
                  </a:lnTo>
                  <a:lnTo>
                    <a:pt x="194" y="116"/>
                  </a:lnTo>
                  <a:lnTo>
                    <a:pt x="170" y="9"/>
                  </a:lnTo>
                  <a:lnTo>
                    <a:pt x="57" y="0"/>
                  </a:lnTo>
                  <a:lnTo>
                    <a:pt x="57" y="0"/>
                  </a:lnTo>
                  <a:lnTo>
                    <a:pt x="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5" name="Freeform 17"/>
            <p:cNvSpPr>
              <a:spLocks/>
            </p:cNvSpPr>
            <p:nvPr/>
          </p:nvSpPr>
          <p:spPr bwMode="auto">
            <a:xfrm>
              <a:off x="2917" y="863"/>
              <a:ext cx="90" cy="96"/>
            </a:xfrm>
            <a:custGeom>
              <a:avLst/>
              <a:gdLst>
                <a:gd name="T0" fmla="*/ 17 w 181"/>
                <a:gd name="T1" fmla="*/ 156 h 192"/>
                <a:gd name="T2" fmla="*/ 124 w 181"/>
                <a:gd name="T3" fmla="*/ 192 h 192"/>
                <a:gd name="T4" fmla="*/ 181 w 181"/>
                <a:gd name="T5" fmla="*/ 72 h 192"/>
                <a:gd name="T6" fmla="*/ 93 w 181"/>
                <a:gd name="T7" fmla="*/ 0 h 192"/>
                <a:gd name="T8" fmla="*/ 0 w 181"/>
                <a:gd name="T9" fmla="*/ 48 h 192"/>
                <a:gd name="T10" fmla="*/ 17 w 181"/>
                <a:gd name="T11" fmla="*/ 156 h 192"/>
                <a:gd name="T12" fmla="*/ 17 w 181"/>
                <a:gd name="T13" fmla="*/ 156 h 192"/>
                <a:gd name="T14" fmla="*/ 17 w 181"/>
                <a:gd name="T15" fmla="*/ 15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92">
                  <a:moveTo>
                    <a:pt x="17" y="156"/>
                  </a:moveTo>
                  <a:lnTo>
                    <a:pt x="124" y="192"/>
                  </a:lnTo>
                  <a:lnTo>
                    <a:pt x="181" y="72"/>
                  </a:lnTo>
                  <a:lnTo>
                    <a:pt x="93" y="0"/>
                  </a:lnTo>
                  <a:lnTo>
                    <a:pt x="0" y="48"/>
                  </a:lnTo>
                  <a:lnTo>
                    <a:pt x="17" y="156"/>
                  </a:lnTo>
                  <a:lnTo>
                    <a:pt x="17" y="156"/>
                  </a:lnTo>
                  <a:lnTo>
                    <a:pt x="17" y="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6" name="Freeform 18"/>
            <p:cNvSpPr>
              <a:spLocks/>
            </p:cNvSpPr>
            <p:nvPr/>
          </p:nvSpPr>
          <p:spPr bwMode="auto">
            <a:xfrm>
              <a:off x="1840" y="1882"/>
              <a:ext cx="372" cy="553"/>
            </a:xfrm>
            <a:custGeom>
              <a:avLst/>
              <a:gdLst>
                <a:gd name="T0" fmla="*/ 0 w 744"/>
                <a:gd name="T1" fmla="*/ 270 h 1104"/>
                <a:gd name="T2" fmla="*/ 209 w 744"/>
                <a:gd name="T3" fmla="*/ 0 h 1104"/>
                <a:gd name="T4" fmla="*/ 643 w 744"/>
                <a:gd name="T5" fmla="*/ 70 h 1104"/>
                <a:gd name="T6" fmla="*/ 744 w 744"/>
                <a:gd name="T7" fmla="*/ 387 h 1104"/>
                <a:gd name="T8" fmla="*/ 679 w 744"/>
                <a:gd name="T9" fmla="*/ 543 h 1104"/>
                <a:gd name="T10" fmla="*/ 386 w 744"/>
                <a:gd name="T11" fmla="*/ 665 h 1104"/>
                <a:gd name="T12" fmla="*/ 316 w 744"/>
                <a:gd name="T13" fmla="*/ 1104 h 1104"/>
                <a:gd name="T14" fmla="*/ 131 w 744"/>
                <a:gd name="T15" fmla="*/ 1058 h 1104"/>
                <a:gd name="T16" fmla="*/ 221 w 744"/>
                <a:gd name="T17" fmla="*/ 507 h 1104"/>
                <a:gd name="T18" fmla="*/ 437 w 744"/>
                <a:gd name="T19" fmla="*/ 500 h 1104"/>
                <a:gd name="T20" fmla="*/ 523 w 744"/>
                <a:gd name="T21" fmla="*/ 342 h 1104"/>
                <a:gd name="T22" fmla="*/ 394 w 744"/>
                <a:gd name="T23" fmla="*/ 209 h 1104"/>
                <a:gd name="T24" fmla="*/ 200 w 744"/>
                <a:gd name="T25" fmla="*/ 412 h 1104"/>
                <a:gd name="T26" fmla="*/ 0 w 744"/>
                <a:gd name="T27" fmla="*/ 270 h 1104"/>
                <a:gd name="T28" fmla="*/ 0 w 744"/>
                <a:gd name="T29" fmla="*/ 270 h 1104"/>
                <a:gd name="T30" fmla="*/ 0 w 744"/>
                <a:gd name="T31" fmla="*/ 27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4" h="1104">
                  <a:moveTo>
                    <a:pt x="0" y="270"/>
                  </a:moveTo>
                  <a:lnTo>
                    <a:pt x="209" y="0"/>
                  </a:lnTo>
                  <a:lnTo>
                    <a:pt x="643" y="70"/>
                  </a:lnTo>
                  <a:lnTo>
                    <a:pt x="744" y="387"/>
                  </a:lnTo>
                  <a:lnTo>
                    <a:pt x="679" y="543"/>
                  </a:lnTo>
                  <a:lnTo>
                    <a:pt x="386" y="665"/>
                  </a:lnTo>
                  <a:lnTo>
                    <a:pt x="316" y="1104"/>
                  </a:lnTo>
                  <a:lnTo>
                    <a:pt x="131" y="1058"/>
                  </a:lnTo>
                  <a:lnTo>
                    <a:pt x="221" y="507"/>
                  </a:lnTo>
                  <a:lnTo>
                    <a:pt x="437" y="500"/>
                  </a:lnTo>
                  <a:lnTo>
                    <a:pt x="523" y="342"/>
                  </a:lnTo>
                  <a:lnTo>
                    <a:pt x="394" y="209"/>
                  </a:lnTo>
                  <a:lnTo>
                    <a:pt x="200" y="412"/>
                  </a:lnTo>
                  <a:lnTo>
                    <a:pt x="0" y="270"/>
                  </a:lnTo>
                  <a:lnTo>
                    <a:pt x="0" y="270"/>
                  </a:lnTo>
                  <a:lnTo>
                    <a:pt x="0" y="27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7" name="Freeform 19"/>
            <p:cNvSpPr>
              <a:spLocks/>
            </p:cNvSpPr>
            <p:nvPr/>
          </p:nvSpPr>
          <p:spPr bwMode="auto">
            <a:xfrm>
              <a:off x="1880" y="2489"/>
              <a:ext cx="143" cy="149"/>
            </a:xfrm>
            <a:custGeom>
              <a:avLst/>
              <a:gdLst>
                <a:gd name="T0" fmla="*/ 51 w 285"/>
                <a:gd name="T1" fmla="*/ 12 h 299"/>
                <a:gd name="T2" fmla="*/ 0 w 285"/>
                <a:gd name="T3" fmla="*/ 122 h 299"/>
                <a:gd name="T4" fmla="*/ 129 w 285"/>
                <a:gd name="T5" fmla="*/ 299 h 299"/>
                <a:gd name="T6" fmla="*/ 245 w 285"/>
                <a:gd name="T7" fmla="*/ 257 h 299"/>
                <a:gd name="T8" fmla="*/ 285 w 285"/>
                <a:gd name="T9" fmla="*/ 57 h 299"/>
                <a:gd name="T10" fmla="*/ 162 w 285"/>
                <a:gd name="T11" fmla="*/ 0 h 299"/>
                <a:gd name="T12" fmla="*/ 51 w 285"/>
                <a:gd name="T13" fmla="*/ 12 h 299"/>
                <a:gd name="T14" fmla="*/ 51 w 285"/>
                <a:gd name="T15" fmla="*/ 12 h 299"/>
                <a:gd name="T16" fmla="*/ 51 w 285"/>
                <a:gd name="T17" fmla="*/ 1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51" y="12"/>
                  </a:moveTo>
                  <a:lnTo>
                    <a:pt x="0" y="122"/>
                  </a:lnTo>
                  <a:lnTo>
                    <a:pt x="129" y="299"/>
                  </a:lnTo>
                  <a:lnTo>
                    <a:pt x="245" y="257"/>
                  </a:lnTo>
                  <a:lnTo>
                    <a:pt x="285" y="57"/>
                  </a:lnTo>
                  <a:lnTo>
                    <a:pt x="162" y="0"/>
                  </a:lnTo>
                  <a:lnTo>
                    <a:pt x="51" y="12"/>
                  </a:lnTo>
                  <a:lnTo>
                    <a:pt x="51" y="12"/>
                  </a:lnTo>
                  <a:lnTo>
                    <a:pt x="51" y="1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8" name="Freeform 20"/>
            <p:cNvSpPr>
              <a:spLocks/>
            </p:cNvSpPr>
            <p:nvPr/>
          </p:nvSpPr>
          <p:spPr bwMode="auto">
            <a:xfrm>
              <a:off x="1842" y="1470"/>
              <a:ext cx="420" cy="380"/>
            </a:xfrm>
            <a:custGeom>
              <a:avLst/>
              <a:gdLst>
                <a:gd name="T0" fmla="*/ 19 w 840"/>
                <a:gd name="T1" fmla="*/ 370 h 760"/>
                <a:gd name="T2" fmla="*/ 369 w 840"/>
                <a:gd name="T3" fmla="*/ 370 h 760"/>
                <a:gd name="T4" fmla="*/ 530 w 840"/>
                <a:gd name="T5" fmla="*/ 604 h 760"/>
                <a:gd name="T6" fmla="*/ 760 w 840"/>
                <a:gd name="T7" fmla="*/ 581 h 760"/>
                <a:gd name="T8" fmla="*/ 751 w 840"/>
                <a:gd name="T9" fmla="*/ 338 h 760"/>
                <a:gd name="T10" fmla="*/ 498 w 840"/>
                <a:gd name="T11" fmla="*/ 294 h 760"/>
                <a:gd name="T12" fmla="*/ 473 w 840"/>
                <a:gd name="T13" fmla="*/ 0 h 760"/>
                <a:gd name="T14" fmla="*/ 840 w 840"/>
                <a:gd name="T15" fmla="*/ 138 h 760"/>
                <a:gd name="T16" fmla="*/ 827 w 840"/>
                <a:gd name="T17" fmla="*/ 663 h 760"/>
                <a:gd name="T18" fmla="*/ 498 w 840"/>
                <a:gd name="T19" fmla="*/ 760 h 760"/>
                <a:gd name="T20" fmla="*/ 333 w 840"/>
                <a:gd name="T21" fmla="*/ 511 h 760"/>
                <a:gd name="T22" fmla="*/ 0 w 840"/>
                <a:gd name="T23" fmla="*/ 460 h 760"/>
                <a:gd name="T24" fmla="*/ 19 w 840"/>
                <a:gd name="T25" fmla="*/ 370 h 760"/>
                <a:gd name="T26" fmla="*/ 19 w 840"/>
                <a:gd name="T27" fmla="*/ 370 h 760"/>
                <a:gd name="T28" fmla="*/ 19 w 840"/>
                <a:gd name="T29" fmla="*/ 37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0" h="760">
                  <a:moveTo>
                    <a:pt x="19" y="370"/>
                  </a:moveTo>
                  <a:lnTo>
                    <a:pt x="369" y="370"/>
                  </a:lnTo>
                  <a:lnTo>
                    <a:pt x="530" y="604"/>
                  </a:lnTo>
                  <a:lnTo>
                    <a:pt x="760" y="581"/>
                  </a:lnTo>
                  <a:lnTo>
                    <a:pt x="751" y="338"/>
                  </a:lnTo>
                  <a:lnTo>
                    <a:pt x="498" y="294"/>
                  </a:lnTo>
                  <a:lnTo>
                    <a:pt x="473" y="0"/>
                  </a:lnTo>
                  <a:lnTo>
                    <a:pt x="840" y="138"/>
                  </a:lnTo>
                  <a:lnTo>
                    <a:pt x="827" y="663"/>
                  </a:lnTo>
                  <a:lnTo>
                    <a:pt x="498" y="760"/>
                  </a:lnTo>
                  <a:lnTo>
                    <a:pt x="333" y="511"/>
                  </a:lnTo>
                  <a:lnTo>
                    <a:pt x="0" y="460"/>
                  </a:lnTo>
                  <a:lnTo>
                    <a:pt x="19" y="370"/>
                  </a:lnTo>
                  <a:lnTo>
                    <a:pt x="19" y="370"/>
                  </a:lnTo>
                  <a:lnTo>
                    <a:pt x="19" y="3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29" name="Freeform 21"/>
            <p:cNvSpPr>
              <a:spLocks/>
            </p:cNvSpPr>
            <p:nvPr/>
          </p:nvSpPr>
          <p:spPr bwMode="auto">
            <a:xfrm>
              <a:off x="1683" y="1598"/>
              <a:ext cx="114" cy="128"/>
            </a:xfrm>
            <a:custGeom>
              <a:avLst/>
              <a:gdLst>
                <a:gd name="T0" fmla="*/ 123 w 228"/>
                <a:gd name="T1" fmla="*/ 0 h 255"/>
                <a:gd name="T2" fmla="*/ 228 w 228"/>
                <a:gd name="T3" fmla="*/ 114 h 255"/>
                <a:gd name="T4" fmla="*/ 184 w 228"/>
                <a:gd name="T5" fmla="*/ 255 h 255"/>
                <a:gd name="T6" fmla="*/ 51 w 228"/>
                <a:gd name="T7" fmla="*/ 236 h 255"/>
                <a:gd name="T8" fmla="*/ 0 w 228"/>
                <a:gd name="T9" fmla="*/ 74 h 255"/>
                <a:gd name="T10" fmla="*/ 123 w 228"/>
                <a:gd name="T11" fmla="*/ 0 h 255"/>
                <a:gd name="T12" fmla="*/ 123 w 228"/>
                <a:gd name="T13" fmla="*/ 0 h 255"/>
                <a:gd name="T14" fmla="*/ 123 w 228"/>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55">
                  <a:moveTo>
                    <a:pt x="123" y="0"/>
                  </a:moveTo>
                  <a:lnTo>
                    <a:pt x="228" y="114"/>
                  </a:lnTo>
                  <a:lnTo>
                    <a:pt x="184" y="255"/>
                  </a:lnTo>
                  <a:lnTo>
                    <a:pt x="51" y="236"/>
                  </a:lnTo>
                  <a:lnTo>
                    <a:pt x="0" y="74"/>
                  </a:lnTo>
                  <a:lnTo>
                    <a:pt x="123" y="0"/>
                  </a:lnTo>
                  <a:lnTo>
                    <a:pt x="123" y="0"/>
                  </a:lnTo>
                  <a:lnTo>
                    <a:pt x="1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0" name="Freeform 22"/>
            <p:cNvSpPr>
              <a:spLocks/>
            </p:cNvSpPr>
            <p:nvPr/>
          </p:nvSpPr>
          <p:spPr bwMode="auto">
            <a:xfrm>
              <a:off x="1862" y="1336"/>
              <a:ext cx="139" cy="189"/>
            </a:xfrm>
            <a:custGeom>
              <a:avLst/>
              <a:gdLst>
                <a:gd name="T0" fmla="*/ 0 w 278"/>
                <a:gd name="T1" fmla="*/ 59 h 378"/>
                <a:gd name="T2" fmla="*/ 21 w 278"/>
                <a:gd name="T3" fmla="*/ 213 h 378"/>
                <a:gd name="T4" fmla="*/ 101 w 278"/>
                <a:gd name="T5" fmla="*/ 173 h 378"/>
                <a:gd name="T6" fmla="*/ 101 w 278"/>
                <a:gd name="T7" fmla="*/ 95 h 378"/>
                <a:gd name="T8" fmla="*/ 165 w 278"/>
                <a:gd name="T9" fmla="*/ 74 h 378"/>
                <a:gd name="T10" fmla="*/ 205 w 278"/>
                <a:gd name="T11" fmla="*/ 167 h 378"/>
                <a:gd name="T12" fmla="*/ 141 w 278"/>
                <a:gd name="T13" fmla="*/ 256 h 378"/>
                <a:gd name="T14" fmla="*/ 173 w 278"/>
                <a:gd name="T15" fmla="*/ 378 h 378"/>
                <a:gd name="T16" fmla="*/ 253 w 278"/>
                <a:gd name="T17" fmla="*/ 329 h 378"/>
                <a:gd name="T18" fmla="*/ 221 w 278"/>
                <a:gd name="T19" fmla="*/ 249 h 378"/>
                <a:gd name="T20" fmla="*/ 278 w 278"/>
                <a:gd name="T21" fmla="*/ 146 h 378"/>
                <a:gd name="T22" fmla="*/ 236 w 278"/>
                <a:gd name="T23" fmla="*/ 2 h 378"/>
                <a:gd name="T24" fmla="*/ 65 w 278"/>
                <a:gd name="T25" fmla="*/ 0 h 378"/>
                <a:gd name="T26" fmla="*/ 0 w 278"/>
                <a:gd name="T27" fmla="*/ 59 h 378"/>
                <a:gd name="T28" fmla="*/ 0 w 278"/>
                <a:gd name="T29" fmla="*/ 59 h 378"/>
                <a:gd name="T30" fmla="*/ 0 w 278"/>
                <a:gd name="T31" fmla="*/ 5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378">
                  <a:moveTo>
                    <a:pt x="0" y="59"/>
                  </a:moveTo>
                  <a:lnTo>
                    <a:pt x="21" y="213"/>
                  </a:lnTo>
                  <a:lnTo>
                    <a:pt x="101" y="173"/>
                  </a:lnTo>
                  <a:lnTo>
                    <a:pt x="101" y="95"/>
                  </a:lnTo>
                  <a:lnTo>
                    <a:pt x="165" y="74"/>
                  </a:lnTo>
                  <a:lnTo>
                    <a:pt x="205" y="167"/>
                  </a:lnTo>
                  <a:lnTo>
                    <a:pt x="141" y="256"/>
                  </a:lnTo>
                  <a:lnTo>
                    <a:pt x="173" y="378"/>
                  </a:lnTo>
                  <a:lnTo>
                    <a:pt x="253" y="329"/>
                  </a:lnTo>
                  <a:lnTo>
                    <a:pt x="221" y="249"/>
                  </a:lnTo>
                  <a:lnTo>
                    <a:pt x="278" y="146"/>
                  </a:lnTo>
                  <a:lnTo>
                    <a:pt x="236" y="2"/>
                  </a:lnTo>
                  <a:lnTo>
                    <a:pt x="65" y="0"/>
                  </a:lnTo>
                  <a:lnTo>
                    <a:pt x="0" y="59"/>
                  </a:lnTo>
                  <a:lnTo>
                    <a:pt x="0" y="59"/>
                  </a:lnTo>
                  <a:lnTo>
                    <a:pt x="0" y="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1" name="Freeform 23"/>
            <p:cNvSpPr>
              <a:spLocks/>
            </p:cNvSpPr>
            <p:nvPr/>
          </p:nvSpPr>
          <p:spPr bwMode="auto">
            <a:xfrm>
              <a:off x="3160" y="1484"/>
              <a:ext cx="258" cy="295"/>
            </a:xfrm>
            <a:custGeom>
              <a:avLst/>
              <a:gdLst>
                <a:gd name="T0" fmla="*/ 0 w 515"/>
                <a:gd name="T1" fmla="*/ 192 h 590"/>
                <a:gd name="T2" fmla="*/ 100 w 515"/>
                <a:gd name="T3" fmla="*/ 415 h 590"/>
                <a:gd name="T4" fmla="*/ 205 w 515"/>
                <a:gd name="T5" fmla="*/ 321 h 590"/>
                <a:gd name="T6" fmla="*/ 161 w 515"/>
                <a:gd name="T7" fmla="*/ 198 h 590"/>
                <a:gd name="T8" fmla="*/ 254 w 515"/>
                <a:gd name="T9" fmla="*/ 137 h 590"/>
                <a:gd name="T10" fmla="*/ 366 w 515"/>
                <a:gd name="T11" fmla="*/ 257 h 590"/>
                <a:gd name="T12" fmla="*/ 306 w 515"/>
                <a:gd name="T13" fmla="*/ 424 h 590"/>
                <a:gd name="T14" fmla="*/ 414 w 515"/>
                <a:gd name="T15" fmla="*/ 590 h 590"/>
                <a:gd name="T16" fmla="*/ 515 w 515"/>
                <a:gd name="T17" fmla="*/ 475 h 590"/>
                <a:gd name="T18" fmla="*/ 431 w 515"/>
                <a:gd name="T19" fmla="*/ 367 h 590"/>
                <a:gd name="T20" fmla="*/ 461 w 515"/>
                <a:gd name="T21" fmla="*/ 192 h 590"/>
                <a:gd name="T22" fmla="*/ 317 w 515"/>
                <a:gd name="T23" fmla="*/ 0 h 590"/>
                <a:gd name="T24" fmla="*/ 57 w 515"/>
                <a:gd name="T25" fmla="*/ 61 h 590"/>
                <a:gd name="T26" fmla="*/ 0 w 515"/>
                <a:gd name="T27" fmla="*/ 192 h 590"/>
                <a:gd name="T28" fmla="*/ 0 w 515"/>
                <a:gd name="T29" fmla="*/ 192 h 590"/>
                <a:gd name="T30" fmla="*/ 0 w 515"/>
                <a:gd name="T31" fmla="*/ 19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90">
                  <a:moveTo>
                    <a:pt x="0" y="192"/>
                  </a:moveTo>
                  <a:lnTo>
                    <a:pt x="100" y="415"/>
                  </a:lnTo>
                  <a:lnTo>
                    <a:pt x="205" y="321"/>
                  </a:lnTo>
                  <a:lnTo>
                    <a:pt x="161" y="198"/>
                  </a:lnTo>
                  <a:lnTo>
                    <a:pt x="254" y="137"/>
                  </a:lnTo>
                  <a:lnTo>
                    <a:pt x="366" y="257"/>
                  </a:lnTo>
                  <a:lnTo>
                    <a:pt x="306" y="424"/>
                  </a:lnTo>
                  <a:lnTo>
                    <a:pt x="414" y="590"/>
                  </a:lnTo>
                  <a:lnTo>
                    <a:pt x="515" y="475"/>
                  </a:lnTo>
                  <a:lnTo>
                    <a:pt x="431" y="367"/>
                  </a:lnTo>
                  <a:lnTo>
                    <a:pt x="461" y="192"/>
                  </a:lnTo>
                  <a:lnTo>
                    <a:pt x="317" y="0"/>
                  </a:lnTo>
                  <a:lnTo>
                    <a:pt x="57" y="61"/>
                  </a:lnTo>
                  <a:lnTo>
                    <a:pt x="0" y="192"/>
                  </a:lnTo>
                  <a:lnTo>
                    <a:pt x="0" y="192"/>
                  </a:lnTo>
                  <a:lnTo>
                    <a:pt x="0"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2" name="Freeform 24"/>
            <p:cNvSpPr>
              <a:spLocks/>
            </p:cNvSpPr>
            <p:nvPr/>
          </p:nvSpPr>
          <p:spPr bwMode="auto">
            <a:xfrm>
              <a:off x="2293" y="1718"/>
              <a:ext cx="154" cy="225"/>
            </a:xfrm>
            <a:custGeom>
              <a:avLst/>
              <a:gdLst>
                <a:gd name="T0" fmla="*/ 27 w 306"/>
                <a:gd name="T1" fmla="*/ 49 h 450"/>
                <a:gd name="T2" fmla="*/ 0 w 306"/>
                <a:gd name="T3" fmla="*/ 224 h 450"/>
                <a:gd name="T4" fmla="*/ 93 w 306"/>
                <a:gd name="T5" fmla="*/ 209 h 450"/>
                <a:gd name="T6" fmla="*/ 129 w 306"/>
                <a:gd name="T7" fmla="*/ 122 h 450"/>
                <a:gd name="T8" fmla="*/ 198 w 306"/>
                <a:gd name="T9" fmla="*/ 122 h 450"/>
                <a:gd name="T10" fmla="*/ 219 w 306"/>
                <a:gd name="T11" fmla="*/ 232 h 450"/>
                <a:gd name="T12" fmla="*/ 125 w 306"/>
                <a:gd name="T13" fmla="*/ 313 h 450"/>
                <a:gd name="T14" fmla="*/ 108 w 306"/>
                <a:gd name="T15" fmla="*/ 450 h 450"/>
                <a:gd name="T16" fmla="*/ 219 w 306"/>
                <a:gd name="T17" fmla="*/ 422 h 450"/>
                <a:gd name="T18" fmla="*/ 215 w 306"/>
                <a:gd name="T19" fmla="*/ 325 h 450"/>
                <a:gd name="T20" fmla="*/ 306 w 306"/>
                <a:gd name="T21" fmla="*/ 237 h 450"/>
                <a:gd name="T22" fmla="*/ 298 w 306"/>
                <a:gd name="T23" fmla="*/ 66 h 450"/>
                <a:gd name="T24" fmla="*/ 118 w 306"/>
                <a:gd name="T25" fmla="*/ 0 h 450"/>
                <a:gd name="T26" fmla="*/ 27 w 306"/>
                <a:gd name="T27" fmla="*/ 49 h 450"/>
                <a:gd name="T28" fmla="*/ 27 w 306"/>
                <a:gd name="T29" fmla="*/ 49 h 450"/>
                <a:gd name="T30" fmla="*/ 27 w 306"/>
                <a:gd name="T31" fmla="*/ 4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6" h="450">
                  <a:moveTo>
                    <a:pt x="27" y="49"/>
                  </a:moveTo>
                  <a:lnTo>
                    <a:pt x="0" y="224"/>
                  </a:lnTo>
                  <a:lnTo>
                    <a:pt x="93" y="209"/>
                  </a:lnTo>
                  <a:lnTo>
                    <a:pt x="129" y="122"/>
                  </a:lnTo>
                  <a:lnTo>
                    <a:pt x="198" y="122"/>
                  </a:lnTo>
                  <a:lnTo>
                    <a:pt x="219" y="232"/>
                  </a:lnTo>
                  <a:lnTo>
                    <a:pt x="125" y="313"/>
                  </a:lnTo>
                  <a:lnTo>
                    <a:pt x="108" y="450"/>
                  </a:lnTo>
                  <a:lnTo>
                    <a:pt x="219" y="422"/>
                  </a:lnTo>
                  <a:lnTo>
                    <a:pt x="215" y="325"/>
                  </a:lnTo>
                  <a:lnTo>
                    <a:pt x="306" y="237"/>
                  </a:lnTo>
                  <a:lnTo>
                    <a:pt x="298" y="66"/>
                  </a:lnTo>
                  <a:lnTo>
                    <a:pt x="118" y="0"/>
                  </a:lnTo>
                  <a:lnTo>
                    <a:pt x="27" y="49"/>
                  </a:lnTo>
                  <a:lnTo>
                    <a:pt x="27" y="49"/>
                  </a:lnTo>
                  <a:lnTo>
                    <a:pt x="27"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3" name="Freeform 25"/>
            <p:cNvSpPr>
              <a:spLocks/>
            </p:cNvSpPr>
            <p:nvPr/>
          </p:nvSpPr>
          <p:spPr bwMode="auto">
            <a:xfrm>
              <a:off x="3492" y="2078"/>
              <a:ext cx="105" cy="153"/>
            </a:xfrm>
            <a:custGeom>
              <a:avLst/>
              <a:gdLst>
                <a:gd name="T0" fmla="*/ 13 w 211"/>
                <a:gd name="T1" fmla="*/ 33 h 306"/>
                <a:gd name="T2" fmla="*/ 0 w 211"/>
                <a:gd name="T3" fmla="*/ 152 h 306"/>
                <a:gd name="T4" fmla="*/ 65 w 211"/>
                <a:gd name="T5" fmla="*/ 145 h 306"/>
                <a:gd name="T6" fmla="*/ 84 w 211"/>
                <a:gd name="T7" fmla="*/ 80 h 306"/>
                <a:gd name="T8" fmla="*/ 133 w 211"/>
                <a:gd name="T9" fmla="*/ 80 h 306"/>
                <a:gd name="T10" fmla="*/ 146 w 211"/>
                <a:gd name="T11" fmla="*/ 166 h 306"/>
                <a:gd name="T12" fmla="*/ 84 w 211"/>
                <a:gd name="T13" fmla="*/ 213 h 306"/>
                <a:gd name="T14" fmla="*/ 72 w 211"/>
                <a:gd name="T15" fmla="*/ 306 h 306"/>
                <a:gd name="T16" fmla="*/ 146 w 211"/>
                <a:gd name="T17" fmla="*/ 289 h 306"/>
                <a:gd name="T18" fmla="*/ 146 w 211"/>
                <a:gd name="T19" fmla="*/ 223 h 306"/>
                <a:gd name="T20" fmla="*/ 211 w 211"/>
                <a:gd name="T21" fmla="*/ 166 h 306"/>
                <a:gd name="T22" fmla="*/ 205 w 211"/>
                <a:gd name="T23" fmla="*/ 40 h 306"/>
                <a:gd name="T24" fmla="*/ 76 w 211"/>
                <a:gd name="T25" fmla="*/ 0 h 306"/>
                <a:gd name="T26" fmla="*/ 13 w 211"/>
                <a:gd name="T27" fmla="*/ 33 h 306"/>
                <a:gd name="T28" fmla="*/ 13 w 211"/>
                <a:gd name="T29" fmla="*/ 33 h 306"/>
                <a:gd name="T30" fmla="*/ 13 w 211"/>
                <a:gd name="T31" fmla="*/ 3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306">
                  <a:moveTo>
                    <a:pt x="13" y="33"/>
                  </a:moveTo>
                  <a:lnTo>
                    <a:pt x="0" y="152"/>
                  </a:lnTo>
                  <a:lnTo>
                    <a:pt x="65" y="145"/>
                  </a:lnTo>
                  <a:lnTo>
                    <a:pt x="84" y="80"/>
                  </a:lnTo>
                  <a:lnTo>
                    <a:pt x="133" y="80"/>
                  </a:lnTo>
                  <a:lnTo>
                    <a:pt x="146" y="166"/>
                  </a:lnTo>
                  <a:lnTo>
                    <a:pt x="84" y="213"/>
                  </a:lnTo>
                  <a:lnTo>
                    <a:pt x="72" y="306"/>
                  </a:lnTo>
                  <a:lnTo>
                    <a:pt x="146" y="289"/>
                  </a:lnTo>
                  <a:lnTo>
                    <a:pt x="146" y="223"/>
                  </a:lnTo>
                  <a:lnTo>
                    <a:pt x="211" y="166"/>
                  </a:lnTo>
                  <a:lnTo>
                    <a:pt x="205" y="40"/>
                  </a:lnTo>
                  <a:lnTo>
                    <a:pt x="76" y="0"/>
                  </a:lnTo>
                  <a:lnTo>
                    <a:pt x="13" y="33"/>
                  </a:lnTo>
                  <a:lnTo>
                    <a:pt x="13" y="33"/>
                  </a:lnTo>
                  <a:lnTo>
                    <a:pt x="13" y="3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4" name="Freeform 26"/>
            <p:cNvSpPr>
              <a:spLocks/>
            </p:cNvSpPr>
            <p:nvPr/>
          </p:nvSpPr>
          <p:spPr bwMode="auto">
            <a:xfrm>
              <a:off x="2576" y="2311"/>
              <a:ext cx="146" cy="115"/>
            </a:xfrm>
            <a:custGeom>
              <a:avLst/>
              <a:gdLst>
                <a:gd name="T0" fmla="*/ 233 w 292"/>
                <a:gd name="T1" fmla="*/ 0 h 230"/>
                <a:gd name="T2" fmla="*/ 108 w 292"/>
                <a:gd name="T3" fmla="*/ 34 h 230"/>
                <a:gd name="T4" fmla="*/ 142 w 292"/>
                <a:gd name="T5" fmla="*/ 89 h 230"/>
                <a:gd name="T6" fmla="*/ 207 w 292"/>
                <a:gd name="T7" fmla="*/ 82 h 230"/>
                <a:gd name="T8" fmla="*/ 235 w 292"/>
                <a:gd name="T9" fmla="*/ 129 h 230"/>
                <a:gd name="T10" fmla="*/ 169 w 292"/>
                <a:gd name="T11" fmla="*/ 173 h 230"/>
                <a:gd name="T12" fmla="*/ 91 w 292"/>
                <a:gd name="T13" fmla="*/ 137 h 230"/>
                <a:gd name="T14" fmla="*/ 0 w 292"/>
                <a:gd name="T15" fmla="*/ 173 h 230"/>
                <a:gd name="T16" fmla="*/ 43 w 292"/>
                <a:gd name="T17" fmla="*/ 230 h 230"/>
                <a:gd name="T18" fmla="*/ 108 w 292"/>
                <a:gd name="T19" fmla="*/ 201 h 230"/>
                <a:gd name="T20" fmla="*/ 188 w 292"/>
                <a:gd name="T21" fmla="*/ 230 h 230"/>
                <a:gd name="T22" fmla="*/ 292 w 292"/>
                <a:gd name="T23" fmla="*/ 173 h 230"/>
                <a:gd name="T24" fmla="*/ 281 w 292"/>
                <a:gd name="T25" fmla="*/ 44 h 230"/>
                <a:gd name="T26" fmla="*/ 233 w 292"/>
                <a:gd name="T27" fmla="*/ 0 h 230"/>
                <a:gd name="T28" fmla="*/ 233 w 292"/>
                <a:gd name="T29" fmla="*/ 0 h 230"/>
                <a:gd name="T30" fmla="*/ 233 w 292"/>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230">
                  <a:moveTo>
                    <a:pt x="233" y="0"/>
                  </a:moveTo>
                  <a:lnTo>
                    <a:pt x="108" y="34"/>
                  </a:lnTo>
                  <a:lnTo>
                    <a:pt x="142" y="89"/>
                  </a:lnTo>
                  <a:lnTo>
                    <a:pt x="207" y="82"/>
                  </a:lnTo>
                  <a:lnTo>
                    <a:pt x="235" y="129"/>
                  </a:lnTo>
                  <a:lnTo>
                    <a:pt x="169" y="173"/>
                  </a:lnTo>
                  <a:lnTo>
                    <a:pt x="91" y="137"/>
                  </a:lnTo>
                  <a:lnTo>
                    <a:pt x="0" y="173"/>
                  </a:lnTo>
                  <a:lnTo>
                    <a:pt x="43" y="230"/>
                  </a:lnTo>
                  <a:lnTo>
                    <a:pt x="108" y="201"/>
                  </a:lnTo>
                  <a:lnTo>
                    <a:pt x="188" y="230"/>
                  </a:lnTo>
                  <a:lnTo>
                    <a:pt x="292" y="173"/>
                  </a:lnTo>
                  <a:lnTo>
                    <a:pt x="281" y="44"/>
                  </a:lnTo>
                  <a:lnTo>
                    <a:pt x="233" y="0"/>
                  </a:lnTo>
                  <a:lnTo>
                    <a:pt x="233" y="0"/>
                  </a:lnTo>
                  <a:lnTo>
                    <a:pt x="233"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5" name="Freeform 27"/>
            <p:cNvSpPr>
              <a:spLocks/>
            </p:cNvSpPr>
            <p:nvPr/>
          </p:nvSpPr>
          <p:spPr bwMode="auto">
            <a:xfrm>
              <a:off x="3291" y="991"/>
              <a:ext cx="213" cy="160"/>
            </a:xfrm>
            <a:custGeom>
              <a:avLst/>
              <a:gdLst>
                <a:gd name="T0" fmla="*/ 68 w 426"/>
                <a:gd name="T1" fmla="*/ 319 h 319"/>
                <a:gd name="T2" fmla="*/ 243 w 426"/>
                <a:gd name="T3" fmla="*/ 291 h 319"/>
                <a:gd name="T4" fmla="*/ 199 w 426"/>
                <a:gd name="T5" fmla="*/ 205 h 319"/>
                <a:gd name="T6" fmla="*/ 108 w 426"/>
                <a:gd name="T7" fmla="*/ 201 h 319"/>
                <a:gd name="T8" fmla="*/ 91 w 426"/>
                <a:gd name="T9" fmla="*/ 133 h 319"/>
                <a:gd name="T10" fmla="*/ 192 w 426"/>
                <a:gd name="T11" fmla="*/ 85 h 319"/>
                <a:gd name="T12" fmla="*/ 293 w 426"/>
                <a:gd name="T13" fmla="*/ 154 h 319"/>
                <a:gd name="T14" fmla="*/ 426 w 426"/>
                <a:gd name="T15" fmla="*/ 129 h 319"/>
                <a:gd name="T16" fmla="*/ 378 w 426"/>
                <a:gd name="T17" fmla="*/ 32 h 319"/>
                <a:gd name="T18" fmla="*/ 285 w 426"/>
                <a:gd name="T19" fmla="*/ 64 h 319"/>
                <a:gd name="T20" fmla="*/ 177 w 426"/>
                <a:gd name="T21" fmla="*/ 0 h 319"/>
                <a:gd name="T22" fmla="*/ 15 w 426"/>
                <a:gd name="T23" fmla="*/ 49 h 319"/>
                <a:gd name="T24" fmla="*/ 0 w 426"/>
                <a:gd name="T25" fmla="*/ 241 h 319"/>
                <a:gd name="T26" fmla="*/ 68 w 426"/>
                <a:gd name="T27" fmla="*/ 319 h 319"/>
                <a:gd name="T28" fmla="*/ 68 w 426"/>
                <a:gd name="T29" fmla="*/ 319 h 319"/>
                <a:gd name="T30" fmla="*/ 68 w 426"/>
                <a:gd name="T31"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6" h="319">
                  <a:moveTo>
                    <a:pt x="68" y="319"/>
                  </a:moveTo>
                  <a:lnTo>
                    <a:pt x="243" y="291"/>
                  </a:lnTo>
                  <a:lnTo>
                    <a:pt x="199" y="205"/>
                  </a:lnTo>
                  <a:lnTo>
                    <a:pt x="108" y="201"/>
                  </a:lnTo>
                  <a:lnTo>
                    <a:pt x="91" y="133"/>
                  </a:lnTo>
                  <a:lnTo>
                    <a:pt x="192" y="85"/>
                  </a:lnTo>
                  <a:lnTo>
                    <a:pt x="293" y="154"/>
                  </a:lnTo>
                  <a:lnTo>
                    <a:pt x="426" y="129"/>
                  </a:lnTo>
                  <a:lnTo>
                    <a:pt x="378" y="32"/>
                  </a:lnTo>
                  <a:lnTo>
                    <a:pt x="285" y="64"/>
                  </a:lnTo>
                  <a:lnTo>
                    <a:pt x="177" y="0"/>
                  </a:lnTo>
                  <a:lnTo>
                    <a:pt x="15" y="49"/>
                  </a:lnTo>
                  <a:lnTo>
                    <a:pt x="0" y="241"/>
                  </a:lnTo>
                  <a:lnTo>
                    <a:pt x="68" y="319"/>
                  </a:lnTo>
                  <a:lnTo>
                    <a:pt x="68" y="319"/>
                  </a:lnTo>
                  <a:lnTo>
                    <a:pt x="68" y="3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6" name="Freeform 28"/>
            <p:cNvSpPr>
              <a:spLocks/>
            </p:cNvSpPr>
            <p:nvPr/>
          </p:nvSpPr>
          <p:spPr bwMode="auto">
            <a:xfrm>
              <a:off x="2875" y="1691"/>
              <a:ext cx="207" cy="191"/>
            </a:xfrm>
            <a:custGeom>
              <a:avLst/>
              <a:gdLst>
                <a:gd name="T0" fmla="*/ 169 w 415"/>
                <a:gd name="T1" fmla="*/ 382 h 382"/>
                <a:gd name="T2" fmla="*/ 318 w 415"/>
                <a:gd name="T3" fmla="*/ 294 h 382"/>
                <a:gd name="T4" fmla="*/ 246 w 415"/>
                <a:gd name="T5" fmla="*/ 230 h 382"/>
                <a:gd name="T6" fmla="*/ 162 w 415"/>
                <a:gd name="T7" fmla="*/ 270 h 382"/>
                <a:gd name="T8" fmla="*/ 112 w 415"/>
                <a:gd name="T9" fmla="*/ 211 h 382"/>
                <a:gd name="T10" fmla="*/ 185 w 415"/>
                <a:gd name="T11" fmla="*/ 119 h 382"/>
                <a:gd name="T12" fmla="*/ 310 w 415"/>
                <a:gd name="T13" fmla="*/ 146 h 382"/>
                <a:gd name="T14" fmla="*/ 415 w 415"/>
                <a:gd name="T15" fmla="*/ 60 h 382"/>
                <a:gd name="T16" fmla="*/ 333 w 415"/>
                <a:gd name="T17" fmla="*/ 0 h 382"/>
                <a:gd name="T18" fmla="*/ 263 w 415"/>
                <a:gd name="T19" fmla="*/ 64 h 382"/>
                <a:gd name="T20" fmla="*/ 128 w 415"/>
                <a:gd name="T21" fmla="*/ 57 h 382"/>
                <a:gd name="T22" fmla="*/ 0 w 415"/>
                <a:gd name="T23" fmla="*/ 169 h 382"/>
                <a:gd name="T24" fmla="*/ 73 w 415"/>
                <a:gd name="T25" fmla="*/ 351 h 382"/>
                <a:gd name="T26" fmla="*/ 169 w 415"/>
                <a:gd name="T27" fmla="*/ 382 h 382"/>
                <a:gd name="T28" fmla="*/ 169 w 415"/>
                <a:gd name="T29" fmla="*/ 382 h 382"/>
                <a:gd name="T30" fmla="*/ 169 w 415"/>
                <a:gd name="T31"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 h="382">
                  <a:moveTo>
                    <a:pt x="169" y="382"/>
                  </a:moveTo>
                  <a:lnTo>
                    <a:pt x="318" y="294"/>
                  </a:lnTo>
                  <a:lnTo>
                    <a:pt x="246" y="230"/>
                  </a:lnTo>
                  <a:lnTo>
                    <a:pt x="162" y="270"/>
                  </a:lnTo>
                  <a:lnTo>
                    <a:pt x="112" y="211"/>
                  </a:lnTo>
                  <a:lnTo>
                    <a:pt x="185" y="119"/>
                  </a:lnTo>
                  <a:lnTo>
                    <a:pt x="310" y="146"/>
                  </a:lnTo>
                  <a:lnTo>
                    <a:pt x="415" y="60"/>
                  </a:lnTo>
                  <a:lnTo>
                    <a:pt x="333" y="0"/>
                  </a:lnTo>
                  <a:lnTo>
                    <a:pt x="263" y="64"/>
                  </a:lnTo>
                  <a:lnTo>
                    <a:pt x="128" y="57"/>
                  </a:lnTo>
                  <a:lnTo>
                    <a:pt x="0" y="169"/>
                  </a:lnTo>
                  <a:lnTo>
                    <a:pt x="73" y="351"/>
                  </a:lnTo>
                  <a:lnTo>
                    <a:pt x="169" y="382"/>
                  </a:lnTo>
                  <a:lnTo>
                    <a:pt x="169" y="382"/>
                  </a:lnTo>
                  <a:lnTo>
                    <a:pt x="169" y="3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7" name="Freeform 29"/>
            <p:cNvSpPr>
              <a:spLocks/>
            </p:cNvSpPr>
            <p:nvPr/>
          </p:nvSpPr>
          <p:spPr bwMode="auto">
            <a:xfrm>
              <a:off x="2682" y="1351"/>
              <a:ext cx="179" cy="167"/>
            </a:xfrm>
            <a:custGeom>
              <a:avLst/>
              <a:gdLst>
                <a:gd name="T0" fmla="*/ 210 w 358"/>
                <a:gd name="T1" fmla="*/ 0 h 335"/>
                <a:gd name="T2" fmla="*/ 76 w 358"/>
                <a:gd name="T3" fmla="*/ 80 h 335"/>
                <a:gd name="T4" fmla="*/ 145 w 358"/>
                <a:gd name="T5" fmla="*/ 137 h 335"/>
                <a:gd name="T6" fmla="*/ 221 w 358"/>
                <a:gd name="T7" fmla="*/ 101 h 335"/>
                <a:gd name="T8" fmla="*/ 263 w 358"/>
                <a:gd name="T9" fmla="*/ 150 h 335"/>
                <a:gd name="T10" fmla="*/ 206 w 358"/>
                <a:gd name="T11" fmla="*/ 226 h 335"/>
                <a:gd name="T12" fmla="*/ 92 w 358"/>
                <a:gd name="T13" fmla="*/ 209 h 335"/>
                <a:gd name="T14" fmla="*/ 0 w 358"/>
                <a:gd name="T15" fmla="*/ 287 h 335"/>
                <a:gd name="T16" fmla="*/ 76 w 358"/>
                <a:gd name="T17" fmla="*/ 335 h 335"/>
                <a:gd name="T18" fmla="*/ 137 w 358"/>
                <a:gd name="T19" fmla="*/ 278 h 335"/>
                <a:gd name="T20" fmla="*/ 249 w 358"/>
                <a:gd name="T21" fmla="*/ 287 h 335"/>
                <a:gd name="T22" fmla="*/ 358 w 358"/>
                <a:gd name="T23" fmla="*/ 183 h 335"/>
                <a:gd name="T24" fmla="*/ 289 w 358"/>
                <a:gd name="T25" fmla="*/ 29 h 335"/>
                <a:gd name="T26" fmla="*/ 210 w 358"/>
                <a:gd name="T27" fmla="*/ 0 h 335"/>
                <a:gd name="T28" fmla="*/ 210 w 358"/>
                <a:gd name="T29" fmla="*/ 0 h 335"/>
                <a:gd name="T30" fmla="*/ 210 w 358"/>
                <a:gd name="T31"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335">
                  <a:moveTo>
                    <a:pt x="210" y="0"/>
                  </a:moveTo>
                  <a:lnTo>
                    <a:pt x="76" y="80"/>
                  </a:lnTo>
                  <a:lnTo>
                    <a:pt x="145" y="137"/>
                  </a:lnTo>
                  <a:lnTo>
                    <a:pt x="221" y="101"/>
                  </a:lnTo>
                  <a:lnTo>
                    <a:pt x="263" y="150"/>
                  </a:lnTo>
                  <a:lnTo>
                    <a:pt x="206" y="226"/>
                  </a:lnTo>
                  <a:lnTo>
                    <a:pt x="92" y="209"/>
                  </a:lnTo>
                  <a:lnTo>
                    <a:pt x="0" y="287"/>
                  </a:lnTo>
                  <a:lnTo>
                    <a:pt x="76" y="335"/>
                  </a:lnTo>
                  <a:lnTo>
                    <a:pt x="137" y="278"/>
                  </a:lnTo>
                  <a:lnTo>
                    <a:pt x="249" y="287"/>
                  </a:lnTo>
                  <a:lnTo>
                    <a:pt x="358" y="183"/>
                  </a:lnTo>
                  <a:lnTo>
                    <a:pt x="289" y="29"/>
                  </a:lnTo>
                  <a:lnTo>
                    <a:pt x="210" y="0"/>
                  </a:lnTo>
                  <a:lnTo>
                    <a:pt x="210" y="0"/>
                  </a:lnTo>
                  <a:lnTo>
                    <a:pt x="2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8" name="Freeform 30"/>
            <p:cNvSpPr>
              <a:spLocks/>
            </p:cNvSpPr>
            <p:nvPr/>
          </p:nvSpPr>
          <p:spPr bwMode="auto">
            <a:xfrm>
              <a:off x="1965" y="1544"/>
              <a:ext cx="56" cy="54"/>
            </a:xfrm>
            <a:custGeom>
              <a:avLst/>
              <a:gdLst>
                <a:gd name="T0" fmla="*/ 80 w 112"/>
                <a:gd name="T1" fmla="*/ 0 h 108"/>
                <a:gd name="T2" fmla="*/ 0 w 112"/>
                <a:gd name="T3" fmla="*/ 34 h 108"/>
                <a:gd name="T4" fmla="*/ 8 w 112"/>
                <a:gd name="T5" fmla="*/ 99 h 108"/>
                <a:gd name="T6" fmla="*/ 80 w 112"/>
                <a:gd name="T7" fmla="*/ 108 h 108"/>
                <a:gd name="T8" fmla="*/ 112 w 112"/>
                <a:gd name="T9" fmla="*/ 57 h 108"/>
                <a:gd name="T10" fmla="*/ 80 w 112"/>
                <a:gd name="T11" fmla="*/ 0 h 108"/>
                <a:gd name="T12" fmla="*/ 80 w 112"/>
                <a:gd name="T13" fmla="*/ 0 h 108"/>
                <a:gd name="T14" fmla="*/ 80 w 112"/>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08">
                  <a:moveTo>
                    <a:pt x="80" y="0"/>
                  </a:moveTo>
                  <a:lnTo>
                    <a:pt x="0" y="34"/>
                  </a:lnTo>
                  <a:lnTo>
                    <a:pt x="8" y="99"/>
                  </a:lnTo>
                  <a:lnTo>
                    <a:pt x="80" y="108"/>
                  </a:lnTo>
                  <a:lnTo>
                    <a:pt x="112" y="57"/>
                  </a:lnTo>
                  <a:lnTo>
                    <a:pt x="80" y="0"/>
                  </a:lnTo>
                  <a:lnTo>
                    <a:pt x="80" y="0"/>
                  </a:lnTo>
                  <a:lnTo>
                    <a:pt x="8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39" name="Freeform 31"/>
            <p:cNvSpPr>
              <a:spLocks/>
            </p:cNvSpPr>
            <p:nvPr/>
          </p:nvSpPr>
          <p:spPr bwMode="auto">
            <a:xfrm>
              <a:off x="3412" y="1784"/>
              <a:ext cx="87" cy="93"/>
            </a:xfrm>
            <a:custGeom>
              <a:avLst/>
              <a:gdLst>
                <a:gd name="T0" fmla="*/ 103 w 173"/>
                <a:gd name="T1" fmla="*/ 0 h 186"/>
                <a:gd name="T2" fmla="*/ 0 w 173"/>
                <a:gd name="T3" fmla="*/ 82 h 186"/>
                <a:gd name="T4" fmla="*/ 44 w 173"/>
                <a:gd name="T5" fmla="*/ 186 h 186"/>
                <a:gd name="T6" fmla="*/ 160 w 173"/>
                <a:gd name="T7" fmla="*/ 162 h 186"/>
                <a:gd name="T8" fmla="*/ 173 w 173"/>
                <a:gd name="T9" fmla="*/ 70 h 186"/>
                <a:gd name="T10" fmla="*/ 103 w 173"/>
                <a:gd name="T11" fmla="*/ 0 h 186"/>
                <a:gd name="T12" fmla="*/ 103 w 173"/>
                <a:gd name="T13" fmla="*/ 0 h 186"/>
                <a:gd name="T14" fmla="*/ 103 w 173"/>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86">
                  <a:moveTo>
                    <a:pt x="103" y="0"/>
                  </a:moveTo>
                  <a:lnTo>
                    <a:pt x="0" y="82"/>
                  </a:lnTo>
                  <a:lnTo>
                    <a:pt x="44" y="186"/>
                  </a:lnTo>
                  <a:lnTo>
                    <a:pt x="160" y="162"/>
                  </a:lnTo>
                  <a:lnTo>
                    <a:pt x="173" y="70"/>
                  </a:lnTo>
                  <a:lnTo>
                    <a:pt x="103" y="0"/>
                  </a:lnTo>
                  <a:lnTo>
                    <a:pt x="103" y="0"/>
                  </a:lnTo>
                  <a:lnTo>
                    <a:pt x="10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0" name="Freeform 32"/>
            <p:cNvSpPr>
              <a:spLocks/>
            </p:cNvSpPr>
            <p:nvPr/>
          </p:nvSpPr>
          <p:spPr bwMode="auto">
            <a:xfrm>
              <a:off x="2352" y="1986"/>
              <a:ext cx="62" cy="56"/>
            </a:xfrm>
            <a:custGeom>
              <a:avLst/>
              <a:gdLst>
                <a:gd name="T0" fmla="*/ 112 w 123"/>
                <a:gd name="T1" fmla="*/ 0 h 112"/>
                <a:gd name="T2" fmla="*/ 17 w 123"/>
                <a:gd name="T3" fmla="*/ 2 h 112"/>
                <a:gd name="T4" fmla="*/ 0 w 123"/>
                <a:gd name="T5" fmla="*/ 84 h 112"/>
                <a:gd name="T6" fmla="*/ 76 w 123"/>
                <a:gd name="T7" fmla="*/ 112 h 112"/>
                <a:gd name="T8" fmla="*/ 123 w 123"/>
                <a:gd name="T9" fmla="*/ 63 h 112"/>
                <a:gd name="T10" fmla="*/ 112 w 123"/>
                <a:gd name="T11" fmla="*/ 0 h 112"/>
                <a:gd name="T12" fmla="*/ 112 w 123"/>
                <a:gd name="T13" fmla="*/ 0 h 112"/>
                <a:gd name="T14" fmla="*/ 112 w 123"/>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12">
                  <a:moveTo>
                    <a:pt x="112" y="0"/>
                  </a:moveTo>
                  <a:lnTo>
                    <a:pt x="17" y="2"/>
                  </a:lnTo>
                  <a:lnTo>
                    <a:pt x="0" y="84"/>
                  </a:lnTo>
                  <a:lnTo>
                    <a:pt x="76" y="112"/>
                  </a:lnTo>
                  <a:lnTo>
                    <a:pt x="123" y="63"/>
                  </a:lnTo>
                  <a:lnTo>
                    <a:pt x="112" y="0"/>
                  </a:lnTo>
                  <a:lnTo>
                    <a:pt x="112" y="0"/>
                  </a:lnTo>
                  <a:lnTo>
                    <a:pt x="11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1" name="Freeform 33"/>
            <p:cNvSpPr>
              <a:spLocks/>
            </p:cNvSpPr>
            <p:nvPr/>
          </p:nvSpPr>
          <p:spPr bwMode="auto">
            <a:xfrm>
              <a:off x="3530" y="2263"/>
              <a:ext cx="43" cy="38"/>
            </a:xfrm>
            <a:custGeom>
              <a:avLst/>
              <a:gdLst>
                <a:gd name="T0" fmla="*/ 78 w 86"/>
                <a:gd name="T1" fmla="*/ 0 h 76"/>
                <a:gd name="T2" fmla="*/ 13 w 86"/>
                <a:gd name="T3" fmla="*/ 0 h 76"/>
                <a:gd name="T4" fmla="*/ 0 w 86"/>
                <a:gd name="T5" fmla="*/ 59 h 76"/>
                <a:gd name="T6" fmla="*/ 57 w 86"/>
                <a:gd name="T7" fmla="*/ 76 h 76"/>
                <a:gd name="T8" fmla="*/ 86 w 86"/>
                <a:gd name="T9" fmla="*/ 47 h 76"/>
                <a:gd name="T10" fmla="*/ 78 w 86"/>
                <a:gd name="T11" fmla="*/ 0 h 76"/>
                <a:gd name="T12" fmla="*/ 78 w 86"/>
                <a:gd name="T13" fmla="*/ 0 h 76"/>
                <a:gd name="T14" fmla="*/ 78 w 86"/>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6">
                  <a:moveTo>
                    <a:pt x="78" y="0"/>
                  </a:moveTo>
                  <a:lnTo>
                    <a:pt x="13" y="0"/>
                  </a:lnTo>
                  <a:lnTo>
                    <a:pt x="0" y="59"/>
                  </a:lnTo>
                  <a:lnTo>
                    <a:pt x="57" y="76"/>
                  </a:lnTo>
                  <a:lnTo>
                    <a:pt x="86" y="47"/>
                  </a:lnTo>
                  <a:lnTo>
                    <a:pt x="78" y="0"/>
                  </a:lnTo>
                  <a:lnTo>
                    <a:pt x="78" y="0"/>
                  </a:lnTo>
                  <a:lnTo>
                    <a:pt x="7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2" name="Freeform 34"/>
            <p:cNvSpPr>
              <a:spLocks/>
            </p:cNvSpPr>
            <p:nvPr/>
          </p:nvSpPr>
          <p:spPr bwMode="auto">
            <a:xfrm>
              <a:off x="2522" y="2415"/>
              <a:ext cx="41" cy="43"/>
            </a:xfrm>
            <a:custGeom>
              <a:avLst/>
              <a:gdLst>
                <a:gd name="T0" fmla="*/ 84 w 84"/>
                <a:gd name="T1" fmla="*/ 63 h 88"/>
                <a:gd name="T2" fmla="*/ 55 w 84"/>
                <a:gd name="T3" fmla="*/ 0 h 88"/>
                <a:gd name="T4" fmla="*/ 0 w 84"/>
                <a:gd name="T5" fmla="*/ 19 h 88"/>
                <a:gd name="T6" fmla="*/ 8 w 84"/>
                <a:gd name="T7" fmla="*/ 72 h 88"/>
                <a:gd name="T8" fmla="*/ 48 w 84"/>
                <a:gd name="T9" fmla="*/ 88 h 88"/>
                <a:gd name="T10" fmla="*/ 84 w 84"/>
                <a:gd name="T11" fmla="*/ 63 h 88"/>
                <a:gd name="T12" fmla="*/ 84 w 84"/>
                <a:gd name="T13" fmla="*/ 63 h 88"/>
                <a:gd name="T14" fmla="*/ 84 w 84"/>
                <a:gd name="T15" fmla="*/ 6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8">
                  <a:moveTo>
                    <a:pt x="84" y="63"/>
                  </a:moveTo>
                  <a:lnTo>
                    <a:pt x="55" y="0"/>
                  </a:lnTo>
                  <a:lnTo>
                    <a:pt x="0" y="19"/>
                  </a:lnTo>
                  <a:lnTo>
                    <a:pt x="8" y="72"/>
                  </a:lnTo>
                  <a:lnTo>
                    <a:pt x="48" y="88"/>
                  </a:lnTo>
                  <a:lnTo>
                    <a:pt x="84" y="63"/>
                  </a:lnTo>
                  <a:lnTo>
                    <a:pt x="84" y="63"/>
                  </a:lnTo>
                  <a:lnTo>
                    <a:pt x="84" y="6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3" name="Freeform 35"/>
            <p:cNvSpPr>
              <a:spLocks/>
            </p:cNvSpPr>
            <p:nvPr/>
          </p:nvSpPr>
          <p:spPr bwMode="auto">
            <a:xfrm>
              <a:off x="3534" y="976"/>
              <a:ext cx="61" cy="60"/>
            </a:xfrm>
            <a:custGeom>
              <a:avLst/>
              <a:gdLst>
                <a:gd name="T0" fmla="*/ 0 w 121"/>
                <a:gd name="T1" fmla="*/ 27 h 120"/>
                <a:gd name="T2" fmla="*/ 26 w 121"/>
                <a:gd name="T3" fmla="*/ 120 h 120"/>
                <a:gd name="T4" fmla="*/ 106 w 121"/>
                <a:gd name="T5" fmla="*/ 109 h 120"/>
                <a:gd name="T6" fmla="*/ 121 w 121"/>
                <a:gd name="T7" fmla="*/ 27 h 120"/>
                <a:gd name="T8" fmla="*/ 62 w 121"/>
                <a:gd name="T9" fmla="*/ 0 h 120"/>
                <a:gd name="T10" fmla="*/ 0 w 121"/>
                <a:gd name="T11" fmla="*/ 27 h 120"/>
                <a:gd name="T12" fmla="*/ 0 w 121"/>
                <a:gd name="T13" fmla="*/ 27 h 120"/>
                <a:gd name="T14" fmla="*/ 0 w 121"/>
                <a:gd name="T15" fmla="*/ 27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0">
                  <a:moveTo>
                    <a:pt x="0" y="27"/>
                  </a:moveTo>
                  <a:lnTo>
                    <a:pt x="26" y="120"/>
                  </a:lnTo>
                  <a:lnTo>
                    <a:pt x="106" y="109"/>
                  </a:lnTo>
                  <a:lnTo>
                    <a:pt x="121" y="27"/>
                  </a:lnTo>
                  <a:lnTo>
                    <a:pt x="62" y="0"/>
                  </a:lnTo>
                  <a:lnTo>
                    <a:pt x="0" y="27"/>
                  </a:lnTo>
                  <a:lnTo>
                    <a:pt x="0" y="27"/>
                  </a:lnTo>
                  <a:lnTo>
                    <a:pt x="0"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4" name="Freeform 36"/>
            <p:cNvSpPr>
              <a:spLocks/>
            </p:cNvSpPr>
            <p:nvPr/>
          </p:nvSpPr>
          <p:spPr bwMode="auto">
            <a:xfrm>
              <a:off x="3080" y="1623"/>
              <a:ext cx="66" cy="65"/>
            </a:xfrm>
            <a:custGeom>
              <a:avLst/>
              <a:gdLst>
                <a:gd name="T0" fmla="*/ 0 w 131"/>
                <a:gd name="T1" fmla="*/ 61 h 129"/>
                <a:gd name="T2" fmla="*/ 59 w 131"/>
                <a:gd name="T3" fmla="*/ 129 h 129"/>
                <a:gd name="T4" fmla="*/ 131 w 131"/>
                <a:gd name="T5" fmla="*/ 85 h 129"/>
                <a:gd name="T6" fmla="*/ 103 w 131"/>
                <a:gd name="T7" fmla="*/ 4 h 129"/>
                <a:gd name="T8" fmla="*/ 36 w 131"/>
                <a:gd name="T9" fmla="*/ 0 h 129"/>
                <a:gd name="T10" fmla="*/ 0 w 131"/>
                <a:gd name="T11" fmla="*/ 61 h 129"/>
                <a:gd name="T12" fmla="*/ 0 w 131"/>
                <a:gd name="T13" fmla="*/ 61 h 129"/>
                <a:gd name="T14" fmla="*/ 0 w 13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29">
                  <a:moveTo>
                    <a:pt x="0" y="61"/>
                  </a:moveTo>
                  <a:lnTo>
                    <a:pt x="59" y="129"/>
                  </a:lnTo>
                  <a:lnTo>
                    <a:pt x="131" y="85"/>
                  </a:lnTo>
                  <a:lnTo>
                    <a:pt x="103" y="4"/>
                  </a:lnTo>
                  <a:lnTo>
                    <a:pt x="36" y="0"/>
                  </a:lnTo>
                  <a:lnTo>
                    <a:pt x="0" y="61"/>
                  </a:lnTo>
                  <a:lnTo>
                    <a:pt x="0" y="61"/>
                  </a:lnTo>
                  <a:lnTo>
                    <a:pt x="0"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5" name="Freeform 37"/>
            <p:cNvSpPr>
              <a:spLocks/>
            </p:cNvSpPr>
            <p:nvPr/>
          </p:nvSpPr>
          <p:spPr bwMode="auto">
            <a:xfrm>
              <a:off x="2630" y="1526"/>
              <a:ext cx="56" cy="50"/>
            </a:xfrm>
            <a:custGeom>
              <a:avLst/>
              <a:gdLst>
                <a:gd name="T0" fmla="*/ 112 w 112"/>
                <a:gd name="T1" fmla="*/ 53 h 101"/>
                <a:gd name="T2" fmla="*/ 61 w 112"/>
                <a:gd name="T3" fmla="*/ 0 h 101"/>
                <a:gd name="T4" fmla="*/ 0 w 112"/>
                <a:gd name="T5" fmla="*/ 34 h 101"/>
                <a:gd name="T6" fmla="*/ 19 w 112"/>
                <a:gd name="T7" fmla="*/ 101 h 101"/>
                <a:gd name="T8" fmla="*/ 80 w 112"/>
                <a:gd name="T9" fmla="*/ 101 h 101"/>
                <a:gd name="T10" fmla="*/ 112 w 112"/>
                <a:gd name="T11" fmla="*/ 53 h 101"/>
                <a:gd name="T12" fmla="*/ 112 w 112"/>
                <a:gd name="T13" fmla="*/ 53 h 101"/>
                <a:gd name="T14" fmla="*/ 112 w 112"/>
                <a:gd name="T15" fmla="*/ 53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01">
                  <a:moveTo>
                    <a:pt x="112" y="53"/>
                  </a:moveTo>
                  <a:lnTo>
                    <a:pt x="61" y="0"/>
                  </a:lnTo>
                  <a:lnTo>
                    <a:pt x="0" y="34"/>
                  </a:lnTo>
                  <a:lnTo>
                    <a:pt x="19" y="101"/>
                  </a:lnTo>
                  <a:lnTo>
                    <a:pt x="80" y="101"/>
                  </a:lnTo>
                  <a:lnTo>
                    <a:pt x="112" y="53"/>
                  </a:lnTo>
                  <a:lnTo>
                    <a:pt x="112" y="53"/>
                  </a:lnTo>
                  <a:lnTo>
                    <a:pt x="112" y="5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6" name="Freeform 38"/>
            <p:cNvSpPr>
              <a:spLocks/>
            </p:cNvSpPr>
            <p:nvPr/>
          </p:nvSpPr>
          <p:spPr bwMode="auto">
            <a:xfrm>
              <a:off x="2329" y="846"/>
              <a:ext cx="269" cy="445"/>
            </a:xfrm>
            <a:custGeom>
              <a:avLst/>
              <a:gdLst>
                <a:gd name="T0" fmla="*/ 145 w 538"/>
                <a:gd name="T1" fmla="*/ 19 h 889"/>
                <a:gd name="T2" fmla="*/ 196 w 538"/>
                <a:gd name="T3" fmla="*/ 374 h 889"/>
                <a:gd name="T4" fmla="*/ 12 w 538"/>
                <a:gd name="T5" fmla="*/ 547 h 889"/>
                <a:gd name="T6" fmla="*/ 0 w 538"/>
                <a:gd name="T7" fmla="*/ 821 h 889"/>
                <a:gd name="T8" fmla="*/ 301 w 538"/>
                <a:gd name="T9" fmla="*/ 889 h 889"/>
                <a:gd name="T10" fmla="*/ 495 w 538"/>
                <a:gd name="T11" fmla="*/ 735 h 889"/>
                <a:gd name="T12" fmla="*/ 538 w 538"/>
                <a:gd name="T13" fmla="*/ 587 h 889"/>
                <a:gd name="T14" fmla="*/ 394 w 538"/>
                <a:gd name="T15" fmla="*/ 515 h 889"/>
                <a:gd name="T16" fmla="*/ 285 w 538"/>
                <a:gd name="T17" fmla="*/ 747 h 889"/>
                <a:gd name="T18" fmla="*/ 171 w 538"/>
                <a:gd name="T19" fmla="*/ 709 h 889"/>
                <a:gd name="T20" fmla="*/ 160 w 538"/>
                <a:gd name="T21" fmla="*/ 547 h 889"/>
                <a:gd name="T22" fmla="*/ 314 w 538"/>
                <a:gd name="T23" fmla="*/ 281 h 889"/>
                <a:gd name="T24" fmla="*/ 236 w 538"/>
                <a:gd name="T25" fmla="*/ 0 h 889"/>
                <a:gd name="T26" fmla="*/ 145 w 538"/>
                <a:gd name="T27" fmla="*/ 19 h 889"/>
                <a:gd name="T28" fmla="*/ 145 w 538"/>
                <a:gd name="T29" fmla="*/ 19 h 889"/>
                <a:gd name="T30" fmla="*/ 145 w 538"/>
                <a:gd name="T31" fmla="*/ 1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8" h="889">
                  <a:moveTo>
                    <a:pt x="145" y="19"/>
                  </a:moveTo>
                  <a:lnTo>
                    <a:pt x="196" y="374"/>
                  </a:lnTo>
                  <a:lnTo>
                    <a:pt x="12" y="547"/>
                  </a:lnTo>
                  <a:lnTo>
                    <a:pt x="0" y="821"/>
                  </a:lnTo>
                  <a:lnTo>
                    <a:pt x="301" y="889"/>
                  </a:lnTo>
                  <a:lnTo>
                    <a:pt x="495" y="735"/>
                  </a:lnTo>
                  <a:lnTo>
                    <a:pt x="538" y="587"/>
                  </a:lnTo>
                  <a:lnTo>
                    <a:pt x="394" y="515"/>
                  </a:lnTo>
                  <a:lnTo>
                    <a:pt x="285" y="747"/>
                  </a:lnTo>
                  <a:lnTo>
                    <a:pt x="171" y="709"/>
                  </a:lnTo>
                  <a:lnTo>
                    <a:pt x="160" y="547"/>
                  </a:lnTo>
                  <a:lnTo>
                    <a:pt x="314" y="281"/>
                  </a:lnTo>
                  <a:lnTo>
                    <a:pt x="236" y="0"/>
                  </a:lnTo>
                  <a:lnTo>
                    <a:pt x="145" y="19"/>
                  </a:lnTo>
                  <a:lnTo>
                    <a:pt x="145" y="19"/>
                  </a:lnTo>
                  <a:lnTo>
                    <a:pt x="145"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7" name="Freeform 39"/>
            <p:cNvSpPr>
              <a:spLocks/>
            </p:cNvSpPr>
            <p:nvPr/>
          </p:nvSpPr>
          <p:spPr bwMode="auto">
            <a:xfrm>
              <a:off x="2325" y="701"/>
              <a:ext cx="83" cy="90"/>
            </a:xfrm>
            <a:custGeom>
              <a:avLst/>
              <a:gdLst>
                <a:gd name="T0" fmla="*/ 19 w 167"/>
                <a:gd name="T1" fmla="*/ 181 h 181"/>
                <a:gd name="T2" fmla="*/ 167 w 167"/>
                <a:gd name="T3" fmla="*/ 158 h 181"/>
                <a:gd name="T4" fmla="*/ 159 w 167"/>
                <a:gd name="T5" fmla="*/ 21 h 181"/>
                <a:gd name="T6" fmla="*/ 72 w 167"/>
                <a:gd name="T7" fmla="*/ 0 h 181"/>
                <a:gd name="T8" fmla="*/ 0 w 167"/>
                <a:gd name="T9" fmla="*/ 72 h 181"/>
                <a:gd name="T10" fmla="*/ 19 w 167"/>
                <a:gd name="T11" fmla="*/ 181 h 181"/>
                <a:gd name="T12" fmla="*/ 19 w 167"/>
                <a:gd name="T13" fmla="*/ 181 h 181"/>
                <a:gd name="T14" fmla="*/ 19 w 167"/>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81">
                  <a:moveTo>
                    <a:pt x="19" y="181"/>
                  </a:moveTo>
                  <a:lnTo>
                    <a:pt x="167" y="158"/>
                  </a:lnTo>
                  <a:lnTo>
                    <a:pt x="159" y="21"/>
                  </a:lnTo>
                  <a:lnTo>
                    <a:pt x="72" y="0"/>
                  </a:lnTo>
                  <a:lnTo>
                    <a:pt x="0" y="72"/>
                  </a:lnTo>
                  <a:lnTo>
                    <a:pt x="19" y="181"/>
                  </a:lnTo>
                  <a:lnTo>
                    <a:pt x="19" y="181"/>
                  </a:lnTo>
                  <a:lnTo>
                    <a:pt x="19" y="1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8" name="Freeform 40"/>
            <p:cNvSpPr>
              <a:spLocks/>
            </p:cNvSpPr>
            <p:nvPr/>
          </p:nvSpPr>
          <p:spPr bwMode="auto">
            <a:xfrm>
              <a:off x="2979" y="1871"/>
              <a:ext cx="509" cy="658"/>
            </a:xfrm>
            <a:custGeom>
              <a:avLst/>
              <a:gdLst>
                <a:gd name="T0" fmla="*/ 402 w 1018"/>
                <a:gd name="T1" fmla="*/ 422 h 1315"/>
                <a:gd name="T2" fmla="*/ 262 w 1018"/>
                <a:gd name="T3" fmla="*/ 519 h 1315"/>
                <a:gd name="T4" fmla="*/ 178 w 1018"/>
                <a:gd name="T5" fmla="*/ 414 h 1315"/>
                <a:gd name="T6" fmla="*/ 239 w 1018"/>
                <a:gd name="T7" fmla="*/ 268 h 1315"/>
                <a:gd name="T8" fmla="*/ 524 w 1018"/>
                <a:gd name="T9" fmla="*/ 184 h 1315"/>
                <a:gd name="T10" fmla="*/ 781 w 1018"/>
                <a:gd name="T11" fmla="*/ 249 h 1315"/>
                <a:gd name="T12" fmla="*/ 737 w 1018"/>
                <a:gd name="T13" fmla="*/ 526 h 1315"/>
                <a:gd name="T14" fmla="*/ 444 w 1018"/>
                <a:gd name="T15" fmla="*/ 753 h 1315"/>
                <a:gd name="T16" fmla="*/ 420 w 1018"/>
                <a:gd name="T17" fmla="*/ 962 h 1315"/>
                <a:gd name="T18" fmla="*/ 564 w 1018"/>
                <a:gd name="T19" fmla="*/ 1315 h 1315"/>
                <a:gd name="T20" fmla="*/ 1018 w 1018"/>
                <a:gd name="T21" fmla="*/ 986 h 1315"/>
                <a:gd name="T22" fmla="*/ 653 w 1018"/>
                <a:gd name="T23" fmla="*/ 850 h 1315"/>
                <a:gd name="T24" fmla="*/ 961 w 1018"/>
                <a:gd name="T25" fmla="*/ 551 h 1315"/>
                <a:gd name="T26" fmla="*/ 961 w 1018"/>
                <a:gd name="T27" fmla="*/ 68 h 1315"/>
                <a:gd name="T28" fmla="*/ 444 w 1018"/>
                <a:gd name="T29" fmla="*/ 0 h 1315"/>
                <a:gd name="T30" fmla="*/ 57 w 1018"/>
                <a:gd name="T31" fmla="*/ 281 h 1315"/>
                <a:gd name="T32" fmla="*/ 0 w 1018"/>
                <a:gd name="T33" fmla="*/ 675 h 1315"/>
                <a:gd name="T34" fmla="*/ 239 w 1018"/>
                <a:gd name="T35" fmla="*/ 760 h 1315"/>
                <a:gd name="T36" fmla="*/ 511 w 1018"/>
                <a:gd name="T37" fmla="*/ 507 h 1315"/>
                <a:gd name="T38" fmla="*/ 402 w 1018"/>
                <a:gd name="T39" fmla="*/ 422 h 1315"/>
                <a:gd name="T40" fmla="*/ 402 w 1018"/>
                <a:gd name="T41" fmla="*/ 422 h 1315"/>
                <a:gd name="T42" fmla="*/ 402 w 1018"/>
                <a:gd name="T43" fmla="*/ 422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8" h="1315">
                  <a:moveTo>
                    <a:pt x="402" y="422"/>
                  </a:moveTo>
                  <a:lnTo>
                    <a:pt x="262" y="519"/>
                  </a:lnTo>
                  <a:lnTo>
                    <a:pt x="178" y="414"/>
                  </a:lnTo>
                  <a:lnTo>
                    <a:pt x="239" y="268"/>
                  </a:lnTo>
                  <a:lnTo>
                    <a:pt x="524" y="184"/>
                  </a:lnTo>
                  <a:lnTo>
                    <a:pt x="781" y="249"/>
                  </a:lnTo>
                  <a:lnTo>
                    <a:pt x="737" y="526"/>
                  </a:lnTo>
                  <a:lnTo>
                    <a:pt x="444" y="753"/>
                  </a:lnTo>
                  <a:lnTo>
                    <a:pt x="420" y="962"/>
                  </a:lnTo>
                  <a:lnTo>
                    <a:pt x="564" y="1315"/>
                  </a:lnTo>
                  <a:lnTo>
                    <a:pt x="1018" y="986"/>
                  </a:lnTo>
                  <a:lnTo>
                    <a:pt x="653" y="850"/>
                  </a:lnTo>
                  <a:lnTo>
                    <a:pt x="961" y="551"/>
                  </a:lnTo>
                  <a:lnTo>
                    <a:pt x="961" y="68"/>
                  </a:lnTo>
                  <a:lnTo>
                    <a:pt x="444" y="0"/>
                  </a:lnTo>
                  <a:lnTo>
                    <a:pt x="57" y="281"/>
                  </a:lnTo>
                  <a:lnTo>
                    <a:pt x="0" y="675"/>
                  </a:lnTo>
                  <a:lnTo>
                    <a:pt x="239" y="760"/>
                  </a:lnTo>
                  <a:lnTo>
                    <a:pt x="511" y="507"/>
                  </a:lnTo>
                  <a:lnTo>
                    <a:pt x="402" y="422"/>
                  </a:lnTo>
                  <a:lnTo>
                    <a:pt x="402" y="422"/>
                  </a:lnTo>
                  <a:lnTo>
                    <a:pt x="402" y="4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49" name="Freeform 41"/>
            <p:cNvSpPr>
              <a:spLocks/>
            </p:cNvSpPr>
            <p:nvPr/>
          </p:nvSpPr>
          <p:spPr bwMode="auto">
            <a:xfrm>
              <a:off x="3398" y="2486"/>
              <a:ext cx="130" cy="127"/>
            </a:xfrm>
            <a:custGeom>
              <a:avLst/>
              <a:gdLst>
                <a:gd name="T0" fmla="*/ 173 w 260"/>
                <a:gd name="T1" fmla="*/ 0 h 254"/>
                <a:gd name="T2" fmla="*/ 0 w 260"/>
                <a:gd name="T3" fmla="*/ 62 h 254"/>
                <a:gd name="T4" fmla="*/ 0 w 260"/>
                <a:gd name="T5" fmla="*/ 222 h 254"/>
                <a:gd name="T6" fmla="*/ 192 w 260"/>
                <a:gd name="T7" fmla="*/ 254 h 254"/>
                <a:gd name="T8" fmla="*/ 260 w 260"/>
                <a:gd name="T9" fmla="*/ 135 h 254"/>
                <a:gd name="T10" fmla="*/ 256 w 260"/>
                <a:gd name="T11" fmla="*/ 49 h 254"/>
                <a:gd name="T12" fmla="*/ 173 w 260"/>
                <a:gd name="T13" fmla="*/ 0 h 254"/>
                <a:gd name="T14" fmla="*/ 173 w 260"/>
                <a:gd name="T15" fmla="*/ 0 h 254"/>
                <a:gd name="T16" fmla="*/ 173 w 260"/>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54">
                  <a:moveTo>
                    <a:pt x="173" y="0"/>
                  </a:moveTo>
                  <a:lnTo>
                    <a:pt x="0" y="62"/>
                  </a:lnTo>
                  <a:lnTo>
                    <a:pt x="0" y="222"/>
                  </a:lnTo>
                  <a:lnTo>
                    <a:pt x="192" y="254"/>
                  </a:lnTo>
                  <a:lnTo>
                    <a:pt x="260" y="135"/>
                  </a:lnTo>
                  <a:lnTo>
                    <a:pt x="256" y="49"/>
                  </a:lnTo>
                  <a:lnTo>
                    <a:pt x="173" y="0"/>
                  </a:lnTo>
                  <a:lnTo>
                    <a:pt x="173" y="0"/>
                  </a:lnTo>
                  <a:lnTo>
                    <a:pt x="17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50" name="Freeform 42"/>
            <p:cNvSpPr>
              <a:spLocks/>
            </p:cNvSpPr>
            <p:nvPr/>
          </p:nvSpPr>
          <p:spPr bwMode="auto">
            <a:xfrm>
              <a:off x="2745" y="2161"/>
              <a:ext cx="379" cy="430"/>
            </a:xfrm>
            <a:custGeom>
              <a:avLst/>
              <a:gdLst>
                <a:gd name="T0" fmla="*/ 0 w 758"/>
                <a:gd name="T1" fmla="*/ 95 h 861"/>
                <a:gd name="T2" fmla="*/ 163 w 758"/>
                <a:gd name="T3" fmla="*/ 334 h 861"/>
                <a:gd name="T4" fmla="*/ 47 w 758"/>
                <a:gd name="T5" fmla="*/ 635 h 861"/>
                <a:gd name="T6" fmla="*/ 120 w 758"/>
                <a:gd name="T7" fmla="*/ 851 h 861"/>
                <a:gd name="T8" fmla="*/ 496 w 758"/>
                <a:gd name="T9" fmla="*/ 861 h 861"/>
                <a:gd name="T10" fmla="*/ 758 w 758"/>
                <a:gd name="T11" fmla="*/ 650 h 861"/>
                <a:gd name="T12" fmla="*/ 701 w 758"/>
                <a:gd name="T13" fmla="*/ 313 h 861"/>
                <a:gd name="T14" fmla="*/ 534 w 758"/>
                <a:gd name="T15" fmla="*/ 300 h 861"/>
                <a:gd name="T16" fmla="*/ 416 w 758"/>
                <a:gd name="T17" fmla="*/ 443 h 861"/>
                <a:gd name="T18" fmla="*/ 618 w 758"/>
                <a:gd name="T19" fmla="*/ 515 h 861"/>
                <a:gd name="T20" fmla="*/ 593 w 758"/>
                <a:gd name="T21" fmla="*/ 667 h 861"/>
                <a:gd name="T22" fmla="*/ 424 w 758"/>
                <a:gd name="T23" fmla="*/ 741 h 861"/>
                <a:gd name="T24" fmla="*/ 163 w 758"/>
                <a:gd name="T25" fmla="*/ 650 h 861"/>
                <a:gd name="T26" fmla="*/ 372 w 758"/>
                <a:gd name="T27" fmla="*/ 277 h 861"/>
                <a:gd name="T28" fmla="*/ 247 w 758"/>
                <a:gd name="T29" fmla="*/ 0 h 861"/>
                <a:gd name="T30" fmla="*/ 0 w 758"/>
                <a:gd name="T31" fmla="*/ 95 h 861"/>
                <a:gd name="T32" fmla="*/ 0 w 758"/>
                <a:gd name="T33" fmla="*/ 95 h 861"/>
                <a:gd name="T34" fmla="*/ 0 w 758"/>
                <a:gd name="T35" fmla="*/ 9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8" h="861">
                  <a:moveTo>
                    <a:pt x="0" y="95"/>
                  </a:moveTo>
                  <a:lnTo>
                    <a:pt x="163" y="334"/>
                  </a:lnTo>
                  <a:lnTo>
                    <a:pt x="47" y="635"/>
                  </a:lnTo>
                  <a:lnTo>
                    <a:pt x="120" y="851"/>
                  </a:lnTo>
                  <a:lnTo>
                    <a:pt x="496" y="861"/>
                  </a:lnTo>
                  <a:lnTo>
                    <a:pt x="758" y="650"/>
                  </a:lnTo>
                  <a:lnTo>
                    <a:pt x="701" y="313"/>
                  </a:lnTo>
                  <a:lnTo>
                    <a:pt x="534" y="300"/>
                  </a:lnTo>
                  <a:lnTo>
                    <a:pt x="416" y="443"/>
                  </a:lnTo>
                  <a:lnTo>
                    <a:pt x="618" y="515"/>
                  </a:lnTo>
                  <a:lnTo>
                    <a:pt x="593" y="667"/>
                  </a:lnTo>
                  <a:lnTo>
                    <a:pt x="424" y="741"/>
                  </a:lnTo>
                  <a:lnTo>
                    <a:pt x="163" y="650"/>
                  </a:lnTo>
                  <a:lnTo>
                    <a:pt x="372" y="277"/>
                  </a:lnTo>
                  <a:lnTo>
                    <a:pt x="247" y="0"/>
                  </a:lnTo>
                  <a:lnTo>
                    <a:pt x="0" y="95"/>
                  </a:lnTo>
                  <a:lnTo>
                    <a:pt x="0" y="95"/>
                  </a:lnTo>
                  <a:lnTo>
                    <a:pt x="0"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51" name="Freeform 43"/>
            <p:cNvSpPr>
              <a:spLocks/>
            </p:cNvSpPr>
            <p:nvPr/>
          </p:nvSpPr>
          <p:spPr bwMode="auto">
            <a:xfrm>
              <a:off x="2712" y="2024"/>
              <a:ext cx="102" cy="94"/>
            </a:xfrm>
            <a:custGeom>
              <a:avLst/>
              <a:gdLst>
                <a:gd name="T0" fmla="*/ 67 w 206"/>
                <a:gd name="T1" fmla="*/ 0 h 188"/>
                <a:gd name="T2" fmla="*/ 0 w 206"/>
                <a:gd name="T3" fmla="*/ 108 h 188"/>
                <a:gd name="T4" fmla="*/ 105 w 206"/>
                <a:gd name="T5" fmla="*/ 188 h 188"/>
                <a:gd name="T6" fmla="*/ 206 w 206"/>
                <a:gd name="T7" fmla="*/ 137 h 188"/>
                <a:gd name="T8" fmla="*/ 194 w 206"/>
                <a:gd name="T9" fmla="*/ 8 h 188"/>
                <a:gd name="T10" fmla="*/ 67 w 206"/>
                <a:gd name="T11" fmla="*/ 0 h 188"/>
                <a:gd name="T12" fmla="*/ 67 w 206"/>
                <a:gd name="T13" fmla="*/ 0 h 188"/>
                <a:gd name="T14" fmla="*/ 67 w 206"/>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88">
                  <a:moveTo>
                    <a:pt x="67" y="0"/>
                  </a:moveTo>
                  <a:lnTo>
                    <a:pt x="0" y="108"/>
                  </a:lnTo>
                  <a:lnTo>
                    <a:pt x="105" y="188"/>
                  </a:lnTo>
                  <a:lnTo>
                    <a:pt x="206" y="137"/>
                  </a:lnTo>
                  <a:lnTo>
                    <a:pt x="194" y="8"/>
                  </a:lnTo>
                  <a:lnTo>
                    <a:pt x="67" y="0"/>
                  </a:lnTo>
                  <a:lnTo>
                    <a:pt x="67" y="0"/>
                  </a:lnTo>
                  <a:lnTo>
                    <a:pt x="6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52" name="Freeform 44"/>
            <p:cNvSpPr>
              <a:spLocks/>
            </p:cNvSpPr>
            <p:nvPr/>
          </p:nvSpPr>
          <p:spPr bwMode="auto">
            <a:xfrm>
              <a:off x="3257" y="1210"/>
              <a:ext cx="352" cy="512"/>
            </a:xfrm>
            <a:custGeom>
              <a:avLst/>
              <a:gdLst>
                <a:gd name="T0" fmla="*/ 61 w 704"/>
                <a:gd name="T1" fmla="*/ 431 h 1022"/>
                <a:gd name="T2" fmla="*/ 206 w 704"/>
                <a:gd name="T3" fmla="*/ 378 h 1022"/>
                <a:gd name="T4" fmla="*/ 177 w 704"/>
                <a:gd name="T5" fmla="*/ 186 h 1022"/>
                <a:gd name="T6" fmla="*/ 333 w 704"/>
                <a:gd name="T7" fmla="*/ 137 h 1022"/>
                <a:gd name="T8" fmla="*/ 441 w 704"/>
                <a:gd name="T9" fmla="*/ 258 h 1022"/>
                <a:gd name="T10" fmla="*/ 430 w 704"/>
                <a:gd name="T11" fmla="*/ 431 h 1022"/>
                <a:gd name="T12" fmla="*/ 333 w 704"/>
                <a:gd name="T13" fmla="*/ 629 h 1022"/>
                <a:gd name="T14" fmla="*/ 462 w 704"/>
                <a:gd name="T15" fmla="*/ 1022 h 1022"/>
                <a:gd name="T16" fmla="*/ 704 w 704"/>
                <a:gd name="T17" fmla="*/ 804 h 1022"/>
                <a:gd name="T18" fmla="*/ 519 w 704"/>
                <a:gd name="T19" fmla="*/ 637 h 1022"/>
                <a:gd name="T20" fmla="*/ 616 w 704"/>
                <a:gd name="T21" fmla="*/ 331 h 1022"/>
                <a:gd name="T22" fmla="*/ 535 w 704"/>
                <a:gd name="T23" fmla="*/ 36 h 1022"/>
                <a:gd name="T24" fmla="*/ 305 w 704"/>
                <a:gd name="T25" fmla="*/ 0 h 1022"/>
                <a:gd name="T26" fmla="*/ 48 w 704"/>
                <a:gd name="T27" fmla="*/ 93 h 1022"/>
                <a:gd name="T28" fmla="*/ 0 w 704"/>
                <a:gd name="T29" fmla="*/ 287 h 1022"/>
                <a:gd name="T30" fmla="*/ 61 w 704"/>
                <a:gd name="T31" fmla="*/ 431 h 1022"/>
                <a:gd name="T32" fmla="*/ 61 w 704"/>
                <a:gd name="T33" fmla="*/ 431 h 1022"/>
                <a:gd name="T34" fmla="*/ 61 w 704"/>
                <a:gd name="T35" fmla="*/ 43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022">
                  <a:moveTo>
                    <a:pt x="61" y="431"/>
                  </a:moveTo>
                  <a:lnTo>
                    <a:pt x="206" y="378"/>
                  </a:lnTo>
                  <a:lnTo>
                    <a:pt x="177" y="186"/>
                  </a:lnTo>
                  <a:lnTo>
                    <a:pt x="333" y="137"/>
                  </a:lnTo>
                  <a:lnTo>
                    <a:pt x="441" y="258"/>
                  </a:lnTo>
                  <a:lnTo>
                    <a:pt x="430" y="431"/>
                  </a:lnTo>
                  <a:lnTo>
                    <a:pt x="333" y="629"/>
                  </a:lnTo>
                  <a:lnTo>
                    <a:pt x="462" y="1022"/>
                  </a:lnTo>
                  <a:lnTo>
                    <a:pt x="704" y="804"/>
                  </a:lnTo>
                  <a:lnTo>
                    <a:pt x="519" y="637"/>
                  </a:lnTo>
                  <a:lnTo>
                    <a:pt x="616" y="331"/>
                  </a:lnTo>
                  <a:lnTo>
                    <a:pt x="535" y="36"/>
                  </a:lnTo>
                  <a:lnTo>
                    <a:pt x="305" y="0"/>
                  </a:lnTo>
                  <a:lnTo>
                    <a:pt x="48" y="93"/>
                  </a:lnTo>
                  <a:lnTo>
                    <a:pt x="0" y="287"/>
                  </a:lnTo>
                  <a:lnTo>
                    <a:pt x="61" y="431"/>
                  </a:lnTo>
                  <a:lnTo>
                    <a:pt x="61" y="431"/>
                  </a:lnTo>
                  <a:lnTo>
                    <a:pt x="61" y="4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sp>
          <p:nvSpPr>
            <p:cNvPr id="145453" name="Freeform 45"/>
            <p:cNvSpPr>
              <a:spLocks/>
            </p:cNvSpPr>
            <p:nvPr/>
          </p:nvSpPr>
          <p:spPr bwMode="auto">
            <a:xfrm>
              <a:off x="3569" y="1696"/>
              <a:ext cx="106" cy="110"/>
            </a:xfrm>
            <a:custGeom>
              <a:avLst/>
              <a:gdLst>
                <a:gd name="T0" fmla="*/ 137 w 213"/>
                <a:gd name="T1" fmla="*/ 0 h 221"/>
                <a:gd name="T2" fmla="*/ 0 w 213"/>
                <a:gd name="T3" fmla="*/ 51 h 221"/>
                <a:gd name="T4" fmla="*/ 8 w 213"/>
                <a:gd name="T5" fmla="*/ 192 h 221"/>
                <a:gd name="T6" fmla="*/ 137 w 213"/>
                <a:gd name="T7" fmla="*/ 221 h 221"/>
                <a:gd name="T8" fmla="*/ 213 w 213"/>
                <a:gd name="T9" fmla="*/ 120 h 221"/>
                <a:gd name="T10" fmla="*/ 137 w 213"/>
                <a:gd name="T11" fmla="*/ 0 h 221"/>
                <a:gd name="T12" fmla="*/ 137 w 213"/>
                <a:gd name="T13" fmla="*/ 0 h 221"/>
                <a:gd name="T14" fmla="*/ 137 w 213"/>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21">
                  <a:moveTo>
                    <a:pt x="137" y="0"/>
                  </a:moveTo>
                  <a:lnTo>
                    <a:pt x="0" y="51"/>
                  </a:lnTo>
                  <a:lnTo>
                    <a:pt x="8" y="192"/>
                  </a:lnTo>
                  <a:lnTo>
                    <a:pt x="137" y="221"/>
                  </a:lnTo>
                  <a:lnTo>
                    <a:pt x="213" y="120"/>
                  </a:lnTo>
                  <a:lnTo>
                    <a:pt x="137" y="0"/>
                  </a:lnTo>
                  <a:lnTo>
                    <a:pt x="137" y="0"/>
                  </a:lnTo>
                  <a:lnTo>
                    <a:pt x="13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72">
                <a:solidFill>
                  <a:srgbClr val="FFFFCC"/>
                </a:solidFill>
              </a:endParaRPr>
            </a:p>
          </p:txBody>
        </p:sp>
      </p:grpSp>
      <p:sp>
        <p:nvSpPr>
          <p:cNvPr id="145454" name="Text Box 46"/>
          <p:cNvSpPr txBox="1">
            <a:spLocks noChangeArrowheads="1"/>
          </p:cNvSpPr>
          <p:nvPr/>
        </p:nvSpPr>
        <p:spPr bwMode="auto">
          <a:xfrm>
            <a:off x="3543444" y="4576499"/>
            <a:ext cx="5009357" cy="3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1872">
              <a:solidFill>
                <a:srgbClr val="FFFFCC"/>
              </a:solidFill>
            </a:endParaRPr>
          </a:p>
        </p:txBody>
      </p:sp>
      <p:sp>
        <p:nvSpPr>
          <p:cNvPr id="145455" name="Text Box 47"/>
          <p:cNvSpPr txBox="1">
            <a:spLocks noChangeArrowheads="1"/>
          </p:cNvSpPr>
          <p:nvPr/>
        </p:nvSpPr>
        <p:spPr bwMode="auto">
          <a:xfrm>
            <a:off x="1657914" y="4848748"/>
            <a:ext cx="879692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6240" b="1" dirty="0">
                <a:solidFill>
                  <a:srgbClr val="FFC000"/>
                </a:solidFill>
              </a:rPr>
              <a:t>        Any Question   ?</a:t>
            </a:r>
          </a:p>
        </p:txBody>
      </p:sp>
    </p:spTree>
    <p:extLst>
      <p:ext uri="{BB962C8B-B14F-4D97-AF65-F5344CB8AC3E}">
        <p14:creationId xmlns:p14="http://schemas.microsoft.com/office/powerpoint/2010/main" val="913077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1066800" y="228600"/>
            <a:ext cx="9753600" cy="6369842"/>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pPr>
              <a:defRPr/>
            </a:pPr>
            <a:fld id="{2833AA0E-5C47-4E38-BE46-1355A1D1589B}" type="slidenum">
              <a:rPr lang="en-US">
                <a:solidFill>
                  <a:srgbClr val="04617B">
                    <a:shade val="90000"/>
                  </a:srgbClr>
                </a:solidFill>
              </a:rPr>
              <a:pPr>
                <a:defRPr/>
              </a:pPr>
              <a:t>5</a:t>
            </a:fld>
            <a:endParaRPr lang="en-US">
              <a:solidFill>
                <a:srgbClr val="04617B">
                  <a:shade val="90000"/>
                </a:srgbClr>
              </a:solidFill>
            </a:endParaRPr>
          </a:p>
        </p:txBody>
      </p:sp>
    </p:spTree>
    <p:extLst>
      <p:ext uri="{BB962C8B-B14F-4D97-AF65-F5344CB8AC3E}">
        <p14:creationId xmlns:p14="http://schemas.microsoft.com/office/powerpoint/2010/main" val="13694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21917" y="263046"/>
            <a:ext cx="10972800" cy="795665"/>
          </a:xfrm>
        </p:spPr>
        <p:txBody>
          <a:bodyPr/>
          <a:lstStyle/>
          <a:p>
            <a:r>
              <a:rPr lang="en-US" altLang="en-US" b="1" u="sng" dirty="0" smtClean="0">
                <a:solidFill>
                  <a:srgbClr val="FF0000"/>
                </a:solidFill>
              </a:rPr>
              <a:t>Security Goals</a:t>
            </a:r>
          </a:p>
        </p:txBody>
      </p:sp>
      <p:sp>
        <p:nvSpPr>
          <p:cNvPr id="15363" name="Content Placeholder 2"/>
          <p:cNvSpPr>
            <a:spLocks noGrp="1"/>
          </p:cNvSpPr>
          <p:nvPr>
            <p:ph idx="1"/>
          </p:nvPr>
        </p:nvSpPr>
        <p:spPr>
          <a:xfrm>
            <a:off x="359079" y="1058711"/>
            <a:ext cx="6755705" cy="4389437"/>
          </a:xfrm>
        </p:spPr>
        <p:txBody>
          <a:bodyPr/>
          <a:lstStyle/>
          <a:p>
            <a:pPr lvl="1" algn="just"/>
            <a:endParaRPr lang="en-US" altLang="en-US" b="1" dirty="0" smtClean="0">
              <a:solidFill>
                <a:srgbClr val="FF0000"/>
              </a:solidFill>
            </a:endParaRPr>
          </a:p>
          <a:p>
            <a:pPr lvl="1" algn="just"/>
            <a:r>
              <a:rPr lang="en-US" altLang="en-US" b="1" dirty="0" smtClean="0">
                <a:solidFill>
                  <a:srgbClr val="FF0000"/>
                </a:solidFill>
              </a:rPr>
              <a:t>Secrecy  </a:t>
            </a:r>
            <a:r>
              <a:rPr lang="en-US" altLang="en-US" b="1" dirty="0" smtClean="0">
                <a:solidFill>
                  <a:schemeClr val="tx1">
                    <a:lumMod val="65000"/>
                    <a:lumOff val="35000"/>
                  </a:schemeClr>
                </a:solidFill>
              </a:rPr>
              <a:t>(Confidentiality </a:t>
            </a:r>
            <a:r>
              <a:rPr lang="en-US" altLang="en-US" dirty="0" smtClean="0"/>
              <a:t>or Privacy)- assets accessed only by authorized parties</a:t>
            </a:r>
          </a:p>
          <a:p>
            <a:pPr lvl="2" algn="just"/>
            <a:r>
              <a:rPr lang="en-US" altLang="en-US" dirty="0" smtClean="0"/>
              <a:t>Not only reading but viewing, printing or knowing about the asset</a:t>
            </a:r>
          </a:p>
          <a:p>
            <a:pPr lvl="1" algn="just"/>
            <a:r>
              <a:rPr lang="en-US" altLang="en-US" b="1" dirty="0" smtClean="0">
                <a:solidFill>
                  <a:srgbClr val="FF0000"/>
                </a:solidFill>
              </a:rPr>
              <a:t>Integrity</a:t>
            </a:r>
            <a:r>
              <a:rPr lang="en-US" altLang="en-US" b="1" dirty="0" smtClean="0"/>
              <a:t> </a:t>
            </a:r>
            <a:r>
              <a:rPr lang="en-US" altLang="en-US" dirty="0" smtClean="0"/>
              <a:t>– assets modified only by authorized parties</a:t>
            </a:r>
          </a:p>
          <a:p>
            <a:pPr lvl="2" algn="just"/>
            <a:r>
              <a:rPr lang="en-US" altLang="en-US" dirty="0" smtClean="0"/>
              <a:t>Includes writing, changing, changing the status, deleting or creating</a:t>
            </a:r>
          </a:p>
          <a:p>
            <a:pPr lvl="1" algn="just"/>
            <a:r>
              <a:rPr lang="en-US" altLang="en-US" b="1" dirty="0" smtClean="0">
                <a:solidFill>
                  <a:srgbClr val="FF0000"/>
                </a:solidFill>
              </a:rPr>
              <a:t>Availability</a:t>
            </a:r>
            <a:r>
              <a:rPr lang="en-US" altLang="en-US" dirty="0" smtClean="0"/>
              <a:t> – assets are accessible to authorized parties at appropriate times.</a:t>
            </a:r>
          </a:p>
          <a:p>
            <a:pPr lvl="2" algn="just"/>
            <a:r>
              <a:rPr lang="en-US" altLang="en-US" dirty="0" smtClean="0"/>
              <a:t>Denial of Service </a:t>
            </a:r>
            <a:endParaRPr lang="en-US" altLang="en-US" dirty="0"/>
          </a:p>
          <a:p>
            <a:pPr marL="695070" lvl="2" indent="0" algn="just">
              <a:buNone/>
            </a:pPr>
            <a:r>
              <a:rPr lang="en-US" altLang="en-US" sz="2800" b="1" dirty="0">
                <a:solidFill>
                  <a:srgbClr val="002060"/>
                </a:solidFill>
              </a:rPr>
              <a:t>In terms called CIA</a:t>
            </a:r>
          </a:p>
        </p:txBody>
      </p:sp>
      <p:sp>
        <p:nvSpPr>
          <p:cNvPr id="5" name="Slide Number Placeholder 4"/>
          <p:cNvSpPr>
            <a:spLocks noGrp="1"/>
          </p:cNvSpPr>
          <p:nvPr>
            <p:ph type="sldNum" sz="quarter" idx="12"/>
          </p:nvPr>
        </p:nvSpPr>
        <p:spPr/>
        <p:txBody>
          <a:bodyPr/>
          <a:lstStyle/>
          <a:p>
            <a:pPr>
              <a:defRPr/>
            </a:pPr>
            <a:fld id="{14DE8594-B9A8-4511-BCD8-75EED8C76CEE}" type="slidenum">
              <a:rPr lang="en-US">
                <a:solidFill>
                  <a:srgbClr val="04617B">
                    <a:shade val="90000"/>
                  </a:srgbClr>
                </a:solidFill>
              </a:rPr>
              <a:pPr>
                <a:defRPr/>
              </a:pPr>
              <a:t>6</a:t>
            </a:fld>
            <a:endParaRPr lang="en-US">
              <a:solidFill>
                <a:srgbClr val="04617B">
                  <a:shade val="90000"/>
                </a:srgbClr>
              </a:solidFill>
            </a:endParaRPr>
          </a:p>
        </p:txBody>
      </p:sp>
      <p:pic>
        <p:nvPicPr>
          <p:cNvPr id="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410148" y="1742988"/>
            <a:ext cx="4172252" cy="3461329"/>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07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2652" y="275573"/>
            <a:ext cx="8559165" cy="712534"/>
          </a:xfrm>
        </p:spPr>
        <p:txBody>
          <a:bodyPr/>
          <a:lstStyle/>
          <a:p>
            <a:r>
              <a:rPr lang="en-US" altLang="en-US" sz="4992" b="1" u="sng" dirty="0">
                <a:solidFill>
                  <a:srgbClr val="FF0000"/>
                </a:solidFill>
              </a:rPr>
              <a:t>Types of Attacks(Vulnerabilities)</a:t>
            </a:r>
            <a:endParaRPr lang="en-US" altLang="en-US" sz="4992" dirty="0"/>
          </a:p>
        </p:txBody>
      </p:sp>
      <p:sp>
        <p:nvSpPr>
          <p:cNvPr id="3" name="Content Placeholder 2"/>
          <p:cNvSpPr>
            <a:spLocks noGrp="1"/>
          </p:cNvSpPr>
          <p:nvPr>
            <p:ph idx="1"/>
          </p:nvPr>
        </p:nvSpPr>
        <p:spPr>
          <a:xfrm>
            <a:off x="442652" y="988107"/>
            <a:ext cx="11331814" cy="4140177"/>
          </a:xfrm>
        </p:spPr>
        <p:txBody>
          <a:bodyPr>
            <a:normAutofit/>
          </a:bodyPr>
          <a:lstStyle/>
          <a:p>
            <a:pPr marL="285293" indent="-285293" fontAlgn="auto">
              <a:spcAft>
                <a:spcPts val="0"/>
              </a:spcAft>
              <a:buClr>
                <a:schemeClr val="accent3"/>
              </a:buClr>
              <a:buFont typeface="Wingdings 2"/>
              <a:buChar char=""/>
              <a:defRPr/>
            </a:pPr>
            <a:r>
              <a:rPr lang="en-US" b="1" u="sng" dirty="0" smtClean="0">
                <a:solidFill>
                  <a:srgbClr val="FF0000"/>
                </a:solidFill>
                <a:effectLst>
                  <a:outerShdw blurRad="38100" dist="38100" dir="2700000" algn="tl">
                    <a:srgbClr val="000000">
                      <a:alpha val="43137"/>
                    </a:srgbClr>
                  </a:outerShdw>
                </a:effectLst>
              </a:rPr>
              <a:t>Attacks on Hardware</a:t>
            </a:r>
          </a:p>
          <a:p>
            <a:pPr marL="665683" lvl="1" indent="-256764" fontAlgn="auto">
              <a:spcAft>
                <a:spcPts val="0"/>
              </a:spcAft>
              <a:buFont typeface="Wingdings 2"/>
              <a:buChar char=""/>
              <a:defRPr/>
            </a:pPr>
            <a:r>
              <a:rPr lang="en-US" dirty="0" smtClean="0"/>
              <a:t>It is very visible</a:t>
            </a:r>
          </a:p>
          <a:p>
            <a:pPr marL="665683" lvl="1" indent="-256764" fontAlgn="auto">
              <a:spcAft>
                <a:spcPts val="0"/>
              </a:spcAft>
              <a:buFont typeface="Wingdings 2"/>
              <a:buChar char=""/>
              <a:defRPr/>
            </a:pPr>
            <a:r>
              <a:rPr lang="en-US" dirty="0" smtClean="0"/>
              <a:t>Easy to attack</a:t>
            </a:r>
          </a:p>
          <a:p>
            <a:pPr marL="665683" lvl="1" indent="-256764" fontAlgn="auto">
              <a:spcAft>
                <a:spcPts val="0"/>
              </a:spcAft>
              <a:buFont typeface="Wingdings 2"/>
              <a:buChar char=""/>
              <a:defRPr/>
            </a:pPr>
            <a:r>
              <a:rPr lang="en-US" dirty="0" smtClean="0"/>
              <a:t>Water, burned, frozen, gassed and electrocuted, dust, time, rodents, environment </a:t>
            </a:r>
            <a:r>
              <a:rPr lang="ar-SA" dirty="0"/>
              <a:t>الماء ، </a:t>
            </a:r>
            <a:r>
              <a:rPr lang="ar-SA" dirty="0" smtClean="0"/>
              <a:t>الحروق </a:t>
            </a:r>
            <a:r>
              <a:rPr lang="ar-SA" dirty="0"/>
              <a:t>، </a:t>
            </a:r>
            <a:r>
              <a:rPr lang="ar-SA" dirty="0" smtClean="0"/>
              <a:t>التجمد </a:t>
            </a:r>
            <a:r>
              <a:rPr lang="ar-SA" dirty="0"/>
              <a:t>، بالغاز والكهرباء ، الغبار ، الوقت ، القوارض ، البيئة</a:t>
            </a:r>
            <a:endParaRPr lang="en-US" dirty="0" smtClean="0"/>
          </a:p>
          <a:p>
            <a:pPr marL="285293" indent="-285293" fontAlgn="auto">
              <a:spcAft>
                <a:spcPts val="0"/>
              </a:spcAft>
              <a:buClr>
                <a:schemeClr val="accent3"/>
              </a:buClr>
              <a:buFont typeface="Wingdings 2"/>
              <a:buChar char=""/>
              <a:defRPr/>
            </a:pPr>
            <a:r>
              <a:rPr lang="en-US" b="1" u="sng" dirty="0" smtClean="0">
                <a:solidFill>
                  <a:srgbClr val="FF0000"/>
                </a:solidFill>
                <a:effectLst>
                  <a:outerShdw blurRad="38100" dist="38100" dir="2700000" algn="tl">
                    <a:srgbClr val="000000">
                      <a:alpha val="43137"/>
                    </a:srgbClr>
                  </a:outerShdw>
                </a:effectLst>
              </a:rPr>
              <a:t>Attacks on Software</a:t>
            </a:r>
          </a:p>
          <a:p>
            <a:pPr marL="665683" lvl="1" indent="-256764" fontAlgn="auto">
              <a:spcAft>
                <a:spcPts val="0"/>
              </a:spcAft>
              <a:buFont typeface="Wingdings 2"/>
              <a:buChar char=""/>
              <a:defRPr/>
            </a:pPr>
            <a:r>
              <a:rPr lang="en-US" dirty="0" smtClean="0">
                <a:solidFill>
                  <a:srgbClr val="002060"/>
                </a:solidFill>
              </a:rPr>
              <a:t>Software Deletion</a:t>
            </a:r>
          </a:p>
          <a:p>
            <a:pPr marL="665683" lvl="1" indent="-256764" fontAlgn="auto">
              <a:spcAft>
                <a:spcPts val="0"/>
              </a:spcAft>
              <a:buFont typeface="Wingdings 2"/>
              <a:buChar char=""/>
              <a:defRPr/>
            </a:pPr>
            <a:r>
              <a:rPr lang="en-US" dirty="0" smtClean="0">
                <a:solidFill>
                  <a:srgbClr val="002060"/>
                </a:solidFill>
              </a:rPr>
              <a:t>Software Modification </a:t>
            </a:r>
          </a:p>
          <a:p>
            <a:pPr marL="665683" lvl="1" indent="-256764" fontAlgn="auto">
              <a:spcAft>
                <a:spcPts val="0"/>
              </a:spcAft>
              <a:buFont typeface="Wingdings 2"/>
              <a:buChar char=""/>
              <a:defRPr/>
            </a:pPr>
            <a:r>
              <a:rPr lang="en-US" dirty="0" smtClean="0">
                <a:solidFill>
                  <a:srgbClr val="002060"/>
                </a:solidFill>
              </a:rPr>
              <a:t>Software Theft</a:t>
            </a:r>
          </a:p>
        </p:txBody>
      </p:sp>
      <p:sp>
        <p:nvSpPr>
          <p:cNvPr id="5" name="Slide Number Placeholder 4"/>
          <p:cNvSpPr>
            <a:spLocks noGrp="1"/>
          </p:cNvSpPr>
          <p:nvPr>
            <p:ph type="sldNum" sz="quarter" idx="12"/>
          </p:nvPr>
        </p:nvSpPr>
        <p:spPr/>
        <p:txBody>
          <a:bodyPr/>
          <a:lstStyle/>
          <a:p>
            <a:pPr>
              <a:defRPr/>
            </a:pPr>
            <a:fld id="{9F441933-DD07-4D50-9B2F-0BE4F2DEED6D}" type="slidenum">
              <a:rPr lang="en-US">
                <a:solidFill>
                  <a:srgbClr val="04617B">
                    <a:shade val="90000"/>
                  </a:srgbClr>
                </a:solidFill>
              </a:rPr>
              <a:pPr>
                <a:defRPr/>
              </a:pPr>
              <a:t>7</a:t>
            </a:fld>
            <a:endParaRPr lang="en-US">
              <a:solidFill>
                <a:srgbClr val="04617B">
                  <a:shade val="90000"/>
                </a:srgbClr>
              </a:solidFill>
            </a:endParaRPr>
          </a:p>
        </p:txBody>
      </p:sp>
      <p:sp>
        <p:nvSpPr>
          <p:cNvPr id="2" name="Rectangle 1"/>
          <p:cNvSpPr/>
          <p:nvPr/>
        </p:nvSpPr>
        <p:spPr>
          <a:xfrm>
            <a:off x="442652" y="5128284"/>
            <a:ext cx="6096000" cy="1584408"/>
          </a:xfrm>
          <a:prstGeom prst="rect">
            <a:avLst/>
          </a:prstGeom>
        </p:spPr>
        <p:txBody>
          <a:bodyPr>
            <a:spAutoFit/>
          </a:bodyPr>
          <a:lstStyle/>
          <a:p>
            <a:pPr marL="665683" lvl="1" indent="-256764" fontAlgn="auto">
              <a:spcAft>
                <a:spcPts val="0"/>
              </a:spcAft>
              <a:buFont typeface="Wingdings 2"/>
              <a:buChar char=""/>
              <a:defRPr/>
            </a:pPr>
            <a:r>
              <a:rPr lang="en-US" sz="2496" dirty="0"/>
              <a:t>Malicious Modification of Software</a:t>
            </a:r>
          </a:p>
          <a:p>
            <a:pPr lvl="2" indent="-256764" fontAlgn="auto">
              <a:spcAft>
                <a:spcPts val="0"/>
              </a:spcAft>
              <a:buFont typeface="Wingdings 2"/>
              <a:buChar char=""/>
              <a:defRPr/>
            </a:pPr>
            <a:r>
              <a:rPr lang="en-US" dirty="0"/>
              <a:t>Trojan Horse</a:t>
            </a:r>
          </a:p>
          <a:p>
            <a:pPr lvl="2" indent="-256764" fontAlgn="auto">
              <a:spcAft>
                <a:spcPts val="0"/>
              </a:spcAft>
              <a:buFont typeface="Wingdings 2"/>
              <a:buChar char=""/>
              <a:defRPr/>
            </a:pPr>
            <a:r>
              <a:rPr lang="en-US" dirty="0"/>
              <a:t>Virus</a:t>
            </a:r>
          </a:p>
          <a:p>
            <a:pPr lvl="2" indent="-256764" fontAlgn="auto">
              <a:spcAft>
                <a:spcPts val="0"/>
              </a:spcAft>
              <a:buFont typeface="Wingdings 2"/>
              <a:buChar char=""/>
              <a:defRPr/>
            </a:pPr>
            <a:r>
              <a:rPr lang="en-US" dirty="0"/>
              <a:t>Trapdoor</a:t>
            </a:r>
          </a:p>
          <a:p>
            <a:pPr lvl="2" indent="-256764" fontAlgn="auto">
              <a:spcAft>
                <a:spcPts val="0"/>
              </a:spcAft>
              <a:buFont typeface="Wingdings 2"/>
              <a:buChar char=""/>
              <a:defRPr/>
            </a:pPr>
            <a:r>
              <a:rPr lang="en-US" dirty="0"/>
              <a:t>Information leaks</a:t>
            </a:r>
          </a:p>
        </p:txBody>
      </p:sp>
    </p:spTree>
    <p:extLst>
      <p:ext uri="{BB962C8B-B14F-4D97-AF65-F5344CB8AC3E}">
        <p14:creationId xmlns:p14="http://schemas.microsoft.com/office/powerpoint/2010/main" val="32391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34" y="454781"/>
            <a:ext cx="4471792" cy="6023116"/>
          </a:xfrm>
        </p:spPr>
        <p:txBody>
          <a:bodyPr>
            <a:normAutofit/>
          </a:bodyPr>
          <a:lstStyle/>
          <a:p>
            <a:pPr marL="0" indent="0" fontAlgn="auto">
              <a:spcAft>
                <a:spcPts val="0"/>
              </a:spcAft>
              <a:buClr>
                <a:schemeClr val="accent3"/>
              </a:buClr>
              <a:buNone/>
              <a:defRPr/>
            </a:pPr>
            <a:r>
              <a:rPr lang="en-US" sz="3200" b="1" u="sng" dirty="0" smtClean="0">
                <a:solidFill>
                  <a:srgbClr val="FF0000"/>
                </a:solidFill>
              </a:rPr>
              <a:t>Attacks on Data:</a:t>
            </a:r>
          </a:p>
          <a:p>
            <a:pPr marL="285293" indent="-285293" fontAlgn="auto">
              <a:spcAft>
                <a:spcPts val="0"/>
              </a:spcAft>
              <a:buClr>
                <a:schemeClr val="accent3"/>
              </a:buClr>
              <a:buFont typeface="Wingdings 2"/>
              <a:buChar char=""/>
              <a:defRPr/>
            </a:pPr>
            <a:r>
              <a:rPr lang="en-US" dirty="0" smtClean="0"/>
              <a:t>   Effects everyone</a:t>
            </a:r>
          </a:p>
          <a:p>
            <a:pPr marL="665683" lvl="1" indent="-256764" fontAlgn="auto">
              <a:spcAft>
                <a:spcPts val="0"/>
              </a:spcAft>
              <a:buFont typeface="Wingdings 2"/>
              <a:buChar char=""/>
              <a:defRPr/>
            </a:pPr>
            <a:r>
              <a:rPr lang="en-US" dirty="0" smtClean="0"/>
              <a:t>Data is more than just an electronic file</a:t>
            </a:r>
          </a:p>
          <a:p>
            <a:pPr marL="665683" lvl="1" indent="-256764" fontAlgn="auto">
              <a:spcAft>
                <a:spcPts val="0"/>
              </a:spcAft>
              <a:buFont typeface="Wingdings 2"/>
              <a:buChar char=""/>
              <a:defRPr/>
            </a:pPr>
            <a:r>
              <a:rPr lang="en-US" b="1" dirty="0" smtClean="0"/>
              <a:t>Principle of Adequate Protection </a:t>
            </a:r>
            <a:r>
              <a:rPr lang="en-US" dirty="0" smtClean="0"/>
              <a:t>– </a:t>
            </a:r>
            <a:endParaRPr lang="en-US" dirty="0" smtClean="0">
              <a:solidFill>
                <a:srgbClr val="00B0F0"/>
              </a:solidFill>
            </a:endParaRPr>
          </a:p>
          <a:p>
            <a:pPr marL="665683" lvl="1" indent="-256764" fontAlgn="auto">
              <a:spcAft>
                <a:spcPts val="0"/>
              </a:spcAft>
              <a:buFont typeface="Wingdings 2"/>
              <a:buChar char=""/>
              <a:defRPr/>
            </a:pPr>
            <a:r>
              <a:rPr lang="en-US" dirty="0" smtClean="0"/>
              <a:t>Data Confidentiality</a:t>
            </a:r>
          </a:p>
          <a:p>
            <a:pPr marL="665683" lvl="1" indent="-256764" fontAlgn="auto">
              <a:spcAft>
                <a:spcPts val="0"/>
              </a:spcAft>
              <a:buFont typeface="Wingdings 2"/>
              <a:buChar char=""/>
              <a:defRPr/>
            </a:pPr>
            <a:r>
              <a:rPr lang="en-US" dirty="0" smtClean="0"/>
              <a:t>Data Integrity </a:t>
            </a:r>
          </a:p>
          <a:p>
            <a:pPr marL="285293" indent="-285293" fontAlgn="auto">
              <a:spcAft>
                <a:spcPts val="0"/>
              </a:spcAft>
              <a:buClr>
                <a:schemeClr val="accent3"/>
              </a:buClr>
              <a:buFont typeface="Wingdings 2"/>
              <a:buChar char=""/>
              <a:defRPr/>
            </a:pPr>
            <a:r>
              <a:rPr lang="en-US" dirty="0" smtClean="0"/>
              <a:t>Other Exposed Assets</a:t>
            </a:r>
          </a:p>
          <a:p>
            <a:pPr marL="665683" lvl="1" indent="-256764" fontAlgn="auto">
              <a:spcAft>
                <a:spcPts val="0"/>
              </a:spcAft>
              <a:buFont typeface="Wingdings 2"/>
              <a:buChar char=""/>
              <a:defRPr/>
            </a:pPr>
            <a:r>
              <a:rPr lang="en-US" dirty="0" smtClean="0"/>
              <a:t>Networks</a:t>
            </a:r>
          </a:p>
          <a:p>
            <a:pPr marL="665683" lvl="1" indent="-256764" fontAlgn="auto">
              <a:spcAft>
                <a:spcPts val="0"/>
              </a:spcAft>
              <a:buFont typeface="Wingdings 2"/>
              <a:buChar char=""/>
              <a:defRPr/>
            </a:pPr>
            <a:r>
              <a:rPr lang="en-US" dirty="0" smtClean="0"/>
              <a:t>Access</a:t>
            </a:r>
          </a:p>
          <a:p>
            <a:pPr marL="665683" lvl="1" indent="-256764" fontAlgn="auto">
              <a:spcAft>
                <a:spcPts val="0"/>
              </a:spcAft>
              <a:buFont typeface="Wingdings 2"/>
              <a:buChar char=""/>
              <a:defRPr/>
            </a:pPr>
            <a:r>
              <a:rPr lang="en-US" dirty="0" smtClean="0"/>
              <a:t>Key People</a:t>
            </a:r>
          </a:p>
          <a:p>
            <a:pPr marL="665683" lvl="1" indent="-256764" fontAlgn="auto">
              <a:spcAft>
                <a:spcPts val="0"/>
              </a:spcAft>
              <a:buFont typeface="Wingdings 2"/>
              <a:buChar char=""/>
              <a:defRPr/>
            </a:pPr>
            <a:endParaRPr lang="en-US" dirty="0" smtClean="0"/>
          </a:p>
          <a:p>
            <a:pPr marL="665683" lvl="1" indent="-256764" fontAlgn="auto">
              <a:spcAft>
                <a:spcPts val="0"/>
              </a:spcAft>
              <a:buFont typeface="Wingdings 2"/>
              <a:buChar char=""/>
              <a:defRPr/>
            </a:pPr>
            <a:endParaRPr lang="en-US" dirty="0" smtClean="0"/>
          </a:p>
          <a:p>
            <a:pPr marL="285293" indent="-285293" fontAlgn="auto">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67A1B2E9-FED0-42A5-919A-13B42BE7EF3E}" type="slidenum">
              <a:rPr lang="en-US">
                <a:solidFill>
                  <a:srgbClr val="04617B">
                    <a:shade val="90000"/>
                  </a:srgbClr>
                </a:solidFill>
              </a:rPr>
              <a:pPr>
                <a:defRPr/>
              </a:pPr>
              <a:t>8</a:t>
            </a:fld>
            <a:endParaRPr lang="en-US">
              <a:solidFill>
                <a:srgbClr val="04617B">
                  <a:shade val="90000"/>
                </a:srgbClr>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4056761" y="801666"/>
            <a:ext cx="7524601" cy="4994161"/>
          </a:xfrm>
          <a:prstGeom prst="roundRect">
            <a:avLst>
              <a:gd name="adj" fmla="val 42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84579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12953&quot;&gt;&lt;/object&gt;&lt;object type=&quot;2&quot; unique_id=&quot;12954&quot;&gt;&lt;object type=&quot;3&quot; unique_id=&quot;12955&quot;&gt;&lt;property id=&quot;20148&quot; value=&quot;5&quot;/&gt;&lt;property id=&quot;20300&quot; value=&quot;Slide 1 - &amp;quot; References : 1-Security in Computing By Charless 2-Cryptography and Networks  Security   by W. STALLIN&amp;quot;&quot;/&gt;&lt;property id=&quot;20307&quot; value=&quot;257&quot;/&gt;&lt;/object&gt;&lt;object type=&quot;3&quot; unique_id=&quot;12956&quot;&gt;&lt;property id=&quot;20148&quot; value=&quot;5&quot;/&gt;&lt;property id=&quot;20300&quot; value=&quot;Slide 2 - &amp;quot;Chapter 1&amp;quot;&quot;/&gt;&lt;property id=&quot;20307&quot; value=&quot;258&quot;/&gt;&lt;/object&gt;&lt;object type=&quot;3&quot; unique_id=&quot;12957&quot;&gt;&lt;property id=&quot;20148&quot; value=&quot;5&quot;/&gt;&lt;property id=&quot;20300&quot; value=&quot;Slide 3 - &amp;quot;In This Chapter&amp;amp;#x09;&amp;quot;&quot;/&gt;&lt;property id=&quot;20307&quot; value=&quot;259&quot;/&gt;&lt;/object&gt;&lt;object type=&quot;3&quot; unique_id=&quot;12958&quot;&gt;&lt;property id=&quot;20148&quot; value=&quot;5&quot;/&gt;&lt;property id=&quot;20300&quot; value=&quot;Slide 4 - &amp;quot;       Definitions&amp;quot;&quot;/&gt;&lt;property id=&quot;20307&quot; value=&quot;260&quot;/&gt;&lt;/object&gt;&lt;object type=&quot;3&quot; unique_id=&quot;12959&quot;&gt;&lt;property id=&quot;20148&quot; value=&quot;5&quot;/&gt;&lt;property id=&quot;20300&quot; value=&quot;Slide 5&quot;/&gt;&lt;property id=&quot;20307&quot; value=&quot;261&quot;/&gt;&lt;/object&gt;&lt;object type=&quot;3&quot; unique_id=&quot;12960&quot;&gt;&lt;property id=&quot;20148&quot; value=&quot;5&quot;/&gt;&lt;property id=&quot;20300&quot; value=&quot;Slide 6&quot;/&gt;&lt;property id=&quot;20307&quot; value=&quot;262&quot;/&gt;&lt;/object&gt;&lt;object type=&quot;3&quot; unique_id=&quot;12961&quot;&gt;&lt;property id=&quot;20148&quot; value=&quot;5&quot;/&gt;&lt;property id=&quot;20300&quot; value=&quot;Slide 7 - &amp;quot;Security Goals&amp;quot;&quot;/&gt;&lt;property id=&quot;20307&quot; value=&quot;263&quot;/&gt;&lt;/object&gt;&lt;object type=&quot;3&quot; unique_id=&quot;12963&quot;&gt;&lt;property id=&quot;20148&quot; value=&quot;5&quot;/&gt;&lt;property id=&quot;20300&quot; value=&quot;Slide 8 - &amp;quot;Types of Attacks(Vulnerabilities)&amp;quot;&quot;/&gt;&lt;property id=&quot;20307&quot; value=&quot;265&quot;/&gt;&lt;/object&gt;&lt;object type=&quot;3&quot; unique_id=&quot;12964&quot;&gt;&lt;property id=&quot;20148&quot; value=&quot;5&quot;/&gt;&lt;property id=&quot;20300&quot; value=&quot;Slide 9&quot;/&gt;&lt;property id=&quot;20307&quot; value=&quot;266&quot;/&gt;&lt;/object&gt;&lt;object type=&quot;3&quot; unique_id=&quot;12966&quot;&gt;&lt;property id=&quot;20148&quot; value=&quot;5&quot;/&gt;&lt;property id=&quot;20300&quot; value=&quot;Slide 10&quot;/&gt;&lt;property id=&quot;20307&quot; value=&quot;268&quot;/&gt;&lt;/object&gt;&lt;object type=&quot;3&quot; unique_id=&quot;12967&quot;&gt;&lt;property id=&quot;20148&quot; value=&quot;5&quot;/&gt;&lt;property id=&quot;20300&quot; value=&quot;Slide 11 - &amp;quot;Methods of Defense(Controls)&amp;quot;&quot;/&gt;&lt;property id=&quot;20307&quot; value=&quot;269&quot;/&gt;&lt;/object&gt;&lt;object type=&quot;3&quot; unique_id=&quot;12968&quot;&gt;&lt;property id=&quot;20148&quot; value=&quot;5&quot;/&gt;&lt;property id=&quot;20300&quot; value=&quot;Slide 12&quot;/&gt;&lt;property id=&quot;20307&quot; value=&quot;270&quot;/&gt;&lt;/object&gt;&lt;object type=&quot;3&quot; unique_id=&quot;12969&quot;&gt;&lt;property id=&quot;20148&quot; value=&quot;5&quot;/&gt;&lt;property id=&quot;20300&quot; value=&quot;Slide 13 - &amp;quot;Effectiveness of Controls&amp;quot;&quot;/&gt;&lt;property id=&quot;20307&quot; value=&quot;271&quot;/&gt;&lt;/object&gt;&lt;object type=&quot;3&quot; unique_id=&quot;12970&quot;&gt;&lt;property id=&quot;20148&quot; value=&quot;5&quot;/&gt;&lt;property id=&quot;20300&quot; value=&quot;Slide 14&quot;/&gt;&lt;property id=&quot;20307&quot; value=&quot;272&quot;/&gt;&lt;/object&gt;&lt;object type=&quot;3&quot; unique_id=&quot;12971&quot;&gt;&lt;property id=&quot;20148&quot; value=&quot;5&quot;/&gt;&lt;property id=&quot;20300&quot; value=&quot;Slide 15&quot;/&gt;&lt;property id=&quot;20307&quot; value=&quot;273&quot;/&gt;&lt;/object&gt;&lt;object type=&quot;3&quot; unique_id=&quot;12972&quot;&gt;&lt;property id=&quot;20148&quot; value=&quot;5&quot;/&gt;&lt;property id=&quot;20300&quot; value=&quot;Slide 16&quot;/&gt;&lt;property id=&quot;20307&quot; value=&quot;274&quot;/&gt;&lt;/object&gt;&lt;object type=&quot;3&quot; unique_id=&quot;12973&quot;&gt;&lt;property id=&quot;20148&quot; value=&quot;5&quot;/&gt;&lt;property id=&quot;20300&quot; value=&quot;Slide 17&quot;/&gt;&lt;property id=&quot;20307&quot; value=&quot;275&quot;/&gt;&lt;/object&gt;&lt;object type=&quot;3&quot; unique_id=&quot;12974&quot;&gt;&lt;property id=&quot;20148&quot; value=&quot;5&quot;/&gt;&lt;property id=&quot;20300&quot; value=&quot;Slide 18&quot;/&gt;&lt;property id=&quot;20307&quot; value=&quot;276&quot;/&gt;&lt;/object&gt;&lt;object type=&quot;3&quot; unique_id=&quot;12975&quot;&gt;&lt;property id=&quot;20148&quot; value=&quot;5&quot;/&gt;&lt;property id=&quot;20300&quot; value=&quot;Slide 19&quot;/&gt;&lt;property id=&quot;20307&quot; value=&quot;277&quot;/&gt;&lt;/object&gt;&lt;object type=&quot;3&quot; unique_id=&quot;12976&quot;&gt;&lt;property id=&quot;20148&quot; value=&quot;5&quot;/&gt;&lt;property id=&quot;20300&quot; value=&quot;Slide 20&quot;/&gt;&lt;property id=&quot;20307&quot; value=&quot;278&quot;/&gt;&lt;/object&gt;&lt;object type=&quot;3&quot; unique_id=&quot;12977&quot;&gt;&lt;property id=&quot;20148&quot; value=&quot;5&quot;/&gt;&lt;property id=&quot;20300&quot; value=&quot;Slide 21&quot;/&gt;&lt;property id=&quot;20307&quot; value=&quot;279&quot;/&gt;&lt;/object&gt;&lt;object type=&quot;3&quot; unique_id=&quot;12978&quot;&gt;&lt;property id=&quot;20148&quot; value=&quot;5&quot;/&gt;&lt;property id=&quot;20300&quot; value=&quot;Slide 22&quot;/&gt;&lt;property id=&quot;20307&quot; value=&quot;280&quot;/&gt;&lt;/object&gt;&lt;object type=&quot;3&quot; unique_id=&quot;12979&quot;&gt;&lt;property id=&quot;20148&quot; value=&quot;5&quot;/&gt;&lt;property id=&quot;20300&quot; value=&quot;Slide 23 - &amp;quot;Cryptanalysis of the Caesar cipher&amp;quot;&quot;/&gt;&lt;property id=&quot;20307&quot; value=&quot;281&quot;/&gt;&lt;/object&gt;&lt;object type=&quot;3&quot; unique_id=&quot;12980&quot;&gt;&lt;property id=&quot;20148&quot; value=&quot;5&quot;/&gt;&lt;property id=&quot;20300&quot; value=&quot;Slide 24&quot;/&gt;&lt;property id=&quot;20307&quot; value=&quot;282&quot;/&gt;&lt;/object&gt;&lt;object type=&quot;3&quot; unique_id=&quot;12981&quot;&gt;&lt;property id=&quot;20148&quot; value=&quot;5&quot;/&gt;&lt;property id=&quot;20300&quot; value=&quot;Slide 25 - &amp;quot;Cryptanalysis of Monoalphabetic ciphers&amp;quot;&quot;/&gt;&lt;property id=&quot;20307&quot; value=&quot;283&quot;/&gt;&lt;/object&gt;&lt;object type=&quot;3&quot; unique_id=&quot;12982&quot;&gt;&lt;property id=&quot;20148&quot; value=&quot;5&quot;/&gt;&lt;property id=&quot;20300&quot; value=&quot;Slide 26 - &amp;quot;English Letters Frequencies&amp;quot;&quot;/&gt;&lt;property id=&quot;20307&quot; value=&quot;284&quot;/&gt;&lt;/object&gt;&lt;object type=&quot;3&quot; unique_id=&quot;12983&quot;&gt;&lt;property id=&quot;20148&quot; value=&quot;5&quot;/&gt;&lt;property id=&quot;20300&quot; value=&quot;Slide 27 - &amp;quot;Sample Ciphertext&amp;quot;&quot;/&gt;&lt;property id=&quot;20307&quot; value=&quot;285&quot;/&gt;&lt;/object&gt;&lt;object type=&quot;3&quot; unique_id=&quot;12984&quot;&gt;&lt;property id=&quot;20148&quot; value=&quot;5&quot;/&gt;&lt;property id=&quot;20300&quot; value=&quot;Slide 28&quot;/&gt;&lt;property id=&quot;20307&quot; value=&quot;286&quot;/&gt;&lt;/object&gt;&lt;object type=&quot;3&quot; unique_id=&quot;12985&quot;&gt;&lt;property id=&quot;20148&quot; value=&quot;5&quot;/&gt;&lt;property id=&quot;20300&quot; value=&quot;Slide 29 - &amp;quot;Cryptanalysis of the  message&amp;quot;&quot;/&gt;&lt;property id=&quot;20307&quot; value=&quot;287&quot;/&gt;&lt;/object&gt;&lt;object type=&quot;3&quot; unique_id=&quot;12986&quot;&gt;&lt;property id=&quot;20148&quot; value=&quot;5&quot;/&gt;&lt;property id=&quot;20300&quot; value=&quot;Slide 30 - &amp;quot;Playfair Cipher&amp;quot;&quot;/&gt;&lt;property id=&quot;20307&quot; value=&quot;288&quot;/&gt;&lt;/object&gt;&lt;object type=&quot;3&quot; unique_id=&quot;12987&quot;&gt;&lt;property id=&quot;20148&quot; value=&quot;5&quot;/&gt;&lt;property id=&quot;20300&quot; value=&quot;Slide 31 - &amp;quot;Playfair Key Matrix&amp;quot;&quot;/&gt;&lt;property id=&quot;20307&quot; value=&quot;289&quot;/&gt;&lt;/object&gt;&lt;object type=&quot;3&quot; unique_id=&quot;12988&quot;&gt;&lt;property id=&quot;20148&quot; value=&quot;5&quot;/&gt;&lt;property id=&quot;20300&quot; value=&quot;Slide 32 - &amp;quot;Encrypting and Decrypting&amp;quot;&quot;/&gt;&lt;property id=&quot;20307&quot; value=&quot;290&quot;/&gt;&lt;/object&gt;&lt;object type=&quot;3&quot; unique_id=&quot;12989&quot;&gt;&lt;property id=&quot;20148&quot; value=&quot;5&quot;/&gt;&lt;property id=&quot;20300&quot; value=&quot;Slide 33 - &amp;quot;Playfair Example&amp;quot;&quot;/&gt;&lt;property id=&quot;20307&quot; value=&quot;291&quot;/&gt;&lt;/object&gt;&lt;object type=&quot;3&quot; unique_id=&quot;12991&quot;&gt;&lt;property id=&quot;20148&quot; value=&quot;5&quot;/&gt;&lt;property id=&quot;20300&quot; value=&quot;Slide 34 - &amp;quot;Cont. Playfair Example&amp;quot;&quot;/&gt;&lt;property id=&quot;20307&quot; value=&quot;293&quot;/&gt;&lt;/object&gt;&lt;object type=&quot;3&quot; unique_id=&quot;12992&quot;&gt;&lt;property id=&quot;20148&quot; value=&quot;5&quot;/&gt;&lt;property id=&quot;20300&quot; value=&quot;Slide 35 - &amp;quot;Cont. Playfair Example&amp;quot;&quot;/&gt;&lt;property id=&quot;20307&quot; value=&quot;294&quot;/&gt;&lt;/object&gt;&lt;object type=&quot;3&quot; unique_id=&quot;12993&quot;&gt;&lt;property id=&quot;20148&quot; value=&quot;5&quot;/&gt;&lt;property id=&quot;20300&quot; value=&quot;Slide 36 - &amp;quot;Security of Playfair Cipher&amp;quot;&quot;/&gt;&lt;property id=&quot;20307&quot; value=&quot;295&quot;/&gt;&lt;/object&gt;&lt;object type=&quot;3&quot; unique_id=&quot;14201&quot;&gt;&lt;property id=&quot;20148&quot; value=&quot;5&quot;/&gt;&lt;property id=&quot;20300&quot; value=&quot;Slide 37 - &amp;quot;Hill Cipher&amp;quot;&quot;/&gt;&lt;property id=&quot;20307&quot; value=&quot;296&quot;/&gt;&lt;/object&gt;&lt;object type=&quot;3&quot; unique_id=&quot;14202&quot;&gt;&lt;property id=&quot;20148&quot; value=&quot;5&quot;/&gt;&lt;property id=&quot;20300&quot; value=&quot;Slide 38 - &amp;quot;Hill Cipher example&amp;quot;&quot;/&gt;&lt;property id=&quot;20307&quot; value=&quot;297&quot;/&gt;&lt;/object&gt;&lt;object type=&quot;3&quot; unique_id=&quot;14203&quot;&gt;&lt;property id=&quot;20148&quot; value=&quot;5&quot;/&gt;&lt;property id=&quot;20300&quot; value=&quot;Slide 39 - &amp;quot;Hill Cipher example&amp;quot;&quot;/&gt;&lt;property id=&quot;20307&quot; value=&quot;298&quot;/&gt;&lt;/object&gt;&lt;object type=&quot;3&quot; unique_id=&quot;14204&quot;&gt;&lt;property id=&quot;20148&quot; value=&quot;5&quot;/&gt;&lt;property id=&quot;20300&quot; value=&quot;Slide 40 - &amp;quot;Hill Cipher example&amp;quot;&quot;/&gt;&lt;property id=&quot;20307&quot; value=&quot;299&quot;/&gt;&lt;/object&gt;&lt;object type=&quot;3&quot; unique_id=&quot;14205&quot;&gt;&lt;property id=&quot;20148&quot; value=&quot;5&quot;/&gt;&lt;property id=&quot;20300&quot; value=&quot;Slide 41 - &amp;quot;Hill Cipher example&amp;quot;&quot;/&gt;&lt;property id=&quot;20307&quot; value=&quot;300&quot;/&gt;&lt;/object&gt;&lt;object type=&quot;3&quot; unique_id=&quot;14807&quot;&gt;&lt;property id=&quot;20148&quot; value=&quot;5&quot;/&gt;&lt;property id=&quot;20300&quot; value=&quot;Slide 42 - &amp;quot;Polyalphabetic Substitution Cipher&amp;quot;&quot;/&gt;&lt;property id=&quot;20307&quot; value=&quot;302&quot;/&gt;&lt;/object&gt;&lt;object type=&quot;3&quot; unique_id=&quot;14808&quot;&gt;&lt;property id=&quot;20148&quot; value=&quot;5&quot;/&gt;&lt;property id=&quot;20300&quot; value=&quot;Slide 45 - &amp;quot;Cryptanalysis of polyalphabetic Substitutions &amp;quot;&quot;/&gt;&lt;property id=&quot;20307&quot; value=&quot;304&quot;/&gt;&lt;/object&gt;&lt;object type=&quot;3&quot; unique_id=&quot;14809&quot;&gt;&lt;property id=&quot;20148&quot; value=&quot;5&quot;/&gt;&lt;property id=&quot;20300&quot; value=&quot;Slide 46 - &amp;quot;Example&amp;quot;&quot;/&gt;&lt;property id=&quot;20307&quot; value=&quot;305&quot;/&gt;&lt;/object&gt;&lt;object type=&quot;3&quot; unique_id=&quot;14810&quot;&gt;&lt;property id=&quot;20148&quot; value=&quot;5&quot;/&gt;&lt;property id=&quot;20300&quot; value=&quot;Slide 47 - &amp;quot;example&amp;quot;&quot;/&gt;&lt;property id=&quot;20307&quot; value=&quot;306&quot;/&gt;&lt;/object&gt;&lt;object type=&quot;3&quot; unique_id=&quot;14811&quot;&gt;&lt;property id=&quot;20148&quot; value=&quot;5&quot;/&gt;&lt;property id=&quot;20300&quot; value=&quot;Slide 48 - &amp;quot;Calculating the IC&amp;quot;&quot;/&gt;&lt;property id=&quot;20307&quot; value=&quot;307&quot;/&gt;&lt;/object&gt;&lt;object type=&quot;3&quot; unique_id=&quot;14812&quot;&gt;&lt;property id=&quot;20148&quot; value=&quot;5&quot;/&gt;&lt;property id=&quot;20300&quot; value=&quot;Slide 49 - &amp;quot;Example&amp;quot;&quot;/&gt;&lt;property id=&quot;20307&quot; value=&quot;308&quot;/&gt;&lt;/object&gt;&lt;object type=&quot;3&quot; unique_id=&quot;14813&quot;&gt;&lt;property id=&quot;20148&quot; value=&quot;5&quot;/&gt;&lt;property id=&quot;20300&quot; value=&quot;Slide 50 - &amp;quot;How is this helpful?&amp;quot;&quot;/&gt;&lt;property id=&quot;20307&quot; value=&quot;309&quot;/&gt;&lt;/object&gt;&lt;object type=&quot;3&quot; unique_id=&quot;14814&quot;&gt;&lt;property id=&quot;20148&quot; value=&quot;5&quot;/&gt;&lt;property id=&quot;20300&quot; value=&quot;Slide 51&quot;/&gt;&lt;property id=&quot;20307&quot; value=&quot;310&quot;/&gt;&lt;/object&gt;&lt;object type=&quot;3&quot; unique_id=&quot;15478&quot;&gt;&lt;property id=&quot;20148&quot; value=&quot;5&quot;/&gt;&lt;property id=&quot;20300&quot; value=&quot;Slide 43&quot;/&gt;&lt;property id=&quot;20307&quot; value=&quot;311&quot;/&gt;&lt;/object&gt;&lt;object type=&quot;3&quot; unique_id=&quot;15479&quot;&gt;&lt;property id=&quot;20148&quot; value=&quot;5&quot;/&gt;&lt;property id=&quot;20300&quot; value=&quot;Slide 44&quot;/&gt;&lt;property id=&quot;20307&quot; value=&quot;312&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551">
  <a:themeElements>
    <a:clrScheme name="55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fontScheme name="55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55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55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55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5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55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55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55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twork">
  <a:themeElements>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97</TotalTime>
  <Words>3406</Words>
  <Application>Microsoft Office PowerPoint</Application>
  <PresentationFormat>Widescreen</PresentationFormat>
  <Paragraphs>483</Paragraphs>
  <Slides>51</Slides>
  <Notes>14</Notes>
  <HiddenSlides>0</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3</vt:i4>
      </vt:variant>
      <vt:variant>
        <vt:lpstr>Slide Titles</vt:lpstr>
      </vt:variant>
      <vt:variant>
        <vt:i4>51</vt:i4>
      </vt:variant>
    </vt:vector>
  </HeadingPairs>
  <TitlesOfParts>
    <vt:vector size="76" baseType="lpstr">
      <vt:lpstr>Arial</vt:lpstr>
      <vt:lpstr>Arial Rounded MT Bold</vt:lpstr>
      <vt:lpstr>Calibri</vt:lpstr>
      <vt:lpstr>Comic Sans MS</vt:lpstr>
      <vt:lpstr>Constantia</vt:lpstr>
      <vt:lpstr>Courier New</vt:lpstr>
      <vt:lpstr>Helvetica</vt:lpstr>
      <vt:lpstr>Majalla UI</vt:lpstr>
      <vt:lpstr>Monotype Sorts</vt:lpstr>
      <vt:lpstr>Tahoma</vt:lpstr>
      <vt:lpstr>Times</vt:lpstr>
      <vt:lpstr>Times New Roman</vt:lpstr>
      <vt:lpstr>Times-Roman</vt:lpstr>
      <vt:lpstr>Trebuchet MS</vt:lpstr>
      <vt:lpstr>Webdings</vt:lpstr>
      <vt:lpstr>Wingdings</vt:lpstr>
      <vt:lpstr>Wingdings 2</vt:lpstr>
      <vt:lpstr>1_ch01</vt:lpstr>
      <vt:lpstr>Flow</vt:lpstr>
      <vt:lpstr>551</vt:lpstr>
      <vt:lpstr>9_ch01</vt:lpstr>
      <vt:lpstr>Network</vt:lpstr>
      <vt:lpstr>Worksheet</vt:lpstr>
      <vt:lpstr>Equation</vt:lpstr>
      <vt:lpstr>Equation.DSMT4</vt:lpstr>
      <vt:lpstr> References : 1-Security in Computing By Charless 2-Cryptography and Networks  Security   by W. STALLIN</vt:lpstr>
      <vt:lpstr>Chapter 1</vt:lpstr>
      <vt:lpstr>In This Chapter </vt:lpstr>
      <vt:lpstr>       Definitions</vt:lpstr>
      <vt:lpstr>PowerPoint Presentation</vt:lpstr>
      <vt:lpstr>PowerPoint Presentation</vt:lpstr>
      <vt:lpstr>Security Goals</vt:lpstr>
      <vt:lpstr>Types of Attacks(Vulnerabilities)</vt:lpstr>
      <vt:lpstr>PowerPoint Presentation</vt:lpstr>
      <vt:lpstr>PowerPoint Presentation</vt:lpstr>
      <vt:lpstr>Methods of Defense(Controls)</vt:lpstr>
      <vt:lpstr>PowerPoint Presentation</vt:lpstr>
      <vt:lpstr>Effectiveness of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Cryptanalysis of the Caesar cipher</vt:lpstr>
      <vt:lpstr>PowerPoint Presentation</vt:lpstr>
      <vt:lpstr>Cryptanalysis of Monoalphabetic ciphers</vt:lpstr>
      <vt:lpstr>English Letters Frequencies</vt:lpstr>
      <vt:lpstr>Sample Ciphertext</vt:lpstr>
      <vt:lpstr>PowerPoint Presentation</vt:lpstr>
      <vt:lpstr>Cryptanalysis of the  message</vt:lpstr>
      <vt:lpstr>Playfair Cipher</vt:lpstr>
      <vt:lpstr>Playfair Key Matrix</vt:lpstr>
      <vt:lpstr>Encrypting and Decrypting</vt:lpstr>
      <vt:lpstr>Playfair Example</vt:lpstr>
      <vt:lpstr>Cont. Playfair Example</vt:lpstr>
      <vt:lpstr>Cont. Playfair Example</vt:lpstr>
      <vt:lpstr>Security of Playfair Cipher</vt:lpstr>
      <vt:lpstr>Hill Cipher</vt:lpstr>
      <vt:lpstr>Hill Cipher example</vt:lpstr>
      <vt:lpstr>Hill Cipher example</vt:lpstr>
      <vt:lpstr>Hill Cipher example</vt:lpstr>
      <vt:lpstr>Hill Cipher example</vt:lpstr>
      <vt:lpstr>Polyalphabetic Substitution Cipher</vt:lpstr>
      <vt:lpstr>PowerPoint Presentation</vt:lpstr>
      <vt:lpstr>PowerPoint Presentation</vt:lpstr>
      <vt:lpstr>Cryptanalysis of polyalphabetic Substitutions </vt:lpstr>
      <vt:lpstr>Example</vt:lpstr>
      <vt:lpstr>example</vt:lpstr>
      <vt:lpstr>Calculating the IC</vt:lpstr>
      <vt:lpstr>Example</vt:lpstr>
      <vt:lpstr>How is this helpful?</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References : 1-Security in Computing By Charless 2-Cryptography and Networks  Security   by W. STALLIN</dc:title>
  <dc:creator>DR. Bashar</dc:creator>
  <cp:lastModifiedBy>DR. Bashar</cp:lastModifiedBy>
  <cp:revision>17</cp:revision>
  <dcterms:created xsi:type="dcterms:W3CDTF">2020-05-02T11:35:52Z</dcterms:created>
  <dcterms:modified xsi:type="dcterms:W3CDTF">2020-05-05T07:09:44Z</dcterms:modified>
</cp:coreProperties>
</file>