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84" r:id="rId3"/>
    <p:sldId id="286" r:id="rId4"/>
    <p:sldId id="295" r:id="rId5"/>
    <p:sldId id="294" r:id="rId6"/>
    <p:sldId id="291" r:id="rId7"/>
    <p:sldId id="301" r:id="rId8"/>
    <p:sldId id="306" r:id="rId9"/>
    <p:sldId id="293" r:id="rId10"/>
    <p:sldId id="292" r:id="rId11"/>
    <p:sldId id="257" r:id="rId12"/>
    <p:sldId id="304" r:id="rId13"/>
    <p:sldId id="259" r:id="rId14"/>
    <p:sldId id="305" r:id="rId15"/>
    <p:sldId id="260" r:id="rId16"/>
    <p:sldId id="276" r:id="rId17"/>
    <p:sldId id="307" r:id="rId18"/>
    <p:sldId id="303" r:id="rId19"/>
    <p:sldId id="278" r:id="rId20"/>
    <p:sldId id="264" r:id="rId21"/>
    <p:sldId id="265" r:id="rId22"/>
    <p:sldId id="302" r:id="rId23"/>
    <p:sldId id="266" r:id="rId24"/>
    <p:sldId id="267" r:id="rId25"/>
    <p:sldId id="268" r:id="rId26"/>
    <p:sldId id="269" r:id="rId27"/>
    <p:sldId id="299" r:id="rId28"/>
    <p:sldId id="270" r:id="rId29"/>
    <p:sldId id="296" r:id="rId3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4CC3CFC-55C5-41F9-848B-C7637AB6DFE5}" type="datetimeFigureOut">
              <a:rPr lang="ar-IQ" smtClean="0"/>
              <a:pPr/>
              <a:t>25/08/1441</a:t>
            </a:fld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0DBB954-811D-4BFB-A317-23A7FAD4CF3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Biological Synthesis of </a:t>
            </a:r>
            <a:r>
              <a:rPr lang="en-US" b="1" dirty="0" err="1">
                <a:solidFill>
                  <a:srgbClr val="FFFF00"/>
                </a:solidFill>
              </a:rPr>
              <a:t>Nanoparticles</a:t>
            </a:r>
            <a:r>
              <a:rPr lang="en-US" b="1" dirty="0">
                <a:solidFill>
                  <a:srgbClr val="FFFF00"/>
                </a:solidFill>
              </a:rPr>
              <a:t> from Plants </a:t>
            </a:r>
            <a:endParaRPr lang="ar-IQ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326832" cy="17526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560840" cy="2808312"/>
          </a:xfrm>
          <a:prstGeom prst="rect">
            <a:avLst/>
          </a:prstGeom>
          <a:noFill/>
          <a:ln w="9525">
            <a:solidFill>
              <a:schemeClr val="tx1">
                <a:alpha val="56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485775"/>
            <a:ext cx="82677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phytonanotechnology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7733"/>
          </a:xfrm>
        </p:spPr>
        <p:txBody>
          <a:bodyPr>
            <a:normAutofit/>
          </a:bodyPr>
          <a:lstStyle/>
          <a:p>
            <a:pPr algn="l" rtl="0"/>
            <a:r>
              <a:rPr lang="en-US" b="1" dirty="0" err="1">
                <a:solidFill>
                  <a:srgbClr val="FFFF00"/>
                </a:solidFill>
              </a:rPr>
              <a:t>phytonanotechnology</a:t>
            </a:r>
            <a:r>
              <a:rPr lang="en-US" dirty="0"/>
              <a:t> has provided new avenues for the synthesis of </a:t>
            </a:r>
            <a:r>
              <a:rPr lang="en-US" dirty="0" err="1"/>
              <a:t>nanoparticles</a:t>
            </a:r>
            <a:r>
              <a:rPr lang="en-US" dirty="0"/>
              <a:t> and is </a:t>
            </a:r>
            <a:r>
              <a:rPr lang="en-US" dirty="0" smtClean="0"/>
              <a:t>an:</a:t>
            </a:r>
          </a:p>
          <a:p>
            <a:pPr algn="l" rtl="0"/>
            <a:r>
              <a:rPr lang="en-US" dirty="0" err="1" smtClean="0">
                <a:solidFill>
                  <a:srgbClr val="FFFF00"/>
                </a:solidFill>
              </a:rPr>
              <a:t>ecofriendly</a:t>
            </a:r>
            <a:r>
              <a:rPr lang="en-US" dirty="0">
                <a:solidFill>
                  <a:srgbClr val="FFFF00"/>
                </a:solidFill>
              </a:rPr>
              <a:t>,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simple</a:t>
            </a:r>
            <a:r>
              <a:rPr lang="en-US" dirty="0">
                <a:solidFill>
                  <a:srgbClr val="FFFF00"/>
                </a:solidFill>
              </a:rPr>
              <a:t>,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rapid</a:t>
            </a:r>
            <a:r>
              <a:rPr lang="en-US" dirty="0">
                <a:solidFill>
                  <a:srgbClr val="FFFF00"/>
                </a:solidFill>
              </a:rPr>
              <a:t>,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stable</a:t>
            </a:r>
            <a:r>
              <a:rPr lang="en-US" dirty="0">
                <a:solidFill>
                  <a:srgbClr val="FFFF00"/>
                </a:solidFill>
              </a:rPr>
              <a:t>,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>
                <a:solidFill>
                  <a:srgbClr val="FFFF00"/>
                </a:solidFill>
              </a:rPr>
              <a:t>cost-effective method. 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Phytonanotechnology</a:t>
            </a:r>
            <a:r>
              <a:rPr lang="en-US" dirty="0" smtClean="0"/>
              <a:t> has advantages, including: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biocompatibility, 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Scalability, and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 the medical applicability </a:t>
            </a:r>
            <a:r>
              <a:rPr lang="en-US" dirty="0" smtClean="0"/>
              <a:t>of synthesizing </a:t>
            </a:r>
            <a:r>
              <a:rPr lang="en-US" dirty="0" err="1" smtClean="0"/>
              <a:t>nanoparticles</a:t>
            </a:r>
            <a:r>
              <a:rPr lang="en-US" dirty="0" smtClean="0"/>
              <a:t> using the universal solvent, </a:t>
            </a:r>
            <a:r>
              <a:rPr lang="en-US" dirty="0" smtClean="0">
                <a:solidFill>
                  <a:srgbClr val="FFFF00"/>
                </a:solidFill>
              </a:rPr>
              <a:t>water, as a reducing medium. </a:t>
            </a:r>
            <a:endParaRPr lang="ar-IQ" dirty="0" smtClean="0">
              <a:solidFill>
                <a:srgbClr val="FFFF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Mechanism of Biosynthesis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exact </a:t>
            </a:r>
            <a:r>
              <a:rPr lang="en-US" dirty="0">
                <a:solidFill>
                  <a:srgbClr val="FFFF00"/>
                </a:solidFill>
              </a:rPr>
              <a:t>mechanism</a:t>
            </a:r>
            <a:r>
              <a:rPr lang="en-US" dirty="0"/>
              <a:t> and the </a:t>
            </a:r>
            <a:r>
              <a:rPr lang="en-US" dirty="0">
                <a:solidFill>
                  <a:srgbClr val="FFFF00"/>
                </a:solidFill>
              </a:rPr>
              <a:t>components</a:t>
            </a:r>
            <a:r>
              <a:rPr lang="en-US" dirty="0"/>
              <a:t> responsible for plant-mediated synthetic </a:t>
            </a:r>
            <a:r>
              <a:rPr lang="en-US" dirty="0" err="1"/>
              <a:t>nanoparticles</a:t>
            </a:r>
            <a:r>
              <a:rPr lang="en-US" dirty="0"/>
              <a:t> remain to be elucidated. </a:t>
            </a:r>
            <a:endParaRPr lang="en-US" dirty="0" smtClean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has been proposed that </a:t>
            </a:r>
            <a:r>
              <a:rPr lang="en-US" dirty="0">
                <a:solidFill>
                  <a:srgbClr val="FFFF00"/>
                </a:solidFill>
              </a:rPr>
              <a:t>proteins, amino acids, organic acid, vitamins, as well as secondary metabolites</a:t>
            </a:r>
            <a:r>
              <a:rPr lang="en-US" dirty="0"/>
              <a:t>, </a:t>
            </a:r>
            <a:r>
              <a:rPr lang="en-US" dirty="0" smtClean="0"/>
              <a:t>such as:</a:t>
            </a: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>
                <a:solidFill>
                  <a:srgbClr val="FFFF00"/>
                </a:solidFill>
              </a:rPr>
              <a:t>flavonoids</a:t>
            </a:r>
            <a:r>
              <a:rPr lang="en-US" dirty="0" smtClean="0">
                <a:solidFill>
                  <a:srgbClr val="FFFF00"/>
                </a:solidFill>
              </a:rPr>
              <a:t>, alkaloids, </a:t>
            </a:r>
            <a:r>
              <a:rPr lang="en-US" dirty="0" err="1" smtClean="0">
                <a:solidFill>
                  <a:srgbClr val="FFFF00"/>
                </a:solidFill>
              </a:rPr>
              <a:t>polyphenols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terpenoids</a:t>
            </a:r>
            <a:r>
              <a:rPr lang="en-US" dirty="0" smtClean="0">
                <a:solidFill>
                  <a:srgbClr val="FFFF00"/>
                </a:solidFill>
              </a:rPr>
              <a:t>, heterocyclic compounds, and polysaccharides,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have significant roles in </a:t>
            </a:r>
            <a:r>
              <a:rPr lang="en-US" dirty="0" smtClean="0">
                <a:solidFill>
                  <a:srgbClr val="FFFF00"/>
                </a:solidFill>
              </a:rPr>
              <a:t>metal salt reduction</a:t>
            </a:r>
            <a:r>
              <a:rPr lang="en-US" dirty="0" smtClean="0"/>
              <a:t> and, furthermore, </a:t>
            </a:r>
          </a:p>
          <a:p>
            <a:pPr algn="l" rtl="0"/>
            <a:r>
              <a:rPr lang="en-US" dirty="0" smtClean="0"/>
              <a:t>act as </a:t>
            </a:r>
            <a:r>
              <a:rPr lang="en-US" dirty="0" smtClean="0">
                <a:solidFill>
                  <a:srgbClr val="FFFF00"/>
                </a:solidFill>
              </a:rPr>
              <a:t>capping and stabilizing agents </a:t>
            </a:r>
          </a:p>
          <a:p>
            <a:pPr algn="l" rtl="0">
              <a:buNone/>
            </a:pPr>
            <a:r>
              <a:rPr lang="en-US" dirty="0" smtClean="0"/>
              <a:t>for synthesized </a:t>
            </a:r>
            <a:r>
              <a:rPr lang="en-US" dirty="0" err="1" smtClean="0"/>
              <a:t>nanoparticles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>
              <a:solidFill>
                <a:srgbClr val="FFFF00"/>
              </a:solidFill>
            </a:endParaRPr>
          </a:p>
          <a:p>
            <a:pPr algn="l" rtl="0"/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45224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Reports </a:t>
            </a:r>
            <a:r>
              <a:rPr lang="en-US" dirty="0"/>
              <a:t>also suggest that </a:t>
            </a:r>
            <a:r>
              <a:rPr lang="en-US" dirty="0">
                <a:solidFill>
                  <a:srgbClr val="FFFF00"/>
                </a:solidFill>
              </a:rPr>
              <a:t>different mechanisms for synthesizing </a:t>
            </a:r>
            <a:r>
              <a:rPr lang="en-US" dirty="0" err="1"/>
              <a:t>nanoparticles</a:t>
            </a:r>
            <a:r>
              <a:rPr lang="en-US" dirty="0"/>
              <a:t> exist in </a:t>
            </a:r>
            <a:r>
              <a:rPr lang="en-US" dirty="0">
                <a:solidFill>
                  <a:srgbClr val="FFFF00"/>
                </a:solidFill>
              </a:rPr>
              <a:t>different plant </a:t>
            </a:r>
            <a:r>
              <a:rPr lang="en-US" dirty="0" smtClean="0">
                <a:solidFill>
                  <a:srgbClr val="FFFF00"/>
                </a:solidFill>
              </a:rPr>
              <a:t>species</a:t>
            </a:r>
            <a:r>
              <a:rPr lang="en-US" dirty="0" smtClean="0"/>
              <a:t>. </a:t>
            </a:r>
          </a:p>
          <a:p>
            <a:pPr algn="l" rtl="0"/>
            <a:endParaRPr lang="ar-IQ" dirty="0"/>
          </a:p>
        </p:txBody>
      </p:sp>
      <p:pic>
        <p:nvPicPr>
          <p:cNvPr id="4" name="Picture 13" descr="http://blogs.rsc.org/gc/files/2011/02/Jessop_G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2832404" cy="2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Plant extracts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87733"/>
          </a:xfrm>
        </p:spPr>
        <p:txBody>
          <a:bodyPr>
            <a:normAutofit/>
          </a:bodyPr>
          <a:lstStyle/>
          <a:p>
            <a:pPr algn="l" rt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reduction method using plant extracts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is </a:t>
            </a:r>
          </a:p>
          <a:p>
            <a:pPr algn="l" rtl="0"/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one step, low cost and eco-friendly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hence considered as the most preferred way for the synthesis of metal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Thus, this method may be included in the class of </a:t>
            </a: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green technology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various plant parts, including </a:t>
            </a:r>
            <a:r>
              <a:rPr lang="en-US" dirty="0" smtClean="0">
                <a:solidFill>
                  <a:srgbClr val="FFFF00"/>
                </a:solidFill>
              </a:rPr>
              <a:t>leaves, fruits, stems, roots, and their extracts</a:t>
            </a:r>
            <a:r>
              <a:rPr lang="en-US" dirty="0" smtClean="0"/>
              <a:t>, have been used for the synthesis of metal </a:t>
            </a:r>
            <a:r>
              <a:rPr lang="en-US" dirty="0" err="1" smtClean="0"/>
              <a:t>nanoparticles</a:t>
            </a:r>
            <a:r>
              <a:rPr lang="en-US" dirty="0" smtClean="0"/>
              <a:t>.</a:t>
            </a:r>
            <a:endParaRPr lang="ar-IQ" dirty="0" smtClean="0"/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Among various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nanometals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explored so far,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silver, gold, copper, zinc, palladium, titanium, nickel, indium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etc. have been prepared by using a wide variety of plant extracts.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MSERUUExQVFRQVFRgYGRgYGBUXFxUXFxQXFRYYFBgcHCYeGBsjHhkZIC8gIycpLCwtFR4xNTAqNSYsLCkBCQoKDgwOGg8PGiweHyQpLCwsLCwsLCwsKSwpKSkpKSksKSwsLCwpLCwsLCkpKSksKSkpLCkpKSkpLCwsLCwpKf/AABEIAMwAvAMBIgACEQEDEQH/xAAcAAABBQEBAQAAAAAAAAAAAAAAAQIEBQYDBwj/xAA/EAABAwIEAwYDBQYGAgMAAAABAAIRAyEEBRIxQVFhBhMicYGRMqGxFCNCUsEHM2JyovAkY4LR4fFDwlOSsv/EABoBAQADAQEBAAAAAAAAAAAAAAACAwQBBQb/xAAsEQACAQMDAwQCAQUBAAAAAAAAAQIDETESIUEEIlETMmFxI0KxFIGRwdEF/9oADAMBAAIRAxEAPwD3FCEIAQhCAEIQgBCEIASJUiA5urAODeJn5LoFU42v/iqLf4Hk+XhCtWqqE9UmvAFSpEqtAIQhACESklAKhEoQAhCEAIQhACEIQAhCEAISSgOQCoSIQCppTk0oChzCp/jaQ/ynn+pgV+Fm80cftrL2FI24+J0fotFS2HkFkoe+f2RjljkqRKtZIEiVIVy4EJTKVWZjgYXDG4nSLbkwAu1ClpAA2Cgp3lpQOqVIlVgBCEIAQhCAEITSUA5CYyoDsnBcTTwAUXE1u7IPAmD06qUuOJpBzS07EELksA6hyVUeTZgQXUakBzLCTctkhp9ldBRp1FNHE7jkjkqRxVh0y+YU/wDHT/lMH9TytLh3S0eSzeau/wAUY3AZb/UVf4A+ALDQf5JIjHLJKVIlW4kEppKUqJj62lh8v7KrqSUYtsESk/vK8/hpt+brfID5q1aFVZDTPd6iILyXekkNn0VsFX099Gp87kUCVISml6vbsSHoSBKugEIQgBIUqQhAQj4Hj8rvYH/lS2lMxFEOaQdiouDxNzTPxM+YiQVnT0Ss+QT0EICHLQDOdqKGgNrtmaZGqBu2ePlMqxwWPNWjqZBMWvx4KXXohzSDsQQfIiP1WP7O4w0K1Sg4nwOgTaRYArBU/FUUlhleGbHDVw5oI4/I8QujiqTC4oUsS+mSNNTxsvxIuB0tKuStNOpqW+VkncyOLxA+0VzvD2N8iGtWky2pLbea89o5jqdWdwdXcf6yPoFs+zlaRG4jf12XndPN+r/kri9y9lBKY13Dj/2lqPgSV6rdlctONTEgPa3i6fQAXKpO0OM2YL6iG2E/FZdMsxneCpXtBJaz+Vp/UqFgnmri2cWtaXGf6fnK8ytV9RKC5ZFs09GlpaByAHyXSU0mFAwmL717j+BhgHm4cfJb3NQtHlksE2rUgE8ACfZRMuqGoTUvB+EdFBzbHy8Ugfhlz+gg2lWmXtim3qJ5b3+hCrU9dXSsI5clBKkCVajoIQhAIm605V2a4J7gHU3aajdjwPMO6KEnZXQJ5Kqc8YWxVbuwiR+Zs3Hsn5dmpcdFRuiqN2zIcObDxCsKrNQI5qmovVheOTgmGrhzWuaZaRI6g7LqVQZPX7uo6gQYEljrRuCWC3Dceav5U6U9cbhEahUuWncfRZTtjh+7r0q8wHfdkRx+IO9rLT5j4YqD8Jk/yfiUDtJgftGEeGwXadbD1bcfqPVUVlqi4crdHJq6M/nWLk0KrSZu2fIhwV9iM+aMFUrbFrHSP4gIA9TCx2GxveYdlh4Kg2I42P1+SZmeGNSm+jIaS3W2SY1M39xK8mnXlCV/P8lSkQcHRLcI54mZk33M7rYdl8cToN7+E+okT6yvPMNmxfhLHbhtEEkz7rS9nMQ77OHNN236SOfNF2VU/gjBq56DTxINZzLWY0/MhQO1uPNOgQ346hDG+bjAKjZHmBq4h7jF6TTbgNRj1VZjMT9pzGlTB8LCXkfyCW/1Qt8q+qCiv2di5vYs8wihRp0miA0AGOoIkeslc+yDA41avMho6hv1Vdn+MDzUcCYmAejfCfnKveylAswzZj/aLf7quMtVe3hHMsXtLmBp0wxv7yrLW9OJPsnUKzcNhdRkBrJ632CosZiDXx8RLKXgvfxWLvW/yXbtTXLn0qAIj4n35GGj9VCVa8pVeFsv+hvkfk9Euu8nVUdJ9PER7QtawKkyOkHOJ/IA0eZEn/ZXoW/o4aYXfJKOASpEq2EgQhCAEjglQUBSdossNRoewfeMuDx9Fz7OZ73zS18Cqz4hzE2cB9eRV45qwnavBPw2IbiaIIv006jYtPQrz67dGXqrHKISdty37Q0i17XsnVctjfW28f6myPZXeX4xtWm2o0y1wkf3zG3oqluNGLwhez4omOLXt3HuPYqH2dzUNqaCfBWJdTG2lw/eNPrJVcKihWtxLAukzU1GyIPFVGU1y1z6Lvwm38pM/RXCzmfF1Ksyq3iIP6z6H+lXdQ9LVTxn6JXMViaLKT69K40vls8fHIv6KxxhgB8Dwws32vxJGJc8lwL3PaRsIaA5rmnkZK0TX66JkTYR/wDWV4k1aduNzPHkxOZMbRrV6TZa0u1NuDLXiRNtrrTdk6s0iBvG3qs127a80aNYRpbNJxESDqmnPE8Qun7P8WXte4ugMueMkX9LSfRXOHaqhUtpG1wGLLK9Z7fC1tMNJvdxdMeyb2Zr6Di8SR8DNLZ5uJP6NUPLSdOo3FWoah/lFm9BZuyi4jGaW90f/JiC5w4wwBjAemolUUqn5L+C29rFjjKo0sa4kSYPqZMfNbjCPbTwzXusG09R6W1H6rBYou1U9I2F53BedAPu75LRduMxdSwwYN3uDLAEaRd1tztC30uxzm/BKMuSnyLFjRUqky4y4nmS66ZllQ1H1Kzjd7i7fYbNE9Ao1RunBVP4i1ogRu+bLrhS4UwBxHkOdxI4Lz9WCLZuuzLfuJO7nE/pyVuqXJcaX02BjC1kDxEt0m34YJJVw1fS0PYvo0LA5AQlVx0EIQgBCEIBCq3O8tFei9kXIt/MLt+as00hVzgpJpnGrqx5jkmaHDVgT8DzoqDgLw0+YM+inZtRc2rUpsPikVqMfmmYHKSHe64dr8t7uq6Nn+OPW/DnxVOzNqhNJ5dJpfd9YJ8PC+0eq+cqScbweU9jPjY9OyPMhXosqDci44hws4H1UftVhNeHeeLRqH0d52JVF2czDusSaX/jxA71nR8eJnrf2WuxFLUwt/M0j3BC9qE1XoP6Llujw3tjUccI18XY9rX2BLYBDTPWY9AtbkMOpMkmNLeU3Aj5LFZ24ObiKLgRqplwAj95Skj3IIWw7NUoo0zxdTYZ66bfJeTpUoxfgzp7lN2my9r8Pi6WoDux3rTBMGmOXkVVZOz7NhKdMg95WgmLu+88LWnqARur97B9oLHN1a5a4cw611UZO3vswPh8NGXcYD40M9Z4dFK/Zo4OSybHDYdrGkXAazS3yAi/Dn7rE0Xa8TH8RjrNyvQsZh9OHMcYFx5fqvO8jM4txO2pxHuWhZYxWq52pwbHBYhlXGUmgEEVKY3EEAGrP9IsuXbrHipjGsBkUaZBHJ7r/SAo2TY5tLGU3vI0AVn8DpimWgHraPVVWDrvxFZ9Qi9R5cZiLuBj2+i1Vpr02l5F+0vMfRc6hRpsAJLwSCYENaSSelwPRLlJ+0YhlC4gy4hrQC1hDjO4m0X4KqxGPq1S5oGlrSGmHEzAu2dotPotT2Cy4HEVHxPdsa0OkyXOnUeWw+YVVCCnOMScd2byhSAAAAAAEAWAtwC6gJAE5fSpJYNAIQhdAIQhACEIQAkSpEBQdqcHqa14AOkwZ5FecvwzW1ocD3bnFpG3xRcHhEL1rMqGuk9o3LTHnw+a8vzttp2LgRBHEcOhXh9dTSqKXkpqIMsJqUXMaQK1E6mHjrYTLSf4hy5r0jJ82biKDKrfhc2fI7OHmDK8rZjHNqU6sRqaGkgQA9tonnEexWhyHNBhcQaZEYfEzUYbkMrgE1GjziQFX0NR05OLwzlOVluYntxhzQxGoAtAqkA7iCTH/XUrXZIRpYOTG/SL8llf2k48VS4tBA1ggHcyBLukrTZVJcAB+BptxtdclHx5ZSvcyLiaQ+0sdNyY48HTZO7MZWWVK19Rr13VDbZjXFrRPPc+yiZzWLTScPi1EDzdIHzv6LT5BQ+88Pwjwjyb4frdRmmu1ck47sm9oamij/ceS8kyXEAFzuc//qV6j2uPwiYgPMf6DC8gyp0Ajc7CbTw+pUGu1tEar3LzG1dFMOHg1M0xuSCdbiZ+GbfNd8NSexjad3PeAI/Iy7jN93TK50cO2vV0vLu6o02yNy58CGyevyarnLmQ59Ux4WlxNotwHyC5a7SIo6/Z20yWNsKTYJ4ayZP6rY/s5w8YYvv968uv5AW9l53Wru+z8zWcfV2r/cr17IMP3eHptgCG7D5fKFu6OF6moup5LEJyaClXsmgJRKbKg4/OadH43XJs0eJx8gFFySycuWEpVww1bU0EgtkbHcea7rqOgkSqJi8d3e7XEc2iUbSV2CUhV2Hzuk52kOg8jYqcyqDsZUVOLwwKeK86z2kS+qGx4Xu6wLHb1XoqyHanDhtUOkjW3hG7Tc+xHsvP/wDQhrppohPBh8PS1ipTDrka27wHMBMEcyLLtRecVhHNa4iowCqwt3D2Am08xZc6oNKrqE2cCeR6rlh3nDYwtaNLSWvaJ/C4A+okkei8mLa38GdFN2tztmJo06jG6CdAc0j8Qs/0lbPLqgDjcENYNujQIWH7c4DunsLfhqP1jhZz9h5FafE4wU3P/l42vEq2dTTp+Wzi2bGHFd5iy4CWUaZLgb+Nw0sI8lqeyrvDqgTN1jsoZGH7wjx1nueSeNNvhYfIiStNk9TTStxKnJ3lYlF2Zw7WY743TtSqDy8G4XmXZlhANQbsMAHcvdYaR6ytn2oxBLKo/wAp/W5bYKi7M4en3jRBDMO0OduQ+sYAB9Z8gF2ntB38lc95Ghp0fs9FtOB3jZLyNzUPF3Mxb1T8zilhA2wdVe1noBqcumComtU1EbO1Hqeqhds6/wB9h6V7MLvVzgB9CFnvrm7cEsRbFwVNtatQogkNDxwO4vbnsvZWBeU9hmmrmIOmWU2EyeDoEaY53C9YXs9Gtmy2ji46Vxr4lrBLjH6qPi8xa2QCC8cOXnyWazHMX1Xtp05dUMjo3+I9ArKvUaFaO7LXKw/NO0dRzu6pN8TpAG5PUn8IVpkXZ0Uj3lTx1iN/yj8rei7ZFkTaAJnVUddzzYk8hyCtgFylScu+pkJA1qckCVbCQJjmAp6RcauCjzbIA4TTDeZYZ0utzF2nqFmmY6rQMNDyBGthMvZfcfnb1C9ALVV5xlAqw5vhqsu13/qebTxWOr0/7QyRkuSJl3aRr2avE4E7gfCOo3XHtUWOpU3gyBUABEQQ4EH6LHVqv2OtMltKq4hzRbu6jYLmXFwZkdCm5riHAB1Koe5cZcy2mZ3HJYZ9RJQcJoq18MO0GDALXdD/AMKLmw73CsqC5pSHEbgGC13UA2jqreqO9pSNwPOdgqbCNBc+k4+GoO7PQuNiPVeepaZK+GQZEzPC/bcEC0DvaDw+OOifvQPSHf6VC7VVnF7abd36WDrqgA/8J2V5icLXLCfhdpfveOXmLqzdlTjmVN+kPoim6swmQATAaD1a5XRi3JJ8XZDKJWawzRSaZbTYGA9GjT9QfdW2XPApkHl7E7LMYzEHvXOMGZ4G211ZYrFAMaReYB4ESNl2Md3Ji+5T9psYG0nubdxZpsd3F8ABdMky406TKOkCoRqqRJLqhuAT/CCB5hcn0xUdL7NpPbUI5ls6G+rvkFYZCxz6kgky8E/NHUUY2+RlmqyDAQ1zzu439uC857dYkOzJ4NgxjWiI30z+q9aZRhkDj8pXhHaLEd5jq7wd6jgOMiQ0fROnjdyO1dkkemfsbwknEVuracRaw1SD6rdZhm/i7qnd0XPBnU9VguxuJfQwbcOym4VqhLnEn4NY0jyMCwWkGnDU4/E7cyePM+q2OuktFN/b/wBE4dsLHPN8YaY7tkuquMb7ki08ySr7IMm7lnivUddx/SeQVD2Ry01ahxL7gSGTuTPiffl8I6gragLT0tL93/YtguQAToSJVvLAQhCAEIQgBNKckQGK7dZM1/xCWVR3ZMxpqQe5fI2vY9F5VlGcVKDjRqjT4tLp1T/c3XvubYAVqL6btnNI8jFj6G68S7aYBwBrOtUpuFOqADFhDam8wRbzK8nqaS1fZlrq26NL2cxIILQQQQY90zOcJoe50W6bh3D6BZ3sjmoBFzFuO397ra49jatOd5I+XErydLs0+DkO5GF7bYNxp08XTYSR4a5aDcgSxxHKJBPNXfZjMdeDNQkch0jce6Wk7QalKrenVaWPF5LXAiwnguOEy84SgMO7xANc4EbOa95LHeo+iuUlKn8oW8EE4oOOkSS0jneTeV1xuZBrdT7BoJgX1OAEeSqXOLHbwTw6SuNLDmviGU2/C2XuJizWHU433226rsV3XKlLcuTTf3DAQ1pqDvHm+x+AX2tBI5larsrQ6ACItuY4lZynWNV9R34S7+wOS1+S09FMcCR/ZUnBvcthkm55jhTY9xMd2xzz5huy8s7NZO5r21n/ALx41Mablur8dQcCBdo6hbvPcRDHktD9Tg2DseN+Y6KLkmFHxvgvO55eXP8ARQjU0pxjlnZq8i3yzCtoMJJl5953JJ4rhhmOxVcNabapJ4hoFyPp69FCx+YF3hZJJdpjibbDzWy7J5EaFKX/ALx93dBwaPJaenp6paeOSaWrYuMHh2sYGtENaIAHACwCkJoCcvcXwXghCF0AhCEAIQhACEIQDXBUPaLs6K8PbHeNte7Xt4seOXXgtAU0iVXOCmrM41dWPnTO8mq5dW1Bju71XBDpZtZ3AtM2cJB6Qtj2dzVruI0vALd/ZemZhlFKsIqMa6xiQCRMj9Vi6n7Me61HD1YFy1jhseTTNtjwXmdT0rXdBb/yUem4vYjZ7lgqAPbJjn0KrDhftFNtN5LKrQ7unm9ifhN9ifZTm5o+k/u6zS08j05bSDzCiZnh2uh7XcduUnksL0+62/gjyed43GOpvc1w0uYTLSIgj+59VZ9mhqNWuSP/AIwP5gC60bQp2eOpVgW1R49hVA8Yi8OGzh8wuWHwjKNNlFtzDnPMSXHcxO1oVmuLhtllKVpXNDlGLBhltMTt14q+rYxjAPZZLA4qDAjTG/lwCt8M11VwsXNa2SGtJO3DqYj1UZ1Lx0Itg9xuaYjxU2HYS9w8zA+S5sx3eO0UBqc42a3f06dU3Adhsdi6zqlWMNTcZ8V6mk7ANHw25r0ns92Yo4RsUxLju913u8zG3QK6j0UmrPY7GDk7sg9luyYoDvKviqn1DOg69VpwEqAvXpUo046UabWBKhCuOghCEAIQhACEIQAhCEAIQhAIkLE5CAg47KaVZumqxrxyIBjqDuD6rMZh+zam6e6q1Kc8DD2jym491s0KmdCE/ciLSex5W/8AZXWpnUx7ajuDnHSW+QuueG/ZjjDLnPpMcernT7NXrCFn/oqdyHpRMHlX7MtMd7VnowQD6m61+XZRToN00mho3Nrk8yeKmpVZS6enT3iixJLAjWpUBKtR0RKhCAEIQgBCEIAQhCA//9k="/>
          <p:cNvSpPr>
            <a:spLocks noChangeAspect="1" noChangeArrowheads="1"/>
          </p:cNvSpPr>
          <p:nvPr/>
        </p:nvSpPr>
        <p:spPr bwMode="auto">
          <a:xfrm>
            <a:off x="818274" y="865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data:image/jpeg;base64,/9j/4AAQSkZJRgABAQAAAQABAAD/2wCEAAkGBhMSERUUExQVFRQVFRgYGRgYGBUXFxUXFxQXFRYYFBgcHCYeGBsjHhkZIC8gIycpLCwtFR4xNTAqNSYsLCkBCQoKDgwOGg8PGiweHyQpLCwsLCwsLCwsKSwpKSkpKSksKSwsLCwpLCwsLCkpKSksKSkpLCkpKSkpLCwsLCwpKf/AABEIAMwAvAMBIgACEQEDEQH/xAAcAAABBQEBAQAAAAAAAAAAAAAAAQIEBQYDBwj/xAA/EAABAwIEAwYDBQYGAgMAAAABAAIRAyEEBRIxQVFhBhMicYGRMqGxFCNCUsEHM2JyovAkY4LR4fFDwlOSsv/EABoBAQADAQEBAAAAAAAAAAAAAAACAwQBBQb/xAAsEQACAQMDAwQCAQUBAAAAAAAAAQIDETESIUEEIlETMmFxI0KxFIGRwdEF/9oADAMBAAIRAxEAPwD3FCEIAQhCAEIQgBCEIASJUiA5urAODeJn5LoFU42v/iqLf4Hk+XhCtWqqE9UmvAFSpEqtAIQhACESklAKhEoQAhCEAIQhACEIQAhCEAISSgOQCoSIQCppTk0oChzCp/jaQ/ynn+pgV+Fm80cftrL2FI24+J0fotFS2HkFkoe+f2RjljkqRKtZIEiVIVy4EJTKVWZjgYXDG4nSLbkwAu1ClpAA2Cgp3lpQOqVIlVgBCEIAQhCAEITSUA5CYyoDsnBcTTwAUXE1u7IPAmD06qUuOJpBzS07EELksA6hyVUeTZgQXUakBzLCTctkhp9ldBRp1FNHE7jkjkqRxVh0y+YU/wDHT/lMH9TytLh3S0eSzeau/wAUY3AZb/UVf4A+ALDQf5JIjHLJKVIlW4kEppKUqJj62lh8v7KrqSUYtsESk/vK8/hpt+brfID5q1aFVZDTPd6iILyXekkNn0VsFX099Gp87kUCVISml6vbsSHoSBKugEIQgBIUqQhAQj4Hj8rvYH/lS2lMxFEOaQdiouDxNzTPxM+YiQVnT0Ss+QT0EICHLQDOdqKGgNrtmaZGqBu2ePlMqxwWPNWjqZBMWvx4KXXohzSDsQQfIiP1WP7O4w0K1Sg4nwOgTaRYArBU/FUUlhleGbHDVw5oI4/I8QujiqTC4oUsS+mSNNTxsvxIuB0tKuStNOpqW+VkncyOLxA+0VzvD2N8iGtWky2pLbea89o5jqdWdwdXcf6yPoFs+zlaRG4jf12XndPN+r/kri9y9lBKY13Dj/2lqPgSV6rdlctONTEgPa3i6fQAXKpO0OM2YL6iG2E/FZdMsxneCpXtBJaz+Vp/UqFgnmri2cWtaXGf6fnK8ytV9RKC5ZFs09GlpaByAHyXSU0mFAwmL717j+BhgHm4cfJb3NQtHlksE2rUgE8ACfZRMuqGoTUvB+EdFBzbHy8Ugfhlz+gg2lWmXtim3qJ5b3+hCrU9dXSsI5clBKkCVajoIQhAIm605V2a4J7gHU3aajdjwPMO6KEnZXQJ5Kqc8YWxVbuwiR+Zs3Hsn5dmpcdFRuiqN2zIcObDxCsKrNQI5qmovVheOTgmGrhzWuaZaRI6g7LqVQZPX7uo6gQYEljrRuCWC3Dceav5U6U9cbhEahUuWncfRZTtjh+7r0q8wHfdkRx+IO9rLT5j4YqD8Jk/yfiUDtJgftGEeGwXadbD1bcfqPVUVlqi4crdHJq6M/nWLk0KrSZu2fIhwV9iM+aMFUrbFrHSP4gIA9TCx2GxveYdlh4Kg2I42P1+SZmeGNSm+jIaS3W2SY1M39xK8mnXlCV/P8lSkQcHRLcI54mZk33M7rYdl8cToN7+E+okT6yvPMNmxfhLHbhtEEkz7rS9nMQ77OHNN236SOfNF2VU/gjBq56DTxINZzLWY0/MhQO1uPNOgQ346hDG+bjAKjZHmBq4h7jF6TTbgNRj1VZjMT9pzGlTB8LCXkfyCW/1Qt8q+qCiv2di5vYs8wihRp0miA0AGOoIkeslc+yDA41avMho6hv1Vdn+MDzUcCYmAejfCfnKveylAswzZj/aLf7quMtVe3hHMsXtLmBp0wxv7yrLW9OJPsnUKzcNhdRkBrJ632CosZiDXx8RLKXgvfxWLvW/yXbtTXLn0qAIj4n35GGj9VCVa8pVeFsv+hvkfk9Euu8nVUdJ9PER7QtawKkyOkHOJ/IA0eZEn/ZXoW/o4aYXfJKOASpEq2EgQhCAEjglQUBSdossNRoewfeMuDx9Fz7OZ73zS18Cqz4hzE2cB9eRV45qwnavBPw2IbiaIIv006jYtPQrz67dGXqrHKISdty37Q0i17XsnVctjfW28f6myPZXeX4xtWm2o0y1wkf3zG3oqluNGLwhez4omOLXt3HuPYqH2dzUNqaCfBWJdTG2lw/eNPrJVcKihWtxLAukzU1GyIPFVGU1y1z6Lvwm38pM/RXCzmfF1Ksyq3iIP6z6H+lXdQ9LVTxn6JXMViaLKT69K40vls8fHIv6KxxhgB8Dwws32vxJGJc8lwL3PaRsIaA5rmnkZK0TX66JkTYR/wDWV4k1aduNzPHkxOZMbRrV6TZa0u1NuDLXiRNtrrTdk6s0iBvG3qs127a80aNYRpbNJxESDqmnPE8Qun7P8WXte4ugMueMkX9LSfRXOHaqhUtpG1wGLLK9Z7fC1tMNJvdxdMeyb2Zr6Di8SR8DNLZ5uJP6NUPLSdOo3FWoah/lFm9BZuyi4jGaW90f/JiC5w4wwBjAemolUUqn5L+C29rFjjKo0sa4kSYPqZMfNbjCPbTwzXusG09R6W1H6rBYou1U9I2F53BedAPu75LRduMxdSwwYN3uDLAEaRd1tztC30uxzm/BKMuSnyLFjRUqky4y4nmS66ZllQ1H1Kzjd7i7fYbNE9Ao1RunBVP4i1ogRu+bLrhS4UwBxHkOdxI4Lz9WCLZuuzLfuJO7nE/pyVuqXJcaX02BjC1kDxEt0m34YJJVw1fS0PYvo0LA5AQlVx0EIQgBCEIBCq3O8tFei9kXIt/MLt+as00hVzgpJpnGrqx5jkmaHDVgT8DzoqDgLw0+YM+inZtRc2rUpsPikVqMfmmYHKSHe64dr8t7uq6Nn+OPW/DnxVOzNqhNJ5dJpfd9YJ8PC+0eq+cqScbweU9jPjY9OyPMhXosqDci44hws4H1UftVhNeHeeLRqH0d52JVF2czDusSaX/jxA71nR8eJnrf2WuxFLUwt/M0j3BC9qE1XoP6Llujw3tjUccI18XY9rX2BLYBDTPWY9AtbkMOpMkmNLeU3Aj5LFZ24ObiKLgRqplwAj95Skj3IIWw7NUoo0zxdTYZ66bfJeTpUoxfgzp7lN2my9r8Pi6WoDux3rTBMGmOXkVVZOz7NhKdMg95WgmLu+88LWnqARur97B9oLHN1a5a4cw611UZO3vswPh8NGXcYD40M9Z4dFK/Zo4OSybHDYdrGkXAazS3yAi/Dn7rE0Xa8TH8RjrNyvQsZh9OHMcYFx5fqvO8jM4txO2pxHuWhZYxWq52pwbHBYhlXGUmgEEVKY3EEAGrP9IsuXbrHipjGsBkUaZBHJ7r/SAo2TY5tLGU3vI0AVn8DpimWgHraPVVWDrvxFZ9Qi9R5cZiLuBj2+i1Vpr02l5F+0vMfRc6hRpsAJLwSCYENaSSelwPRLlJ+0YhlC4gy4hrQC1hDjO4m0X4KqxGPq1S5oGlrSGmHEzAu2dotPotT2Cy4HEVHxPdsa0OkyXOnUeWw+YVVCCnOMScd2byhSAAAAAAEAWAtwC6gJAE5fSpJYNAIQhdAIQhACEIQAkSpEBQdqcHqa14AOkwZ5FecvwzW1ocD3bnFpG3xRcHhEL1rMqGuk9o3LTHnw+a8vzttp2LgRBHEcOhXh9dTSqKXkpqIMsJqUXMaQK1E6mHjrYTLSf4hy5r0jJ82biKDKrfhc2fI7OHmDK8rZjHNqU6sRqaGkgQA9tonnEexWhyHNBhcQaZEYfEzUYbkMrgE1GjziQFX0NR05OLwzlOVluYntxhzQxGoAtAqkA7iCTH/XUrXZIRpYOTG/SL8llf2k48VS4tBA1ggHcyBLukrTZVJcAB+BptxtdclHx5ZSvcyLiaQ+0sdNyY48HTZO7MZWWVK19Rr13VDbZjXFrRPPc+yiZzWLTScPi1EDzdIHzv6LT5BQ+88Pwjwjyb4frdRmmu1ck47sm9oamij/ceS8kyXEAFzuc//qV6j2uPwiYgPMf6DC8gyp0Ajc7CbTw+pUGu1tEar3LzG1dFMOHg1M0xuSCdbiZ+GbfNd8NSexjad3PeAI/Iy7jN93TK50cO2vV0vLu6o02yNy58CGyevyarnLmQ59Ux4WlxNotwHyC5a7SIo6/Z20yWNsKTYJ4ayZP6rY/s5w8YYvv968uv5AW9l53Wru+z8zWcfV2r/cr17IMP3eHptgCG7D5fKFu6OF6moup5LEJyaClXsmgJRKbKg4/OadH43XJs0eJx8gFFySycuWEpVww1bU0EgtkbHcea7rqOgkSqJi8d3e7XEc2iUbSV2CUhV2Hzuk52kOg8jYqcyqDsZUVOLwwKeK86z2kS+qGx4Xu6wLHb1XoqyHanDhtUOkjW3hG7Tc+xHsvP/wDQhrppohPBh8PS1ipTDrka27wHMBMEcyLLtRecVhHNa4iowCqwt3D2Am08xZc6oNKrqE2cCeR6rlh3nDYwtaNLSWvaJ/C4A+okkei8mLa38GdFN2tztmJo06jG6CdAc0j8Qs/0lbPLqgDjcENYNujQIWH7c4DunsLfhqP1jhZz9h5FafE4wU3P/l42vEq2dTTp+Wzi2bGHFd5iy4CWUaZLgb+Nw0sI8lqeyrvDqgTN1jsoZGH7wjx1nueSeNNvhYfIiStNk9TTStxKnJ3lYlF2Zw7WY743TtSqDy8G4XmXZlhANQbsMAHcvdYaR6ytn2oxBLKo/wAp/W5bYKi7M4en3jRBDMO0OduQ+sYAB9Z8gF2ntB38lc95Ghp0fs9FtOB3jZLyNzUPF3Mxb1T8zilhA2wdVe1noBqcumComtU1EbO1Hqeqhds6/wB9h6V7MLvVzgB9CFnvrm7cEsRbFwVNtatQogkNDxwO4vbnsvZWBeU9hmmrmIOmWU2EyeDoEaY53C9YXs9Gtmy2ji46Vxr4lrBLjH6qPi8xa2QCC8cOXnyWazHMX1Xtp05dUMjo3+I9ArKvUaFaO7LXKw/NO0dRzu6pN8TpAG5PUn8IVpkXZ0Uj3lTx1iN/yj8rei7ZFkTaAJnVUddzzYk8hyCtgFylScu+pkJA1qckCVbCQJjmAp6RcauCjzbIA4TTDeZYZ0utzF2nqFmmY6rQMNDyBGthMvZfcfnb1C9ALVV5xlAqw5vhqsu13/qebTxWOr0/7QyRkuSJl3aRr2avE4E7gfCOo3XHtUWOpU3gyBUABEQQ4EH6LHVqv2OtMltKq4hzRbu6jYLmXFwZkdCm5riHAB1Koe5cZcy2mZ3HJYZ9RJQcJoq18MO0GDALXdD/AMKLmw73CsqC5pSHEbgGC13UA2jqreqO9pSNwPOdgqbCNBc+k4+GoO7PQuNiPVeepaZK+GQZEzPC/bcEC0DvaDw+OOifvQPSHf6VC7VVnF7abd36WDrqgA/8J2V5icLXLCfhdpfveOXmLqzdlTjmVN+kPoim6swmQATAaD1a5XRi3JJ8XZDKJWawzRSaZbTYGA9GjT9QfdW2XPApkHl7E7LMYzEHvXOMGZ4G211ZYrFAMaReYB4ESNl2Md3Ji+5T9psYG0nubdxZpsd3F8ABdMky406TKOkCoRqqRJLqhuAT/CCB5hcn0xUdL7NpPbUI5ls6G+rvkFYZCxz6kgky8E/NHUUY2+RlmqyDAQ1zzu439uC857dYkOzJ4NgxjWiI30z+q9aZRhkDj8pXhHaLEd5jq7wd6jgOMiQ0fROnjdyO1dkkemfsbwknEVuracRaw1SD6rdZhm/i7qnd0XPBnU9VguxuJfQwbcOym4VqhLnEn4NY0jyMCwWkGnDU4/E7cyePM+q2OuktFN/b/wBE4dsLHPN8YaY7tkuquMb7ki08ySr7IMm7lnivUddx/SeQVD2Ry01ahxL7gSGTuTPiffl8I6gragLT0tL93/YtguQAToSJVvLAQhCAEIQgBNKckQGK7dZM1/xCWVR3ZMxpqQe5fI2vY9F5VlGcVKDjRqjT4tLp1T/c3XvubYAVqL6btnNI8jFj6G68S7aYBwBrOtUpuFOqADFhDam8wRbzK8nqaS1fZlrq26NL2cxIILQQQQY90zOcJoe50W6bh3D6BZ3sjmoBFzFuO397ra49jatOd5I+XErydLs0+DkO5GF7bYNxp08XTYSR4a5aDcgSxxHKJBPNXfZjMdeDNQkch0jce6Wk7QalKrenVaWPF5LXAiwnguOEy84SgMO7xANc4EbOa95LHeo+iuUlKn8oW8EE4oOOkSS0jneTeV1xuZBrdT7BoJgX1OAEeSqXOLHbwTw6SuNLDmviGU2/C2XuJizWHU433226rsV3XKlLcuTTf3DAQ1pqDvHm+x+AX2tBI5larsrQ6ACItuY4lZynWNV9R34S7+wOS1+S09FMcCR/ZUnBvcthkm55jhTY9xMd2xzz5huy8s7NZO5r21n/ALx41Mablur8dQcCBdo6hbvPcRDHktD9Tg2DseN+Y6KLkmFHxvgvO55eXP8ARQjU0pxjlnZq8i3yzCtoMJJl5953JJ4rhhmOxVcNabapJ4hoFyPp69FCx+YF3hZJJdpjibbDzWy7J5EaFKX/ALx93dBwaPJaenp6paeOSaWrYuMHh2sYGtENaIAHACwCkJoCcvcXwXghCF0AhCEAIQhACEIQDXBUPaLs6K8PbHeNte7Xt4seOXXgtAU0iVXOCmrM41dWPnTO8mq5dW1Bju71XBDpZtZ3AtM2cJB6Qtj2dzVruI0vALd/ZemZhlFKsIqMa6xiQCRMj9Vi6n7Me61HD1YFy1jhseTTNtjwXmdT0rXdBb/yUem4vYjZ7lgqAPbJjn0KrDhftFNtN5LKrQ7unm9ifhN9ifZTm5o+k/u6zS08j05bSDzCiZnh2uh7XcduUnksL0+62/gjyed43GOpvc1w0uYTLSIgj+59VZ9mhqNWuSP/AIwP5gC60bQp2eOpVgW1R49hVA8Yi8OGzh8wuWHwjKNNlFtzDnPMSXHcxO1oVmuLhtllKVpXNDlGLBhltMTt14q+rYxjAPZZLA4qDAjTG/lwCt8M11VwsXNa2SGtJO3DqYj1UZ1Lx0Itg9xuaYjxU2HYS9w8zA+S5sx3eO0UBqc42a3f06dU3Adhsdi6zqlWMNTcZ8V6mk7ANHw25r0ns92Yo4RsUxLju913u8zG3QK6j0UmrPY7GDk7sg9luyYoDvKviqn1DOg69VpwEqAvXpUo046UabWBKhCuOghCEAIQhACEIQAhCEAIQhAIkLE5CAg47KaVZumqxrxyIBjqDuD6rMZh+zam6e6q1Kc8DD2jym491s0KmdCE/ciLSex5W/8AZXWpnUx7ajuDnHSW+QuueG/ZjjDLnPpMcernT7NXrCFn/oqdyHpRMHlX7MtMd7VnowQD6m61+XZRToN00mho3Nrk8yeKmpVZS6enT3iixJLAjWpUBKtR0RKhCAEIQgBCEIAQhCA//9k="/>
          <p:cNvSpPr>
            <a:spLocks noChangeAspect="1" noChangeArrowheads="1"/>
          </p:cNvSpPr>
          <p:nvPr/>
        </p:nvSpPr>
        <p:spPr bwMode="auto">
          <a:xfrm>
            <a:off x="727106" y="-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4" name="Picture 8" descr="http://plantandsoil.unl.edu/Image/siteImages/Grindtissue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7082"/>
            <a:ext cx="2438400" cy="2546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encrypted-tbn1.gstatic.com/images?q=tbn:ANd9GcQBCB7bMvUmVHvmAJE4mmLHsmgV6eZngbvRmIPHEIwkUgbsRpDIb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55" y="363907"/>
            <a:ext cx="2074108" cy="2793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humbs.dreamstime.com/x/conical-flask-red-solution-4523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55" y="3947956"/>
            <a:ext cx="1926430" cy="2143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laddresearch.com/media/catalog/product/cache/1/image/364x/9df78eab33525d08d6e5fb8d27136e95/3/2/32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86073"/>
            <a:ext cx="2592288" cy="2190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teachers.usd497.org/agleue/Gratzel_solar_cell%20assets/How%20does%20a%20Gratzel%20solar%20cell%20work%20assets/overview_of_nanopartic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3773094"/>
            <a:ext cx="2159024" cy="2060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71798" y="1760850"/>
            <a:ext cx="432050" cy="299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6084168" y="1913250"/>
            <a:ext cx="432050" cy="299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 rot="5400000">
            <a:off x="7236295" y="3737029"/>
            <a:ext cx="432050" cy="299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ight Arrow 12"/>
          <p:cNvSpPr/>
          <p:nvPr/>
        </p:nvSpPr>
        <p:spPr>
          <a:xfrm rot="10800000">
            <a:off x="6073904" y="4457245"/>
            <a:ext cx="429037" cy="335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3"/>
          <p:cNvSpPr/>
          <p:nvPr/>
        </p:nvSpPr>
        <p:spPr>
          <a:xfrm rot="10800000">
            <a:off x="2987823" y="4569584"/>
            <a:ext cx="429037" cy="335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3491880" y="2893134"/>
            <a:ext cx="2438400" cy="6639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EXTRACTION FROM  PLANT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60232" y="2997005"/>
            <a:ext cx="1584176" cy="5601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PLANT EXTRACT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8274" y="2893134"/>
            <a:ext cx="1737502" cy="6639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PLANT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61540" y="6067778"/>
            <a:ext cx="2284223" cy="6206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EXTRACT AND METAL SOLUTION</a:t>
            </a:r>
            <a:endParaRPr lang="en-I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07904" y="6067778"/>
            <a:ext cx="2222376" cy="620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STIRRING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6569" y="5944966"/>
            <a:ext cx="2463824" cy="743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NANOPARTICLE RECOVERY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http://thehorticult.com/wp-content/uploads/2013/09/Sensitive-Plant-Mimosa-pudica-thehorticult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7" y="363907"/>
            <a:ext cx="2424699" cy="2529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56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32047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PHYSICAL AND CHEMICAL METHODS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</a:t>
            </a:r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Various physical and chemical processes have been exploited in the synthesis of several organic metal </a:t>
            </a:r>
            <a:r>
              <a:rPr lang="en-US" sz="2800" dirty="0" err="1" smtClean="0"/>
              <a:t>nanoparticles</a:t>
            </a:r>
            <a:r>
              <a:rPr lang="en-US" sz="2800" dirty="0" smtClean="0"/>
              <a:t>.</a:t>
            </a:r>
          </a:p>
          <a:p>
            <a:pPr algn="l" rtl="0"/>
            <a:r>
              <a:rPr lang="en-US" sz="2800" dirty="0" smtClean="0"/>
              <a:t>-The </a:t>
            </a:r>
            <a:r>
              <a:rPr lang="en-US" sz="2800" dirty="0" smtClean="0">
                <a:solidFill>
                  <a:srgbClr val="FFFF00"/>
                </a:solidFill>
              </a:rPr>
              <a:t>high energy </a:t>
            </a:r>
            <a:r>
              <a:rPr lang="en-US" sz="2800" dirty="0" smtClean="0"/>
              <a:t>requirement in physical methods of </a:t>
            </a:r>
            <a:r>
              <a:rPr lang="en-US" sz="2800" dirty="0" err="1" smtClean="0"/>
              <a:t>nanoparticle</a:t>
            </a:r>
            <a:r>
              <a:rPr lang="en-US" sz="2800" dirty="0" smtClean="0"/>
              <a:t> synthesis. </a:t>
            </a:r>
          </a:p>
          <a:p>
            <a:pPr algn="l" rtl="0"/>
            <a:r>
              <a:rPr lang="en-US" sz="2800" dirty="0" smtClean="0"/>
              <a:t>-and the </a:t>
            </a:r>
            <a:r>
              <a:rPr lang="en-US" sz="2800" dirty="0" smtClean="0">
                <a:solidFill>
                  <a:srgbClr val="FFFF00"/>
                </a:solidFill>
              </a:rPr>
              <a:t>waste disposal problems </a:t>
            </a:r>
            <a:r>
              <a:rPr lang="en-US" sz="2800" dirty="0" smtClean="0"/>
              <a:t>in chemical synthesis, </a:t>
            </a:r>
          </a:p>
          <a:p>
            <a:pPr algn="l" rtl="0"/>
            <a:r>
              <a:rPr lang="en-US" sz="2800" dirty="0" smtClean="0"/>
              <a:t>-so both methods are </a:t>
            </a:r>
            <a:r>
              <a:rPr lang="en-US" sz="2800" dirty="0" smtClean="0">
                <a:solidFill>
                  <a:srgbClr val="FFFF00"/>
                </a:solidFill>
              </a:rPr>
              <a:t>costly. </a:t>
            </a:r>
          </a:p>
          <a:p>
            <a:pPr algn="l" rtl="0"/>
            <a:r>
              <a:rPr lang="en-US" sz="2800" dirty="0" smtClean="0"/>
              <a:t>-and </a:t>
            </a:r>
            <a:r>
              <a:rPr lang="en-US" sz="2800" dirty="0" smtClean="0">
                <a:solidFill>
                  <a:srgbClr val="FFFF00"/>
                </a:solidFill>
              </a:rPr>
              <a:t>generate toxic</a:t>
            </a:r>
            <a:r>
              <a:rPr lang="en-US" sz="2800" dirty="0" smtClean="0"/>
              <a:t> by product are major demerits of the conventional </a:t>
            </a:r>
            <a:r>
              <a:rPr lang="en-US" sz="2800" dirty="0" err="1" smtClean="0"/>
              <a:t>nanoparticle</a:t>
            </a:r>
            <a:r>
              <a:rPr lang="en-US" sz="2800" dirty="0" smtClean="0"/>
              <a:t> synthesis.</a:t>
            </a:r>
            <a:endParaRPr lang="ar-IQ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Leaf extracts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18457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leaves of plants like </a:t>
            </a:r>
            <a:r>
              <a:rPr lang="en-US" i="1" dirty="0" err="1">
                <a:solidFill>
                  <a:srgbClr val="FFFF00"/>
                </a:solidFill>
              </a:rPr>
              <a:t>Mentha</a:t>
            </a:r>
            <a:r>
              <a:rPr lang="en-US" i="1" dirty="0" smtClean="0">
                <a:solidFill>
                  <a:srgbClr val="FFFF00"/>
                </a:solidFill>
              </a:rPr>
              <a:t>, </a:t>
            </a:r>
            <a:r>
              <a:rPr lang="en-US" i="1" dirty="0" err="1" smtClean="0">
                <a:solidFill>
                  <a:srgbClr val="FFFF00"/>
                </a:solidFill>
              </a:rPr>
              <a:t>Ocimum</a:t>
            </a:r>
            <a:r>
              <a:rPr lang="en-US" i="1" dirty="0" smtClean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and </a:t>
            </a:r>
            <a:r>
              <a:rPr lang="en-US" i="1" dirty="0">
                <a:solidFill>
                  <a:srgbClr val="FFFF00"/>
                </a:solidFill>
              </a:rPr>
              <a:t>Eucalyptus</a:t>
            </a:r>
            <a:r>
              <a:rPr lang="en-US" dirty="0"/>
              <a:t> were reported for the synthesis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FF00"/>
                </a:solidFill>
              </a:rPr>
              <a:t>gold </a:t>
            </a:r>
            <a:r>
              <a:rPr lang="en-US" dirty="0" err="1">
                <a:solidFill>
                  <a:srgbClr val="FFFF00"/>
                </a:solidFill>
              </a:rPr>
              <a:t>nanoparticles</a:t>
            </a:r>
            <a:r>
              <a:rPr lang="en-US" dirty="0">
                <a:solidFill>
                  <a:srgbClr val="FFFF00"/>
                </a:solidFill>
              </a:rPr>
              <a:t>. 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r>
              <a:rPr lang="en-US" i="1" dirty="0" err="1" smtClean="0">
                <a:solidFill>
                  <a:srgbClr val="FFFF00"/>
                </a:solidFill>
              </a:rPr>
              <a:t>Ocimum</a:t>
            </a:r>
            <a:r>
              <a:rPr lang="en-US" dirty="0" smtClean="0"/>
              <a:t> </a:t>
            </a:r>
            <a:r>
              <a:rPr lang="en-US" dirty="0"/>
              <a:t>leaf provided </a:t>
            </a:r>
            <a:r>
              <a:rPr lang="en-US" dirty="0" smtClean="0">
                <a:solidFill>
                  <a:srgbClr val="FFFF00"/>
                </a:solidFill>
              </a:rPr>
              <a:t>finer particles </a:t>
            </a:r>
            <a:r>
              <a:rPr lang="en-US" dirty="0"/>
              <a:t>compared with other plant leaves </a:t>
            </a:r>
            <a:r>
              <a:rPr lang="en-US" dirty="0" smtClean="0"/>
              <a:t>used.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polymorphic gold </a:t>
            </a:r>
            <a:r>
              <a:rPr lang="en-US" dirty="0" err="1">
                <a:solidFill>
                  <a:srgbClr val="FFFF00"/>
                </a:solidFill>
              </a:rPr>
              <a:t>nanoparticles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synthesis </a:t>
            </a:r>
            <a:r>
              <a:rPr lang="en-US" dirty="0" smtClean="0"/>
              <a:t>was reported </a:t>
            </a:r>
            <a:r>
              <a:rPr lang="en-US" dirty="0"/>
              <a:t>from </a:t>
            </a:r>
            <a:r>
              <a:rPr lang="en-US" i="1" dirty="0">
                <a:solidFill>
                  <a:srgbClr val="FFFF00"/>
                </a:solidFill>
              </a:rPr>
              <a:t>Citrus </a:t>
            </a:r>
            <a:r>
              <a:rPr lang="en-US" i="1" dirty="0" err="1" smtClean="0">
                <a:solidFill>
                  <a:srgbClr val="FFFF00"/>
                </a:solidFill>
              </a:rPr>
              <a:t>limon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gold </a:t>
            </a:r>
            <a:r>
              <a:rPr lang="en-US" dirty="0" err="1"/>
              <a:t>nanoparticles</a:t>
            </a:r>
            <a:r>
              <a:rPr lang="en-US" dirty="0"/>
              <a:t> </a:t>
            </a:r>
            <a:r>
              <a:rPr lang="en-US" dirty="0" smtClean="0"/>
              <a:t>were polymorphic</a:t>
            </a:r>
            <a:r>
              <a:rPr lang="en-US" dirty="0"/>
              <a:t>, stable, size 30–130 nm in </a:t>
            </a:r>
            <a:r>
              <a:rPr lang="en-US" dirty="0" smtClean="0"/>
              <a:t>non agglomerated form.</a:t>
            </a:r>
          </a:p>
          <a:p>
            <a:pPr algn="l" rtl="0"/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Seed extracts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synthesis of </a:t>
            </a:r>
            <a:r>
              <a:rPr lang="en-US" dirty="0">
                <a:solidFill>
                  <a:srgbClr val="FFFF00"/>
                </a:solidFill>
              </a:rPr>
              <a:t>silver</a:t>
            </a:r>
            <a:r>
              <a:rPr lang="en-US" dirty="0"/>
              <a:t> </a:t>
            </a:r>
            <a:r>
              <a:rPr lang="en-US" dirty="0" err="1" smtClean="0"/>
              <a:t>nanoparticles</a:t>
            </a:r>
            <a:r>
              <a:rPr lang="en-US" dirty="0" smtClean="0"/>
              <a:t> through </a:t>
            </a:r>
            <a:r>
              <a:rPr lang="en-US" dirty="0"/>
              <a:t>seeds of the plant </a:t>
            </a:r>
            <a:r>
              <a:rPr lang="en-US" i="1" dirty="0" err="1" smtClean="0">
                <a:solidFill>
                  <a:srgbClr val="FFFF00"/>
                </a:solidFill>
              </a:rPr>
              <a:t>Elaeocarpus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granitrus</a:t>
            </a:r>
            <a:r>
              <a:rPr lang="en-US" i="1" dirty="0" smtClean="0"/>
              <a:t> </a:t>
            </a:r>
            <a:r>
              <a:rPr lang="en-US" i="1" dirty="0" smtClean="0"/>
              <a:t>was </a:t>
            </a:r>
            <a:r>
              <a:rPr lang="en-US" i="1" dirty="0"/>
              <a:t>reported. </a:t>
            </a:r>
            <a:endParaRPr lang="en-US" i="1" dirty="0" smtClean="0"/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The </a:t>
            </a:r>
            <a:r>
              <a:rPr lang="en-US" dirty="0" err="1" smtClean="0"/>
              <a:t>nanoparticles</a:t>
            </a:r>
            <a:r>
              <a:rPr lang="en-US" dirty="0" smtClean="0"/>
              <a:t> </a:t>
            </a:r>
            <a:r>
              <a:rPr lang="en-US" dirty="0"/>
              <a:t>were involved for development </a:t>
            </a:r>
            <a:r>
              <a:rPr lang="en-US" dirty="0" smtClean="0"/>
              <a:t>of </a:t>
            </a:r>
            <a:r>
              <a:rPr lang="en-US" dirty="0" err="1" smtClean="0">
                <a:solidFill>
                  <a:srgbClr val="FFFF00"/>
                </a:solidFill>
              </a:rPr>
              <a:t>bionanocomposite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err="1">
                <a:solidFill>
                  <a:srgbClr val="FFFF00"/>
                </a:solidFill>
              </a:rPr>
              <a:t>chitosan</a:t>
            </a:r>
            <a:r>
              <a:rPr lang="en-US" dirty="0"/>
              <a:t> matrix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antimicrobial</a:t>
            </a:r>
            <a:r>
              <a:rPr lang="en-US" dirty="0" smtClean="0"/>
              <a:t> </a:t>
            </a:r>
            <a:r>
              <a:rPr lang="en-US" dirty="0"/>
              <a:t>assay was </a:t>
            </a:r>
            <a:r>
              <a:rPr lang="en-US" dirty="0" smtClean="0"/>
              <a:t>done.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9741"/>
          </a:xfrm>
        </p:spPr>
        <p:txBody>
          <a:bodyPr/>
          <a:lstStyle/>
          <a:p>
            <a:pPr algn="l" rtl="0"/>
            <a:r>
              <a:rPr lang="en-US" dirty="0" smtClean="0"/>
              <a:t>The synthesis of </a:t>
            </a:r>
            <a:r>
              <a:rPr lang="en-US" dirty="0" smtClean="0">
                <a:solidFill>
                  <a:srgbClr val="FFFF00"/>
                </a:solidFill>
              </a:rPr>
              <a:t>silver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was reported using </a:t>
            </a:r>
            <a:r>
              <a:rPr lang="en-US" dirty="0" smtClean="0">
                <a:solidFill>
                  <a:srgbClr val="FFFF00"/>
                </a:solidFill>
              </a:rPr>
              <a:t>aqueous seed extract </a:t>
            </a:r>
            <a:r>
              <a:rPr lang="en-US" dirty="0" smtClean="0"/>
              <a:t>of </a:t>
            </a:r>
            <a:r>
              <a:rPr lang="en-US" i="1" dirty="0" err="1" smtClean="0">
                <a:solidFill>
                  <a:srgbClr val="FFFF00"/>
                </a:solidFill>
              </a:rPr>
              <a:t>Jatropha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curcas</a:t>
            </a:r>
            <a:r>
              <a:rPr lang="en-US" i="1" dirty="0" smtClean="0"/>
              <a:t>. </a:t>
            </a:r>
          </a:p>
          <a:p>
            <a:pPr algn="l" rtl="0"/>
            <a:r>
              <a:rPr lang="en-US" i="1" dirty="0" smtClean="0"/>
              <a:t>The stable silver </a:t>
            </a:r>
            <a:r>
              <a:rPr lang="en-US" dirty="0" err="1" smtClean="0"/>
              <a:t>nanoparticles</a:t>
            </a:r>
            <a:r>
              <a:rPr lang="en-US" dirty="0" smtClean="0"/>
              <a:t> at different concentration of AgNO3 were </a:t>
            </a:r>
            <a:r>
              <a:rPr lang="en-US" dirty="0" smtClean="0">
                <a:solidFill>
                  <a:srgbClr val="FFFF00"/>
                </a:solidFill>
              </a:rPr>
              <a:t>spherical </a:t>
            </a:r>
            <a:r>
              <a:rPr lang="en-US" dirty="0" smtClean="0"/>
              <a:t>in shape with diameter ranging from </a:t>
            </a:r>
            <a:r>
              <a:rPr lang="en-US" dirty="0" smtClean="0">
                <a:solidFill>
                  <a:srgbClr val="FFFF00"/>
                </a:solidFill>
              </a:rPr>
              <a:t>15 to 50 nm.</a:t>
            </a:r>
            <a:endParaRPr lang="ar-IQ" dirty="0" smtClean="0">
              <a:solidFill>
                <a:srgbClr val="FFFF00"/>
              </a:solidFill>
            </a:endParaRPr>
          </a:p>
          <a:p>
            <a:endParaRPr lang="ar-IQ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69160"/>
            <a:ext cx="31318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Essential oils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synthesis of </a:t>
            </a:r>
            <a:r>
              <a:rPr lang="en-US" dirty="0">
                <a:solidFill>
                  <a:srgbClr val="FFFF00"/>
                </a:solidFill>
              </a:rPr>
              <a:t>gold </a:t>
            </a:r>
            <a:r>
              <a:rPr lang="en-US" dirty="0" err="1">
                <a:solidFill>
                  <a:srgbClr val="FFFF00"/>
                </a:solidFill>
              </a:rPr>
              <a:t>nanoparticles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with essential </a:t>
            </a:r>
            <a:r>
              <a:rPr lang="en-US" dirty="0"/>
              <a:t>oils extracted from the fresh </a:t>
            </a:r>
            <a:r>
              <a:rPr lang="en-US" dirty="0" smtClean="0">
                <a:solidFill>
                  <a:srgbClr val="FFFF00"/>
                </a:solidFill>
              </a:rPr>
              <a:t>leaves </a:t>
            </a:r>
            <a:r>
              <a:rPr lang="en-US" dirty="0" smtClean="0"/>
              <a:t>of </a:t>
            </a:r>
            <a:r>
              <a:rPr lang="en-US" i="1" dirty="0" err="1">
                <a:solidFill>
                  <a:srgbClr val="FFFF00"/>
                </a:solidFill>
              </a:rPr>
              <a:t>Anacardium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occidentale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/>
              <a:t>was reported. </a:t>
            </a:r>
            <a:endParaRPr lang="en-US" i="1" dirty="0" smtClean="0"/>
          </a:p>
          <a:p>
            <a:pPr algn="l" rtl="0"/>
            <a:r>
              <a:rPr lang="en-US" i="1" dirty="0" smtClean="0"/>
              <a:t>The NPs </a:t>
            </a:r>
            <a:r>
              <a:rPr lang="en-US" dirty="0" smtClean="0"/>
              <a:t>synthesized </a:t>
            </a:r>
            <a:r>
              <a:rPr lang="en-US" dirty="0"/>
              <a:t>at </a:t>
            </a:r>
            <a:r>
              <a:rPr lang="en-US" dirty="0">
                <a:solidFill>
                  <a:srgbClr val="FFFF00"/>
                </a:solidFill>
              </a:rPr>
              <a:t>room temperature </a:t>
            </a:r>
            <a:r>
              <a:rPr lang="en-US" dirty="0"/>
              <a:t>were </a:t>
            </a:r>
            <a:r>
              <a:rPr lang="en-US" dirty="0">
                <a:solidFill>
                  <a:srgbClr val="FFFF00"/>
                </a:solidFill>
              </a:rPr>
              <a:t>hexagonal </a:t>
            </a:r>
            <a:r>
              <a:rPr lang="en-US" dirty="0" smtClean="0">
                <a:solidFill>
                  <a:srgbClr val="FFFF00"/>
                </a:solidFill>
              </a:rPr>
              <a:t>in shape </a:t>
            </a:r>
            <a:r>
              <a:rPr lang="en-US" dirty="0"/>
              <a:t>while at </a:t>
            </a:r>
            <a:r>
              <a:rPr lang="en-US" dirty="0">
                <a:solidFill>
                  <a:srgbClr val="FFFF00"/>
                </a:solidFill>
              </a:rPr>
              <a:t>higher temperature were mixture </a:t>
            </a:r>
            <a:r>
              <a:rPr lang="en-US" dirty="0" smtClean="0">
                <a:solidFill>
                  <a:srgbClr val="FFFF00"/>
                </a:solidFill>
              </a:rPr>
              <a:t>of an isotropic </a:t>
            </a:r>
            <a:r>
              <a:rPr lang="en-US" dirty="0" smtClean="0"/>
              <a:t>particles.</a:t>
            </a:r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/>
              </a:rPr>
              <a:t>peel extract</a:t>
            </a:r>
            <a:endParaRPr lang="ar-IQ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59741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biosynthesis of </a:t>
            </a:r>
            <a:r>
              <a:rPr lang="en-US" dirty="0">
                <a:solidFill>
                  <a:srgbClr val="FFFF00"/>
                </a:solidFill>
              </a:rPr>
              <a:t>silver</a:t>
            </a:r>
            <a:r>
              <a:rPr lang="en-US" dirty="0"/>
              <a:t> </a:t>
            </a:r>
            <a:r>
              <a:rPr lang="en-US" dirty="0" err="1" smtClean="0"/>
              <a:t>nanoparticles</a:t>
            </a:r>
            <a:r>
              <a:rPr lang="en-US" dirty="0" smtClean="0"/>
              <a:t> (</a:t>
            </a:r>
            <a:r>
              <a:rPr lang="en-US" dirty="0" err="1"/>
              <a:t>AgNPs</a:t>
            </a:r>
            <a:r>
              <a:rPr lang="en-US" dirty="0"/>
              <a:t>) from </a:t>
            </a:r>
            <a:r>
              <a:rPr lang="en-US" i="1" dirty="0">
                <a:solidFill>
                  <a:srgbClr val="FFFF00"/>
                </a:solidFill>
              </a:rPr>
              <a:t>Citrus </a:t>
            </a:r>
            <a:r>
              <a:rPr lang="en-US" i="1" dirty="0" err="1">
                <a:solidFill>
                  <a:srgbClr val="FFFF00"/>
                </a:solidFill>
              </a:rPr>
              <a:t>sinensis</a:t>
            </a:r>
            <a:r>
              <a:rPr lang="en-US" i="1" dirty="0">
                <a:solidFill>
                  <a:srgbClr val="FFFF00"/>
                </a:solidFill>
              </a:rPr>
              <a:t> peel </a:t>
            </a:r>
            <a:r>
              <a:rPr lang="en-US" i="1" dirty="0"/>
              <a:t>extract </a:t>
            </a:r>
            <a:r>
              <a:rPr lang="en-US" i="1" dirty="0" smtClean="0"/>
              <a:t>was </a:t>
            </a:r>
            <a:r>
              <a:rPr lang="en-US" dirty="0" smtClean="0"/>
              <a:t>reported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synthesized </a:t>
            </a:r>
            <a:r>
              <a:rPr lang="en-US" dirty="0" err="1"/>
              <a:t>AgNPs</a:t>
            </a:r>
            <a:r>
              <a:rPr lang="en-US" dirty="0"/>
              <a:t> were </a:t>
            </a:r>
            <a:r>
              <a:rPr lang="en-US" dirty="0" smtClean="0"/>
              <a:t>effective </a:t>
            </a:r>
            <a:r>
              <a:rPr lang="en-US" dirty="0" smtClean="0">
                <a:solidFill>
                  <a:srgbClr val="FFFF00"/>
                </a:solidFill>
              </a:rPr>
              <a:t>antibacterial</a:t>
            </a:r>
            <a:r>
              <a:rPr lang="en-US" dirty="0" smtClean="0"/>
              <a:t> agent.</a:t>
            </a:r>
            <a:endParaRPr lang="en-US" i="1" dirty="0" smtClean="0"/>
          </a:p>
          <a:p>
            <a:pPr algn="l" rtl="0"/>
            <a:r>
              <a:rPr lang="en-US" i="1" dirty="0" smtClean="0"/>
              <a:t>The </a:t>
            </a:r>
            <a:r>
              <a:rPr lang="en-US" i="1" dirty="0"/>
              <a:t>aqueous extracts from the peels </a:t>
            </a:r>
            <a:r>
              <a:rPr lang="en-US" i="1" dirty="0" smtClean="0"/>
              <a:t>of </a:t>
            </a:r>
            <a:r>
              <a:rPr lang="en-US" dirty="0" smtClean="0"/>
              <a:t>Citrus </a:t>
            </a:r>
            <a:r>
              <a:rPr lang="en-US" dirty="0"/>
              <a:t>fruits (orange, grapefruit, tangelo, </a:t>
            </a:r>
            <a:r>
              <a:rPr lang="en-US" dirty="0" smtClean="0"/>
              <a:t>lemon and </a:t>
            </a:r>
            <a:r>
              <a:rPr lang="en-US" dirty="0"/>
              <a:t>lime) were used for the synthesis of </a:t>
            </a:r>
            <a:r>
              <a:rPr lang="en-US" dirty="0" err="1" smtClean="0"/>
              <a:t>AgNPs</a:t>
            </a:r>
            <a:r>
              <a:rPr lang="en-US" dirty="0" smtClean="0"/>
              <a:t> </a:t>
            </a:r>
            <a:r>
              <a:rPr lang="en-US" dirty="0"/>
              <a:t>using </a:t>
            </a:r>
            <a:r>
              <a:rPr lang="en-US" dirty="0">
                <a:solidFill>
                  <a:srgbClr val="FFFF00"/>
                </a:solidFill>
              </a:rPr>
              <a:t>microwave</a:t>
            </a:r>
            <a:r>
              <a:rPr lang="en-US" dirty="0"/>
              <a:t> technology; the synthesis </a:t>
            </a:r>
            <a:r>
              <a:rPr lang="en-US" dirty="0" smtClean="0"/>
              <a:t>was successful </a:t>
            </a:r>
            <a:r>
              <a:rPr lang="en-US" dirty="0"/>
              <a:t>for the orange peel </a:t>
            </a:r>
            <a:r>
              <a:rPr lang="en-US" dirty="0" smtClean="0"/>
              <a:t>extract.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Secondary metabolites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plant broth of </a:t>
            </a:r>
            <a:r>
              <a:rPr lang="en-US" i="1" dirty="0" err="1">
                <a:solidFill>
                  <a:srgbClr val="FFFF00"/>
                </a:solidFill>
              </a:rPr>
              <a:t>Phyllanthus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amarus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containing </a:t>
            </a:r>
            <a:r>
              <a:rPr lang="en-US" dirty="0"/>
              <a:t>secondary metabolites was used for </a:t>
            </a:r>
            <a:r>
              <a:rPr lang="en-US" dirty="0" smtClean="0"/>
              <a:t>the formation </a:t>
            </a:r>
            <a:r>
              <a:rPr lang="en-US" dirty="0"/>
              <a:t>of silver </a:t>
            </a:r>
            <a:r>
              <a:rPr lang="en-US" dirty="0" err="1"/>
              <a:t>nanoparticles</a:t>
            </a:r>
            <a:r>
              <a:rPr lang="en-US" dirty="0"/>
              <a:t> (</a:t>
            </a:r>
            <a:r>
              <a:rPr lang="en-US" dirty="0" err="1">
                <a:solidFill>
                  <a:srgbClr val="FFFF00"/>
                </a:solidFill>
              </a:rPr>
              <a:t>AgNPs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 The </a:t>
            </a:r>
            <a:r>
              <a:rPr lang="en-US" dirty="0" smtClean="0">
                <a:solidFill>
                  <a:srgbClr val="FFFF00"/>
                </a:solidFill>
              </a:rPr>
              <a:t>coconut </a:t>
            </a:r>
            <a:r>
              <a:rPr lang="en-US" dirty="0">
                <a:solidFill>
                  <a:srgbClr val="FFFF00"/>
                </a:solidFill>
              </a:rPr>
              <a:t>water </a:t>
            </a:r>
            <a:r>
              <a:rPr lang="en-US" dirty="0"/>
              <a:t>was used for synthesis of </a:t>
            </a:r>
            <a:r>
              <a:rPr lang="en-US" dirty="0" smtClean="0">
                <a:solidFill>
                  <a:srgbClr val="FFFF00"/>
                </a:solidFill>
              </a:rPr>
              <a:t>gold </a:t>
            </a:r>
            <a:r>
              <a:rPr lang="en-US" dirty="0" err="1">
                <a:solidFill>
                  <a:srgbClr val="FFFF00"/>
                </a:solidFill>
              </a:rPr>
              <a:t>nanoparticles</a:t>
            </a:r>
            <a:r>
              <a:rPr lang="en-US" dirty="0"/>
              <a:t> through </a:t>
            </a:r>
            <a:r>
              <a:rPr lang="en-US" dirty="0">
                <a:solidFill>
                  <a:srgbClr val="FFFF00"/>
                </a:solidFill>
              </a:rPr>
              <a:t>microwave</a:t>
            </a:r>
            <a:r>
              <a:rPr lang="en-US" dirty="0"/>
              <a:t> irradiation.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nanoparticles</a:t>
            </a:r>
            <a:r>
              <a:rPr lang="en-US" dirty="0" smtClean="0"/>
              <a:t> </a:t>
            </a:r>
            <a:r>
              <a:rPr lang="en-US" dirty="0"/>
              <a:t>were tested for </a:t>
            </a:r>
            <a:r>
              <a:rPr lang="en-US" dirty="0" err="1">
                <a:solidFill>
                  <a:srgbClr val="FFFF00"/>
                </a:solidFill>
              </a:rPr>
              <a:t>cytotoxicity</a:t>
            </a:r>
            <a:r>
              <a:rPr lang="en-US" dirty="0"/>
              <a:t> on </a:t>
            </a:r>
            <a:r>
              <a:rPr lang="en-US" dirty="0" smtClean="0"/>
              <a:t>two human </a:t>
            </a:r>
            <a:r>
              <a:rPr lang="en-US" dirty="0">
                <a:solidFill>
                  <a:srgbClr val="FFFF00"/>
                </a:solidFill>
              </a:rPr>
              <a:t>cancer cell </a:t>
            </a:r>
            <a:r>
              <a:rPr lang="en-US" dirty="0" smtClean="0">
                <a:solidFill>
                  <a:srgbClr val="FFFF00"/>
                </a:solidFill>
              </a:rPr>
              <a:t>lines</a:t>
            </a:r>
            <a:r>
              <a:rPr lang="en-US" dirty="0" smtClean="0"/>
              <a:t>, and </a:t>
            </a:r>
            <a:r>
              <a:rPr lang="en-US" dirty="0"/>
              <a:t>found to be </a:t>
            </a:r>
            <a:r>
              <a:rPr lang="en-US" dirty="0" smtClean="0"/>
              <a:t>nontoxic.</a:t>
            </a:r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Stem extracts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stem extract of </a:t>
            </a:r>
            <a:r>
              <a:rPr lang="en-US" i="1" dirty="0" err="1">
                <a:solidFill>
                  <a:srgbClr val="FFFF00"/>
                </a:solidFill>
              </a:rPr>
              <a:t>Breynia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rhamnoides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was </a:t>
            </a:r>
            <a:r>
              <a:rPr lang="en-US" dirty="0"/>
              <a:t>used for synthesis of </a:t>
            </a:r>
            <a:r>
              <a:rPr lang="en-US" dirty="0">
                <a:solidFill>
                  <a:srgbClr val="FFFF00"/>
                </a:solidFill>
              </a:rPr>
              <a:t>gold and </a:t>
            </a:r>
            <a:r>
              <a:rPr lang="en-US" dirty="0" smtClean="0">
                <a:solidFill>
                  <a:srgbClr val="FFFF00"/>
                </a:solidFill>
              </a:rPr>
              <a:t>silver </a:t>
            </a:r>
            <a:r>
              <a:rPr lang="en-US" dirty="0" err="1" smtClean="0"/>
              <a:t>nanoparticles</a:t>
            </a:r>
            <a:r>
              <a:rPr lang="en-US" dirty="0" smtClean="0"/>
              <a:t> </a:t>
            </a:r>
            <a:r>
              <a:rPr lang="en-US" dirty="0"/>
              <a:t>was </a:t>
            </a:r>
            <a:r>
              <a:rPr lang="en-US" dirty="0" smtClean="0"/>
              <a:t>reported.</a:t>
            </a:r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dirty="0" err="1"/>
              <a:t>nanoparticles</a:t>
            </a:r>
            <a:r>
              <a:rPr lang="en-US" dirty="0"/>
              <a:t> showed </a:t>
            </a:r>
            <a:r>
              <a:rPr lang="en-US" dirty="0" smtClean="0">
                <a:solidFill>
                  <a:srgbClr val="FFFF00"/>
                </a:solidFill>
              </a:rPr>
              <a:t>antibacterial</a:t>
            </a:r>
            <a:r>
              <a:rPr lang="en-US" dirty="0" smtClean="0"/>
              <a:t> property </a:t>
            </a:r>
            <a:r>
              <a:rPr lang="en-US" dirty="0"/>
              <a:t>against multi-drug resistant bacteria </a:t>
            </a:r>
            <a:r>
              <a:rPr lang="en-US" dirty="0" smtClean="0"/>
              <a:t>such as</a:t>
            </a:r>
            <a:r>
              <a:rPr lang="en-US" i="1" dirty="0" smtClean="0"/>
              <a:t> </a:t>
            </a:r>
            <a:r>
              <a:rPr lang="en-US" i="1" dirty="0">
                <a:solidFill>
                  <a:srgbClr val="FFFF00"/>
                </a:solidFill>
              </a:rPr>
              <a:t>Pseudomonas </a:t>
            </a:r>
            <a:r>
              <a:rPr lang="en-US" i="1" dirty="0" err="1" smtClean="0">
                <a:solidFill>
                  <a:srgbClr val="FFFF00"/>
                </a:solidFill>
              </a:rPr>
              <a:t>aerugino</a:t>
            </a:r>
            <a:r>
              <a:rPr lang="it-IT" i="1" dirty="0" smtClean="0">
                <a:solidFill>
                  <a:srgbClr val="FFFF00"/>
                </a:solidFill>
              </a:rPr>
              <a:t>sa</a:t>
            </a:r>
            <a:r>
              <a:rPr lang="it-IT" i="1" dirty="0">
                <a:solidFill>
                  <a:srgbClr val="FFFF00"/>
                </a:solidFill>
              </a:rPr>
              <a:t>, Escherichia coli,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i="1" dirty="0">
                <a:solidFill>
                  <a:srgbClr val="FFFF00"/>
                </a:solidFill>
              </a:rPr>
              <a:t>Staphylococcus </a:t>
            </a:r>
            <a:r>
              <a:rPr lang="en-US" i="1" dirty="0" err="1" smtClean="0">
                <a:solidFill>
                  <a:srgbClr val="FFFF00"/>
                </a:solidFill>
              </a:rPr>
              <a:t>aureus</a:t>
            </a:r>
            <a:r>
              <a:rPr lang="en-US" i="1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Fruit extracts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 err="1" smtClean="0">
                <a:solidFill>
                  <a:srgbClr val="FFFF00"/>
                </a:solidFill>
              </a:rPr>
              <a:t>Tribulus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terrestris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/>
              <a:t> fruit bodies were used </a:t>
            </a:r>
            <a:r>
              <a:rPr lang="en-US" dirty="0" smtClean="0"/>
              <a:t>for synthesis of </a:t>
            </a:r>
            <a:r>
              <a:rPr lang="en-US" dirty="0" smtClean="0">
                <a:solidFill>
                  <a:srgbClr val="FFFF00"/>
                </a:solidFill>
              </a:rPr>
              <a:t>silver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nanoparticles</a:t>
            </a:r>
            <a:r>
              <a:rPr lang="en-US" dirty="0" smtClean="0"/>
              <a:t> were </a:t>
            </a:r>
            <a:r>
              <a:rPr lang="en-US" dirty="0" smtClean="0">
                <a:solidFill>
                  <a:srgbClr val="FFFF00"/>
                </a:solidFill>
              </a:rPr>
              <a:t>spherical</a:t>
            </a:r>
            <a:r>
              <a:rPr lang="en-US" dirty="0" smtClean="0"/>
              <a:t> shaped with </a:t>
            </a:r>
            <a:r>
              <a:rPr lang="en-US" dirty="0" smtClean="0">
                <a:solidFill>
                  <a:srgbClr val="FFFF00"/>
                </a:solidFill>
              </a:rPr>
              <a:t>16-28 nm </a:t>
            </a:r>
            <a:r>
              <a:rPr lang="en-US" dirty="0" smtClean="0"/>
              <a:t>of size.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Latex extracts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/>
              <a:t>latex of </a:t>
            </a:r>
            <a:r>
              <a:rPr lang="en-US" i="1" dirty="0" err="1">
                <a:solidFill>
                  <a:srgbClr val="FFFF00"/>
                </a:solidFill>
              </a:rPr>
              <a:t>Jatropha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curcas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/>
              <a:t>was used </a:t>
            </a:r>
            <a:r>
              <a:rPr lang="en-US" i="1" dirty="0" smtClean="0"/>
              <a:t>in </a:t>
            </a:r>
            <a:r>
              <a:rPr lang="fr-FR" dirty="0" err="1" smtClean="0">
                <a:solidFill>
                  <a:srgbClr val="FFFF00"/>
                </a:solidFill>
              </a:rPr>
              <a:t>silver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nanoparticles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/>
              <a:t>synthesis</a:t>
            </a:r>
            <a:r>
              <a:rPr lang="fr-FR" dirty="0"/>
              <a:t>. </a:t>
            </a:r>
            <a:endParaRPr lang="fr-FR" dirty="0" smtClean="0"/>
          </a:p>
          <a:p>
            <a:pPr algn="l" rtl="0"/>
            <a:r>
              <a:rPr lang="fr-FR" dirty="0" smtClean="0"/>
              <a:t>The </a:t>
            </a:r>
            <a:r>
              <a:rPr lang="fr-FR" dirty="0" err="1"/>
              <a:t>particles</a:t>
            </a:r>
            <a:r>
              <a:rPr lang="fr-FR" dirty="0"/>
              <a:t> </a:t>
            </a:r>
            <a:r>
              <a:rPr lang="fr-FR" dirty="0" smtClean="0">
                <a:solidFill>
                  <a:srgbClr val="FFFF00"/>
                </a:solidFill>
              </a:rPr>
              <a:t>radius </a:t>
            </a:r>
            <a:r>
              <a:rPr lang="en-US" dirty="0" smtClean="0">
                <a:solidFill>
                  <a:srgbClr val="FFFF00"/>
                </a:solidFill>
              </a:rPr>
              <a:t>was </a:t>
            </a:r>
            <a:r>
              <a:rPr lang="en-US" dirty="0">
                <a:solidFill>
                  <a:srgbClr val="FFFF00"/>
                </a:solidFill>
              </a:rPr>
              <a:t>10–20 </a:t>
            </a:r>
            <a:r>
              <a:rPr lang="en-US" dirty="0"/>
              <a:t>nm and stabilized by the </a:t>
            </a:r>
            <a:r>
              <a:rPr lang="en-US" dirty="0">
                <a:solidFill>
                  <a:srgbClr val="FFFF00"/>
                </a:solidFill>
              </a:rPr>
              <a:t>cyclic </a:t>
            </a:r>
            <a:r>
              <a:rPr lang="en-US" dirty="0" smtClean="0">
                <a:solidFill>
                  <a:srgbClr val="FFFF00"/>
                </a:solidFill>
              </a:rPr>
              <a:t>peptides.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latex of </a:t>
            </a:r>
            <a:r>
              <a:rPr lang="en-US" i="1" dirty="0">
                <a:solidFill>
                  <a:srgbClr val="FFFF00"/>
                </a:solidFill>
              </a:rPr>
              <a:t>Euphorbia </a:t>
            </a:r>
            <a:r>
              <a:rPr lang="en-US" i="1" dirty="0" err="1">
                <a:solidFill>
                  <a:srgbClr val="FFFF00"/>
                </a:solidFill>
              </a:rPr>
              <a:t>milii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/>
              <a:t>was used </a:t>
            </a:r>
            <a:r>
              <a:rPr lang="en-US" i="1" dirty="0" smtClean="0"/>
              <a:t>in </a:t>
            </a:r>
            <a:r>
              <a:rPr lang="en-US" dirty="0" smtClean="0"/>
              <a:t>silver </a:t>
            </a:r>
            <a:r>
              <a:rPr lang="en-US" dirty="0" err="1"/>
              <a:t>nanoparticles</a:t>
            </a:r>
            <a:r>
              <a:rPr lang="en-US" dirty="0"/>
              <a:t> </a:t>
            </a:r>
            <a:r>
              <a:rPr lang="en-US" dirty="0" smtClean="0"/>
              <a:t>synthesis, and </a:t>
            </a:r>
            <a:r>
              <a:rPr lang="en-US" dirty="0"/>
              <a:t>sizes were of </a:t>
            </a:r>
            <a:r>
              <a:rPr lang="en-US" dirty="0">
                <a:solidFill>
                  <a:srgbClr val="FFFF00"/>
                </a:solidFill>
              </a:rPr>
              <a:t>10–50 nm 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Tissue culture extracts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5974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extracts from tissue culture-derived </a:t>
            </a:r>
            <a:r>
              <a:rPr lang="en-US" dirty="0" smtClean="0">
                <a:solidFill>
                  <a:srgbClr val="FFFF00"/>
                </a:solidFill>
              </a:rPr>
              <a:t>callus and leaf </a:t>
            </a:r>
            <a:r>
              <a:rPr lang="en-US" dirty="0" smtClean="0"/>
              <a:t>of the salt marsh plant (</a:t>
            </a:r>
            <a:r>
              <a:rPr lang="en-US" i="1" dirty="0" err="1" smtClean="0">
                <a:solidFill>
                  <a:srgbClr val="FFFF00"/>
                </a:solidFill>
              </a:rPr>
              <a:t>Sesuvium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portulacastrum</a:t>
            </a:r>
            <a:r>
              <a:rPr lang="en-US" i="1" dirty="0" smtClean="0"/>
              <a:t> L.) used in the synthesis of </a:t>
            </a:r>
            <a:r>
              <a:rPr lang="en-US" i="1" dirty="0" smtClean="0">
                <a:solidFill>
                  <a:srgbClr val="FFFF00"/>
                </a:solidFill>
              </a:rPr>
              <a:t>silver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callus </a:t>
            </a:r>
            <a:r>
              <a:rPr lang="en-US" dirty="0" smtClean="0"/>
              <a:t>extract was able to produce </a:t>
            </a:r>
            <a:r>
              <a:rPr lang="en-US" dirty="0" smtClean="0">
                <a:solidFill>
                  <a:srgbClr val="FFFF00"/>
                </a:solidFill>
              </a:rPr>
              <a:t>antimicrobial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silver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than leaf extract. </a:t>
            </a:r>
          </a:p>
          <a:p>
            <a:pPr algn="l" rtl="0"/>
            <a:r>
              <a:rPr lang="en-US" dirty="0" smtClean="0"/>
              <a:t>The silver </a:t>
            </a:r>
            <a:r>
              <a:rPr lang="en-US" dirty="0" err="1" smtClean="0"/>
              <a:t>nanoparticles</a:t>
            </a:r>
            <a:r>
              <a:rPr lang="en-US" dirty="0" smtClean="0"/>
              <a:t> synthesized were </a:t>
            </a:r>
            <a:r>
              <a:rPr lang="en-US" dirty="0" smtClean="0">
                <a:solidFill>
                  <a:srgbClr val="FFFF00"/>
                </a:solidFill>
              </a:rPr>
              <a:t>spherical</a:t>
            </a:r>
            <a:r>
              <a:rPr lang="en-US" dirty="0" smtClean="0"/>
              <a:t> in shape with size </a:t>
            </a:r>
            <a:r>
              <a:rPr lang="en-US" dirty="0" smtClean="0">
                <a:solidFill>
                  <a:srgbClr val="FFFF00"/>
                </a:solidFill>
              </a:rPr>
              <a:t>5 to 20 nm</a:t>
            </a:r>
            <a:r>
              <a:rPr lang="en-US" dirty="0" smtClean="0"/>
              <a:t>. </a:t>
            </a:r>
            <a:endParaRPr lang="ar-IQ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Biosynthesis of </a:t>
            </a:r>
            <a:r>
              <a:rPr lang="en-US" dirty="0" err="1" smtClean="0">
                <a:solidFill>
                  <a:srgbClr val="FFFF00"/>
                </a:solidFill>
              </a:rPr>
              <a:t>nanoparticles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412776"/>
            <a:ext cx="8503920" cy="4968552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Accordingly</a:t>
            </a:r>
            <a:r>
              <a:rPr lang="en-US" dirty="0"/>
              <a:t>, there is a necessary need to extend for </a:t>
            </a:r>
            <a:r>
              <a:rPr lang="en-US" dirty="0">
                <a:solidFill>
                  <a:srgbClr val="FFFF00"/>
                </a:solidFill>
              </a:rPr>
              <a:t>environmentally benign procedures</a:t>
            </a:r>
            <a:r>
              <a:rPr lang="en-US" dirty="0"/>
              <a:t> for synthesis of </a:t>
            </a:r>
            <a:r>
              <a:rPr lang="en-US" dirty="0" err="1"/>
              <a:t>nanoparticles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promising move towards to </a:t>
            </a:r>
            <a:r>
              <a:rPr lang="en-US" dirty="0">
                <a:solidFill>
                  <a:srgbClr val="FFFF00"/>
                </a:solidFill>
              </a:rPr>
              <a:t>reach this objective</a:t>
            </a:r>
            <a:r>
              <a:rPr lang="en-US" dirty="0"/>
              <a:t> is to </a:t>
            </a:r>
            <a:r>
              <a:rPr lang="en-US" dirty="0">
                <a:solidFill>
                  <a:srgbClr val="FFFF00"/>
                </a:solidFill>
              </a:rPr>
              <a:t>develop the array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biological resources in </a:t>
            </a:r>
            <a:r>
              <a:rPr lang="en-US" dirty="0" smtClean="0">
                <a:solidFill>
                  <a:srgbClr val="FFFF00"/>
                </a:solidFill>
              </a:rPr>
              <a:t>nature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Dr.Neihaya Heikmat</a:t>
            </a:r>
            <a:endParaRPr lang="ar-IQ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6237"/>
            <a:ext cx="8640960" cy="4526280"/>
          </a:xfrm>
        </p:spPr>
        <p:txBody>
          <a:bodyPr/>
          <a:lstStyle/>
          <a:p>
            <a:pPr algn="l" rtl="0"/>
            <a:r>
              <a:rPr lang="en-US" dirty="0" smtClean="0"/>
              <a:t>Such drawbacks demand the development of </a:t>
            </a:r>
            <a:r>
              <a:rPr lang="en-US" dirty="0" smtClean="0">
                <a:solidFill>
                  <a:srgbClr val="FFFF00"/>
                </a:solidFill>
              </a:rPr>
              <a:t>clean, 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biocompatible, 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nonhazardous, 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inexpensive, 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energy-efficient, 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and eco-friendly methods </a:t>
            </a:r>
            <a:r>
              <a:rPr lang="en-US" dirty="0" smtClean="0"/>
              <a:t>for </a:t>
            </a:r>
            <a:r>
              <a:rPr lang="en-US" dirty="0" err="1" smtClean="0"/>
              <a:t>nanoparticles</a:t>
            </a:r>
            <a:r>
              <a:rPr lang="en-US" dirty="0" smtClean="0"/>
              <a:t> synthesis.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Biological (Green) synthesis: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52628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Microscopic agent: </a:t>
            </a:r>
            <a:r>
              <a:rPr lang="en-US" dirty="0" smtClean="0"/>
              <a:t>Bacteria, Fungi </a:t>
            </a:r>
            <a:r>
              <a:rPr lang="en-US" dirty="0" err="1" smtClean="0"/>
              <a:t>Actinomycetes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Macroscopic: </a:t>
            </a:r>
            <a:r>
              <a:rPr lang="en-US" dirty="0" smtClean="0"/>
              <a:t>Algae, Sea weeds, Plant Extracts (Leaves, Bark, Stem, Shoots, Seeds, Latex, Secondary metabolites, Roots, Twigs, peel, fruit, seedlings, </a:t>
            </a:r>
            <a:r>
              <a:rPr lang="fr-FR" dirty="0" smtClean="0"/>
              <a:t>essential </a:t>
            </a:r>
            <a:r>
              <a:rPr lang="fr-FR" dirty="0" err="1" smtClean="0"/>
              <a:t>oils</a:t>
            </a:r>
            <a:r>
              <a:rPr lang="fr-FR" dirty="0" smtClean="0"/>
              <a:t>, Tissue cultures, </a:t>
            </a:r>
            <a:r>
              <a:rPr lang="fr-FR" dirty="0" err="1" smtClean="0"/>
              <a:t>Gum</a:t>
            </a:r>
            <a:r>
              <a:rPr lang="fr-FR" dirty="0" smtClean="0"/>
              <a:t>).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5" name="Picture 4" descr="http://acenano.aceenvironment.com/_/rsrc/1372234031181/health-talk/nano-herbal-drugs/herb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2160240" cy="13681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http://isrj.org/ArticleImage/5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2016224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Nanomaterials</a:t>
            </a:r>
            <a:r>
              <a:rPr lang="en-US" dirty="0" smtClean="0">
                <a:solidFill>
                  <a:srgbClr val="FFFF00"/>
                </a:solidFill>
              </a:rPr>
              <a:t> fabrication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>
            <a:normAutofit/>
          </a:bodyPr>
          <a:lstStyle/>
          <a:p>
            <a:endParaRPr lang="ar-IQ" dirty="0" smtClean="0"/>
          </a:p>
          <a:p>
            <a:pPr algn="l" rtl="0"/>
            <a:r>
              <a:rPr lang="en-US" dirty="0" smtClean="0"/>
              <a:t>methods can be classified according to whether their assembly followed either: </a:t>
            </a:r>
          </a:p>
          <a:p>
            <a:pPr algn="l" rtl="0"/>
            <a:r>
              <a:rPr lang="en-US" i="1" dirty="0" err="1" smtClean="0">
                <a:solidFill>
                  <a:srgbClr val="FFFF00"/>
                </a:solidFill>
              </a:rPr>
              <a:t>i</a:t>
            </a:r>
            <a:r>
              <a:rPr lang="en-US" i="1" dirty="0" smtClean="0">
                <a:solidFill>
                  <a:srgbClr val="FFFF00"/>
                </a:solidFill>
              </a:rPr>
              <a:t>) Bottom-up approach</a:t>
            </a:r>
            <a:r>
              <a:rPr lang="en-US" i="1" dirty="0" smtClean="0"/>
              <a:t>, </a:t>
            </a:r>
            <a:r>
              <a:rPr lang="en-US" dirty="0" smtClean="0"/>
              <a:t>where </a:t>
            </a:r>
            <a:r>
              <a:rPr lang="en-US" dirty="0" smtClean="0">
                <a:solidFill>
                  <a:srgbClr val="FFFF00"/>
                </a:solidFill>
              </a:rPr>
              <a:t>smaller components</a:t>
            </a:r>
            <a:r>
              <a:rPr lang="en-US" dirty="0" smtClean="0"/>
              <a:t> of atomic or molecular dimensions </a:t>
            </a:r>
            <a:r>
              <a:rPr lang="en-US" dirty="0" smtClean="0">
                <a:solidFill>
                  <a:srgbClr val="FFFF00"/>
                </a:solidFill>
              </a:rPr>
              <a:t>self-assemble</a:t>
            </a:r>
            <a:r>
              <a:rPr lang="en-US" dirty="0" smtClean="0"/>
              <a:t> together, according to a </a:t>
            </a:r>
            <a:r>
              <a:rPr lang="en-US" dirty="0" smtClean="0">
                <a:solidFill>
                  <a:srgbClr val="FFFF00"/>
                </a:solidFill>
              </a:rPr>
              <a:t>natural physical principle </a:t>
            </a:r>
            <a:r>
              <a:rPr lang="en-US" dirty="0" smtClean="0"/>
              <a:t>or an </a:t>
            </a:r>
            <a:r>
              <a:rPr lang="en-US" dirty="0" smtClean="0">
                <a:solidFill>
                  <a:srgbClr val="FFFF00"/>
                </a:solidFill>
              </a:rPr>
              <a:t>externally applied driving force</a:t>
            </a:r>
            <a:r>
              <a:rPr lang="en-US" dirty="0" smtClean="0"/>
              <a:t>, to give </a:t>
            </a:r>
            <a:r>
              <a:rPr lang="en-US" dirty="0" smtClean="0">
                <a:solidFill>
                  <a:srgbClr val="FFFF00"/>
                </a:solidFill>
              </a:rPr>
              <a:t>rise to larger </a:t>
            </a:r>
            <a:r>
              <a:rPr lang="en-US" dirty="0" smtClean="0"/>
              <a:t>and more organized systems; </a:t>
            </a: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Self-assembly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85392"/>
            <a:ext cx="8507288" cy="547260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Self-assembly </a:t>
            </a:r>
            <a:r>
              <a:rPr lang="en-US" dirty="0" smtClean="0"/>
              <a:t>is the ‘</a:t>
            </a:r>
            <a:r>
              <a:rPr lang="en-US" dirty="0" smtClean="0">
                <a:solidFill>
                  <a:srgbClr val="FFFF00"/>
                </a:solidFill>
              </a:rPr>
              <a:t>fabrication tool’ of nature</a:t>
            </a:r>
            <a:r>
              <a:rPr lang="en-US" dirty="0" smtClean="0"/>
              <a:t>: all natural materials, organic and inorganic, are produced through a self-assembly route </a:t>
            </a:r>
            <a:r>
              <a:rPr lang="en-US" dirty="0" smtClean="0">
                <a:solidFill>
                  <a:srgbClr val="FFFF00"/>
                </a:solidFill>
              </a:rPr>
              <a:t>to create complex structures </a:t>
            </a:r>
            <a:r>
              <a:rPr lang="en-US" dirty="0" smtClean="0"/>
              <a:t>with </a:t>
            </a:r>
            <a:r>
              <a:rPr lang="en-US" dirty="0" err="1" smtClean="0"/>
              <a:t>nanoscale</a:t>
            </a:r>
            <a:r>
              <a:rPr lang="en-US" dirty="0" smtClean="0"/>
              <a:t> precision.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Examples</a:t>
            </a:r>
            <a:r>
              <a:rPr lang="en-US" dirty="0" smtClean="0"/>
              <a:t> are the formation of the </a:t>
            </a:r>
            <a:r>
              <a:rPr lang="en-US" dirty="0" smtClean="0">
                <a:solidFill>
                  <a:srgbClr val="FFFF00"/>
                </a:solidFill>
              </a:rPr>
              <a:t>DNA</a:t>
            </a:r>
            <a:r>
              <a:rPr lang="en-US" dirty="0" smtClean="0"/>
              <a:t> double helix or the formation of the </a:t>
            </a:r>
            <a:r>
              <a:rPr lang="en-US" dirty="0" smtClean="0">
                <a:solidFill>
                  <a:srgbClr val="FFFF00"/>
                </a:solidFill>
              </a:rPr>
              <a:t>membrane</a:t>
            </a:r>
            <a:r>
              <a:rPr lang="en-US" dirty="0" smtClean="0"/>
              <a:t> cell from phospholipids.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46237"/>
            <a:ext cx="7920880" cy="4526280"/>
          </a:xfrm>
        </p:spPr>
        <p:txBody>
          <a:bodyPr/>
          <a:lstStyle/>
          <a:p>
            <a:pPr algn="l" rtl="0"/>
            <a:r>
              <a:rPr lang="en-US" dirty="0" smtClean="0"/>
              <a:t>In self-assembly, </a:t>
            </a:r>
            <a:r>
              <a:rPr lang="en-US" b="1" dirty="0" smtClean="0"/>
              <a:t>sub-units spontaneously organize and aggregate into stable, well-defined structures</a:t>
            </a:r>
            <a:r>
              <a:rPr lang="en-US" dirty="0" smtClean="0"/>
              <a:t> through </a:t>
            </a:r>
            <a:r>
              <a:rPr lang="en-US" b="1" dirty="0" smtClean="0">
                <a:solidFill>
                  <a:srgbClr val="FFFF00"/>
                </a:solidFill>
              </a:rPr>
              <a:t>non-covalent interaction. </a:t>
            </a:r>
            <a:endParaRPr lang="ar-IQ" dirty="0" smtClean="0">
              <a:solidFill>
                <a:srgbClr val="FFFF00"/>
              </a:solidFill>
            </a:endParaRPr>
          </a:p>
          <a:p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4785395"/>
          </a:xfrm>
        </p:spPr>
        <p:txBody>
          <a:bodyPr/>
          <a:lstStyle/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ii) the top-down approach</a:t>
            </a:r>
            <a:r>
              <a:rPr lang="en-US" dirty="0" smtClean="0"/>
              <a:t>, a process that starts from a </a:t>
            </a:r>
            <a:r>
              <a:rPr lang="en-US" dirty="0" smtClean="0">
                <a:solidFill>
                  <a:srgbClr val="FFFF00"/>
                </a:solidFill>
              </a:rPr>
              <a:t>large piece </a:t>
            </a:r>
            <a:r>
              <a:rPr lang="en-US" dirty="0" smtClean="0"/>
              <a:t>and subsequently uses finer and finer tools </a:t>
            </a:r>
            <a:r>
              <a:rPr lang="en-US" dirty="0" smtClean="0">
                <a:solidFill>
                  <a:srgbClr val="FFFF00"/>
                </a:solidFill>
              </a:rPr>
              <a:t>for creating </a:t>
            </a:r>
            <a:r>
              <a:rPr lang="en-US" dirty="0" smtClean="0"/>
              <a:t>correspondingly </a:t>
            </a:r>
            <a:r>
              <a:rPr lang="en-US" dirty="0" smtClean="0">
                <a:solidFill>
                  <a:srgbClr val="FFFF00"/>
                </a:solidFill>
              </a:rPr>
              <a:t>smaller structures.</a:t>
            </a: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1292</TotalTime>
  <Words>1090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Foundry</vt:lpstr>
      <vt:lpstr>Biological Synthesis of Nanoparticles from Plants </vt:lpstr>
      <vt:lpstr>      </vt:lpstr>
      <vt:lpstr>Biosynthesis of nanoparticles</vt:lpstr>
      <vt:lpstr>Slide 4</vt:lpstr>
      <vt:lpstr>Biological (Green) synthesis: </vt:lpstr>
      <vt:lpstr>Nanomaterials fabrication</vt:lpstr>
      <vt:lpstr>Self-assembly  </vt:lpstr>
      <vt:lpstr>Slide 8</vt:lpstr>
      <vt:lpstr>Slide 9</vt:lpstr>
      <vt:lpstr>Slide 10</vt:lpstr>
      <vt:lpstr>phytonanotechnology</vt:lpstr>
      <vt:lpstr>Slide 12</vt:lpstr>
      <vt:lpstr> Mechanism of Biosynthesis </vt:lpstr>
      <vt:lpstr>Slide 14</vt:lpstr>
      <vt:lpstr>Slide 15</vt:lpstr>
      <vt:lpstr>Plant extracts</vt:lpstr>
      <vt:lpstr>Slide 17</vt:lpstr>
      <vt:lpstr>Slide 18</vt:lpstr>
      <vt:lpstr>Slide 19</vt:lpstr>
      <vt:lpstr>Leaf extracts </vt:lpstr>
      <vt:lpstr>Seed extracts </vt:lpstr>
      <vt:lpstr>Slide 22</vt:lpstr>
      <vt:lpstr>Essential oils</vt:lpstr>
      <vt:lpstr>peel extract</vt:lpstr>
      <vt:lpstr>Secondary metabolites </vt:lpstr>
      <vt:lpstr>Stem extracts  </vt:lpstr>
      <vt:lpstr>Fruit extracts</vt:lpstr>
      <vt:lpstr>Latex extracts  </vt:lpstr>
      <vt:lpstr>Tissue culture extracts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Synthesis of Nanoparticles from Plants </dc:title>
  <dc:creator>training</dc:creator>
  <cp:lastModifiedBy>training</cp:lastModifiedBy>
  <cp:revision>23</cp:revision>
  <dcterms:created xsi:type="dcterms:W3CDTF">2019-03-05T20:21:49Z</dcterms:created>
  <dcterms:modified xsi:type="dcterms:W3CDTF">2020-04-17T21:57:39Z</dcterms:modified>
</cp:coreProperties>
</file>