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1" r:id="rId6"/>
    <p:sldId id="262" r:id="rId7"/>
    <p:sldId id="263" r:id="rId8"/>
    <p:sldId id="264" r:id="rId9"/>
  </p:sldIdLst>
  <p:sldSz cx="7561263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362" y="2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87400"/>
            <a:ext cx="3279744" cy="66524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100"/>
              </a:lnSpc>
              <a:tabLst>
                <a:tab pos="1701800" algn="l"/>
                <a:tab pos="2260600" algn="l"/>
              </a:tabLst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Survival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lnSpc>
                <a:spcPts val="1900"/>
              </a:lnSpc>
              <a:tabLst>
                <a:tab pos="1701800" algn="l"/>
                <a:tab pos="2260600" algn="l"/>
              </a:tabLst>
            </a:pPr>
            <a:endParaRPr lang="en-US" altLang="zh-CN" sz="1335" dirty="0" smtClean="0">
              <a:solidFill>
                <a:srgbClr val="151515"/>
              </a:solidFill>
              <a:latin typeface="Segoe UI" pitchFamily="18" charset="0"/>
              <a:cs typeface="Segoe UI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06600" y="2527300"/>
            <a:ext cx="50800" cy="520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00"/>
              </a:lnSpc>
              <a:tabLst/>
            </a:pPr>
            <a:r>
              <a:rPr lang="en-US" altLang="zh-CN" sz="475" dirty="0" smtClean="0">
                <a:solidFill>
                  <a:srgbClr val="241C28"/>
                </a:solidFill>
                <a:latin typeface="Segoe UI" pitchFamily="18" charset="0"/>
                <a:cs typeface="Segoe UI" pitchFamily="18" charset="0"/>
              </a:rPr>
              <a:t>•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500"/>
              </a:lnSpc>
              <a:tabLst/>
            </a:pPr>
            <a:r>
              <a:rPr lang="en-US" altLang="zh-CN" sz="475" dirty="0" smtClean="0">
                <a:solidFill>
                  <a:srgbClr val="1F171F"/>
                </a:solidFill>
                <a:latin typeface="Segoe UI" pitchFamily="18" charset="0"/>
                <a:cs typeface="Segoe UI" pitchFamily="18" charset="0"/>
              </a:rPr>
              <a:t>•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006600" y="3644900"/>
            <a:ext cx="50800" cy="63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00"/>
              </a:lnSpc>
              <a:tabLst/>
            </a:pPr>
            <a:r>
              <a:rPr lang="en-US" altLang="zh-CN" sz="475" dirty="0" smtClean="0">
                <a:solidFill>
                  <a:srgbClr val="231B23"/>
                </a:solidFill>
                <a:latin typeface="Segoe UI" pitchFamily="18" charset="0"/>
                <a:cs typeface="Segoe UI" pitchFamily="18" charset="0"/>
              </a:rPr>
              <a:t>•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006600" y="4876800"/>
            <a:ext cx="50800" cy="889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00"/>
              </a:lnSpc>
              <a:tabLst/>
            </a:pPr>
            <a:r>
              <a:rPr lang="en-US" altLang="zh-CN" sz="475" dirty="0" smtClean="0">
                <a:solidFill>
                  <a:srgbClr val="231B23"/>
                </a:solidFill>
                <a:latin typeface="Segoe UI" pitchFamily="18" charset="0"/>
                <a:cs typeface="Segoe UI" pitchFamily="18" charset="0"/>
              </a:rPr>
              <a:t>•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/>
            </a:pPr>
            <a:r>
              <a:rPr lang="en-US" altLang="zh-CN" sz="475" dirty="0" smtClean="0">
                <a:solidFill>
                  <a:srgbClr val="271F27"/>
                </a:solidFill>
                <a:latin typeface="Segoe UI" pitchFamily="18" charset="0"/>
                <a:cs typeface="Segoe UI" pitchFamily="18" charset="0"/>
              </a:rPr>
              <a:t>•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673100" y="1460500"/>
            <a:ext cx="6432851" cy="602549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PRESERVATION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lnSpc>
                <a:spcPts val="19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practical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situations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preserve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infectivity.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prime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vaccines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retain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potency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vaccine.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blood,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feces,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saliva,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specimens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prior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diagnostic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virology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laboratory.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Last,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least,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virologists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preserve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with.</a:t>
            </a:r>
          </a:p>
          <a:p>
            <a:pPr>
              <a:lnSpc>
                <a:spcPts val="30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DESTRUCTION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8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situations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requirement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pPr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infectivity.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minimize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pathogenic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(and</a:t>
            </a:r>
          </a:p>
          <a:p>
            <a:pPr>
              <a:tabLst>
                <a:tab pos="25400" algn="l"/>
                <a:tab pos="101600" algn="l"/>
                <a:tab pos="165100" algn="l"/>
                <a:tab pos="1422400" algn="l"/>
              </a:tabLst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micro-organisms)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hospitals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facilities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tabLst/>
            </a:pP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disinfection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surfaces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sterilization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materials.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33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33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situation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requiring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rigorous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outbreak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winter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vomiting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caused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norovirus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patients'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vomit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contains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quantities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outbreak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brought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control.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(killed)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vaccines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preparations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virulent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destroyed.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products,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clotting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hemophiliacs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immunoglobulins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treated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(e.g.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HIV,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viruses)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donated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blood.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Continuing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theme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health,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supplies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pathogenic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(and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micro-organisms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fundamental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importance,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agents.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applies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swimming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pool</a:t>
            </a:r>
          </a:p>
          <a:p>
            <a:pPr>
              <a:tabLst/>
            </a:pPr>
            <a:r>
              <a:rPr lang="en-US" altLang="zh-CN" sz="14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water.</a:t>
            </a:r>
          </a:p>
          <a:p>
            <a:pPr>
              <a:lnSpc>
                <a:spcPts val="1700"/>
              </a:lnSpc>
              <a:tabLst>
                <a:tab pos="25400" algn="l"/>
                <a:tab pos="101600" algn="l"/>
                <a:tab pos="165100" algn="l"/>
                <a:tab pos="1422400" algn="l"/>
              </a:tabLst>
            </a:pPr>
            <a:endParaRPr lang="en-US" altLang="zh-CN" sz="1335" dirty="0" smtClean="0">
              <a:solidFill>
                <a:srgbClr val="19191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3" name="TextBox 1"/>
          <p:cNvSpPr txBox="1"/>
          <p:nvPr/>
        </p:nvSpPr>
        <p:spPr>
          <a:xfrm>
            <a:off x="685800" y="3441700"/>
            <a:ext cx="5865388" cy="127419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cheese,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yogurt,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dairy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utilize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lactic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bacteria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ferment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milk.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phages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bacteria,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delay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failure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fermentation,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product.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minimize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risk,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milk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phages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present,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disinfection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factory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environment.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98500" y="4749800"/>
            <a:ext cx="5679696" cy="85100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Finally,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virologists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supplies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pipettes,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vessels,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ateria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gua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nteed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micro-organisms),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disposal.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939800" y="5664200"/>
            <a:ext cx="4365426" cy="31233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/>
            </a:pP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INACTIVATI01N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TARGETS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685800" y="6057900"/>
            <a:ext cx="5857373" cy="85100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destroyed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alteration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removal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its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24.1).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molecule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altered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conformational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or,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drastically,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breaking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covalent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bonds,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peptide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disulfide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bonds.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685800" y="6972300"/>
            <a:ext cx="5897705" cy="150502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24.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targets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destroyed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membrane.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Alteration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prevent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attaching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entering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cell.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Stripping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removes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achieves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outcome.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Alteration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properties,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enzyme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activities,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essential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replication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0" y="723900"/>
            <a:ext cx="647700" cy="1143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2300" y="685800"/>
            <a:ext cx="482600" cy="1270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723900"/>
            <a:ext cx="76200" cy="889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59000" y="1155700"/>
            <a:ext cx="3238500" cy="12827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4406900"/>
            <a:ext cx="4991100" cy="1905000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03500" y="723900"/>
            <a:ext cx="3048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373737"/>
                </a:solidFill>
                <a:latin typeface="Segoe UI" pitchFamily="18" charset="0"/>
                <a:cs typeface="Segoe UI" pitchFamily="18" charset="0"/>
              </a:rPr>
              <a:t>Viri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690" dirty="0" smtClean="0">
                <a:solidFill>
                  <a:srgbClr val="373737"/>
                </a:solidFill>
                <a:latin typeface="Segoe UI" pitchFamily="18" charset="0"/>
                <a:cs typeface="Segoe UI" pitchFamily="18" charset="0"/>
              </a:rPr>
              <a:t>n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521200" y="711200"/>
            <a:ext cx="2794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nv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J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l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889500" y="711200"/>
            <a:ext cx="4064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d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Viri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690" dirty="0" smtClean="0">
                <a:solidFill>
                  <a:srgbClr val="2E2E2E"/>
                </a:solidFill>
                <a:latin typeface="Segoe UI" pitchFamily="18" charset="0"/>
                <a:cs typeface="Segoe UI" pitchFamily="18" charset="0"/>
              </a:rPr>
              <a:t>n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4013200" y="2362200"/>
            <a:ext cx="762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490" dirty="0" smtClean="0">
                <a:solidFill>
                  <a:srgbClr val="323232"/>
                </a:solidFill>
                <a:latin typeface="Segoe UI" pitchFamily="18" charset="0"/>
                <a:cs typeface="Segoe UI" pitchFamily="18" charset="0"/>
              </a:rPr>
              <a:t>m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152900" y="2349500"/>
            <a:ext cx="3175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323232"/>
                </a:solidFill>
                <a:latin typeface="Segoe UI" pitchFamily="18" charset="0"/>
                <a:cs typeface="Segoe UI" pitchFamily="18" charset="0"/>
              </a:rPr>
              <a:t>n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690" dirty="0" smtClean="0">
                <a:solidFill>
                  <a:srgbClr val="323232"/>
                </a:solidFill>
                <a:latin typeface="Segoe UI" pitchFamily="18" charset="0"/>
                <a:cs typeface="Segoe UI" pitchFamily="18" charset="0"/>
              </a:rPr>
              <a:t>bran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685800" y="2705100"/>
            <a:ext cx="5903860" cy="571438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70707"/>
                </a:solidFill>
                <a:latin typeface="Times New Roman" pitchFamily="18" charset="0"/>
                <a:cs typeface="Times New Roman" pitchFamily="18" charset="0"/>
              </a:rPr>
              <a:t>KINETICS</a:t>
            </a:r>
          </a:p>
          <a:p>
            <a:pPr>
              <a:lnSpc>
                <a:spcPts val="19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loses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defined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(for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value)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deterMined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incubating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aliquots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conditions.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intervals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surviving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aliquot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deterMined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assay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appropriate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logarithM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surviving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plotted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altLang="zh-CN" sz="1285" dirty="0" smtClean="0">
              <a:solidFill>
                <a:srgbClr val="19191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8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rates.</a:t>
            </a:r>
          </a:p>
          <a:p>
            <a:pPr>
              <a:lnSpc>
                <a:spcPts val="11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/>
              <a:t>						</a:t>
            </a:r>
            <a:r>
              <a:rPr lang="en-US" altLang="zh-CN" sz="690" dirty="0" smtClean="0">
                <a:solidFill>
                  <a:srgbClr val="626262"/>
                </a:solidFill>
                <a:latin typeface="Segoe UI" pitchFamily="18" charset="0"/>
                <a:cs typeface="Segoe UI" pitchFamily="18" charset="0"/>
              </a:rPr>
              <a:t>(b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/>
              <a:t>	</a:t>
            </a:r>
            <a:r>
              <a:rPr lang="en-US" altLang="zh-CN" sz="690" dirty="0" smtClean="0">
                <a:solidFill>
                  <a:srgbClr val="666666"/>
                </a:solidFill>
                <a:latin typeface="Segoe UI" pitchFamily="18" charset="0"/>
                <a:cs typeface="Segoe UI" pitchFamily="18" charset="0"/>
              </a:rPr>
              <a:t>infe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90" dirty="0" smtClean="0">
                <a:solidFill>
                  <a:srgbClr val="666666"/>
                </a:solidFill>
                <a:latin typeface="Segoe UI" pitchFamily="18" charset="0"/>
                <a:cs typeface="Segoe UI" pitchFamily="18" charset="0"/>
              </a:rPr>
              <a:t>ti</a:t>
            </a:r>
          </a:p>
          <a:p>
            <a:pPr>
              <a:lnSpc>
                <a:spcPts val="10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/>
              <a:t>		</a:t>
            </a:r>
            <a:r>
              <a:rPr lang="en-US" altLang="zh-CN" sz="690" dirty="0" smtClean="0">
                <a:solidFill>
                  <a:srgbClr val="666666"/>
                </a:solidFill>
                <a:latin typeface="Segoe UI" pitchFamily="18" charset="0"/>
                <a:cs typeface="Segoe UI" pitchFamily="18" charset="0"/>
              </a:rPr>
              <a:t>urvi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690" dirty="0" smtClean="0">
                <a:solidFill>
                  <a:srgbClr val="666666"/>
                </a:solidFill>
                <a:latin typeface="Segoe UI" pitchFamily="18" charset="0"/>
                <a:cs typeface="Segoe UI" pitchFamily="18" charset="0"/>
              </a:rPr>
              <a:t>ins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/>
              <a:t>					</a:t>
            </a:r>
            <a:r>
              <a:rPr lang="en-US" altLang="zh-CN" sz="690" dirty="0" smtClean="0">
                <a:solidFill>
                  <a:srgbClr val="A7A7A7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6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690" dirty="0" smtClean="0">
                <a:solidFill>
                  <a:srgbClr val="545454"/>
                </a:solidFill>
                <a:latin typeface="Segoe UI" pitchFamily="18" charset="0"/>
                <a:cs typeface="Segoe UI" pitchFamily="18" charset="0"/>
              </a:rPr>
              <a:t>I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dirty="0" smtClean="0"/>
              <a:t>				</a:t>
            </a:r>
            <a:r>
              <a:rPr lang="en-US" altLang="zh-CN" sz="690" dirty="0" smtClean="0">
                <a:solidFill>
                  <a:srgbClr val="606060"/>
                </a:solidFill>
                <a:latin typeface="Segoe UI" pitchFamily="18" charset="0"/>
                <a:cs typeface="Segoe UI" pitchFamily="18" charset="0"/>
              </a:rPr>
              <a:t>Time</a:t>
            </a:r>
          </a:p>
          <a:p>
            <a:pPr>
              <a:lnSpc>
                <a:spcPts val="14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circuMstances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until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91919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detected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)).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loss.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(usually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99°/o)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destroyed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)).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entirely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clear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fraction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preparations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loses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slower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rate.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suggested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fraction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resistance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clumps,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centers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cluMps</a:t>
            </a:r>
          </a:p>
          <a:p>
            <a:pPr>
              <a:lnSpc>
                <a:spcPts val="1700"/>
              </a:lnSpc>
              <a:tabLst>
                <a:tab pos="609600" algn="l"/>
                <a:tab pos="673100" algn="l"/>
                <a:tab pos="1066800" algn="l"/>
                <a:tab pos="2603500" algn="l"/>
                <a:tab pos="3479800" algn="l"/>
                <a:tab pos="3556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protection.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77900"/>
            <a:ext cx="5931111" cy="471103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814" dirty="0" smtClean="0">
                <a:solidFill>
                  <a:srgbClr val="050505"/>
                </a:solidFill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50505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50505"/>
                </a:solidFill>
                <a:latin typeface="Times New Roman" pitchFamily="18" charset="0"/>
                <a:cs typeface="Times New Roman" pitchFamily="18" charset="0"/>
              </a:rPr>
              <a:t>INACTIVATE</a:t>
            </a:r>
            <a:r>
              <a:rPr lang="en-US" altLang="zh-CN" sz="181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14" dirty="0" smtClean="0">
                <a:solidFill>
                  <a:srgbClr val="050505"/>
                </a:solidFill>
                <a:latin typeface="Times New Roman" pitchFamily="18" charset="0"/>
                <a:cs typeface="Times New Roman" pitchFamily="18" charset="0"/>
              </a:rPr>
              <a:t>VIRUS INFECTIVITY</a:t>
            </a:r>
          </a:p>
          <a:p>
            <a:pPr>
              <a:lnSpc>
                <a:spcPts val="2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854" dirty="0" smtClean="0">
                <a:solidFill>
                  <a:srgbClr val="09090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185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54" dirty="0" smtClean="0">
                <a:solidFill>
                  <a:srgbClr val="090909"/>
                </a:solidFill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en-US" altLang="zh-CN" sz="185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54" dirty="0" smtClean="0">
                <a:solidFill>
                  <a:srgbClr val="090909"/>
                </a:solidFill>
                <a:latin typeface="Times New Roman" pitchFamily="18" charset="0"/>
                <a:cs typeface="Times New Roman" pitchFamily="18" charset="0"/>
              </a:rPr>
              <a:t>agents</a:t>
            </a:r>
          </a:p>
          <a:p>
            <a:pPr>
              <a:lnSpc>
                <a:spcPts val="23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131313"/>
                </a:solidFill>
                <a:latin typeface="Times New Roman" pitchFamily="18" charset="0"/>
                <a:cs typeface="Times New Roman" pitchFamily="18" charset="0"/>
              </a:rPr>
              <a:t>1.a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131313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</a:p>
          <a:p>
            <a:pPr>
              <a:lnSpc>
                <a:spcPts val="19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time,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highly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temperature.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variability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inactivated.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general,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naked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viruses;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naked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°C,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whereas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conditions.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generalization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broad,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significant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differences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closely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varicella-zoster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survives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well,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herpes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simplex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survive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poorly.</a:t>
            </a:r>
          </a:p>
          <a:p>
            <a:pPr>
              <a:lnSpc>
                <a:spcPts val="18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temperatures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-35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slowly,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long-term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placed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freezers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liquid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nitrogen.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Preservation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enlhanced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storing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preparations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freeze-dried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form,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rather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aqueous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suspensions.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Moving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temperatures,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completely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°C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few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seconds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°C.</a:t>
            </a:r>
          </a:p>
          <a:p>
            <a:pPr>
              <a:lnSpc>
                <a:spcPts val="18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bacteriophages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lactic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bacteria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dairy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quite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resistant,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survive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</a:p>
          <a:p>
            <a:pPr>
              <a:lnSpc>
                <a:spcPts val="1700"/>
              </a:lnSpc>
              <a:tabLst>
                <a:tab pos="469900" algn="l"/>
                <a:tab pos="1866900" algn="l"/>
                <a:tab pos="2057400" algn="l"/>
                <a:tab pos="22352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treatments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decontamination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73300"/>
            <a:ext cx="2654300" cy="23622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812800"/>
            <a:ext cx="5911875" cy="196977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8034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(HAV)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parvoviruses,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>
              <a:lnSpc>
                <a:spcPts val="1700"/>
              </a:lnSpc>
              <a:tabLst>
                <a:tab pos="18034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exceptionally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stable.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minute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mice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parvovirus)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indicate</a:t>
            </a:r>
          </a:p>
          <a:p>
            <a:pPr>
              <a:lnSpc>
                <a:spcPts val="1700"/>
              </a:lnSpc>
              <a:tabLst>
                <a:tab pos="18034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surviving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ts val="1800"/>
              </a:lnSpc>
              <a:tabLst>
                <a:tab pos="18034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minute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mice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70,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80,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>
              <a:lnSpc>
                <a:spcPts val="1700"/>
              </a:lnSpc>
              <a:tabLst>
                <a:tab pos="18034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altLang="zh-CN" sz="1285" dirty="0" smtClean="0">
                <a:solidFill>
                  <a:srgbClr val="171717"/>
                </a:solidFill>
                <a:latin typeface="Segoe UI" pitchFamily="18" charset="0"/>
                <a:cs typeface="Segoe UI" pitchFamily="18" charset="0"/>
              </a:rPr>
              <a:t>.</a:t>
            </a:r>
          </a:p>
          <a:p>
            <a:pPr>
              <a:lnSpc>
                <a:spcPts val="1800"/>
              </a:lnSpc>
              <a:tabLst>
                <a:tab pos="1803400" algn="l"/>
              </a:tabLst>
            </a:pPr>
            <a:endParaRPr lang="en-US" altLang="zh-CN" sz="1285" dirty="0" smtClean="0">
              <a:solidFill>
                <a:srgbClr val="191919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1803400" algn="l"/>
              </a:tabLst>
            </a:pPr>
            <a:r>
              <a:rPr lang="en-US" altLang="zh-CN" dirty="0" smtClean="0"/>
              <a:t>	</a:t>
            </a:r>
            <a:r>
              <a:rPr lang="en-US" altLang="zh-CN" sz="1085" dirty="0" smtClean="0">
                <a:solidFill>
                  <a:srgbClr val="707070"/>
                </a:solidFill>
                <a:latin typeface="Segoe UI" pitchFamily="18" charset="0"/>
                <a:cs typeface="Segoe UI" pitchFamily="18" charset="0"/>
              </a:rPr>
              <a:t>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2489200" y="3200400"/>
            <a:ext cx="889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89" dirty="0" smtClean="0">
                <a:solidFill>
                  <a:srgbClr val="6F6F6F"/>
                </a:solidFill>
                <a:latin typeface="Segoe UI" pitchFamily="18" charset="0"/>
                <a:cs typeface="Segoe UI" pitchFamily="18" charset="0"/>
              </a:rPr>
              <a:t>t: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2679700" y="3124200"/>
            <a:ext cx="1397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810" dirty="0" smtClean="0">
                <a:solidFill>
                  <a:srgbClr val="6F6F6F"/>
                </a:solidFill>
                <a:latin typeface="Segoe UI" pitchFamily="18" charset="0"/>
                <a:cs typeface="Segoe UI" pitchFamily="18" charset="0"/>
              </a:rPr>
              <a:t>10"*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568700" y="4533900"/>
            <a:ext cx="114300" cy="76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0"/>
              </a:lnSpc>
              <a:tabLst/>
            </a:pPr>
            <a:r>
              <a:rPr lang="en-US" altLang="zh-CN" sz="490" dirty="0" smtClean="0">
                <a:solidFill>
                  <a:srgbClr val="5D5D5D"/>
                </a:solidFill>
                <a:latin typeface="Segoe UI" pitchFamily="18" charset="0"/>
                <a:cs typeface="Segoe UI" pitchFamily="18" charset="0"/>
              </a:rPr>
              <a:t>nn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3759200" y="4495800"/>
            <a:ext cx="3048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89" dirty="0" smtClean="0">
                <a:solidFill>
                  <a:srgbClr val="5D5D5D"/>
                </a:solidFill>
                <a:latin typeface="Segoe UI" pitchFamily="18" charset="0"/>
                <a:cs typeface="Segoe UI" pitchFamily="18" charset="0"/>
              </a:rPr>
              <a:t>(mimu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85800" y="4826000"/>
            <a:ext cx="6019277" cy="458279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Exceptions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generalization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concerning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naked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(HBV),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stability,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poliovirus,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naked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stability.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Interestingly,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(heat-stable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poliovirus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(heat-labile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members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Picornaviridae,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so,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herpesviruses,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not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consistency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similar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structures.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fact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preparations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precautions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minimize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storage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live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vaccines,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polio,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mumps,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measles,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rubella.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precautions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"cold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chain"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containers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vehicles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refrigerated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insulated.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adds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considerably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expense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vaccination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programs.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medium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containing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proteins,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fats,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glycerol,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salts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Magnesium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poliovirus,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magnesium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chloride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polio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vaccines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extend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shelf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heat-resistant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thermophilic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prokaryotes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inhabit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springs.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optimum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hosts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around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°C.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remarkably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resistant.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800" y="1270000"/>
            <a:ext cx="50800" cy="1524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3800" y="2552700"/>
            <a:ext cx="2654300" cy="7493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1100" y="3441700"/>
            <a:ext cx="127000" cy="4064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63800" y="4013200"/>
            <a:ext cx="2654300" cy="7239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812800"/>
            <a:ext cx="5908669" cy="17967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>
                <a:tab pos="2222500" algn="l"/>
              </a:tabLst>
            </a:pPr>
            <a:r>
              <a:rPr lang="en-US" altLang="zh-CN" sz="1620" dirty="0" smtClean="0">
                <a:solidFill>
                  <a:srgbClr val="0C0C0C"/>
                </a:solidFill>
                <a:latin typeface="Times New Roman" pitchFamily="18" charset="0"/>
                <a:cs typeface="Times New Roman" pitchFamily="18" charset="0"/>
              </a:rPr>
              <a:t>1.b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20" dirty="0" smtClean="0">
                <a:solidFill>
                  <a:srgbClr val="0C0C0C"/>
                </a:solidFill>
                <a:latin typeface="Times New Roman" pitchFamily="18" charset="0"/>
                <a:cs typeface="Times New Roman" pitchFamily="18" charset="0"/>
              </a:rPr>
              <a:t>Radiation</a:t>
            </a:r>
          </a:p>
          <a:p>
            <a:pPr>
              <a:lnSpc>
                <a:spcPts val="19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radiation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</a:p>
          <a:p>
            <a:pPr>
              <a:lnSpc>
                <a:spcPts val="17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acids;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X-rays,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gamma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rays,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ultraviolet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rays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breaks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</a:p>
          <a:p>
            <a:pPr>
              <a:lnSpc>
                <a:spcPts val="17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Ultraviolet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rays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</a:p>
          <a:p>
            <a:pPr>
              <a:lnSpc>
                <a:spcPts val="17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thymine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dimers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dsDNA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thymine-adenine</a:t>
            </a:r>
          </a:p>
          <a:p>
            <a:pPr>
              <a:lnSpc>
                <a:spcPts val="17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hydrogen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bonds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adjacent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base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pairs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broken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covalent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bonds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>
              <a:lnSpc>
                <a:spcPts val="17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thymine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residues.</a:t>
            </a:r>
          </a:p>
          <a:p>
            <a:pPr>
              <a:lnSpc>
                <a:spcPts val="1800"/>
              </a:lnSpc>
              <a:tabLst>
                <a:tab pos="2222500" algn="l"/>
              </a:tabLst>
            </a:pP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thymine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dimer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dsDNA.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819400" y="2794000"/>
            <a:ext cx="50800" cy="292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/>
            </a:pPr>
            <a:r>
              <a:rPr lang="en-US" altLang="zh-CN" sz="1779" dirty="0" smtClean="0">
                <a:solidFill>
                  <a:srgbClr val="C7C0C7"/>
                </a:solidFill>
                <a:latin typeface="Segoe UI" pitchFamily="18" charset="0"/>
                <a:cs typeface="Segoe UI" pitchFamily="18" charset="0"/>
              </a:rPr>
              <a:t>ii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886200" y="2794000"/>
            <a:ext cx="50800" cy="292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/>
            </a:pPr>
            <a:r>
              <a:rPr lang="en-US" altLang="zh-CN" sz="1779" dirty="0" smtClean="0">
                <a:solidFill>
                  <a:srgbClr val="CABEC4"/>
                </a:solidFill>
                <a:latin typeface="Segoe UI" pitchFamily="18" charset="0"/>
                <a:cs typeface="Segoe UI" pitchFamily="18" charset="0"/>
              </a:rPr>
              <a:t>II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673600" y="2717800"/>
            <a:ext cx="635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9C486C"/>
                </a:solidFill>
                <a:latin typeface="Segoe UI" pitchFamily="18" charset="0"/>
                <a:cs typeface="Segoe UI" pitchFamily="18" charset="0"/>
              </a:rPr>
              <a:t>T</a:t>
            </a:r>
          </a:p>
          <a:p>
            <a:pPr>
              <a:lnSpc>
                <a:spcPts val="1200"/>
              </a:lnSpc>
              <a:tabLst/>
            </a:pPr>
            <a:r>
              <a:rPr lang="en-US" altLang="zh-CN" sz="1085" dirty="0" smtClean="0">
                <a:solidFill>
                  <a:srgbClr val="CCC3C9"/>
                </a:solidFill>
                <a:latin typeface="Segoe UI" pitchFamily="18" charset="0"/>
                <a:cs typeface="Segoe UI" pitchFamily="18" charset="0"/>
              </a:rPr>
              <a:t>II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3873500" y="2717800"/>
            <a:ext cx="342900" cy="393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>
                <a:tab pos="266700" algn="l"/>
              </a:tabLst>
            </a:pPr>
            <a:r>
              <a:rPr lang="en-US" altLang="zh-CN" dirty="0" smtClean="0"/>
              <a:t>	</a:t>
            </a:r>
            <a:r>
              <a:rPr lang="en-US" altLang="zh-CN" sz="690" dirty="0" smtClean="0">
                <a:solidFill>
                  <a:srgbClr val="8C5070"/>
                </a:solidFill>
                <a:latin typeface="Segoe UI" pitchFamily="18" charset="0"/>
                <a:cs typeface="Segoe UI" pitchFamily="18" charset="0"/>
              </a:rPr>
              <a:t>T</a:t>
            </a:r>
          </a:p>
          <a:p>
            <a:pPr>
              <a:lnSpc>
                <a:spcPts val="2200"/>
              </a:lnSpc>
              <a:tabLst>
                <a:tab pos="266700" algn="l"/>
              </a:tabLst>
            </a:pPr>
            <a:r>
              <a:rPr lang="en-US" altLang="zh-CN" sz="690" dirty="0" smtClean="0">
                <a:solidFill>
                  <a:srgbClr val="8F657C"/>
                </a:solidFill>
                <a:latin typeface="Segoe UI" pitchFamily="18" charset="0"/>
                <a:cs typeface="Segoe UI" pitchFamily="18" charset="0"/>
              </a:rPr>
              <a:t>·r</a:t>
            </a:r>
            <a:r>
              <a:rPr lang="en-US" altLang="zh-CN" sz="1779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779" dirty="0" smtClean="0">
                <a:solidFill>
                  <a:srgbClr val="CFC2CA"/>
                </a:solidFill>
                <a:latin typeface="Segoe UI" pitchFamily="18" charset="0"/>
                <a:cs typeface="Segoe UI" pitchFamily="18" charset="0"/>
              </a:rPr>
              <a:t>II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902200" y="3225800"/>
            <a:ext cx="165100" cy="38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"/>
              </a:lnSpc>
              <a:tabLst/>
            </a:pPr>
            <a:r>
              <a:rPr lang="en-US" altLang="zh-CN" sz="295" dirty="0" smtClean="0">
                <a:solidFill>
                  <a:srgbClr val="7E3160"/>
                </a:solidFill>
                <a:latin typeface="Segoe UI" pitchFamily="18" charset="0"/>
                <a:cs typeface="Segoe UI" pitchFamily="18" charset="0"/>
              </a:rPr>
              <a:t>•••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819400" y="4178300"/>
            <a:ext cx="635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8C677A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3340100" y="4165600"/>
            <a:ext cx="762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826072"/>
                </a:solidFill>
                <a:latin typeface="Segoe UI" pitchFamily="18" charset="0"/>
                <a:cs typeface="Segoe UI" pitchFamily="18" charset="0"/>
              </a:rPr>
              <a:t>G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3619500" y="4178300"/>
            <a:ext cx="762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ABA3A7"/>
                </a:solidFill>
                <a:latin typeface="Segoe UI" pitchFamily="18" charset="0"/>
                <a:cs typeface="Segoe UI" pitchFamily="18" charset="0"/>
              </a:rPr>
              <a:t>.</a:t>
            </a:r>
            <a:r>
              <a:rPr lang="en-US" altLang="zh-CN" sz="690" dirty="0" smtClean="0">
                <a:solidFill>
                  <a:srgbClr val="7C586C"/>
                </a:solidFill>
                <a:latin typeface="Segoe UI" pitchFamily="18" charset="0"/>
                <a:cs typeface="Segoe UI" pitchFamily="18" charset="0"/>
              </a:rPr>
              <a:t>\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3886200" y="4178300"/>
            <a:ext cx="762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8E6D86"/>
                </a:solidFill>
                <a:latin typeface="Segoe UI" pitchFamily="18" charset="0"/>
                <a:cs typeface="Segoe UI" pitchFamily="18" charset="0"/>
              </a:rPr>
              <a:t>A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4152900" y="4330700"/>
            <a:ext cx="635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r>
              <a:rPr lang="en-US" altLang="zh-CN" sz="1344" dirty="0" smtClean="0">
                <a:solidFill>
                  <a:srgbClr val="D0C4CC"/>
                </a:solidFill>
                <a:latin typeface="Segoe UI" pitchFamily="18" charset="0"/>
                <a:cs typeface="Segoe UI" pitchFamily="18" charset="0"/>
              </a:rPr>
              <a:t>II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819400" y="4508500"/>
            <a:ext cx="63500" cy="101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800"/>
              </a:lnSpc>
              <a:tabLst/>
            </a:pPr>
            <a:r>
              <a:rPr lang="en-US" altLang="zh-CN" sz="690" dirty="0" smtClean="0">
                <a:solidFill>
                  <a:srgbClr val="8F5C7D"/>
                </a:solidFill>
                <a:latin typeface="Segoe UI" pitchFamily="18" charset="0"/>
                <a:cs typeface="Segoe UI" pitchFamily="18" charset="0"/>
              </a:rPr>
              <a:t>l'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685800" y="4927600"/>
            <a:ext cx="5955669" cy="500598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Sunlight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inactivates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ultraviolet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component.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practical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aspect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rapid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sunlight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baculoviruses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applied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crops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forests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B1B1B"/>
                </a:solidFill>
                <a:latin typeface="Times New Roman" pitchFamily="18" charset="0"/>
                <a:cs typeface="Times New Roman" pitchFamily="18" charset="0"/>
              </a:rPr>
              <a:t>insecticides.</a:t>
            </a:r>
          </a:p>
          <a:p>
            <a:pPr>
              <a:lnSpc>
                <a:spcPts val="2500"/>
              </a:lnSpc>
              <a:tabLst>
                <a:tab pos="1816100" algn="l"/>
                <a:tab pos="1892300" algn="l"/>
              </a:tabLst>
            </a:pPr>
            <a:r>
              <a:rPr lang="en-US" altLang="zh-CN" sz="185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854" dirty="0" smtClean="0">
                <a:solidFill>
                  <a:srgbClr val="0B0B0B"/>
                </a:solidFill>
                <a:latin typeface="Times New Roman" pitchFamily="18" charset="0"/>
                <a:cs typeface="Times New Roman" pitchFamily="18" charset="0"/>
              </a:rPr>
              <a:t>Chemical</a:t>
            </a:r>
            <a:r>
              <a:rPr lang="en-US" altLang="zh-CN" sz="1854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54" dirty="0" smtClean="0">
                <a:solidFill>
                  <a:srgbClr val="0B0B0B"/>
                </a:solidFill>
                <a:latin typeface="Times New Roman" pitchFamily="18" charset="0"/>
                <a:cs typeface="Times New Roman" pitchFamily="18" charset="0"/>
              </a:rPr>
              <a:t>agents</a:t>
            </a:r>
          </a:p>
          <a:p>
            <a:pPr>
              <a:lnSpc>
                <a:spcPts val="19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Chemicals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kinetics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physical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agents,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plotted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shoulder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line.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due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delay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chemical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reaches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target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chemicals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target(s)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uncertain.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hydrogen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concentration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(pH)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variety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chemical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infectivity.</a:t>
            </a:r>
          </a:p>
          <a:p>
            <a:pPr>
              <a:lnSpc>
                <a:spcPts val="2200"/>
              </a:lnSpc>
              <a:tabLst>
                <a:tab pos="1816100" algn="l"/>
                <a:tab pos="1892300" algn="l"/>
              </a:tabLst>
            </a:pPr>
            <a:r>
              <a:rPr lang="en-US" altLang="zh-CN" sz="1620" dirty="0" smtClean="0">
                <a:solidFill>
                  <a:srgbClr val="0E0E0E"/>
                </a:solidFill>
                <a:latin typeface="Times New Roman" pitchFamily="18" charset="0"/>
                <a:cs typeface="Times New Roman" pitchFamily="18" charset="0"/>
              </a:rPr>
              <a:t>2.a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E0E0E"/>
                </a:solidFill>
                <a:latin typeface="Times New Roman" pitchFamily="18" charset="0"/>
                <a:cs typeface="Times New Roman" pitchFamily="18" charset="0"/>
              </a:rPr>
              <a:t>Acids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E0E0E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E0E0E"/>
                </a:solidFill>
                <a:latin typeface="Times New Roman" pitchFamily="18" charset="0"/>
                <a:cs typeface="Times New Roman" pitchFamily="18" charset="0"/>
              </a:rPr>
              <a:t>alkalis</a:t>
            </a:r>
          </a:p>
          <a:p>
            <a:pPr>
              <a:lnSpc>
                <a:spcPts val="19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fairly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9,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extreme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undergo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conformational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increase.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daMaged.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Alkali,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dilute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hydroxide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(soMetimes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combination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steaM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Manufacturing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vessels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pharmaceutical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industry.</a:t>
            </a:r>
          </a:p>
          <a:p>
            <a:pPr>
              <a:lnSpc>
                <a:spcPts val="18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alterations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proteins.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humans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mammals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via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gastrointestinal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route,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however,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relatively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stable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</a:p>
          <a:p>
            <a:pPr>
              <a:lnSpc>
                <a:spcPts val="1700"/>
              </a:lnSpc>
              <a:tabLst>
                <a:tab pos="1816100" algn="l"/>
                <a:tab pos="1892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rotaviruses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survive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stomach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386486" y="6604281"/>
            <a:ext cx="2941650" cy="40182"/>
          </a:xfrm>
          <a:custGeom>
            <a:avLst/>
            <a:gdLst>
              <a:gd name="connsiteX0" fmla="*/ 10045 w 2941650"/>
              <a:gd name="connsiteY0" fmla="*/ 10045 h 40182"/>
              <a:gd name="connsiteX1" fmla="*/ 2931604 w 2941650"/>
              <a:gd name="connsiteY1" fmla="*/ 10045 h 40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941650" h="40182">
                <a:moveTo>
                  <a:pt x="10045" y="10045"/>
                </a:moveTo>
                <a:lnTo>
                  <a:pt x="2931604" y="10045"/>
                </a:lnTo>
              </a:path>
            </a:pathLst>
          </a:custGeom>
          <a:ln w="25400">
            <a:solidFill>
              <a:srgbClr val="7C7C7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025900"/>
            <a:ext cx="3594100" cy="28829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850900"/>
            <a:ext cx="6038384" cy="261552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contents,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commonly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Furthermore,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withstand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sudden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moved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stomach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7.5),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resistant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bile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salts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enzymes.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enteroviruses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hosts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gastrointestinal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tract.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picornaviruses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but,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pared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picornaviruses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(such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rhinoviruses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aphthoviruses)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hosts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via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routes,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acid-resistant.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still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detected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3.3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°C;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thus,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HAV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resistance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acid..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285" dirty="0" smtClean="0">
              <a:solidFill>
                <a:srgbClr val="1717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85800" y="6718300"/>
            <a:ext cx="5942332" cy="300851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2070100" algn="l"/>
                <a:tab pos="2654300" algn="l"/>
              </a:tabLst>
            </a:pPr>
            <a:r>
              <a:rPr lang="en-US" altLang="zh-CN" dirty="0" smtClean="0"/>
              <a:t>		</a:t>
            </a:r>
            <a:r>
              <a:rPr lang="en-US" altLang="zh-CN" sz="889" dirty="0" smtClean="0">
                <a:solidFill>
                  <a:srgbClr val="5C5C5C"/>
                </a:solidFill>
                <a:latin typeface="Segoe UI" pitchFamily="18" charset="0"/>
                <a:cs typeface="Segoe UI" pitchFamily="18" charset="0"/>
              </a:rPr>
              <a:t>5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Phenol,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weak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destroys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capsids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altering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commonly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extract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acids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virions.</a:t>
            </a:r>
          </a:p>
          <a:p>
            <a:pPr>
              <a:lnSpc>
                <a:spcPts val="2200"/>
              </a:lnSpc>
              <a:tabLst>
                <a:tab pos="2070100" algn="l"/>
                <a:tab pos="26543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1620" dirty="0" smtClean="0">
                <a:solidFill>
                  <a:srgbClr val="0F0F0F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20" dirty="0" smtClean="0">
                <a:solidFill>
                  <a:srgbClr val="0F0F0F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</a:p>
          <a:p>
            <a:pPr>
              <a:lnSpc>
                <a:spcPts val="19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widely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disinfectants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hypochlorite.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ion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(OCI-)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undissociated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hypochlorous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(HOCI)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excellent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disinfectants;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oxidizing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molecules,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proteins.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supplied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generated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dissolving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chlorine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water.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latter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treat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drinking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supplies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>
              <a:lnSpc>
                <a:spcPts val="16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swimming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pool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water.</a:t>
            </a:r>
          </a:p>
          <a:p>
            <a:pPr>
              <a:lnSpc>
                <a:spcPts val="18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disinfectants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dairy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phages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lactic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bacteria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Lactobacillus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spp.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700"/>
              </a:lnSpc>
              <a:tabLst>
                <a:tab pos="2070100" algn="l"/>
                <a:tab pos="26543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Lactobacillus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phage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concentrations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hypochlorite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shown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285" dirty="0" smtClean="0">
              <a:solidFill>
                <a:srgbClr val="16161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0900" y="2476500"/>
            <a:ext cx="3073400" cy="2476500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61389" cy="1069395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787400"/>
            <a:ext cx="5759847" cy="109773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chlorine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concentrations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100-3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slower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285" dirty="0" smtClean="0">
              <a:solidFill>
                <a:srgbClr val="141414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800"/>
              </a:lnSpc>
              <a:tabLst/>
            </a:pP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Inactivation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Lactobacillus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phage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BYM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hypochlorite.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concentrations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shown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(ppm)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chlorine.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phage</a:t>
            </a:r>
          </a:p>
          <a:p>
            <a:pPr>
              <a:lnSpc>
                <a:spcPts val="1700"/>
              </a:lnSpc>
              <a:tabLst/>
            </a:pP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suspensions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zh-CN" sz="1285" dirty="0" smtClean="0">
                <a:solidFill>
                  <a:srgbClr val="14141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285" dirty="0" smtClean="0">
              <a:solidFill>
                <a:srgbClr val="1414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4991100" y="3251200"/>
            <a:ext cx="254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89" dirty="0" smtClean="0">
                <a:solidFill>
                  <a:srgbClr val="575757"/>
                </a:solidFill>
                <a:latin typeface="Segoe UI" pitchFamily="18" charset="0"/>
                <a:cs typeface="Segoe UI" pitchFamily="18" charset="0"/>
              </a:rPr>
              <a:t>1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029200" y="3276600"/>
            <a:ext cx="368300" cy="800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889" dirty="0" smtClean="0">
                <a:solidFill>
                  <a:srgbClr val="575757"/>
                </a:solidFill>
                <a:latin typeface="Segoe UI" pitchFamily="18" charset="0"/>
                <a:cs typeface="Segoe UI" pitchFamily="18" charset="0"/>
              </a:rPr>
              <a:t>ppm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sz="889" dirty="0" smtClean="0">
                <a:solidFill>
                  <a:srgbClr val="5B5B5B"/>
                </a:solidFill>
                <a:latin typeface="Segoe UI" pitchFamily="18" charset="0"/>
                <a:cs typeface="Segoe UI" pitchFamily="18" charset="0"/>
              </a:rPr>
              <a:t>OO</a:t>
            </a:r>
            <a:r>
              <a:rPr lang="en-US" altLang="zh-CN" sz="88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889" dirty="0" smtClean="0">
                <a:solidFill>
                  <a:srgbClr val="5B5B5B"/>
                </a:solidFill>
                <a:latin typeface="Segoe UI" pitchFamily="18" charset="0"/>
                <a:cs typeface="Segoe UI" pitchFamily="18" charset="0"/>
              </a:rPr>
              <a:t>ppm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467100" y="4800600"/>
            <a:ext cx="1905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89" dirty="0" smtClean="0">
                <a:solidFill>
                  <a:srgbClr val="545454"/>
                </a:solidFill>
                <a:latin typeface="Segoe UI" pitchFamily="18" charset="0"/>
                <a:cs typeface="Segoe UI" pitchFamily="18" charset="0"/>
              </a:rPr>
              <a:t>Tim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3810000" y="4800600"/>
            <a:ext cx="431800" cy="13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/>
            </a:pPr>
            <a:r>
              <a:rPr lang="en-US" altLang="zh-CN" sz="889" dirty="0" smtClean="0">
                <a:solidFill>
                  <a:srgbClr val="545454"/>
                </a:solidFill>
                <a:latin typeface="Segoe UI" pitchFamily="18" charset="0"/>
                <a:cs typeface="Segoe UI" pitchFamily="18" charset="0"/>
              </a:rPr>
              <a:t>minute</a:t>
            </a:r>
            <a:r>
              <a:rPr lang="en-US" altLang="zh-CN" sz="889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889" dirty="0" smtClean="0">
                <a:solidFill>
                  <a:srgbClr val="545454"/>
                </a:solidFill>
                <a:latin typeface="Segoe UI" pitchFamily="18" charset="0"/>
                <a:cs typeface="Segoe UI" pitchFamily="18" charset="0"/>
              </a:rPr>
              <a:t>)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85800" y="5143500"/>
            <a:ext cx="6066982" cy="448020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>
                <a:tab pos="1574800" algn="l"/>
                <a:tab pos="2032000" algn="l"/>
              </a:tabLst>
            </a:pPr>
            <a:r>
              <a:rPr lang="en-US" altLang="zh-CN" dirty="0" smtClean="0"/>
              <a:t>	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alcohols</a:t>
            </a:r>
          </a:p>
          <a:p>
            <a:pPr>
              <a:lnSpc>
                <a:spcPts val="18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Formaldehyde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glutaraldehyde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non-enveloped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Formaldehyde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cross-links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reacts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amino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acids;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poliovirus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inactivated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vaccines.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Glutaraldehyde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disinfecting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metal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surfaces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non-corrosive.</a:t>
            </a:r>
          </a:p>
          <a:p>
            <a:pPr>
              <a:lnSpc>
                <a:spcPts val="18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Ethanol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isopropyl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alcohol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disinfectants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waterless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washes.</a:t>
            </a:r>
          </a:p>
          <a:p>
            <a:pPr>
              <a:lnSpc>
                <a:spcPts val="2200"/>
              </a:lnSpc>
              <a:tabLst>
                <a:tab pos="1574800" algn="l"/>
                <a:tab pos="20320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r>
              <a:rPr lang="en-US" altLang="zh-CN" sz="16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2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solvents</a:t>
            </a:r>
          </a:p>
          <a:p>
            <a:pPr>
              <a:lnSpc>
                <a:spcPts val="18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Detergents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solvents,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chloroform,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infectivity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removing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mem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branes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associated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glycoproteins.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Detergents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solvents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preparation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clotting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(particularly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HIV,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HBV,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HCV)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pooled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donations.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Lipid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solvents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may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lipid,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corticoviruses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lnSpc>
                <a:spcPts val="18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tectiviruses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44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344" dirty="0" smtClean="0">
              <a:solidFill>
                <a:srgbClr val="15151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Quaternary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ammonium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cationic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disrupt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envelopes.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disinfectants,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chlorhexidine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gluconate,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widely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institutions.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Anionic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detergents,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sodium</a:t>
            </a:r>
          </a:p>
          <a:p>
            <a:pPr>
              <a:lnSpc>
                <a:spcPts val="1700"/>
              </a:lnSpc>
              <a:tabLst>
                <a:tab pos="1574800" algn="l"/>
                <a:tab pos="2032000" algn="l"/>
              </a:tabLst>
            </a:pP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dodecyl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sulfate,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disrupt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envelopes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28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85" dirty="0" smtClean="0">
                <a:solidFill>
                  <a:srgbClr val="161616"/>
                </a:solidFill>
                <a:latin typeface="Times New Roman" pitchFamily="18" charset="0"/>
                <a:cs typeface="Times New Roman" pitchFamily="18" charset="0"/>
              </a:rPr>
              <a:t>capsids.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1567</Words>
  <Application>Microsoft Office PowerPoint</Application>
  <PresentationFormat>Custom</PresentationFormat>
  <Paragraphs>254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ABBAS</cp:lastModifiedBy>
  <cp:revision>13</cp:revision>
  <dcterms:created xsi:type="dcterms:W3CDTF">2006-08-16T00:00:00Z</dcterms:created>
  <dcterms:modified xsi:type="dcterms:W3CDTF">2020-04-17T07:57:47Z</dcterms:modified>
</cp:coreProperties>
</file>