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5" r:id="rId5"/>
    <p:sldId id="261" r:id="rId6"/>
    <p:sldId id="262" r:id="rId7"/>
    <p:sldId id="263" r:id="rId8"/>
    <p:sldId id="264" r:id="rId9"/>
  </p:sldIdLst>
  <p:sldSz cx="7561263" cy="10693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362" y="28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87400"/>
            <a:ext cx="3279744" cy="66524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100"/>
              </a:lnSpc>
              <a:tabLst>
                <a:tab pos="1701800" algn="l"/>
                <a:tab pos="2260600" algn="l"/>
              </a:tabLst>
            </a:pP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Survival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Infectivity</a:t>
            </a:r>
          </a:p>
          <a:p>
            <a:pPr>
              <a:lnSpc>
                <a:spcPts val="1900"/>
              </a:lnSpc>
              <a:tabLst>
                <a:tab pos="1701800" algn="l"/>
                <a:tab pos="2260600" algn="l"/>
              </a:tabLst>
            </a:pPr>
            <a:endParaRPr lang="en-US" altLang="zh-CN" sz="1335" dirty="0" smtClean="0">
              <a:solidFill>
                <a:srgbClr val="151515"/>
              </a:solidFill>
              <a:latin typeface="Segoe UI" pitchFamily="18" charset="0"/>
              <a:cs typeface="Segoe UI" pitchFamily="18" charset="0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2006600" y="2527300"/>
            <a:ext cx="50800" cy="520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500"/>
              </a:lnSpc>
              <a:tabLst/>
            </a:pPr>
            <a:r>
              <a:rPr lang="en-US" altLang="zh-CN" sz="475" dirty="0" smtClean="0">
                <a:solidFill>
                  <a:srgbClr val="241C28"/>
                </a:solidFill>
                <a:latin typeface="Segoe UI" pitchFamily="18" charset="0"/>
                <a:cs typeface="Segoe UI" pitchFamily="18" charset="0"/>
              </a:rPr>
              <a:t>•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500"/>
              </a:lnSpc>
              <a:tabLst/>
            </a:pPr>
            <a:r>
              <a:rPr lang="en-US" altLang="zh-CN" sz="475" dirty="0" smtClean="0">
                <a:solidFill>
                  <a:srgbClr val="1F171F"/>
                </a:solidFill>
                <a:latin typeface="Segoe UI" pitchFamily="18" charset="0"/>
                <a:cs typeface="Segoe UI" pitchFamily="18" charset="0"/>
              </a:rPr>
              <a:t>•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2006600" y="3644900"/>
            <a:ext cx="50800" cy="635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500"/>
              </a:lnSpc>
              <a:tabLst/>
            </a:pPr>
            <a:r>
              <a:rPr lang="en-US" altLang="zh-CN" sz="475" dirty="0" smtClean="0">
                <a:solidFill>
                  <a:srgbClr val="231B23"/>
                </a:solidFill>
                <a:latin typeface="Segoe UI" pitchFamily="18" charset="0"/>
                <a:cs typeface="Segoe UI" pitchFamily="18" charset="0"/>
              </a:rPr>
              <a:t>•</a:t>
            </a:r>
          </a:p>
        </p:txBody>
      </p:sp>
      <p:sp>
        <p:nvSpPr>
          <p:cNvPr id="16" name="TextBox 1"/>
          <p:cNvSpPr txBox="1"/>
          <p:nvPr/>
        </p:nvSpPr>
        <p:spPr>
          <a:xfrm>
            <a:off x="2006600" y="4876800"/>
            <a:ext cx="50800" cy="889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500"/>
              </a:lnSpc>
              <a:tabLst/>
            </a:pPr>
            <a:r>
              <a:rPr lang="en-US" altLang="zh-CN" sz="475" dirty="0" smtClean="0">
                <a:solidFill>
                  <a:srgbClr val="231B23"/>
                </a:solidFill>
                <a:latin typeface="Segoe UI" pitchFamily="18" charset="0"/>
                <a:cs typeface="Segoe UI" pitchFamily="18" charset="0"/>
              </a:rPr>
              <a:t>•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400"/>
              </a:lnSpc>
              <a:tabLst/>
            </a:pPr>
            <a:r>
              <a:rPr lang="en-US" altLang="zh-CN" sz="475" dirty="0" smtClean="0">
                <a:solidFill>
                  <a:srgbClr val="271F27"/>
                </a:solidFill>
                <a:latin typeface="Segoe UI" pitchFamily="18" charset="0"/>
                <a:cs typeface="Segoe UI" pitchFamily="18" charset="0"/>
              </a:rPr>
              <a:t>•</a:t>
            </a:r>
          </a:p>
        </p:txBody>
      </p:sp>
      <p:sp>
        <p:nvSpPr>
          <p:cNvPr id="18" name="TextBox 1"/>
          <p:cNvSpPr txBox="1"/>
          <p:nvPr/>
        </p:nvSpPr>
        <p:spPr>
          <a:xfrm>
            <a:off x="673100" y="1460500"/>
            <a:ext cx="6432851" cy="602549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700"/>
              </a:lnSpc>
              <a:tabLst>
                <a:tab pos="25400" algn="l"/>
                <a:tab pos="101600" algn="l"/>
                <a:tab pos="165100" algn="l"/>
                <a:tab pos="1422400" algn="l"/>
              </a:tabLst>
            </a:pPr>
            <a:r>
              <a:rPr lang="en-US" altLang="zh-CN" sz="181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PRESERVATION</a:t>
            </a:r>
            <a:r>
              <a:rPr lang="en-US" altLang="zh-CN" sz="181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81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8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1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VIRUS</a:t>
            </a:r>
            <a:r>
              <a:rPr lang="en-US" altLang="zh-CN" sz="181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81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INFECTIVITY</a:t>
            </a:r>
          </a:p>
          <a:p>
            <a:pPr>
              <a:lnSpc>
                <a:spcPts val="1900"/>
              </a:lnSpc>
              <a:tabLst>
                <a:tab pos="25400" algn="l"/>
                <a:tab pos="101600" algn="l"/>
                <a:tab pos="165100" algn="l"/>
                <a:tab pos="1422400" algn="l"/>
              </a:tabLst>
            </a:pP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several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practical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situations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need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preserve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virus</a:t>
            </a:r>
          </a:p>
          <a:p>
            <a:pPr>
              <a:lnSpc>
                <a:spcPts val="1700"/>
              </a:lnSpc>
              <a:tabLst>
                <a:tab pos="25400" algn="l"/>
                <a:tab pos="101600" algn="l"/>
                <a:tab pos="165100" algn="l"/>
                <a:tab pos="1422400" algn="l"/>
              </a:tabLst>
            </a:pP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infectivity.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prime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during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storage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distribution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live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virus</a:t>
            </a:r>
          </a:p>
          <a:p>
            <a:pPr>
              <a:lnSpc>
                <a:spcPts val="1700"/>
              </a:lnSpc>
              <a:tabLst>
                <a:tab pos="25400" algn="l"/>
                <a:tab pos="101600" algn="l"/>
                <a:tab pos="165100" algn="l"/>
                <a:tab pos="1422400" algn="l"/>
              </a:tabLst>
            </a:pP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vaccines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when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need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retain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potency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of</a:t>
            </a:r>
          </a:p>
          <a:p>
            <a:pPr>
              <a:lnSpc>
                <a:spcPts val="1700"/>
              </a:lnSpc>
              <a:tabLst>
                <a:tab pos="25400" algn="l"/>
                <a:tab pos="101600" algn="l"/>
                <a:tab pos="165100" algn="l"/>
                <a:tab pos="1422400" algn="l"/>
              </a:tabLst>
            </a:pP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vaccine.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second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during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transport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storage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blood,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feces,</a:t>
            </a:r>
          </a:p>
          <a:p>
            <a:pPr>
              <a:lnSpc>
                <a:spcPts val="1700"/>
              </a:lnSpc>
              <a:tabLst>
                <a:tab pos="25400" algn="l"/>
                <a:tab pos="101600" algn="l"/>
                <a:tab pos="165100" algn="l"/>
                <a:tab pos="1422400" algn="l"/>
              </a:tabLst>
            </a:pP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saliva,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specimens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human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animal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patients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prior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testing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>
              <a:lnSpc>
                <a:spcPts val="1700"/>
              </a:lnSpc>
              <a:tabLst>
                <a:tab pos="25400" algn="l"/>
                <a:tab pos="101600" algn="l"/>
                <a:tab pos="165100" algn="l"/>
                <a:tab pos="1422400" algn="l"/>
              </a:tabLst>
            </a:pP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diagnostic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virology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laboratory.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Last,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means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least,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virologists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need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to</a:t>
            </a:r>
          </a:p>
          <a:p>
            <a:pPr>
              <a:lnSpc>
                <a:spcPts val="1700"/>
              </a:lnSpc>
              <a:tabLst>
                <a:tab pos="25400" algn="l"/>
                <a:tab pos="101600" algn="l"/>
                <a:tab pos="165100" algn="l"/>
                <a:tab pos="1422400" algn="l"/>
              </a:tabLst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preserve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infectivity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viruses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with.</a:t>
            </a:r>
          </a:p>
          <a:p>
            <a:pPr>
              <a:lnSpc>
                <a:spcPts val="3000"/>
              </a:lnSpc>
              <a:tabLst>
                <a:tab pos="25400" algn="l"/>
                <a:tab pos="101600" algn="l"/>
                <a:tab pos="165100" algn="l"/>
                <a:tab pos="1422400" algn="l"/>
              </a:tabLst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altLang="zh-CN" sz="181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81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DESTRUCTION</a:t>
            </a:r>
            <a:r>
              <a:rPr lang="en-US" altLang="zh-CN" sz="181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81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8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1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VIRUS</a:t>
            </a:r>
            <a:r>
              <a:rPr lang="en-US" altLang="zh-CN" sz="181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81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INFECTIVITY</a:t>
            </a:r>
          </a:p>
          <a:p>
            <a:pPr>
              <a:tabLst>
                <a:tab pos="25400" algn="l"/>
                <a:tab pos="101600" algn="l"/>
                <a:tab pos="165100" algn="l"/>
                <a:tab pos="1422400" algn="l"/>
              </a:tabLst>
            </a:pP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many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situations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requirement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destroy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virus</a:t>
            </a:r>
          </a:p>
          <a:p>
            <a:pPr>
              <a:tabLst>
                <a:tab pos="25400" algn="l"/>
                <a:tab pos="101600" algn="l"/>
                <a:tab pos="165100" algn="l"/>
                <a:tab pos="1422400" algn="l"/>
              </a:tabLst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infectivity.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Procedures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minimize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transmission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pathogenic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viruses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(and</a:t>
            </a:r>
          </a:p>
          <a:p>
            <a:pPr>
              <a:tabLst>
                <a:tab pos="25400" algn="l"/>
                <a:tab pos="101600" algn="l"/>
                <a:tab pos="165100" algn="l"/>
                <a:tab pos="1422400" algn="l"/>
              </a:tabLst>
            </a:pP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micro-organisms)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hospitals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health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care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facilities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include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the</a:t>
            </a:r>
          </a:p>
          <a:p>
            <a:pPr>
              <a:tabLst/>
            </a:pP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disinfection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surfaces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sterilization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equipment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materials.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33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33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good</a:t>
            </a:r>
          </a:p>
          <a:p>
            <a:pPr>
              <a:tabLst/>
            </a:pP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situation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requiring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rigorous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action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outbreak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winter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vomiting</a:t>
            </a:r>
          </a:p>
          <a:p>
            <a:pPr>
              <a:tabLst/>
            </a:pP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disease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caused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norovirus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patients'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vomit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contains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significant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quantities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of</a:t>
            </a:r>
          </a:p>
          <a:p>
            <a:pPr>
              <a:tabLst/>
            </a:pP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virus,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inactivated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outbreak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brought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under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control.</a:t>
            </a:r>
          </a:p>
          <a:p>
            <a:pPr>
              <a:tabLst/>
            </a:pP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Inactivated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(killed)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virus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vaccines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made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preparations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of</a:t>
            </a:r>
          </a:p>
          <a:p>
            <a:pPr>
              <a:tabLst/>
            </a:pP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virulent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viruses,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essential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infectivity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destroyed.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products,</a:t>
            </a:r>
          </a:p>
          <a:p>
            <a:pPr>
              <a:tabLst/>
            </a:pP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such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clotting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factors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hemophiliacs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immunoglobulins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treated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to</a:t>
            </a:r>
          </a:p>
          <a:p>
            <a:pPr>
              <a:tabLst/>
            </a:pP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destroy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any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viruses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(e.g.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HIV,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hepatitis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viruses)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might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present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the</a:t>
            </a:r>
          </a:p>
          <a:p>
            <a:pPr>
              <a:tabLst/>
            </a:pP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donated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blood.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Continuing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theme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human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animal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health,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water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supplies</a:t>
            </a:r>
          </a:p>
          <a:p>
            <a:pPr>
              <a:tabLst/>
            </a:pP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free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pathogenic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viruses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(and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micro-organisms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of</a:t>
            </a:r>
          </a:p>
          <a:p>
            <a:pPr>
              <a:tabLst/>
            </a:pP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fundamental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importance,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water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treatment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procedures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include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processes</a:t>
            </a:r>
          </a:p>
          <a:p>
            <a:pPr>
              <a:tabLst/>
            </a:pP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destroy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these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agents.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same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applies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treatment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swimming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pool</a:t>
            </a:r>
          </a:p>
          <a:p>
            <a:pPr>
              <a:tabLst/>
            </a:pPr>
            <a:r>
              <a:rPr lang="en-US" altLang="zh-CN" sz="14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water.</a:t>
            </a:r>
          </a:p>
          <a:p>
            <a:pPr>
              <a:lnSpc>
                <a:spcPts val="1700"/>
              </a:lnSpc>
              <a:tabLst>
                <a:tab pos="25400" algn="l"/>
                <a:tab pos="101600" algn="l"/>
                <a:tab pos="165100" algn="l"/>
                <a:tab pos="1422400" algn="l"/>
              </a:tabLst>
            </a:pPr>
            <a:endParaRPr lang="en-US" altLang="zh-CN" sz="1335" dirty="0" smtClean="0">
              <a:solidFill>
                <a:srgbClr val="19191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61389" cy="10693958"/>
          </a:xfrm>
          <a:prstGeom prst="rect">
            <a:avLst/>
          </a:prstGeom>
          <a:noFill/>
        </p:spPr>
      </p:pic>
      <p:sp>
        <p:nvSpPr>
          <p:cNvPr id="3" name="TextBox 1"/>
          <p:cNvSpPr txBox="1"/>
          <p:nvPr/>
        </p:nvSpPr>
        <p:spPr>
          <a:xfrm>
            <a:off x="685800" y="3441700"/>
            <a:ext cx="5865388" cy="127419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300"/>
              </a:lnSpc>
              <a:tabLst/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processes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production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cheese,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yogurt,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dairy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products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utilize</a:t>
            </a:r>
          </a:p>
          <a:p>
            <a:pPr>
              <a:lnSpc>
                <a:spcPts val="1600"/>
              </a:lnSpc>
              <a:tabLst/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lactic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acid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bacteria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ferment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milk.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many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phages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infect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these</a:t>
            </a:r>
          </a:p>
          <a:p>
            <a:pPr>
              <a:lnSpc>
                <a:spcPts val="1700"/>
              </a:lnSpc>
              <a:tabLst/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bacteria,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phage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infection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during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production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result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delay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or</a:t>
            </a:r>
          </a:p>
          <a:p>
            <a:pPr>
              <a:lnSpc>
                <a:spcPts val="1700"/>
              </a:lnSpc>
              <a:tabLst/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failure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fermentation,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poor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quality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product.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minimize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risk,</a:t>
            </a:r>
          </a:p>
          <a:p>
            <a:pPr>
              <a:lnSpc>
                <a:spcPts val="1700"/>
              </a:lnSpc>
              <a:tabLst/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procedures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required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treatment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milk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whey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inactivate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any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phages</a:t>
            </a:r>
          </a:p>
          <a:p>
            <a:pPr>
              <a:lnSpc>
                <a:spcPts val="1700"/>
              </a:lnSpc>
              <a:tabLst/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present,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disinfection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factory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environment.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698500" y="4749800"/>
            <a:ext cx="5679696" cy="851002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300"/>
              </a:lnSpc>
              <a:tabLst/>
            </a:pP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Finally,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virologists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need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supplies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pipettes,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cell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culture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vessels,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other</a:t>
            </a:r>
          </a:p>
          <a:p>
            <a:pPr>
              <a:lnSpc>
                <a:spcPts val="1700"/>
              </a:lnSpc>
              <a:tabLst/>
            </a:pP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laboratory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ateria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ls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gua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nteed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free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viruses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(and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other</a:t>
            </a:r>
          </a:p>
          <a:p>
            <a:pPr>
              <a:lnSpc>
                <a:spcPts val="1700"/>
              </a:lnSpc>
              <a:tabLst/>
            </a:pP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micro-organisms),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after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these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materials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been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any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viruses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present</a:t>
            </a:r>
          </a:p>
          <a:p>
            <a:pPr>
              <a:lnSpc>
                <a:spcPts val="1700"/>
              </a:lnSpc>
              <a:tabLst/>
            </a:pP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inactivated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before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disposal.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939800" y="5664200"/>
            <a:ext cx="4365426" cy="31233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200"/>
              </a:lnSpc>
              <a:tabLst/>
            </a:pPr>
            <a:r>
              <a:rPr lang="en-US" altLang="zh-CN" sz="1814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814" dirty="0" smtClean="0">
                <a:solidFill>
                  <a:srgbClr val="070707"/>
                </a:solidFill>
                <a:latin typeface="Times New Roman" pitchFamily="18" charset="0"/>
                <a:cs typeface="Times New Roman" pitchFamily="18" charset="0"/>
              </a:rPr>
              <a:t>INACTIVATI01N</a:t>
            </a:r>
            <a:r>
              <a:rPr lang="en-US" altLang="zh-CN" sz="1814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814" dirty="0" smtClean="0">
                <a:solidFill>
                  <a:srgbClr val="070707"/>
                </a:solidFill>
                <a:latin typeface="Times New Roman" pitchFamily="18" charset="0"/>
                <a:cs typeface="Times New Roman" pitchFamily="18" charset="0"/>
              </a:rPr>
              <a:t>TARGETS</a:t>
            </a:r>
            <a:r>
              <a:rPr lang="en-US" altLang="zh-CN" sz="1814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814" dirty="0" smtClean="0">
                <a:solidFill>
                  <a:srgbClr val="070707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814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814" dirty="0" smtClean="0">
                <a:solidFill>
                  <a:srgbClr val="070707"/>
                </a:solidFill>
                <a:latin typeface="Times New Roman" pitchFamily="18" charset="0"/>
                <a:cs typeface="Times New Roman" pitchFamily="18" charset="0"/>
              </a:rPr>
              <a:t>VIRIONS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685800" y="6057900"/>
            <a:ext cx="5857373" cy="851002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300"/>
              </a:lnSpc>
              <a:tabLst/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infectivity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virion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destroyed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alteration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removal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its</a:t>
            </a:r>
          </a:p>
          <a:p>
            <a:pPr>
              <a:lnSpc>
                <a:spcPts val="1700"/>
              </a:lnSpc>
              <a:tabLst/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nucleic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acid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and/or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proteins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(Figure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24.1).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protein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molecule</a:t>
            </a:r>
          </a:p>
          <a:p>
            <a:pPr>
              <a:lnSpc>
                <a:spcPts val="1700"/>
              </a:lnSpc>
              <a:tabLst/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altered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induction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conformational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change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or,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drastically,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by</a:t>
            </a:r>
          </a:p>
          <a:p>
            <a:pPr>
              <a:lnSpc>
                <a:spcPts val="1700"/>
              </a:lnSpc>
              <a:tabLst/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breaking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covalent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bonds,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such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peptide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bonds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disulfide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bonds.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685800" y="6972300"/>
            <a:ext cx="5897705" cy="150502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300"/>
              </a:lnSpc>
              <a:tabLst/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Figure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24.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Inactivation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targets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virions.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Infectivity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virion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destroyed</a:t>
            </a:r>
          </a:p>
          <a:p>
            <a:pPr>
              <a:lnSpc>
                <a:spcPts val="1700"/>
              </a:lnSpc>
              <a:tabLst/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damage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nucleic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acid,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protein,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and/or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lipid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membrane.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Alteration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>
              <a:lnSpc>
                <a:spcPts val="1700"/>
              </a:lnSpc>
              <a:tabLst/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surface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protein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might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prevent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virion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attaching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host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cell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and/or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</a:p>
          <a:p>
            <a:pPr>
              <a:lnSpc>
                <a:spcPts val="1700"/>
              </a:lnSpc>
              <a:tabLst/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entering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cell.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Stripping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envelope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enveloped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virion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removes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</a:t>
            </a:r>
          </a:p>
          <a:p>
            <a:pPr>
              <a:lnSpc>
                <a:spcPts val="1700"/>
              </a:lnSpc>
              <a:tabLst/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surface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proteins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achieves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same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outcome.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Alteration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internal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proteins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can</a:t>
            </a:r>
          </a:p>
          <a:p>
            <a:pPr>
              <a:lnSpc>
                <a:spcPts val="1700"/>
              </a:lnSpc>
              <a:tabLst/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destroy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properties,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such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enzyme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activities,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essential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replication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</a:t>
            </a:r>
          </a:p>
          <a:p>
            <a:pPr>
              <a:lnSpc>
                <a:spcPts val="1700"/>
              </a:lnSpc>
              <a:tabLst/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virus.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2500" y="723900"/>
            <a:ext cx="647700" cy="114300"/>
          </a:xfrm>
          <a:prstGeom prst="rect">
            <a:avLst/>
          </a:prstGeom>
          <a:noFill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32300" y="685800"/>
            <a:ext cx="482600" cy="127000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723900"/>
            <a:ext cx="76200" cy="88900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59000" y="1155700"/>
            <a:ext cx="3238500" cy="1282700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95400" y="4406900"/>
            <a:ext cx="4991100" cy="1905000"/>
          </a:xfrm>
          <a:prstGeom prst="rect">
            <a:avLst/>
          </a:prstGeom>
          <a:noFill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7561389" cy="10693958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603500" y="723900"/>
            <a:ext cx="3048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/>
            </a:pPr>
            <a:r>
              <a:rPr lang="en-US" altLang="zh-CN" sz="690" dirty="0" smtClean="0">
                <a:solidFill>
                  <a:srgbClr val="373737"/>
                </a:solidFill>
                <a:latin typeface="Segoe UI" pitchFamily="18" charset="0"/>
                <a:cs typeface="Segoe UI" pitchFamily="18" charset="0"/>
              </a:rPr>
              <a:t>Viri</a:t>
            </a:r>
            <a:r>
              <a:rPr lang="en-US" altLang="zh-CN" sz="69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690" dirty="0" smtClean="0">
                <a:solidFill>
                  <a:srgbClr val="373737"/>
                </a:solidFill>
                <a:latin typeface="Segoe UI" pitchFamily="18" charset="0"/>
                <a:cs typeface="Segoe UI" pitchFamily="18" charset="0"/>
              </a:rPr>
              <a:t>n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4521200" y="711200"/>
            <a:ext cx="2794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/>
            </a:pPr>
            <a:r>
              <a:rPr lang="en-US" altLang="zh-CN" sz="690" dirty="0" smtClean="0">
                <a:solidFill>
                  <a:srgbClr val="2E2E2E"/>
                </a:solidFill>
                <a:latin typeface="Segoe UI" pitchFamily="18" charset="0"/>
                <a:cs typeface="Segoe UI" pitchFamily="18" charset="0"/>
              </a:rPr>
              <a:t>nv</a:t>
            </a:r>
            <a:r>
              <a:rPr lang="en-US" altLang="zh-CN" sz="69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690" dirty="0" smtClean="0">
                <a:solidFill>
                  <a:srgbClr val="2E2E2E"/>
                </a:solidFill>
                <a:latin typeface="Segoe UI" pitchFamily="18" charset="0"/>
                <a:cs typeface="Segoe UI" pitchFamily="18" charset="0"/>
              </a:rPr>
              <a:t>J</a:t>
            </a:r>
            <a:r>
              <a:rPr lang="en-US" altLang="zh-CN" sz="69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690" dirty="0" smtClean="0">
                <a:solidFill>
                  <a:srgbClr val="2E2E2E"/>
                </a:solidFill>
                <a:latin typeface="Segoe UI" pitchFamily="18" charset="0"/>
                <a:cs typeface="Segoe UI" pitchFamily="18" charset="0"/>
              </a:rPr>
              <a:t>l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4889500" y="711200"/>
            <a:ext cx="4064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/>
            </a:pPr>
            <a:r>
              <a:rPr lang="en-US" altLang="zh-CN" sz="690" dirty="0" smtClean="0">
                <a:solidFill>
                  <a:srgbClr val="2E2E2E"/>
                </a:solidFill>
                <a:latin typeface="Segoe UI" pitchFamily="18" charset="0"/>
                <a:cs typeface="Segoe UI" pitchFamily="18" charset="0"/>
              </a:rPr>
              <a:t>d</a:t>
            </a:r>
            <a:r>
              <a:rPr lang="en-US" altLang="zh-CN" sz="69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690" dirty="0" smtClean="0">
                <a:solidFill>
                  <a:srgbClr val="2E2E2E"/>
                </a:solidFill>
                <a:latin typeface="Segoe UI" pitchFamily="18" charset="0"/>
                <a:cs typeface="Segoe UI" pitchFamily="18" charset="0"/>
              </a:rPr>
              <a:t>Viri</a:t>
            </a:r>
            <a:r>
              <a:rPr lang="en-US" altLang="zh-CN" sz="69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690" dirty="0" smtClean="0">
                <a:solidFill>
                  <a:srgbClr val="2E2E2E"/>
                </a:solidFill>
                <a:latin typeface="Segoe UI" pitchFamily="18" charset="0"/>
                <a:cs typeface="Segoe UI" pitchFamily="18" charset="0"/>
              </a:rPr>
              <a:t>n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4013200" y="2362200"/>
            <a:ext cx="762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/>
            </a:pPr>
            <a:r>
              <a:rPr lang="en-US" altLang="zh-CN" sz="490" dirty="0" smtClean="0">
                <a:solidFill>
                  <a:srgbClr val="323232"/>
                </a:solidFill>
                <a:latin typeface="Segoe UI" pitchFamily="18" charset="0"/>
                <a:cs typeface="Segoe UI" pitchFamily="18" charset="0"/>
              </a:rPr>
              <a:t>m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4152900" y="2349500"/>
            <a:ext cx="3175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/>
            </a:pPr>
            <a:r>
              <a:rPr lang="en-US" altLang="zh-CN" sz="690" dirty="0" smtClean="0">
                <a:solidFill>
                  <a:srgbClr val="323232"/>
                </a:solidFill>
                <a:latin typeface="Segoe UI" pitchFamily="18" charset="0"/>
                <a:cs typeface="Segoe UI" pitchFamily="18" charset="0"/>
              </a:rPr>
              <a:t>n</a:t>
            </a:r>
            <a:r>
              <a:rPr lang="en-US" altLang="zh-CN" sz="69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690" dirty="0" smtClean="0">
                <a:solidFill>
                  <a:srgbClr val="323232"/>
                </a:solidFill>
                <a:latin typeface="Segoe UI" pitchFamily="18" charset="0"/>
                <a:cs typeface="Segoe UI" pitchFamily="18" charset="0"/>
              </a:rPr>
              <a:t>bran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685800" y="2705100"/>
            <a:ext cx="5903860" cy="571438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200"/>
              </a:lnSpc>
              <a:tabLst>
                <a:tab pos="609600" algn="l"/>
                <a:tab pos="673100" algn="l"/>
                <a:tab pos="1066800" algn="l"/>
                <a:tab pos="2603500" algn="l"/>
                <a:tab pos="3479800" algn="l"/>
                <a:tab pos="3556000" algn="l"/>
              </a:tabLst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altLang="zh-CN" sz="1814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814" dirty="0" smtClean="0">
                <a:solidFill>
                  <a:srgbClr val="070707"/>
                </a:solidFill>
                <a:latin typeface="Times New Roman" pitchFamily="18" charset="0"/>
                <a:cs typeface="Times New Roman" pitchFamily="18" charset="0"/>
              </a:rPr>
              <a:t>INACTIVATION</a:t>
            </a:r>
            <a:r>
              <a:rPr lang="en-US" altLang="zh-CN" sz="1814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814" dirty="0" smtClean="0">
                <a:solidFill>
                  <a:srgbClr val="070707"/>
                </a:solidFill>
                <a:latin typeface="Times New Roman" pitchFamily="18" charset="0"/>
                <a:cs typeface="Times New Roman" pitchFamily="18" charset="0"/>
              </a:rPr>
              <a:t>KINETICS</a:t>
            </a:r>
          </a:p>
          <a:p>
            <a:pPr>
              <a:lnSpc>
                <a:spcPts val="1900"/>
              </a:lnSpc>
              <a:tabLst>
                <a:tab pos="609600" algn="l"/>
                <a:tab pos="673100" algn="l"/>
                <a:tab pos="1066800" algn="l"/>
                <a:tab pos="2603500" algn="l"/>
                <a:tab pos="3479800" algn="l"/>
                <a:tab pos="3556000" algn="l"/>
              </a:tabLst>
            </a:pP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rate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virus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loses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infectivity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under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defined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conditions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(for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exaMple,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at</a:t>
            </a:r>
          </a:p>
          <a:p>
            <a:pPr>
              <a:lnSpc>
                <a:spcPts val="1700"/>
              </a:lnSpc>
              <a:tabLst>
                <a:tab pos="609600" algn="l"/>
                <a:tab pos="673100" algn="l"/>
                <a:tab pos="1066800" algn="l"/>
                <a:tab pos="2603500" algn="l"/>
                <a:tab pos="3479800" algn="l"/>
                <a:tab pos="3556000" algn="l"/>
              </a:tabLst>
            </a:pP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particular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temperature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value)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deterMined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incubating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aliquots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of</a:t>
            </a:r>
          </a:p>
          <a:p>
            <a:pPr>
              <a:lnSpc>
                <a:spcPts val="1700"/>
              </a:lnSpc>
              <a:tabLst>
                <a:tab pos="609600" algn="l"/>
                <a:tab pos="673100" algn="l"/>
                <a:tab pos="1066800" algn="l"/>
                <a:tab pos="2603500" algn="l"/>
                <a:tab pos="3479800" algn="l"/>
                <a:tab pos="3556000" algn="l"/>
              </a:tabLst>
            </a:pP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virus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preparation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under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those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conditions.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various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intervals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surviving</a:t>
            </a:r>
          </a:p>
          <a:p>
            <a:pPr>
              <a:lnSpc>
                <a:spcPts val="1700"/>
              </a:lnSpc>
              <a:tabLst>
                <a:tab pos="609600" algn="l"/>
                <a:tab pos="673100" algn="l"/>
                <a:tab pos="1066800" algn="l"/>
                <a:tab pos="2603500" algn="l"/>
                <a:tab pos="3479800" algn="l"/>
                <a:tab pos="3556000" algn="l"/>
              </a:tabLst>
            </a:pP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infectivity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aliquot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deterMined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infectivity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assay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appropriate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virus</a:t>
            </a:r>
          </a:p>
          <a:p>
            <a:pPr>
              <a:lnSpc>
                <a:spcPts val="1700"/>
              </a:lnSpc>
              <a:tabLst>
                <a:tab pos="609600" algn="l"/>
                <a:tab pos="673100" algn="l"/>
                <a:tab pos="1066800" algn="l"/>
                <a:tab pos="2603500" algn="l"/>
                <a:tab pos="3479800" algn="l"/>
                <a:tab pos="3556000" algn="l"/>
              </a:tabLst>
            </a:pP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logarithM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percentage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infectivity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surviving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plotted</a:t>
            </a:r>
          </a:p>
          <a:p>
            <a:pPr>
              <a:lnSpc>
                <a:spcPts val="1700"/>
              </a:lnSpc>
              <a:tabLst>
                <a:tab pos="609600" algn="l"/>
                <a:tab pos="673100" algn="l"/>
                <a:tab pos="1066800" algn="l"/>
                <a:tab pos="2603500" algn="l"/>
                <a:tab pos="3479800" algn="l"/>
                <a:tab pos="3556000" algn="l"/>
              </a:tabLst>
            </a:pP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against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(Figure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US" altLang="zh-CN" sz="1285" dirty="0" smtClean="0">
              <a:solidFill>
                <a:srgbClr val="19191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800"/>
              </a:lnSpc>
              <a:tabLst>
                <a:tab pos="609600" algn="l"/>
                <a:tab pos="673100" algn="l"/>
                <a:tab pos="1066800" algn="l"/>
                <a:tab pos="2603500" algn="l"/>
                <a:tab pos="3479800" algn="l"/>
                <a:tab pos="3556000" algn="l"/>
              </a:tabLst>
            </a:pP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Figure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Loss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virus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infectivity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(a)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rate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(b)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rates.</a:t>
            </a:r>
          </a:p>
          <a:p>
            <a:pPr>
              <a:lnSpc>
                <a:spcPts val="1100"/>
              </a:lnSpc>
              <a:tabLst>
                <a:tab pos="609600" algn="l"/>
                <a:tab pos="673100" algn="l"/>
                <a:tab pos="1066800" algn="l"/>
                <a:tab pos="2603500" algn="l"/>
                <a:tab pos="3479800" algn="l"/>
                <a:tab pos="3556000" algn="l"/>
              </a:tabLst>
            </a:pPr>
            <a:r>
              <a:rPr lang="en-US" altLang="zh-CN" dirty="0" smtClean="0"/>
              <a:t>						</a:t>
            </a:r>
            <a:r>
              <a:rPr lang="en-US" altLang="zh-CN" sz="690" dirty="0" smtClean="0">
                <a:solidFill>
                  <a:srgbClr val="626262"/>
                </a:solidFill>
                <a:latin typeface="Segoe UI" pitchFamily="18" charset="0"/>
                <a:cs typeface="Segoe UI" pitchFamily="18" charset="0"/>
              </a:rPr>
              <a:t>(b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400"/>
              </a:lnSpc>
              <a:tabLst>
                <a:tab pos="609600" algn="l"/>
                <a:tab pos="673100" algn="l"/>
                <a:tab pos="1066800" algn="l"/>
                <a:tab pos="2603500" algn="l"/>
                <a:tab pos="3479800" algn="l"/>
                <a:tab pos="3556000" algn="l"/>
              </a:tabLst>
            </a:pPr>
            <a:r>
              <a:rPr lang="en-US" altLang="zh-CN" dirty="0" smtClean="0"/>
              <a:t>	</a:t>
            </a:r>
            <a:r>
              <a:rPr lang="en-US" altLang="zh-CN" sz="690" dirty="0" smtClean="0">
                <a:solidFill>
                  <a:srgbClr val="666666"/>
                </a:solidFill>
                <a:latin typeface="Segoe UI" pitchFamily="18" charset="0"/>
                <a:cs typeface="Segoe UI" pitchFamily="18" charset="0"/>
              </a:rPr>
              <a:t>infe</a:t>
            </a:r>
            <a:r>
              <a:rPr lang="en-US" altLang="zh-CN" sz="69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690" dirty="0" smtClean="0">
                <a:solidFill>
                  <a:srgbClr val="666666"/>
                </a:solidFill>
                <a:latin typeface="Segoe UI" pitchFamily="18" charset="0"/>
                <a:cs typeface="Segoe UI" pitchFamily="18" charset="0"/>
              </a:rPr>
              <a:t>ti</a:t>
            </a:r>
          </a:p>
          <a:p>
            <a:pPr>
              <a:lnSpc>
                <a:spcPts val="1000"/>
              </a:lnSpc>
              <a:tabLst>
                <a:tab pos="609600" algn="l"/>
                <a:tab pos="673100" algn="l"/>
                <a:tab pos="1066800" algn="l"/>
                <a:tab pos="2603500" algn="l"/>
                <a:tab pos="3479800" algn="l"/>
                <a:tab pos="3556000" algn="l"/>
              </a:tabLst>
            </a:pPr>
            <a:r>
              <a:rPr lang="en-US" altLang="zh-CN" dirty="0" smtClean="0"/>
              <a:t>		</a:t>
            </a:r>
            <a:r>
              <a:rPr lang="en-US" altLang="zh-CN" sz="690" dirty="0" smtClean="0">
                <a:solidFill>
                  <a:srgbClr val="666666"/>
                </a:solidFill>
                <a:latin typeface="Segoe UI" pitchFamily="18" charset="0"/>
                <a:cs typeface="Segoe UI" pitchFamily="18" charset="0"/>
              </a:rPr>
              <a:t>urvi</a:t>
            </a:r>
            <a:r>
              <a:rPr lang="en-US" altLang="zh-CN" sz="69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690" dirty="0" smtClean="0">
                <a:solidFill>
                  <a:srgbClr val="666666"/>
                </a:solidFill>
                <a:latin typeface="Segoe UI" pitchFamily="18" charset="0"/>
                <a:cs typeface="Segoe UI" pitchFamily="18" charset="0"/>
              </a:rPr>
              <a:t>ins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  <a:tabLst>
                <a:tab pos="609600" algn="l"/>
                <a:tab pos="673100" algn="l"/>
                <a:tab pos="1066800" algn="l"/>
                <a:tab pos="2603500" algn="l"/>
                <a:tab pos="3479800" algn="l"/>
                <a:tab pos="3556000" algn="l"/>
              </a:tabLst>
            </a:pPr>
            <a:r>
              <a:rPr lang="en-US" altLang="zh-CN" dirty="0" smtClean="0"/>
              <a:t>					</a:t>
            </a:r>
            <a:r>
              <a:rPr lang="en-US" altLang="zh-CN" sz="690" dirty="0" smtClean="0">
                <a:solidFill>
                  <a:srgbClr val="A7A7A7"/>
                </a:solidFill>
                <a:latin typeface="Segoe UI" pitchFamily="18" charset="0"/>
                <a:cs typeface="Segoe UI" pitchFamily="18" charset="0"/>
              </a:rPr>
              <a:t>.</a:t>
            </a:r>
            <a:r>
              <a:rPr lang="en-US" altLang="zh-CN" sz="69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690" dirty="0" smtClean="0">
                <a:solidFill>
                  <a:srgbClr val="545454"/>
                </a:solidFill>
                <a:latin typeface="Segoe UI" pitchFamily="18" charset="0"/>
                <a:cs typeface="Segoe UI" pitchFamily="18" charset="0"/>
              </a:rPr>
              <a:t>I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300"/>
              </a:lnSpc>
              <a:tabLst>
                <a:tab pos="609600" algn="l"/>
                <a:tab pos="673100" algn="l"/>
                <a:tab pos="1066800" algn="l"/>
                <a:tab pos="2603500" algn="l"/>
                <a:tab pos="3479800" algn="l"/>
                <a:tab pos="3556000" algn="l"/>
              </a:tabLst>
            </a:pPr>
            <a:r>
              <a:rPr lang="en-US" altLang="zh-CN" dirty="0" smtClean="0"/>
              <a:t>				</a:t>
            </a:r>
            <a:r>
              <a:rPr lang="en-US" altLang="zh-CN" sz="690" dirty="0" smtClean="0">
                <a:solidFill>
                  <a:srgbClr val="606060"/>
                </a:solidFill>
                <a:latin typeface="Segoe UI" pitchFamily="18" charset="0"/>
                <a:cs typeface="Segoe UI" pitchFamily="18" charset="0"/>
              </a:rPr>
              <a:t>Time</a:t>
            </a:r>
          </a:p>
          <a:p>
            <a:pPr>
              <a:lnSpc>
                <a:spcPts val="1400"/>
              </a:lnSpc>
              <a:tabLst>
                <a:tab pos="609600" algn="l"/>
                <a:tab pos="673100" algn="l"/>
                <a:tab pos="1066800" algn="l"/>
                <a:tab pos="2603500" algn="l"/>
                <a:tab pos="3479800" algn="l"/>
                <a:tab pos="3556000" algn="l"/>
              </a:tabLst>
            </a:pP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circuMstances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infectivity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lost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constant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rate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until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further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infectivity</a:t>
            </a:r>
          </a:p>
          <a:p>
            <a:pPr>
              <a:lnSpc>
                <a:spcPts val="1700"/>
              </a:lnSpc>
              <a:tabLst>
                <a:tab pos="609600" algn="l"/>
                <a:tab pos="673100" algn="l"/>
                <a:tab pos="1066800" algn="l"/>
                <a:tab pos="2603500" algn="l"/>
                <a:tab pos="3479800" algn="l"/>
                <a:tab pos="3556000" algn="l"/>
              </a:tabLst>
            </a:pP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detected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(Figure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(a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)).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slope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line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Measure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rate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of</a:t>
            </a:r>
          </a:p>
          <a:p>
            <a:pPr>
              <a:lnSpc>
                <a:spcPts val="1700"/>
              </a:lnSpc>
              <a:tabLst>
                <a:tab pos="609600" algn="l"/>
                <a:tab pos="673100" algn="l"/>
                <a:tab pos="1066800" algn="l"/>
                <a:tab pos="2603500" algn="l"/>
                <a:tab pos="3479800" algn="l"/>
                <a:tab pos="3556000" algn="l"/>
              </a:tabLst>
            </a:pP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infectivity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loss.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SoMetiMes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change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rate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infectivity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loss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after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Most</a:t>
            </a:r>
          </a:p>
          <a:p>
            <a:pPr>
              <a:lnSpc>
                <a:spcPts val="1700"/>
              </a:lnSpc>
              <a:tabLst>
                <a:tab pos="609600" algn="l"/>
                <a:tab pos="673100" algn="l"/>
                <a:tab pos="1066800" algn="l"/>
                <a:tab pos="2603500" algn="l"/>
                <a:tab pos="3479800" algn="l"/>
                <a:tab pos="3556000" algn="l"/>
              </a:tabLst>
            </a:pP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(usually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99°/o)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infectivity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been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destroyed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(Figure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(b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)).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It</a:t>
            </a:r>
          </a:p>
          <a:p>
            <a:pPr>
              <a:lnSpc>
                <a:spcPts val="1700"/>
              </a:lnSpc>
              <a:tabLst>
                <a:tab pos="609600" algn="l"/>
                <a:tab pos="673100" algn="l"/>
                <a:tab pos="1066800" algn="l"/>
                <a:tab pos="2603500" algn="l"/>
                <a:tab pos="3479800" algn="l"/>
                <a:tab pos="3556000" algn="l"/>
              </a:tabLst>
            </a:pP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entirely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clear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why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sMall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fraction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virus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preparations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loses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infectivity</a:t>
            </a:r>
          </a:p>
          <a:p>
            <a:pPr>
              <a:lnSpc>
                <a:spcPts val="1700"/>
              </a:lnSpc>
              <a:tabLst>
                <a:tab pos="609600" algn="l"/>
                <a:tab pos="673100" algn="l"/>
                <a:tab pos="1066800" algn="l"/>
                <a:tab pos="2603500" algn="l"/>
                <a:tab pos="3479800" algn="l"/>
                <a:tab pos="3556000" algn="l"/>
              </a:tabLst>
            </a:pP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slower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rate.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been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suggested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fraction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Might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contain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virions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</a:p>
          <a:p>
            <a:pPr>
              <a:lnSpc>
                <a:spcPts val="1700"/>
              </a:lnSpc>
              <a:tabLst>
                <a:tab pos="609600" algn="l"/>
                <a:tab pos="673100" algn="l"/>
                <a:tab pos="1066800" algn="l"/>
                <a:tab pos="2603500" algn="l"/>
                <a:tab pos="3479800" algn="l"/>
                <a:tab pos="3556000" algn="l"/>
              </a:tabLst>
            </a:pP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higher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degree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resistance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inactivating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factor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and/or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the</a:t>
            </a:r>
          </a:p>
          <a:p>
            <a:pPr>
              <a:lnSpc>
                <a:spcPts val="1700"/>
              </a:lnSpc>
              <a:tabLst>
                <a:tab pos="609600" algn="l"/>
                <a:tab pos="673100" algn="l"/>
                <a:tab pos="1066800" algn="l"/>
                <a:tab pos="2603500" algn="l"/>
                <a:tab pos="3479800" algn="l"/>
                <a:tab pos="3556000" algn="l"/>
              </a:tabLst>
            </a:pP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preparation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might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contain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virion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clumps,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virions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centers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cluMps</a:t>
            </a:r>
          </a:p>
          <a:p>
            <a:pPr>
              <a:lnSpc>
                <a:spcPts val="1700"/>
              </a:lnSpc>
              <a:tabLst>
                <a:tab pos="609600" algn="l"/>
                <a:tab pos="673100" algn="l"/>
                <a:tab pos="1066800" algn="l"/>
                <a:tab pos="2603500" algn="l"/>
                <a:tab pos="3479800" algn="l"/>
                <a:tab pos="3556000" algn="l"/>
              </a:tabLst>
            </a:pP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having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protection.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77900"/>
            <a:ext cx="5931111" cy="471103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200"/>
              </a:lnSpc>
              <a:tabLst>
                <a:tab pos="469900" algn="l"/>
                <a:tab pos="1866900" algn="l"/>
                <a:tab pos="2057400" algn="l"/>
                <a:tab pos="2235200" algn="l"/>
              </a:tabLst>
            </a:pPr>
            <a:r>
              <a:rPr lang="en-US" altLang="zh-CN" sz="1814" dirty="0" smtClean="0">
                <a:solidFill>
                  <a:srgbClr val="050505"/>
                </a:solidFill>
                <a:latin typeface="Times New Roman" pitchFamily="18" charset="0"/>
                <a:cs typeface="Times New Roman" pitchFamily="18" charset="0"/>
              </a:rPr>
              <a:t>AGENTS</a:t>
            </a:r>
            <a:r>
              <a:rPr lang="en-US" altLang="zh-CN" sz="1814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814" dirty="0" smtClean="0">
                <a:solidFill>
                  <a:srgbClr val="050505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altLang="zh-CN" sz="1814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814" dirty="0" smtClean="0">
                <a:solidFill>
                  <a:srgbClr val="050505"/>
                </a:solidFill>
                <a:latin typeface="Times New Roman" pitchFamily="18" charset="0"/>
                <a:cs typeface="Times New Roman" pitchFamily="18" charset="0"/>
              </a:rPr>
              <a:t>INACTIVATE</a:t>
            </a:r>
            <a:r>
              <a:rPr lang="en-US" altLang="zh-CN" sz="1814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814" dirty="0" smtClean="0">
                <a:solidFill>
                  <a:srgbClr val="050505"/>
                </a:solidFill>
                <a:latin typeface="Times New Roman" pitchFamily="18" charset="0"/>
                <a:cs typeface="Times New Roman" pitchFamily="18" charset="0"/>
              </a:rPr>
              <a:t>VIRUS INFECTIVITY</a:t>
            </a:r>
          </a:p>
          <a:p>
            <a:pPr>
              <a:lnSpc>
                <a:spcPts val="2700"/>
              </a:lnSpc>
              <a:tabLst>
                <a:tab pos="469900" algn="l"/>
                <a:tab pos="1866900" algn="l"/>
                <a:tab pos="2057400" algn="l"/>
                <a:tab pos="2235200" algn="l"/>
              </a:tabLst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854" dirty="0" smtClean="0">
                <a:solidFill>
                  <a:srgbClr val="090909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1854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854" dirty="0" smtClean="0">
                <a:solidFill>
                  <a:srgbClr val="090909"/>
                </a:solidFill>
                <a:latin typeface="Times New Roman" pitchFamily="18" charset="0"/>
                <a:cs typeface="Times New Roman" pitchFamily="18" charset="0"/>
              </a:rPr>
              <a:t>Physical</a:t>
            </a:r>
            <a:r>
              <a:rPr lang="en-US" altLang="zh-CN" sz="1854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854" dirty="0" smtClean="0">
                <a:solidFill>
                  <a:srgbClr val="090909"/>
                </a:solidFill>
                <a:latin typeface="Times New Roman" pitchFamily="18" charset="0"/>
                <a:cs typeface="Times New Roman" pitchFamily="18" charset="0"/>
              </a:rPr>
              <a:t>agents</a:t>
            </a:r>
          </a:p>
          <a:p>
            <a:pPr>
              <a:lnSpc>
                <a:spcPts val="2300"/>
              </a:lnSpc>
              <a:tabLst>
                <a:tab pos="469900" algn="l"/>
                <a:tab pos="1866900" algn="l"/>
                <a:tab pos="2057400" algn="l"/>
                <a:tab pos="2235200" algn="l"/>
              </a:tabLst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6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20" dirty="0" smtClean="0">
                <a:solidFill>
                  <a:srgbClr val="131313"/>
                </a:solidFill>
                <a:latin typeface="Times New Roman" pitchFamily="18" charset="0"/>
                <a:cs typeface="Times New Roman" pitchFamily="18" charset="0"/>
              </a:rPr>
              <a:t>1.a</a:t>
            </a:r>
            <a:r>
              <a:rPr lang="en-US" altLang="zh-CN" sz="16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20" dirty="0" smtClean="0">
                <a:solidFill>
                  <a:srgbClr val="131313"/>
                </a:solidFill>
                <a:latin typeface="Times New Roman" pitchFamily="18" charset="0"/>
                <a:cs typeface="Times New Roman" pitchFamily="18" charset="0"/>
              </a:rPr>
              <a:t>Temperature</a:t>
            </a:r>
          </a:p>
          <a:p>
            <a:pPr>
              <a:lnSpc>
                <a:spcPts val="1900"/>
              </a:lnSpc>
              <a:tabLst>
                <a:tab pos="469900" algn="l"/>
                <a:tab pos="1866900" algn="l"/>
                <a:tab pos="2057400" algn="l"/>
                <a:tab pos="2235200" algn="l"/>
              </a:tabLst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infective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viruses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lose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infectivity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over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time,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rate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infectivity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loss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being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highly</a:t>
            </a:r>
          </a:p>
          <a:p>
            <a:pPr>
              <a:lnSpc>
                <a:spcPts val="1700"/>
              </a:lnSpc>
              <a:tabLst>
                <a:tab pos="469900" algn="l"/>
                <a:tab pos="1866900" algn="l"/>
                <a:tab pos="2057400" algn="l"/>
                <a:tab pos="2235200" algn="l"/>
              </a:tabLst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dependent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temperature.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lot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variability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between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viruses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rates</a:t>
            </a:r>
          </a:p>
          <a:p>
            <a:pPr>
              <a:lnSpc>
                <a:spcPts val="1700"/>
              </a:lnSpc>
              <a:tabLst>
                <a:tab pos="469900" algn="l"/>
                <a:tab pos="1866900" algn="l"/>
                <a:tab pos="2057400" algn="l"/>
                <a:tab pos="2235200" algn="l"/>
              </a:tabLst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inactivated.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general,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naked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viruses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stable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than</a:t>
            </a:r>
          </a:p>
          <a:p>
            <a:pPr>
              <a:lnSpc>
                <a:spcPts val="1700"/>
              </a:lnSpc>
              <a:tabLst>
                <a:tab pos="469900" algn="l"/>
                <a:tab pos="1866900" algn="l"/>
                <a:tab pos="2057400" algn="l"/>
                <a:tab pos="2235200" algn="l"/>
              </a:tabLst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enveloped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viruses;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most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naked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viruses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lose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little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infectivity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after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several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hours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37</a:t>
            </a:r>
          </a:p>
          <a:p>
            <a:pPr>
              <a:lnSpc>
                <a:spcPts val="1700"/>
              </a:lnSpc>
              <a:tabLst>
                <a:tab pos="469900" algn="l"/>
                <a:tab pos="1866900" algn="l"/>
                <a:tab pos="2057400" algn="l"/>
                <a:tab pos="2235200" algn="l"/>
              </a:tabLst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°C,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whereas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most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enveloped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viruses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lose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significant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infectivity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under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same</a:t>
            </a:r>
          </a:p>
          <a:p>
            <a:pPr>
              <a:lnSpc>
                <a:spcPts val="1700"/>
              </a:lnSpc>
              <a:tabLst>
                <a:tab pos="469900" algn="l"/>
                <a:tab pos="1866900" algn="l"/>
                <a:tab pos="2057400" algn="l"/>
                <a:tab pos="2235200" algn="l"/>
              </a:tabLst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conditions.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generalization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broad,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significant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differences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</a:t>
            </a:r>
          </a:p>
          <a:p>
            <a:pPr>
              <a:lnSpc>
                <a:spcPts val="1700"/>
              </a:lnSpc>
              <a:tabLst>
                <a:tab pos="469900" algn="l"/>
                <a:tab pos="1866900" algn="l"/>
                <a:tab pos="2057400" algn="l"/>
                <a:tab pos="2235200" algn="l"/>
              </a:tabLst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stability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between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closely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related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viruses.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Under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dry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conditions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varicella-zoster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virus</a:t>
            </a:r>
          </a:p>
          <a:p>
            <a:pPr>
              <a:lnSpc>
                <a:spcPts val="1700"/>
              </a:lnSpc>
              <a:tabLst>
                <a:tab pos="469900" algn="l"/>
                <a:tab pos="1866900" algn="l"/>
                <a:tab pos="2057400" algn="l"/>
                <a:tab pos="2235200" algn="l"/>
              </a:tabLst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survives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well,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while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related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herpes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simplex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viruses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survive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poorly.</a:t>
            </a:r>
          </a:p>
          <a:p>
            <a:pPr>
              <a:lnSpc>
                <a:spcPts val="1800"/>
              </a:lnSpc>
              <a:tabLst>
                <a:tab pos="469900" algn="l"/>
                <a:tab pos="1866900" algn="l"/>
                <a:tab pos="2057400" algn="l"/>
                <a:tab pos="2235200" algn="l"/>
              </a:tabLst>
            </a:pP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temperatures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below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-35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°C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most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viruses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lose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infectivity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very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slowly,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for</a:t>
            </a:r>
          </a:p>
          <a:p>
            <a:pPr>
              <a:lnSpc>
                <a:spcPts val="1700"/>
              </a:lnSpc>
              <a:tabLst>
                <a:tab pos="469900" algn="l"/>
                <a:tab pos="1866900" algn="l"/>
                <a:tab pos="2057400" algn="l"/>
                <a:tab pos="2235200" algn="l"/>
              </a:tabLst>
            </a:pP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long-term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storage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viruses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placed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freezers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liquid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nitrogen.</a:t>
            </a:r>
          </a:p>
          <a:p>
            <a:pPr>
              <a:lnSpc>
                <a:spcPts val="1700"/>
              </a:lnSpc>
              <a:tabLst>
                <a:tab pos="469900" algn="l"/>
                <a:tab pos="1866900" algn="l"/>
                <a:tab pos="2057400" algn="l"/>
                <a:tab pos="2235200" algn="l"/>
              </a:tabLst>
            </a:pP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Preservation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infectivity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enlhanced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storing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virus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preparations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>
              <a:lnSpc>
                <a:spcPts val="1700"/>
              </a:lnSpc>
              <a:tabLst>
                <a:tab pos="469900" algn="l"/>
                <a:tab pos="1866900" algn="l"/>
                <a:tab pos="2057400" algn="l"/>
                <a:tab pos="2235200" algn="l"/>
              </a:tabLst>
            </a:pP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freeze-dried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form,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rather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aqueous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suspensions.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Moving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higher</a:t>
            </a:r>
          </a:p>
          <a:p>
            <a:pPr>
              <a:lnSpc>
                <a:spcPts val="1700"/>
              </a:lnSpc>
              <a:tabLst>
                <a:tab pos="469900" algn="l"/>
                <a:tab pos="1866900" algn="l"/>
                <a:tab pos="2057400" algn="l"/>
                <a:tab pos="2235200" algn="l"/>
              </a:tabLst>
            </a:pP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temperatures,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most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viruses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completely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inactivated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within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minutes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°C</a:t>
            </a:r>
          </a:p>
          <a:p>
            <a:pPr>
              <a:lnSpc>
                <a:spcPts val="1700"/>
              </a:lnSpc>
              <a:tabLst>
                <a:tab pos="469900" algn="l"/>
                <a:tab pos="1866900" algn="l"/>
                <a:tab pos="2057400" algn="l"/>
                <a:tab pos="2235200" algn="l"/>
              </a:tabLst>
            </a:pP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within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few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seconds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°C.</a:t>
            </a:r>
          </a:p>
          <a:p>
            <a:pPr>
              <a:lnSpc>
                <a:spcPts val="1800"/>
              </a:lnSpc>
              <a:tabLst>
                <a:tab pos="469900" algn="l"/>
                <a:tab pos="1866900" algn="l"/>
                <a:tab pos="2057400" algn="l"/>
                <a:tab pos="2235200" algn="l"/>
              </a:tabLst>
            </a:pP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bacteriophages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lactic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acid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bacteria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cause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problems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dairy</a:t>
            </a:r>
          </a:p>
          <a:p>
            <a:pPr>
              <a:lnSpc>
                <a:spcPts val="1700"/>
              </a:lnSpc>
              <a:tabLst>
                <a:tab pos="469900" algn="l"/>
                <a:tab pos="1866900" algn="l"/>
                <a:tab pos="2057400" algn="l"/>
                <a:tab pos="2235200" algn="l"/>
              </a:tabLst>
            </a:pP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industry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quite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heat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resistant,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infectivity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survive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heat</a:t>
            </a:r>
          </a:p>
          <a:p>
            <a:pPr>
              <a:lnSpc>
                <a:spcPts val="1700"/>
              </a:lnSpc>
              <a:tabLst>
                <a:tab pos="469900" algn="l"/>
                <a:tab pos="1866900" algn="l"/>
                <a:tab pos="2057400" algn="l"/>
                <a:tab pos="2235200" algn="l"/>
              </a:tabLst>
            </a:pP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treatments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decontamination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procedures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273300"/>
            <a:ext cx="2654300" cy="2362200"/>
          </a:xfrm>
          <a:prstGeom prst="rect">
            <a:avLst/>
          </a:prstGeom>
          <a:noFill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561389" cy="10693958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85800" y="812800"/>
            <a:ext cx="5911875" cy="196977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300"/>
              </a:lnSpc>
              <a:tabLst>
                <a:tab pos="1803400" algn="l"/>
              </a:tabLst>
            </a:pP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virions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viruses,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such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hepatitis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virus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(HAV)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parvoviruses,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are</a:t>
            </a:r>
          </a:p>
          <a:p>
            <a:pPr>
              <a:lnSpc>
                <a:spcPts val="1700"/>
              </a:lnSpc>
              <a:tabLst>
                <a:tab pos="1803400" algn="l"/>
              </a:tabLst>
            </a:pP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exceptionally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heat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stable.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minute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virus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mice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(a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parvovirus)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indicate</a:t>
            </a:r>
          </a:p>
          <a:p>
            <a:pPr>
              <a:lnSpc>
                <a:spcPts val="1700"/>
              </a:lnSpc>
              <a:tabLst>
                <a:tab pos="1803400" algn="l"/>
              </a:tabLst>
            </a:pP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infectivity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surviving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after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minutes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°C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(Figure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lnSpc>
                <a:spcPts val="1800"/>
              </a:lnSpc>
              <a:tabLst>
                <a:tab pos="1803400" algn="l"/>
              </a:tabLst>
            </a:pP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Figure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Inactivation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minute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virus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mice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infectivity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water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70,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80,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pPr>
              <a:lnSpc>
                <a:spcPts val="1700"/>
              </a:lnSpc>
              <a:tabLst>
                <a:tab pos="1803400" algn="l"/>
              </a:tabLst>
            </a:pP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°C</a:t>
            </a:r>
            <a:r>
              <a:rPr lang="en-US" altLang="zh-CN" sz="1285" dirty="0" smtClean="0">
                <a:solidFill>
                  <a:srgbClr val="171717"/>
                </a:solidFill>
                <a:latin typeface="Segoe UI" pitchFamily="18" charset="0"/>
                <a:cs typeface="Segoe UI" pitchFamily="18" charset="0"/>
              </a:rPr>
              <a:t>.</a:t>
            </a:r>
          </a:p>
          <a:p>
            <a:pPr>
              <a:lnSpc>
                <a:spcPts val="1800"/>
              </a:lnSpc>
              <a:tabLst>
                <a:tab pos="1803400" algn="l"/>
              </a:tabLst>
            </a:pPr>
            <a:endParaRPr lang="en-US" altLang="zh-CN" sz="1285" dirty="0" smtClean="0">
              <a:solidFill>
                <a:srgbClr val="191919"/>
              </a:solidFill>
              <a:latin typeface="Segoe UI" pitchFamily="18" charset="0"/>
              <a:cs typeface="Segoe UI" pitchFamily="18" charset="0"/>
            </a:endParaRP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000"/>
              </a:lnSpc>
              <a:tabLst>
                <a:tab pos="1803400" algn="l"/>
              </a:tabLst>
            </a:pPr>
            <a:r>
              <a:rPr lang="en-US" altLang="zh-CN" dirty="0" smtClean="0"/>
              <a:t>	</a:t>
            </a:r>
            <a:r>
              <a:rPr lang="en-US" altLang="zh-CN" sz="1085" dirty="0" smtClean="0">
                <a:solidFill>
                  <a:srgbClr val="707070"/>
                </a:solidFill>
                <a:latin typeface="Segoe UI" pitchFamily="18" charset="0"/>
                <a:cs typeface="Segoe UI" pitchFamily="18" charset="0"/>
              </a:rPr>
              <a:t>e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2489200" y="3200400"/>
            <a:ext cx="88900" cy="139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0"/>
              </a:lnSpc>
              <a:tabLst/>
            </a:pPr>
            <a:r>
              <a:rPr lang="en-US" altLang="zh-CN" sz="889" dirty="0" smtClean="0">
                <a:solidFill>
                  <a:srgbClr val="6F6F6F"/>
                </a:solidFill>
                <a:latin typeface="Segoe UI" pitchFamily="18" charset="0"/>
                <a:cs typeface="Segoe UI" pitchFamily="18" charset="0"/>
              </a:rPr>
              <a:t>t: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2679700" y="3124200"/>
            <a:ext cx="139700" cy="127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0"/>
              </a:lnSpc>
              <a:tabLst/>
            </a:pPr>
            <a:r>
              <a:rPr lang="en-US" altLang="zh-CN" sz="810" dirty="0" smtClean="0">
                <a:solidFill>
                  <a:srgbClr val="6F6F6F"/>
                </a:solidFill>
                <a:latin typeface="Segoe UI" pitchFamily="18" charset="0"/>
                <a:cs typeface="Segoe UI" pitchFamily="18" charset="0"/>
              </a:rPr>
              <a:t>10"*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3568700" y="4533900"/>
            <a:ext cx="1143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/>
            </a:pPr>
            <a:r>
              <a:rPr lang="en-US" altLang="zh-CN" sz="490" dirty="0" smtClean="0">
                <a:solidFill>
                  <a:srgbClr val="5D5D5D"/>
                </a:solidFill>
                <a:latin typeface="Segoe UI" pitchFamily="18" charset="0"/>
                <a:cs typeface="Segoe UI" pitchFamily="18" charset="0"/>
              </a:rPr>
              <a:t>nn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3759200" y="4495800"/>
            <a:ext cx="304800" cy="139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0"/>
              </a:lnSpc>
              <a:tabLst/>
            </a:pPr>
            <a:r>
              <a:rPr lang="en-US" altLang="zh-CN" sz="889" dirty="0" smtClean="0">
                <a:solidFill>
                  <a:srgbClr val="5D5D5D"/>
                </a:solidFill>
                <a:latin typeface="Segoe UI" pitchFamily="18" charset="0"/>
                <a:cs typeface="Segoe UI" pitchFamily="18" charset="0"/>
              </a:rPr>
              <a:t>(mimu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685800" y="4826000"/>
            <a:ext cx="6019277" cy="458279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300"/>
              </a:lnSpc>
              <a:tabLst/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Exceptions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generalization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concerning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stability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naked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enveloped</a:t>
            </a:r>
          </a:p>
          <a:p>
            <a:pPr>
              <a:lnSpc>
                <a:spcPts val="1700"/>
              </a:lnSpc>
              <a:tabLst/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virions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include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those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hepatitis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virus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(HBV),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enveloped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high</a:t>
            </a:r>
          </a:p>
          <a:p>
            <a:pPr>
              <a:lnSpc>
                <a:spcPts val="1700"/>
              </a:lnSpc>
              <a:tabLst/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stability,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those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poliovirus,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naked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low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stability.</a:t>
            </a:r>
          </a:p>
          <a:p>
            <a:pPr>
              <a:lnSpc>
                <a:spcPts val="1700"/>
              </a:lnSpc>
              <a:tabLst/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Interestingly,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HAV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(heat-stable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virions)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poliovirus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(heat-labile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virions)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both</a:t>
            </a:r>
          </a:p>
          <a:p>
            <a:pPr>
              <a:lnSpc>
                <a:spcPts val="1700"/>
              </a:lnSpc>
              <a:tabLst/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members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family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Picornaviridae,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so,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herpesviruses,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not</a:t>
            </a:r>
          </a:p>
          <a:p>
            <a:pPr>
              <a:lnSpc>
                <a:spcPts val="1700"/>
              </a:lnSpc>
              <a:tabLst/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always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consistency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degree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stability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between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viruses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similar</a:t>
            </a:r>
          </a:p>
          <a:p>
            <a:pPr>
              <a:lnSpc>
                <a:spcPts val="1700"/>
              </a:lnSpc>
              <a:tabLst/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structures.</a:t>
            </a:r>
          </a:p>
          <a:p>
            <a:pPr>
              <a:lnSpc>
                <a:spcPts val="1800"/>
              </a:lnSpc>
              <a:tabLst/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fact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virus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preparations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lose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infectivity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means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special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precautions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</a:p>
          <a:p>
            <a:pPr>
              <a:lnSpc>
                <a:spcPts val="1700"/>
              </a:lnSpc>
              <a:tabLst/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taken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minimize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infectivity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loss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during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transport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storage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live</a:t>
            </a:r>
          </a:p>
          <a:p>
            <a:pPr>
              <a:lnSpc>
                <a:spcPts val="1700"/>
              </a:lnSpc>
              <a:tabLst/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vaccines,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such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polio,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mumps,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measles,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rubella.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These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precautions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include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>
              <a:lnSpc>
                <a:spcPts val="1700"/>
              </a:lnSpc>
              <a:tabLst/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"cold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chain"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containers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vehicles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refrigerated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and/or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insulated.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This</a:t>
            </a:r>
          </a:p>
          <a:p>
            <a:pPr>
              <a:lnSpc>
                <a:spcPts val="1700"/>
              </a:lnSpc>
              <a:tabLst/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adds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considerably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expense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vaccination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programs.</a:t>
            </a:r>
          </a:p>
          <a:p>
            <a:pPr>
              <a:lnSpc>
                <a:spcPts val="1700"/>
              </a:lnSpc>
              <a:tabLst/>
            </a:pP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rate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infectivity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loss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depends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nature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medium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containing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the</a:t>
            </a:r>
          </a:p>
          <a:p>
            <a:pPr>
              <a:lnSpc>
                <a:spcPts val="1700"/>
              </a:lnSpc>
              <a:tabLst/>
            </a:pP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virus.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presence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proteins,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fats,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glycerol,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certain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salts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protect</a:t>
            </a:r>
          </a:p>
          <a:p>
            <a:pPr>
              <a:lnSpc>
                <a:spcPts val="1700"/>
              </a:lnSpc>
              <a:tabLst/>
            </a:pP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infectivity.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Magnesium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ions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reduce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rate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inactivation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many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RNA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viruses,</a:t>
            </a:r>
          </a:p>
          <a:p>
            <a:pPr>
              <a:lnSpc>
                <a:spcPts val="1700"/>
              </a:lnSpc>
              <a:tabLst/>
            </a:pP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including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poliovirus,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magnesium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chloride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added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live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polio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vaccines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extend</a:t>
            </a:r>
          </a:p>
          <a:p>
            <a:pPr>
              <a:lnSpc>
                <a:spcPts val="1700"/>
              </a:lnSpc>
              <a:tabLst/>
            </a:pP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shelf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life.</a:t>
            </a:r>
          </a:p>
          <a:p>
            <a:pPr>
              <a:lnSpc>
                <a:spcPts val="1800"/>
              </a:lnSpc>
              <a:tabLst/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most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heat-resistant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viruses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known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those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infect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thermophilic</a:t>
            </a:r>
          </a:p>
          <a:p>
            <a:pPr>
              <a:lnSpc>
                <a:spcPts val="1700"/>
              </a:lnSpc>
              <a:tabLst/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prokaryotes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inhabit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hot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springs.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optimum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temperature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growth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of</a:t>
            </a:r>
          </a:p>
          <a:p>
            <a:pPr>
              <a:lnSpc>
                <a:spcPts val="1700"/>
              </a:lnSpc>
              <a:tabLst/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many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hosts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these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viruses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around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85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°C.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Prions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also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remarkably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heat</a:t>
            </a:r>
          </a:p>
          <a:p>
            <a:pPr>
              <a:lnSpc>
                <a:spcPts val="1700"/>
              </a:lnSpc>
              <a:tabLst/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resistant.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4800" y="1270000"/>
            <a:ext cx="50800" cy="152400"/>
          </a:xfrm>
          <a:prstGeom prst="rect">
            <a:avLst/>
          </a:prstGeom>
          <a:noFill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63800" y="2552700"/>
            <a:ext cx="2654300" cy="749300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21100" y="3441700"/>
            <a:ext cx="127000" cy="406400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63800" y="4013200"/>
            <a:ext cx="2654300" cy="723900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7561389" cy="10693958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85800" y="812800"/>
            <a:ext cx="5908669" cy="179677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600"/>
              </a:lnSpc>
              <a:tabLst>
                <a:tab pos="2222500" algn="l"/>
              </a:tabLst>
            </a:pPr>
            <a:r>
              <a:rPr lang="en-US" altLang="zh-CN" sz="1620" dirty="0" smtClean="0">
                <a:solidFill>
                  <a:srgbClr val="0C0C0C"/>
                </a:solidFill>
                <a:latin typeface="Times New Roman" pitchFamily="18" charset="0"/>
                <a:cs typeface="Times New Roman" pitchFamily="18" charset="0"/>
              </a:rPr>
              <a:t>1.b</a:t>
            </a:r>
            <a:r>
              <a:rPr lang="en-US" altLang="zh-CN" sz="162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20" dirty="0" smtClean="0">
                <a:solidFill>
                  <a:srgbClr val="0C0C0C"/>
                </a:solidFill>
                <a:latin typeface="Times New Roman" pitchFamily="18" charset="0"/>
                <a:cs typeface="Times New Roman" pitchFamily="18" charset="0"/>
              </a:rPr>
              <a:t>Radiation</a:t>
            </a:r>
          </a:p>
          <a:p>
            <a:pPr>
              <a:lnSpc>
                <a:spcPts val="1900"/>
              </a:lnSpc>
              <a:tabLst>
                <a:tab pos="2222500" algn="l"/>
              </a:tabLst>
            </a:pP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forms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radiation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inactivate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virus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infectivity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because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damage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nucleic</a:t>
            </a:r>
          </a:p>
          <a:p>
            <a:pPr>
              <a:lnSpc>
                <a:spcPts val="1700"/>
              </a:lnSpc>
              <a:tabLst>
                <a:tab pos="2222500" algn="l"/>
              </a:tabLst>
            </a:pP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acids;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exaMple,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X-rays,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gamma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rays,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ultraviolet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rays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cause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breaks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nucleic</a:t>
            </a:r>
          </a:p>
          <a:p>
            <a:pPr>
              <a:lnSpc>
                <a:spcPts val="1700"/>
              </a:lnSpc>
              <a:tabLst>
                <a:tab pos="2222500" algn="l"/>
              </a:tabLst>
            </a:pP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acids.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Ultraviolet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rays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also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cause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types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damage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nucleic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acids,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including</a:t>
            </a:r>
          </a:p>
          <a:p>
            <a:pPr>
              <a:lnSpc>
                <a:spcPts val="1700"/>
              </a:lnSpc>
              <a:tabLst>
                <a:tab pos="2222500" algn="l"/>
              </a:tabLst>
            </a:pP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formation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thymine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dimers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dsDNA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(Figure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thymine-adenine</a:t>
            </a:r>
          </a:p>
          <a:p>
            <a:pPr>
              <a:lnSpc>
                <a:spcPts val="1700"/>
              </a:lnSpc>
              <a:tabLst>
                <a:tab pos="2222500" algn="l"/>
              </a:tabLst>
            </a:pP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hydrogen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bonds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adjacent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base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pairs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broken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covalent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bonds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are</a:t>
            </a:r>
          </a:p>
          <a:p>
            <a:pPr>
              <a:lnSpc>
                <a:spcPts val="1700"/>
              </a:lnSpc>
              <a:tabLst>
                <a:tab pos="2222500" algn="l"/>
              </a:tabLst>
            </a:pP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formed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between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thymine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residues.</a:t>
            </a:r>
          </a:p>
          <a:p>
            <a:pPr>
              <a:lnSpc>
                <a:spcPts val="1800"/>
              </a:lnSpc>
              <a:tabLst>
                <a:tab pos="2222500" algn="l"/>
              </a:tabLst>
            </a:pPr>
            <a:r>
              <a:rPr lang="en-US" altLang="zh-CN" sz="1285" dirty="0" smtClean="0">
                <a:solidFill>
                  <a:srgbClr val="1B1B1B"/>
                </a:solidFill>
                <a:latin typeface="Times New Roman" pitchFamily="18" charset="0"/>
                <a:cs typeface="Times New Roman" pitchFamily="18" charset="0"/>
              </a:rPr>
              <a:t>Figure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B1B1B"/>
                </a:solidFill>
                <a:latin typeface="Times New Roman" pitchFamily="18" charset="0"/>
                <a:cs typeface="Times New Roman" pitchFamily="18" charset="0"/>
              </a:rPr>
              <a:t>Formation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B1B1B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B1B1B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B1B1B"/>
                </a:solidFill>
                <a:latin typeface="Times New Roman" pitchFamily="18" charset="0"/>
                <a:cs typeface="Times New Roman" pitchFamily="18" charset="0"/>
              </a:rPr>
              <a:t>thymine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B1B1B"/>
                </a:solidFill>
                <a:latin typeface="Times New Roman" pitchFamily="18" charset="0"/>
                <a:cs typeface="Times New Roman" pitchFamily="18" charset="0"/>
              </a:rPr>
              <a:t>dimer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B1B1B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B1B1B"/>
                </a:solidFill>
                <a:latin typeface="Times New Roman" pitchFamily="18" charset="0"/>
                <a:cs typeface="Times New Roman" pitchFamily="18" charset="0"/>
              </a:rPr>
              <a:t>dsDNA.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2819400" y="2794000"/>
            <a:ext cx="50800" cy="2921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300"/>
              </a:lnSpc>
              <a:tabLst/>
            </a:pPr>
            <a:r>
              <a:rPr lang="en-US" altLang="zh-CN" sz="1779" dirty="0" smtClean="0">
                <a:solidFill>
                  <a:srgbClr val="C7C0C7"/>
                </a:solidFill>
                <a:latin typeface="Segoe UI" pitchFamily="18" charset="0"/>
                <a:cs typeface="Segoe UI" pitchFamily="18" charset="0"/>
              </a:rPr>
              <a:t>ii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3886200" y="2794000"/>
            <a:ext cx="50800" cy="2921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300"/>
              </a:lnSpc>
              <a:tabLst/>
            </a:pPr>
            <a:r>
              <a:rPr lang="en-US" altLang="zh-CN" sz="1779" dirty="0" smtClean="0">
                <a:solidFill>
                  <a:srgbClr val="CABEC4"/>
                </a:solidFill>
                <a:latin typeface="Segoe UI" pitchFamily="18" charset="0"/>
                <a:cs typeface="Segoe UI" pitchFamily="18" charset="0"/>
              </a:rPr>
              <a:t>II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4673600" y="2717800"/>
            <a:ext cx="63500" cy="266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/>
            </a:pPr>
            <a:r>
              <a:rPr lang="en-US" altLang="zh-CN" sz="690" dirty="0" smtClean="0">
                <a:solidFill>
                  <a:srgbClr val="9C486C"/>
                </a:solidFill>
                <a:latin typeface="Segoe UI" pitchFamily="18" charset="0"/>
                <a:cs typeface="Segoe UI" pitchFamily="18" charset="0"/>
              </a:rPr>
              <a:t>T</a:t>
            </a:r>
          </a:p>
          <a:p>
            <a:pPr>
              <a:lnSpc>
                <a:spcPts val="1200"/>
              </a:lnSpc>
              <a:tabLst/>
            </a:pPr>
            <a:r>
              <a:rPr lang="en-US" altLang="zh-CN" sz="1085" dirty="0" smtClean="0">
                <a:solidFill>
                  <a:srgbClr val="CCC3C9"/>
                </a:solidFill>
                <a:latin typeface="Segoe UI" pitchFamily="18" charset="0"/>
                <a:cs typeface="Segoe UI" pitchFamily="18" charset="0"/>
              </a:rPr>
              <a:t>II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3873500" y="2717800"/>
            <a:ext cx="342900" cy="393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                <a:tab pos="266700" algn="l"/>
              </a:tabLst>
            </a:pPr>
            <a:r>
              <a:rPr lang="en-US" altLang="zh-CN" dirty="0" smtClean="0"/>
              <a:t>	</a:t>
            </a:r>
            <a:r>
              <a:rPr lang="en-US" altLang="zh-CN" sz="690" dirty="0" smtClean="0">
                <a:solidFill>
                  <a:srgbClr val="8C5070"/>
                </a:solidFill>
                <a:latin typeface="Segoe UI" pitchFamily="18" charset="0"/>
                <a:cs typeface="Segoe UI" pitchFamily="18" charset="0"/>
              </a:rPr>
              <a:t>T</a:t>
            </a:r>
          </a:p>
          <a:p>
            <a:pPr>
              <a:lnSpc>
                <a:spcPts val="2200"/>
              </a:lnSpc>
              <a:tabLst>
                <a:tab pos="266700" algn="l"/>
              </a:tabLst>
            </a:pPr>
            <a:r>
              <a:rPr lang="en-US" altLang="zh-CN" sz="690" dirty="0" smtClean="0">
                <a:solidFill>
                  <a:srgbClr val="8F657C"/>
                </a:solidFill>
                <a:latin typeface="Segoe UI" pitchFamily="18" charset="0"/>
                <a:cs typeface="Segoe UI" pitchFamily="18" charset="0"/>
              </a:rPr>
              <a:t>·r</a:t>
            </a:r>
            <a:r>
              <a:rPr lang="en-US" altLang="zh-CN" sz="1779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779" dirty="0" smtClean="0">
                <a:solidFill>
                  <a:srgbClr val="CFC2CA"/>
                </a:solidFill>
                <a:latin typeface="Segoe UI" pitchFamily="18" charset="0"/>
                <a:cs typeface="Segoe UI" pitchFamily="18" charset="0"/>
              </a:rPr>
              <a:t>II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4902200" y="3225800"/>
            <a:ext cx="165100" cy="381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00"/>
              </a:lnSpc>
              <a:tabLst/>
            </a:pPr>
            <a:r>
              <a:rPr lang="en-US" altLang="zh-CN" sz="295" dirty="0" smtClean="0">
                <a:solidFill>
                  <a:srgbClr val="7E3160"/>
                </a:solidFill>
                <a:latin typeface="Segoe UI" pitchFamily="18" charset="0"/>
                <a:cs typeface="Segoe UI" pitchFamily="18" charset="0"/>
              </a:rPr>
              <a:t>•••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2819400" y="4178300"/>
            <a:ext cx="635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/>
            </a:pPr>
            <a:r>
              <a:rPr lang="en-US" altLang="zh-CN" sz="690" dirty="0" smtClean="0">
                <a:solidFill>
                  <a:srgbClr val="8C677A"/>
                </a:solidFill>
                <a:latin typeface="Segoe UI" pitchFamily="18" charset="0"/>
                <a:cs typeface="Segoe UI" pitchFamily="18" charset="0"/>
              </a:rPr>
              <a:t>A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3340100" y="4165600"/>
            <a:ext cx="762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/>
            </a:pPr>
            <a:r>
              <a:rPr lang="en-US" altLang="zh-CN" sz="690" dirty="0" smtClean="0">
                <a:solidFill>
                  <a:srgbClr val="826072"/>
                </a:solidFill>
                <a:latin typeface="Segoe UI" pitchFamily="18" charset="0"/>
                <a:cs typeface="Segoe UI" pitchFamily="18" charset="0"/>
              </a:rPr>
              <a:t>G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3619500" y="4178300"/>
            <a:ext cx="762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/>
            </a:pPr>
            <a:r>
              <a:rPr lang="en-US" altLang="zh-CN" sz="690" dirty="0" smtClean="0">
                <a:solidFill>
                  <a:srgbClr val="ABA3A7"/>
                </a:solidFill>
                <a:latin typeface="Segoe UI" pitchFamily="18" charset="0"/>
                <a:cs typeface="Segoe UI" pitchFamily="18" charset="0"/>
              </a:rPr>
              <a:t>.</a:t>
            </a:r>
            <a:r>
              <a:rPr lang="en-US" altLang="zh-CN" sz="690" dirty="0" smtClean="0">
                <a:solidFill>
                  <a:srgbClr val="7C586C"/>
                </a:solidFill>
                <a:latin typeface="Segoe UI" pitchFamily="18" charset="0"/>
                <a:cs typeface="Segoe UI" pitchFamily="18" charset="0"/>
              </a:rPr>
              <a:t>\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3886200" y="4178300"/>
            <a:ext cx="762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/>
            </a:pPr>
            <a:r>
              <a:rPr lang="en-US" altLang="zh-CN" sz="690" dirty="0" smtClean="0">
                <a:solidFill>
                  <a:srgbClr val="8E6D86"/>
                </a:solidFill>
                <a:latin typeface="Segoe UI" pitchFamily="18" charset="0"/>
                <a:cs typeface="Segoe UI" pitchFamily="18" charset="0"/>
              </a:rPr>
              <a:t>A</a:t>
            </a:r>
          </a:p>
        </p:txBody>
      </p:sp>
      <p:sp>
        <p:nvSpPr>
          <p:cNvPr id="16" name="TextBox 1"/>
          <p:cNvSpPr txBox="1"/>
          <p:nvPr/>
        </p:nvSpPr>
        <p:spPr>
          <a:xfrm>
            <a:off x="4152900" y="4330700"/>
            <a:ext cx="63500" cy="215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700"/>
              </a:lnSpc>
              <a:tabLst/>
            </a:pPr>
            <a:r>
              <a:rPr lang="en-US" altLang="zh-CN" sz="1344" dirty="0" smtClean="0">
                <a:solidFill>
                  <a:srgbClr val="D0C4CC"/>
                </a:solidFill>
                <a:latin typeface="Segoe UI" pitchFamily="18" charset="0"/>
                <a:cs typeface="Segoe UI" pitchFamily="18" charset="0"/>
              </a:rPr>
              <a:t>II</a:t>
            </a:r>
          </a:p>
        </p:txBody>
      </p:sp>
      <p:sp>
        <p:nvSpPr>
          <p:cNvPr id="17" name="TextBox 1"/>
          <p:cNvSpPr txBox="1"/>
          <p:nvPr/>
        </p:nvSpPr>
        <p:spPr>
          <a:xfrm>
            <a:off x="2819400" y="4508500"/>
            <a:ext cx="635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/>
            </a:pPr>
            <a:r>
              <a:rPr lang="en-US" altLang="zh-CN" sz="690" dirty="0" smtClean="0">
                <a:solidFill>
                  <a:srgbClr val="8F5C7D"/>
                </a:solidFill>
                <a:latin typeface="Segoe UI" pitchFamily="18" charset="0"/>
                <a:cs typeface="Segoe UI" pitchFamily="18" charset="0"/>
              </a:rPr>
              <a:t>l'</a:t>
            </a:r>
          </a:p>
        </p:txBody>
      </p:sp>
      <p:sp>
        <p:nvSpPr>
          <p:cNvPr id="18" name="TextBox 1"/>
          <p:cNvSpPr txBox="1"/>
          <p:nvPr/>
        </p:nvSpPr>
        <p:spPr>
          <a:xfrm>
            <a:off x="685800" y="4927600"/>
            <a:ext cx="5955669" cy="500598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300"/>
              </a:lnSpc>
              <a:tabLst>
                <a:tab pos="1816100" algn="l"/>
                <a:tab pos="1892300" algn="l"/>
              </a:tabLst>
            </a:pPr>
            <a:r>
              <a:rPr lang="en-US" altLang="zh-CN" sz="1285" dirty="0" smtClean="0">
                <a:solidFill>
                  <a:srgbClr val="1B1B1B"/>
                </a:solidFill>
                <a:latin typeface="Times New Roman" pitchFamily="18" charset="0"/>
                <a:cs typeface="Times New Roman" pitchFamily="18" charset="0"/>
              </a:rPr>
              <a:t>Sunlight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B1B1B"/>
                </a:solidFill>
                <a:latin typeface="Times New Roman" pitchFamily="18" charset="0"/>
                <a:cs typeface="Times New Roman" pitchFamily="18" charset="0"/>
              </a:rPr>
              <a:t>inactivates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B1B1B"/>
                </a:solidFill>
                <a:latin typeface="Times New Roman" pitchFamily="18" charset="0"/>
                <a:cs typeface="Times New Roman" pitchFamily="18" charset="0"/>
              </a:rPr>
              <a:t>virus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B1B1B"/>
                </a:solidFill>
                <a:latin typeface="Times New Roman" pitchFamily="18" charset="0"/>
                <a:cs typeface="Times New Roman" pitchFamily="18" charset="0"/>
              </a:rPr>
              <a:t>infectivity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B1B1B"/>
                </a:solidFill>
                <a:latin typeface="Times New Roman" pitchFamily="18" charset="0"/>
                <a:cs typeface="Times New Roman" pitchFamily="18" charset="0"/>
              </a:rPr>
              <a:t>because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B1B1B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B1B1B"/>
                </a:solidFill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B1B1B"/>
                </a:solidFill>
                <a:latin typeface="Times New Roman" pitchFamily="18" charset="0"/>
                <a:cs typeface="Times New Roman" pitchFamily="18" charset="0"/>
              </a:rPr>
              <a:t>ultraviolet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B1B1B"/>
                </a:solidFill>
                <a:latin typeface="Times New Roman" pitchFamily="18" charset="0"/>
                <a:cs typeface="Times New Roman" pitchFamily="18" charset="0"/>
              </a:rPr>
              <a:t>component.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B1B1B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B1B1B"/>
                </a:solidFill>
                <a:latin typeface="Times New Roman" pitchFamily="18" charset="0"/>
                <a:cs typeface="Times New Roman" pitchFamily="18" charset="0"/>
              </a:rPr>
              <a:t>practical</a:t>
            </a:r>
          </a:p>
          <a:p>
            <a:pPr>
              <a:lnSpc>
                <a:spcPts val="1700"/>
              </a:lnSpc>
              <a:tabLst>
                <a:tab pos="1816100" algn="l"/>
                <a:tab pos="1892300" algn="l"/>
              </a:tabLst>
            </a:pPr>
            <a:r>
              <a:rPr lang="en-US" altLang="zh-CN" sz="1285" dirty="0" smtClean="0">
                <a:solidFill>
                  <a:srgbClr val="1B1B1B"/>
                </a:solidFill>
                <a:latin typeface="Times New Roman" pitchFamily="18" charset="0"/>
                <a:cs typeface="Times New Roman" pitchFamily="18" charset="0"/>
              </a:rPr>
              <a:t>aspect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B1B1B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B1B1B"/>
                </a:solidFill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B1B1B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B1B1B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B1B1B"/>
                </a:solidFill>
                <a:latin typeface="Times New Roman" pitchFamily="18" charset="0"/>
                <a:cs typeface="Times New Roman" pitchFamily="18" charset="0"/>
              </a:rPr>
              <a:t>rapid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B1B1B"/>
                </a:solidFill>
                <a:latin typeface="Times New Roman" pitchFamily="18" charset="0"/>
                <a:cs typeface="Times New Roman" pitchFamily="18" charset="0"/>
              </a:rPr>
              <a:t>inactivation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B1B1B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B1B1B"/>
                </a:solidFill>
                <a:latin typeface="Times New Roman" pitchFamily="18" charset="0"/>
                <a:cs typeface="Times New Roman" pitchFamily="18" charset="0"/>
              </a:rPr>
              <a:t>sunlight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B1B1B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B1B1B"/>
                </a:solidFill>
                <a:latin typeface="Times New Roman" pitchFamily="18" charset="0"/>
                <a:cs typeface="Times New Roman" pitchFamily="18" charset="0"/>
              </a:rPr>
              <a:t>baculoviruses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B1B1B"/>
                </a:solidFill>
                <a:latin typeface="Times New Roman" pitchFamily="18" charset="0"/>
                <a:cs typeface="Times New Roman" pitchFamily="18" charset="0"/>
              </a:rPr>
              <a:t>applied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B1B1B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B1B1B"/>
                </a:solidFill>
                <a:latin typeface="Times New Roman" pitchFamily="18" charset="0"/>
                <a:cs typeface="Times New Roman" pitchFamily="18" charset="0"/>
              </a:rPr>
              <a:t>crops</a:t>
            </a:r>
          </a:p>
          <a:p>
            <a:pPr>
              <a:lnSpc>
                <a:spcPts val="1700"/>
              </a:lnSpc>
              <a:tabLst>
                <a:tab pos="1816100" algn="l"/>
                <a:tab pos="1892300" algn="l"/>
              </a:tabLst>
            </a:pPr>
            <a:r>
              <a:rPr lang="en-US" altLang="zh-CN" sz="1285" dirty="0" smtClean="0">
                <a:solidFill>
                  <a:srgbClr val="1B1B1B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B1B1B"/>
                </a:solidFill>
                <a:latin typeface="Times New Roman" pitchFamily="18" charset="0"/>
                <a:cs typeface="Times New Roman" pitchFamily="18" charset="0"/>
              </a:rPr>
              <a:t>forests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B1B1B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B1B1B"/>
                </a:solidFill>
                <a:latin typeface="Times New Roman" pitchFamily="18" charset="0"/>
                <a:cs typeface="Times New Roman" pitchFamily="18" charset="0"/>
              </a:rPr>
              <a:t>insecticides.</a:t>
            </a:r>
          </a:p>
          <a:p>
            <a:pPr>
              <a:lnSpc>
                <a:spcPts val="2500"/>
              </a:lnSpc>
              <a:tabLst>
                <a:tab pos="1816100" algn="l"/>
                <a:tab pos="1892300" algn="l"/>
              </a:tabLst>
            </a:pPr>
            <a:r>
              <a:rPr lang="en-US" altLang="zh-CN" sz="185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54" dirty="0" smtClean="0">
                <a:solidFill>
                  <a:srgbClr val="0B0B0B"/>
                </a:solidFill>
                <a:latin typeface="Times New Roman" pitchFamily="18" charset="0"/>
                <a:cs typeface="Times New Roman" pitchFamily="18" charset="0"/>
              </a:rPr>
              <a:t>Chemical</a:t>
            </a:r>
            <a:r>
              <a:rPr lang="en-US" altLang="zh-CN" sz="1854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854" dirty="0" smtClean="0">
                <a:solidFill>
                  <a:srgbClr val="0B0B0B"/>
                </a:solidFill>
                <a:latin typeface="Times New Roman" pitchFamily="18" charset="0"/>
                <a:cs typeface="Times New Roman" pitchFamily="18" charset="0"/>
              </a:rPr>
              <a:t>agents</a:t>
            </a:r>
          </a:p>
          <a:p>
            <a:pPr>
              <a:lnSpc>
                <a:spcPts val="1900"/>
              </a:lnSpc>
              <a:tabLst>
                <a:tab pos="1816100" algn="l"/>
                <a:tab pos="1892300" algn="l"/>
              </a:tabLst>
            </a:pP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Chemicals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inactivate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virus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infectivity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similar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kinetics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physical</a:t>
            </a:r>
          </a:p>
          <a:p>
            <a:pPr>
              <a:lnSpc>
                <a:spcPts val="1700"/>
              </a:lnSpc>
              <a:tabLst>
                <a:tab pos="1816100" algn="l"/>
                <a:tab pos="1892300" algn="l"/>
              </a:tabLst>
            </a:pP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agents,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either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inactivation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rates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(Figure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When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soMe</a:t>
            </a:r>
          </a:p>
          <a:p>
            <a:pPr>
              <a:lnSpc>
                <a:spcPts val="1700"/>
              </a:lnSpc>
              <a:tabLst>
                <a:tab pos="1816100" algn="l"/>
                <a:tab pos="1892300" algn="l"/>
              </a:tabLst>
            </a:pP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inactivation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plotted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initial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part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graph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small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shoulder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before</a:t>
            </a:r>
          </a:p>
          <a:p>
            <a:pPr>
              <a:lnSpc>
                <a:spcPts val="1700"/>
              </a:lnSpc>
              <a:tabLst>
                <a:tab pos="1816100" algn="l"/>
                <a:tab pos="1892300" algn="l"/>
              </a:tabLst>
            </a:pP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straight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line.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could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due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delay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while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chemical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reaches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target</a:t>
            </a:r>
          </a:p>
          <a:p>
            <a:pPr>
              <a:lnSpc>
                <a:spcPts val="1700"/>
              </a:lnSpc>
              <a:tabLst>
                <a:tab pos="1816100" algn="l"/>
                <a:tab pos="1892300" algn="l"/>
              </a:tabLst>
            </a:pP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virion.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Many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chemicals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inactivate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virus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infectivity,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many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them</a:t>
            </a:r>
          </a:p>
          <a:p>
            <a:pPr>
              <a:lnSpc>
                <a:spcPts val="1700"/>
              </a:lnSpc>
              <a:tabLst>
                <a:tab pos="1816100" algn="l"/>
                <a:tab pos="1892300" algn="l"/>
              </a:tabLst>
            </a:pP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inactivation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target(s)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uncertain.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now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consider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effects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hydrogen</a:t>
            </a:r>
          </a:p>
          <a:p>
            <a:pPr>
              <a:lnSpc>
                <a:spcPts val="1700"/>
              </a:lnSpc>
              <a:tabLst>
                <a:tab pos="1816100" algn="l"/>
                <a:tab pos="1892300" algn="l"/>
              </a:tabLst>
            </a:pP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ion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concentration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(pH)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variety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chemical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agents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virus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infectivity.</a:t>
            </a:r>
          </a:p>
          <a:p>
            <a:pPr>
              <a:lnSpc>
                <a:spcPts val="2200"/>
              </a:lnSpc>
              <a:tabLst>
                <a:tab pos="1816100" algn="l"/>
                <a:tab pos="1892300" algn="l"/>
              </a:tabLst>
            </a:pPr>
            <a:r>
              <a:rPr lang="en-US" altLang="zh-CN" sz="1620" dirty="0" smtClean="0">
                <a:solidFill>
                  <a:srgbClr val="0E0E0E"/>
                </a:solidFill>
                <a:latin typeface="Times New Roman" pitchFamily="18" charset="0"/>
                <a:cs typeface="Times New Roman" pitchFamily="18" charset="0"/>
              </a:rPr>
              <a:t>2.a</a:t>
            </a:r>
            <a:r>
              <a:rPr lang="en-US" altLang="zh-CN" sz="16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20" dirty="0" smtClean="0">
                <a:solidFill>
                  <a:srgbClr val="0E0E0E"/>
                </a:solidFill>
                <a:latin typeface="Times New Roman" pitchFamily="18" charset="0"/>
                <a:cs typeface="Times New Roman" pitchFamily="18" charset="0"/>
              </a:rPr>
              <a:t>Acids</a:t>
            </a:r>
            <a:r>
              <a:rPr lang="en-US" altLang="zh-CN" sz="16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20" dirty="0" smtClean="0">
                <a:solidFill>
                  <a:srgbClr val="0E0E0E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6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20" dirty="0" smtClean="0">
                <a:solidFill>
                  <a:srgbClr val="0E0E0E"/>
                </a:solidFill>
                <a:latin typeface="Times New Roman" pitchFamily="18" charset="0"/>
                <a:cs typeface="Times New Roman" pitchFamily="18" charset="0"/>
              </a:rPr>
              <a:t>alkalis</a:t>
            </a:r>
          </a:p>
          <a:p>
            <a:pPr>
              <a:lnSpc>
                <a:spcPts val="1900"/>
              </a:lnSpc>
              <a:tabLst>
                <a:tab pos="1816100" algn="l"/>
                <a:tab pos="1892300" algn="l"/>
              </a:tabLst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Most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viruses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fairly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stable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values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between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9,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extreme</a:t>
            </a:r>
          </a:p>
          <a:p>
            <a:pPr>
              <a:lnSpc>
                <a:spcPts val="1700"/>
              </a:lnSpc>
              <a:tabLst>
                <a:tab pos="1816100" algn="l"/>
                <a:tab pos="1892300" algn="l"/>
              </a:tabLst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values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virions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undergo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conformational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changes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rates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infectivity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loss</a:t>
            </a:r>
          </a:p>
          <a:p>
            <a:pPr>
              <a:lnSpc>
                <a:spcPts val="1700"/>
              </a:lnSpc>
              <a:tabLst>
                <a:tab pos="1816100" algn="l"/>
                <a:tab pos="1892300" algn="l"/>
              </a:tabLst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usually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increase.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high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values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both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nucleic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acids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proteins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be</a:t>
            </a:r>
          </a:p>
          <a:p>
            <a:pPr>
              <a:lnSpc>
                <a:spcPts val="1700"/>
              </a:lnSpc>
              <a:tabLst>
                <a:tab pos="1816100" algn="l"/>
                <a:tab pos="1892300" algn="l"/>
              </a:tabLst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daMaged.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Alkali,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dilute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sodiuM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hydroxide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(soMetimes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combination</a:t>
            </a:r>
          </a:p>
          <a:p>
            <a:pPr>
              <a:lnSpc>
                <a:spcPts val="1700"/>
              </a:lnSpc>
              <a:tabLst>
                <a:tab pos="1816100" algn="l"/>
                <a:tab pos="1892300" algn="l"/>
              </a:tabLst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steaM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disinfect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Manufacturing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vessels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tools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</a:t>
            </a:r>
          </a:p>
          <a:p>
            <a:pPr>
              <a:lnSpc>
                <a:spcPts val="1700"/>
              </a:lnSpc>
              <a:tabLst>
                <a:tab pos="1816100" algn="l"/>
                <a:tab pos="1892300" algn="l"/>
              </a:tabLst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pharmaceutical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industry.</a:t>
            </a:r>
          </a:p>
          <a:p>
            <a:pPr>
              <a:lnSpc>
                <a:spcPts val="1800"/>
              </a:lnSpc>
              <a:tabLst>
                <a:tab pos="1816100" algn="l"/>
                <a:tab pos="1892300" algn="l"/>
              </a:tabLst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infectivity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viruses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inactivated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low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values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result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of</a:t>
            </a:r>
          </a:p>
          <a:p>
            <a:pPr>
              <a:lnSpc>
                <a:spcPts val="1700"/>
              </a:lnSpc>
              <a:tabLst>
                <a:tab pos="1816100" algn="l"/>
                <a:tab pos="1892300" algn="l"/>
              </a:tabLst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alterations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surface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proteins.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Viruses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infect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humans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mammals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via</a:t>
            </a:r>
          </a:p>
          <a:p>
            <a:pPr>
              <a:lnSpc>
                <a:spcPts val="1700"/>
              </a:lnSpc>
              <a:tabLst>
                <a:tab pos="1816100" algn="l"/>
                <a:tab pos="1892300" algn="l"/>
              </a:tabLst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gastrointestinal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route,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however,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relatively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stable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low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values.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These</a:t>
            </a:r>
          </a:p>
          <a:p>
            <a:pPr>
              <a:lnSpc>
                <a:spcPts val="1700"/>
              </a:lnSpc>
              <a:tabLst>
                <a:tab pos="1816100" algn="l"/>
                <a:tab pos="1892300" algn="l"/>
              </a:tabLst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viruses,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include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rotaviruses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survive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stomach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2386486" y="6604281"/>
            <a:ext cx="2941650" cy="40182"/>
          </a:xfrm>
          <a:custGeom>
            <a:avLst/>
            <a:gdLst>
              <a:gd name="connsiteX0" fmla="*/ 10045 w 2941650"/>
              <a:gd name="connsiteY0" fmla="*/ 10045 h 40182"/>
              <a:gd name="connsiteX1" fmla="*/ 2931604 w 2941650"/>
              <a:gd name="connsiteY1" fmla="*/ 10045 h 40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941650" h="40182">
                <a:moveTo>
                  <a:pt x="10045" y="10045"/>
                </a:moveTo>
                <a:lnTo>
                  <a:pt x="2931604" y="10045"/>
                </a:lnTo>
              </a:path>
            </a:pathLst>
          </a:custGeom>
          <a:ln w="25400">
            <a:solidFill>
              <a:srgbClr val="7C7C7C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4025900"/>
            <a:ext cx="3594100" cy="2882900"/>
          </a:xfrm>
          <a:prstGeom prst="rect">
            <a:avLst/>
          </a:prstGeom>
          <a:noFill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561389" cy="10693958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85800" y="850900"/>
            <a:ext cx="6038384" cy="261552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300"/>
              </a:lnSpc>
              <a:tabLst/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contents,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commonly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between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Furthermore,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their</a:t>
            </a:r>
          </a:p>
          <a:p>
            <a:pPr>
              <a:lnSpc>
                <a:spcPts val="1700"/>
              </a:lnSpc>
              <a:tabLst/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virions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able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withstand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sudden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increase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when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moved</a:t>
            </a:r>
          </a:p>
          <a:p>
            <a:pPr>
              <a:lnSpc>
                <a:spcPts val="1700"/>
              </a:lnSpc>
              <a:tabLst/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stomach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intestine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(pH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about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7.5),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resistant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to</a:t>
            </a:r>
          </a:p>
          <a:p>
            <a:pPr>
              <a:lnSpc>
                <a:spcPts val="1700"/>
              </a:lnSpc>
              <a:tabLst/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inactivation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bile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salts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proteolytic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enzymes.</a:t>
            </a:r>
          </a:p>
          <a:p>
            <a:pPr>
              <a:lnSpc>
                <a:spcPts val="1800"/>
              </a:lnSpc>
              <a:tabLst/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HAV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many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enteroviruses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infect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hosts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via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gastrointestinal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tract.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These</a:t>
            </a:r>
          </a:p>
          <a:p>
            <a:pPr>
              <a:lnSpc>
                <a:spcPts val="1700"/>
              </a:lnSpc>
              <a:tabLst/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viruses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picornaviruses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but,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when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pared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those</a:t>
            </a:r>
          </a:p>
          <a:p>
            <a:pPr>
              <a:lnSpc>
                <a:spcPts val="1700"/>
              </a:lnSpc>
              <a:tabLst/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picornaviruses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(such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rhinoviruses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aphthoviruses)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infect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hosts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via</a:t>
            </a:r>
          </a:p>
          <a:p>
            <a:pPr>
              <a:lnSpc>
                <a:spcPts val="1700"/>
              </a:lnSpc>
              <a:tabLst/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routes,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virions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much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acid-resistant.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seen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Figure</a:t>
            </a:r>
          </a:p>
          <a:p>
            <a:pPr>
              <a:lnSpc>
                <a:spcPts val="1700"/>
              </a:lnSpc>
              <a:tabLst/>
            </a:pP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HAV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infectivity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still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detected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after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minutes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3.3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>
              <a:lnSpc>
                <a:spcPts val="1700"/>
              </a:lnSpc>
              <a:tabLst/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temperature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85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°C;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thus,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HAV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virus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high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resistance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to</a:t>
            </a:r>
          </a:p>
          <a:p>
            <a:pPr>
              <a:lnSpc>
                <a:spcPts val="1700"/>
              </a:lnSpc>
              <a:tabLst/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inactivation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both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heat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acid..</a:t>
            </a:r>
          </a:p>
          <a:p>
            <a:pPr>
              <a:lnSpc>
                <a:spcPts val="1800"/>
              </a:lnSpc>
              <a:tabLst/>
            </a:pP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Figure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Inactivation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hepatitis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virus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infectivity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three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values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85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°C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zh-CN" sz="1285" dirty="0" smtClean="0">
              <a:solidFill>
                <a:srgbClr val="17171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685800" y="6718300"/>
            <a:ext cx="5942332" cy="300851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0"/>
              </a:lnSpc>
              <a:tabLst>
                <a:tab pos="2070100" algn="l"/>
                <a:tab pos="2654300" algn="l"/>
              </a:tabLst>
            </a:pPr>
            <a:r>
              <a:rPr lang="en-US" altLang="zh-CN" dirty="0" smtClean="0"/>
              <a:t>		</a:t>
            </a:r>
            <a:r>
              <a:rPr lang="en-US" altLang="zh-CN" sz="889" dirty="0" smtClean="0">
                <a:solidFill>
                  <a:srgbClr val="5C5C5C"/>
                </a:solidFill>
                <a:latin typeface="Segoe UI" pitchFamily="18" charset="0"/>
                <a:cs typeface="Segoe UI" pitchFamily="18" charset="0"/>
              </a:rPr>
              <a:t>5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600"/>
              </a:lnSpc>
              <a:tabLst>
                <a:tab pos="2070100" algn="l"/>
                <a:tab pos="2654300" algn="l"/>
              </a:tabLst>
            </a:pP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Phenol,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weak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acid,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destroys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capsids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virions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without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altering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nucleic</a:t>
            </a:r>
          </a:p>
          <a:p>
            <a:pPr>
              <a:lnSpc>
                <a:spcPts val="1700"/>
              </a:lnSpc>
              <a:tabLst>
                <a:tab pos="2070100" algn="l"/>
                <a:tab pos="2654300" algn="l"/>
              </a:tabLst>
            </a:pP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acids.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commonly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laboratory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extract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nucleic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acids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virions.</a:t>
            </a:r>
          </a:p>
          <a:p>
            <a:pPr>
              <a:lnSpc>
                <a:spcPts val="2200"/>
              </a:lnSpc>
              <a:tabLst>
                <a:tab pos="2070100" algn="l"/>
                <a:tab pos="2654300" algn="l"/>
              </a:tabLst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zh-CN" sz="1620" dirty="0" smtClean="0">
                <a:solidFill>
                  <a:srgbClr val="0F0F0F"/>
                </a:solidFill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altLang="zh-CN" sz="162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20" dirty="0" smtClean="0">
                <a:solidFill>
                  <a:srgbClr val="0F0F0F"/>
                </a:solidFill>
                <a:latin typeface="Times New Roman" pitchFamily="18" charset="0"/>
                <a:cs typeface="Times New Roman" pitchFamily="18" charset="0"/>
              </a:rPr>
              <a:t>Hypochlorite</a:t>
            </a:r>
          </a:p>
          <a:p>
            <a:pPr>
              <a:lnSpc>
                <a:spcPts val="1900"/>
              </a:lnSpc>
              <a:tabLst>
                <a:tab pos="2070100" algn="l"/>
                <a:tab pos="2654300" algn="l"/>
              </a:tabLst>
            </a:pP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most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widely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disinfectants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hypochlorite.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Both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hypochlorite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ion</a:t>
            </a:r>
          </a:p>
          <a:p>
            <a:pPr>
              <a:lnSpc>
                <a:spcPts val="1700"/>
              </a:lnSpc>
              <a:tabLst>
                <a:tab pos="2070100" algn="l"/>
                <a:tab pos="2654300" algn="l"/>
              </a:tabLst>
            </a:pP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(OCI-)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undissociated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hypochlorous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acid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(HOCI)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excellent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disinfectants;</a:t>
            </a:r>
          </a:p>
          <a:p>
            <a:pPr>
              <a:lnSpc>
                <a:spcPts val="1700"/>
              </a:lnSpc>
              <a:tabLst>
                <a:tab pos="2070100" algn="l"/>
                <a:tab pos="2654300" algn="l"/>
              </a:tabLst>
            </a:pP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act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oxidizing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organic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molecules,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such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proteins.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Hypochlorite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ions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are</a:t>
            </a:r>
          </a:p>
          <a:p>
            <a:pPr>
              <a:lnSpc>
                <a:spcPts val="1700"/>
              </a:lnSpc>
              <a:tabLst>
                <a:tab pos="2070100" algn="l"/>
                <a:tab pos="2654300" algn="l"/>
              </a:tabLst>
            </a:pP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either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supplied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sodium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hypochlorite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generated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dissolving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chlorine</a:t>
            </a:r>
          </a:p>
          <a:p>
            <a:pPr>
              <a:lnSpc>
                <a:spcPts val="1700"/>
              </a:lnSpc>
              <a:tabLst>
                <a:tab pos="2070100" algn="l"/>
                <a:tab pos="2654300" algn="l"/>
              </a:tabLst>
            </a:pP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gas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water.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latter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treat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drinking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water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supplies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pPr>
              <a:lnSpc>
                <a:spcPts val="1600"/>
              </a:lnSpc>
              <a:tabLst>
                <a:tab pos="2070100" algn="l"/>
                <a:tab pos="2654300" algn="l"/>
              </a:tabLst>
            </a:pP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swimming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pool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water.</a:t>
            </a:r>
          </a:p>
          <a:p>
            <a:pPr>
              <a:lnSpc>
                <a:spcPts val="1800"/>
              </a:lnSpc>
              <a:tabLst>
                <a:tab pos="2070100" algn="l"/>
                <a:tab pos="2654300" algn="l"/>
              </a:tabLst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Sodium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hypochlorite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disinfectants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dairy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industry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control</a:t>
            </a:r>
          </a:p>
          <a:p>
            <a:pPr>
              <a:lnSpc>
                <a:spcPts val="1700"/>
              </a:lnSpc>
              <a:tabLst>
                <a:tab pos="2070100" algn="l"/>
                <a:tab pos="2654300" algn="l"/>
              </a:tabLst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phages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lactic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acid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bacteria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such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Lactobacillus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spp.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inactivation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>
              <a:lnSpc>
                <a:spcPts val="1700"/>
              </a:lnSpc>
              <a:tabLst>
                <a:tab pos="2070100" algn="l"/>
                <a:tab pos="2654300" algn="l"/>
              </a:tabLst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Lactobacillus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phage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four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concentrations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hypochlorite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shown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Figure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zh-CN" sz="1285" dirty="0" smtClean="0">
              <a:solidFill>
                <a:srgbClr val="16161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0900" y="2476500"/>
            <a:ext cx="3073400" cy="2476500"/>
          </a:xfrm>
          <a:prstGeom prst="rect">
            <a:avLst/>
          </a:prstGeom>
          <a:noFill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561389" cy="10693958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85800" y="787400"/>
            <a:ext cx="5759847" cy="109773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300"/>
              </a:lnSpc>
              <a:tabLst/>
            </a:pP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free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chlorine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concentrations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100-3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ppm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slower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rates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of</a:t>
            </a:r>
          </a:p>
          <a:p>
            <a:pPr>
              <a:lnSpc>
                <a:spcPts val="1700"/>
              </a:lnSpc>
              <a:tabLst/>
            </a:pP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inactivation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small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percentage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virions</a:t>
            </a: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zh-CN" sz="1285" dirty="0" smtClean="0">
              <a:solidFill>
                <a:srgbClr val="141414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800"/>
              </a:lnSpc>
              <a:tabLst/>
            </a:pP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Figure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Inactivation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Lactobacillus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phage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BYM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hypochlorite.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The</a:t>
            </a:r>
          </a:p>
          <a:p>
            <a:pPr>
              <a:lnSpc>
                <a:spcPts val="1700"/>
              </a:lnSpc>
              <a:tabLst/>
            </a:pP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concentrations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shown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parts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per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million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(ppm)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free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chlorine.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phage</a:t>
            </a:r>
          </a:p>
          <a:p>
            <a:pPr>
              <a:lnSpc>
                <a:spcPts val="1700"/>
              </a:lnSpc>
              <a:tabLst/>
            </a:pP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suspensions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°C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altLang="zh-CN" sz="1285" dirty="0" smtClean="0">
                <a:solidFill>
                  <a:srgbClr val="141414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zh-CN" sz="1285" dirty="0" smtClean="0">
              <a:solidFill>
                <a:srgbClr val="14141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4991100" y="3251200"/>
            <a:ext cx="25400" cy="139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0"/>
              </a:lnSpc>
              <a:tabLst/>
            </a:pPr>
            <a:r>
              <a:rPr lang="en-US" altLang="zh-CN" sz="889" dirty="0" smtClean="0">
                <a:solidFill>
                  <a:srgbClr val="575757"/>
                </a:solidFill>
                <a:latin typeface="Segoe UI" pitchFamily="18" charset="0"/>
                <a:cs typeface="Segoe UI" pitchFamily="18" charset="0"/>
              </a:rPr>
              <a:t>1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5029200" y="3276600"/>
            <a:ext cx="368300" cy="8001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0"/>
              </a:lnSpc>
              <a:tabLst>
                <a:tab pos="165100" algn="l"/>
              </a:tabLst>
            </a:pPr>
            <a:r>
              <a:rPr lang="en-US" altLang="zh-CN" dirty="0" smtClean="0"/>
              <a:t>	</a:t>
            </a:r>
            <a:r>
              <a:rPr lang="en-US" altLang="zh-CN" sz="889" dirty="0" smtClean="0">
                <a:solidFill>
                  <a:srgbClr val="575757"/>
                </a:solidFill>
                <a:latin typeface="Segoe UI" pitchFamily="18" charset="0"/>
                <a:cs typeface="Segoe UI" pitchFamily="18" charset="0"/>
              </a:rPr>
              <a:t>ppm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100"/>
              </a:lnSpc>
              <a:tabLst>
                <a:tab pos="165100" algn="l"/>
              </a:tabLst>
            </a:pPr>
            <a:r>
              <a:rPr lang="en-US" altLang="zh-CN" sz="889" dirty="0" smtClean="0">
                <a:solidFill>
                  <a:srgbClr val="5B5B5B"/>
                </a:solidFill>
                <a:latin typeface="Segoe UI" pitchFamily="18" charset="0"/>
                <a:cs typeface="Segoe UI" pitchFamily="18" charset="0"/>
              </a:rPr>
              <a:t>OO</a:t>
            </a:r>
            <a:r>
              <a:rPr lang="en-US" altLang="zh-CN" sz="88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9" dirty="0" smtClean="0">
                <a:solidFill>
                  <a:srgbClr val="5B5B5B"/>
                </a:solidFill>
                <a:latin typeface="Segoe UI" pitchFamily="18" charset="0"/>
                <a:cs typeface="Segoe UI" pitchFamily="18" charset="0"/>
              </a:rPr>
              <a:t>ppm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3467100" y="4800600"/>
            <a:ext cx="190500" cy="139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0"/>
              </a:lnSpc>
              <a:tabLst/>
            </a:pPr>
            <a:r>
              <a:rPr lang="en-US" altLang="zh-CN" sz="889" dirty="0" smtClean="0">
                <a:solidFill>
                  <a:srgbClr val="545454"/>
                </a:solidFill>
                <a:latin typeface="Segoe UI" pitchFamily="18" charset="0"/>
                <a:cs typeface="Segoe UI" pitchFamily="18" charset="0"/>
              </a:rPr>
              <a:t>Tim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3810000" y="4800600"/>
            <a:ext cx="431800" cy="139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0"/>
              </a:lnSpc>
              <a:tabLst/>
            </a:pPr>
            <a:r>
              <a:rPr lang="en-US" altLang="zh-CN" sz="889" dirty="0" smtClean="0">
                <a:solidFill>
                  <a:srgbClr val="545454"/>
                </a:solidFill>
                <a:latin typeface="Segoe UI" pitchFamily="18" charset="0"/>
                <a:cs typeface="Segoe UI" pitchFamily="18" charset="0"/>
              </a:rPr>
              <a:t>minute</a:t>
            </a:r>
            <a:r>
              <a:rPr lang="en-US" altLang="zh-CN" sz="889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89" dirty="0" smtClean="0">
                <a:solidFill>
                  <a:srgbClr val="545454"/>
                </a:solidFill>
                <a:latin typeface="Segoe UI" pitchFamily="18" charset="0"/>
                <a:cs typeface="Segoe UI" pitchFamily="18" charset="0"/>
              </a:rPr>
              <a:t>)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685800" y="5143500"/>
            <a:ext cx="6066982" cy="448020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600"/>
              </a:lnSpc>
              <a:tabLst>
                <a:tab pos="1574800" algn="l"/>
                <a:tab pos="2032000" algn="l"/>
              </a:tabLst>
            </a:pPr>
            <a:r>
              <a:rPr lang="en-US" altLang="zh-CN" dirty="0" smtClean="0"/>
              <a:t>	</a:t>
            </a:r>
            <a:r>
              <a:rPr lang="en-US" altLang="zh-CN" sz="162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en-US" altLang="zh-CN" sz="16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2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Aldehydes</a:t>
            </a:r>
            <a:r>
              <a:rPr lang="en-US" altLang="zh-CN" sz="16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2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6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2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alcohols</a:t>
            </a:r>
          </a:p>
          <a:p>
            <a:pPr>
              <a:lnSpc>
                <a:spcPts val="1800"/>
              </a:lnSpc>
              <a:tabLst>
                <a:tab pos="1574800" algn="l"/>
                <a:tab pos="2032000" algn="l"/>
              </a:tabLst>
            </a:pP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Formaldehyde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glutaraldehyde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damage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both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enveloped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non-enveloped</a:t>
            </a:r>
          </a:p>
          <a:p>
            <a:pPr>
              <a:lnSpc>
                <a:spcPts val="1700"/>
              </a:lnSpc>
              <a:tabLst>
                <a:tab pos="1574800" algn="l"/>
                <a:tab pos="2032000" algn="l"/>
              </a:tabLst>
            </a:pP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virions.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Formaldehyde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cross-links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proteins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reacts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amino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groups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nucleic</a:t>
            </a:r>
          </a:p>
          <a:p>
            <a:pPr>
              <a:lnSpc>
                <a:spcPts val="1700"/>
              </a:lnSpc>
              <a:tabLst>
                <a:tab pos="1574800" algn="l"/>
                <a:tab pos="2032000" algn="l"/>
              </a:tabLst>
            </a:pP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acids;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destroy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infectivity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poliovirus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viruses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in</a:t>
            </a:r>
          </a:p>
          <a:p>
            <a:pPr>
              <a:lnSpc>
                <a:spcPts val="1700"/>
              </a:lnSpc>
              <a:tabLst>
                <a:tab pos="1574800" algn="l"/>
                <a:tab pos="2032000" algn="l"/>
              </a:tabLst>
            </a:pP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inactivated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vaccines.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Glutaraldehyde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useful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disinfecting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metal</a:t>
            </a:r>
          </a:p>
          <a:p>
            <a:pPr>
              <a:lnSpc>
                <a:spcPts val="1700"/>
              </a:lnSpc>
              <a:tabLst>
                <a:tab pos="1574800" algn="l"/>
                <a:tab pos="2032000" algn="l"/>
              </a:tabLst>
            </a:pP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surfaces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because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non-corrosive.</a:t>
            </a:r>
          </a:p>
          <a:p>
            <a:pPr>
              <a:lnSpc>
                <a:spcPts val="1800"/>
              </a:lnSpc>
              <a:tabLst>
                <a:tab pos="1574800" algn="l"/>
                <a:tab pos="2032000" algn="l"/>
              </a:tabLst>
            </a:pP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Ethanol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isopropyl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alcohol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general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purpose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disinfectants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in</a:t>
            </a:r>
          </a:p>
          <a:p>
            <a:pPr>
              <a:lnSpc>
                <a:spcPts val="1700"/>
              </a:lnSpc>
              <a:tabLst>
                <a:tab pos="1574800" algn="l"/>
                <a:tab pos="2032000" algn="l"/>
              </a:tabLst>
            </a:pP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waterless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hand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washes.</a:t>
            </a:r>
          </a:p>
          <a:p>
            <a:pPr>
              <a:lnSpc>
                <a:spcPts val="2200"/>
              </a:lnSpc>
              <a:tabLst>
                <a:tab pos="1574800" algn="l"/>
                <a:tab pos="2032000" algn="l"/>
              </a:tabLst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zh-CN" sz="162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en-US" altLang="zh-CN" sz="162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2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Lipid</a:t>
            </a:r>
            <a:r>
              <a:rPr lang="en-US" altLang="zh-CN" sz="16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2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solvents</a:t>
            </a:r>
          </a:p>
          <a:p>
            <a:pPr>
              <a:lnSpc>
                <a:spcPts val="1800"/>
              </a:lnSpc>
              <a:tabLst>
                <a:tab pos="1574800" algn="l"/>
                <a:tab pos="2032000" algn="l"/>
              </a:tabLst>
            </a:pP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Detergents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many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organic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solvents,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such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chloroform,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destroy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infectivity</a:t>
            </a:r>
          </a:p>
          <a:p>
            <a:pPr>
              <a:lnSpc>
                <a:spcPts val="1700"/>
              </a:lnSpc>
              <a:tabLst>
                <a:tab pos="1574800" algn="l"/>
                <a:tab pos="2032000" algn="l"/>
              </a:tabLst>
            </a:pP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enveloped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viruses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removing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lipid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mem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branes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associated</a:t>
            </a:r>
          </a:p>
          <a:p>
            <a:pPr>
              <a:lnSpc>
                <a:spcPts val="1700"/>
              </a:lnSpc>
              <a:tabLst>
                <a:tab pos="1574800" algn="l"/>
                <a:tab pos="2032000" algn="l"/>
              </a:tabLst>
            </a:pP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glycoproteins.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Detergents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solvents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preparation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clotting</a:t>
            </a:r>
          </a:p>
          <a:p>
            <a:pPr>
              <a:lnSpc>
                <a:spcPts val="1700"/>
              </a:lnSpc>
              <a:tabLst>
                <a:tab pos="1574800" algn="l"/>
                <a:tab pos="2032000" algn="l"/>
              </a:tabLst>
            </a:pP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factors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products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destroy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enveloped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viruses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(particularly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HIV,</a:t>
            </a:r>
          </a:p>
          <a:p>
            <a:pPr>
              <a:lnSpc>
                <a:spcPts val="1700"/>
              </a:lnSpc>
              <a:tabLst>
                <a:tab pos="1574800" algn="l"/>
                <a:tab pos="2032000" algn="l"/>
              </a:tabLst>
            </a:pP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HBV,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HCV)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present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pooled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donations.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Lipid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solvents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may</a:t>
            </a:r>
          </a:p>
          <a:p>
            <a:pPr>
              <a:lnSpc>
                <a:spcPts val="1700"/>
              </a:lnSpc>
              <a:tabLst>
                <a:tab pos="1574800" algn="l"/>
                <a:tab pos="2032000" algn="l"/>
              </a:tabLst>
            </a:pP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also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damage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virions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internal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lipid,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such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corticoviruses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the</a:t>
            </a:r>
          </a:p>
          <a:p>
            <a:pPr>
              <a:lnSpc>
                <a:spcPts val="1800"/>
              </a:lnSpc>
              <a:tabLst>
                <a:tab pos="1574800" algn="l"/>
                <a:tab pos="2032000" algn="l"/>
              </a:tabLst>
            </a:pPr>
            <a:r>
              <a:rPr lang="en-US" altLang="zh-CN" sz="1285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tectiviruses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44" dirty="0" smtClean="0">
                <a:solidFill>
                  <a:srgbClr val="151515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zh-CN" sz="1344" dirty="0" smtClean="0">
              <a:solidFill>
                <a:srgbClr val="151515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600"/>
              </a:lnSpc>
              <a:tabLst>
                <a:tab pos="1574800" algn="l"/>
                <a:tab pos="2032000" algn="l"/>
              </a:tabLst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Quaternary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ammonium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compounds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cationic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disrupt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virion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envelopes.</a:t>
            </a:r>
          </a:p>
          <a:p>
            <a:pPr>
              <a:lnSpc>
                <a:spcPts val="1700"/>
              </a:lnSpc>
              <a:tabLst>
                <a:tab pos="1574800" algn="l"/>
                <a:tab pos="2032000" algn="l"/>
              </a:tabLst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Several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them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disinfectants,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especially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chlorhexidine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gluconate,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which</a:t>
            </a:r>
          </a:p>
          <a:p>
            <a:pPr>
              <a:lnSpc>
                <a:spcPts val="1700"/>
              </a:lnSpc>
              <a:tabLst>
                <a:tab pos="1574800" algn="l"/>
                <a:tab pos="2032000" algn="l"/>
              </a:tabLst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widely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health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care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institutions.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Anionic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detergents,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such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sodium</a:t>
            </a:r>
          </a:p>
          <a:p>
            <a:pPr>
              <a:lnSpc>
                <a:spcPts val="1700"/>
              </a:lnSpc>
              <a:tabLst>
                <a:tab pos="1574800" algn="l"/>
                <a:tab pos="2032000" algn="l"/>
              </a:tabLst>
            </a:pP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dodecyl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sulfate,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disrupt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virion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envelopes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28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85" dirty="0" smtClean="0">
                <a:solidFill>
                  <a:srgbClr val="161616"/>
                </a:solidFill>
                <a:latin typeface="Times New Roman" pitchFamily="18" charset="0"/>
                <a:cs typeface="Times New Roman" pitchFamily="18" charset="0"/>
              </a:rPr>
              <a:t>capsids.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1567</Words>
  <Application>Microsoft Office PowerPoint</Application>
  <PresentationFormat>Custom</PresentationFormat>
  <Paragraphs>254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ABBAS</cp:lastModifiedBy>
  <cp:revision>13</cp:revision>
  <dcterms:created xsi:type="dcterms:W3CDTF">2006-08-16T00:00:00Z</dcterms:created>
  <dcterms:modified xsi:type="dcterms:W3CDTF">2020-04-17T07:57:47Z</dcterms:modified>
</cp:coreProperties>
</file>