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7"/>
  </p:notesMasterIdLst>
  <p:sldIdLst>
    <p:sldId id="256" r:id="rId2"/>
    <p:sldId id="275" r:id="rId3"/>
    <p:sldId id="292" r:id="rId4"/>
    <p:sldId id="294" r:id="rId5"/>
    <p:sldId id="300" r:id="rId6"/>
    <p:sldId id="296" r:id="rId7"/>
    <p:sldId id="298" r:id="rId8"/>
    <p:sldId id="258" r:id="rId9"/>
    <p:sldId id="259" r:id="rId10"/>
    <p:sldId id="260" r:id="rId11"/>
    <p:sldId id="261" r:id="rId12"/>
    <p:sldId id="262" r:id="rId13"/>
    <p:sldId id="289" r:id="rId14"/>
    <p:sldId id="263" r:id="rId15"/>
    <p:sldId id="264" r:id="rId16"/>
    <p:sldId id="265" r:id="rId17"/>
    <p:sldId id="266" r:id="rId18"/>
    <p:sldId id="267" r:id="rId19"/>
    <p:sldId id="273" r:id="rId20"/>
    <p:sldId id="269" r:id="rId21"/>
    <p:sldId id="270" r:id="rId22"/>
    <p:sldId id="290" r:id="rId23"/>
    <p:sldId id="291" r:id="rId24"/>
    <p:sldId id="278" r:id="rId25"/>
    <p:sldId id="277" r:id="rId26"/>
    <p:sldId id="280" r:id="rId27"/>
    <p:sldId id="293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99600D-3F62-4DCB-A31F-7C02FA1B96D6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64464C-A012-4110-B5F1-335B9CC2B07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2639-E5DD-4F98-BB82-C64EB831E599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4656B0E-91A5-4DD1-A143-D69BBCF636D4}" type="datetimeFigureOut">
              <a:rPr lang="ar-IQ" smtClean="0"/>
              <a:pPr/>
              <a:t>19/08/1441</a:t>
            </a:fld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76FF16-9C05-4BDA-929A-BBD4D38C097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gnetic_field" TargetMode="External"/><Relationship Id="rId7" Type="http://schemas.openxmlformats.org/officeDocument/2006/relationships/hyperlink" Target="http://en.wikipedia.org/wiki/Chemical_compounds" TargetMode="External"/><Relationship Id="rId2" Type="http://schemas.openxmlformats.org/officeDocument/2006/relationships/hyperlink" Target="http://en.wikipedia.org/wiki/Nanopartic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balt" TargetMode="External"/><Relationship Id="rId5" Type="http://schemas.openxmlformats.org/officeDocument/2006/relationships/hyperlink" Target="http://en.wikipedia.org/wiki/Nickel" TargetMode="External"/><Relationship Id="rId4" Type="http://schemas.openxmlformats.org/officeDocument/2006/relationships/hyperlink" Target="http://en.wikipedia.org/wiki/Ir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vironmental_remediation" TargetMode="External"/><Relationship Id="rId2" Type="http://schemas.openxmlformats.org/officeDocument/2006/relationships/hyperlink" Target="http://en.wikipedia.org/wiki/Biomedicin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noparticles" TargetMode="External"/><Relationship Id="rId2" Type="http://schemas.openxmlformats.org/officeDocument/2006/relationships/hyperlink" Target="http://en.wikipedia.org/wiki/Gol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Antibodies" TargetMode="External"/><Relationship Id="rId4" Type="http://schemas.openxmlformats.org/officeDocument/2006/relationships/hyperlink" Target="http://en.wikipedia.org/wiki/Cell_(biology)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balt" TargetMode="External"/><Relationship Id="rId7" Type="http://schemas.openxmlformats.org/officeDocument/2006/relationships/hyperlink" Target="http://en.wikipedia.org/wiki/Palladium" TargetMode="External"/><Relationship Id="rId2" Type="http://schemas.openxmlformats.org/officeDocument/2006/relationships/hyperlink" Target="http://en.wikipedia.org/wiki/Ir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ilver" TargetMode="External"/><Relationship Id="rId5" Type="http://schemas.openxmlformats.org/officeDocument/2006/relationships/hyperlink" Target="http://en.wikipedia.org/wiki/Copper" TargetMode="External"/><Relationship Id="rId4" Type="http://schemas.openxmlformats.org/officeDocument/2006/relationships/hyperlink" Target="http://en.wikipedia.org/wiki/Nicke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rphology_(biology)" TargetMode="External"/><Relationship Id="rId7" Type="http://schemas.openxmlformats.org/officeDocument/2006/relationships/hyperlink" Target="http://en.wikipedia.org/wiki/Platinum" TargetMode="External"/><Relationship Id="rId2" Type="http://schemas.openxmlformats.org/officeDocument/2006/relationships/hyperlink" Target="http://en.wikipedia.org/wiki/Fib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luminum_oxide" TargetMode="External"/><Relationship Id="rId5" Type="http://schemas.openxmlformats.org/officeDocument/2006/relationships/hyperlink" Target="http://en.wikipedia.org/wiki/Silicon_dioxide" TargetMode="External"/><Relationship Id="rId4" Type="http://schemas.openxmlformats.org/officeDocument/2006/relationships/hyperlink" Target="http://en.wikipedia.org/wiki/Titanium_dioxid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r.wikipedia.org/w/index.php?title=%D9%85%D9%84%D9%81:N2_2.kesit.JPG&amp;filetimestamp=2008092607135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nometer" TargetMode="External"/><Relationship Id="rId2" Type="http://schemas.openxmlformats.org/officeDocument/2006/relationships/hyperlink" Target="http://en.wikipedia.org/wiki/Inorgani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Surface_functionalisation" TargetMode="External"/><Relationship Id="rId4" Type="http://schemas.openxmlformats.org/officeDocument/2006/relationships/hyperlink" Target="http://www.inano.dk/sw2519.as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Nanomesh_3D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s.iop.org/objects/ntw/news/3/6/11/NanoflowerWellan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iop.org/objects/ntw/news/3/6/11/NanotreesWelland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iop.org/objects/ntw/news/3/6/11/NanobouquetWelland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Nanostructures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Lec.3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u="sng" dirty="0" err="1" smtClean="0">
                <a:solidFill>
                  <a:srgbClr val="FFFF00"/>
                </a:solidFill>
              </a:rPr>
              <a:t>Nanoclay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>
                <a:solidFill>
                  <a:srgbClr val="FFFF00"/>
                </a:solidFill>
              </a:rPr>
              <a:t>Nanoclay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a </a:t>
            </a:r>
            <a:r>
              <a:rPr lang="en-US" dirty="0"/>
              <a:t>clay consisting of </a:t>
            </a:r>
            <a:r>
              <a:rPr lang="en-US" dirty="0" err="1"/>
              <a:t>nano</a:t>
            </a:r>
            <a:r>
              <a:rPr lang="en-US" dirty="0"/>
              <a:t>-sized </a:t>
            </a:r>
            <a:r>
              <a:rPr lang="en-US" dirty="0" smtClean="0"/>
              <a:t>particles.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There are </a:t>
            </a:r>
            <a:r>
              <a:rPr lang="en-US" dirty="0">
                <a:solidFill>
                  <a:srgbClr val="FFFF00"/>
                </a:solidFill>
              </a:rPr>
              <a:t>two origins </a:t>
            </a:r>
            <a:r>
              <a:rPr lang="en-US" dirty="0"/>
              <a:t>of </a:t>
            </a:r>
            <a:r>
              <a:rPr lang="en-US" dirty="0" err="1"/>
              <a:t>nanoclay</a:t>
            </a:r>
            <a:r>
              <a:rPr lang="en-US" dirty="0"/>
              <a:t>, firstly, the </a:t>
            </a:r>
            <a:r>
              <a:rPr lang="en-US" dirty="0">
                <a:solidFill>
                  <a:srgbClr val="FFFF00"/>
                </a:solidFill>
              </a:rPr>
              <a:t>in situ alteration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volcanic ash</a:t>
            </a:r>
            <a:r>
              <a:rPr lang="en-US" dirty="0"/>
              <a:t>, and secondly the </a:t>
            </a:r>
            <a:r>
              <a:rPr lang="en-US" dirty="0">
                <a:solidFill>
                  <a:srgbClr val="FFFF00"/>
                </a:solidFill>
              </a:rPr>
              <a:t>hydrothermal alteration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volcanic rocks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is interest to use it in </a:t>
            </a:r>
            <a:r>
              <a:rPr lang="en-US" dirty="0" smtClean="0">
                <a:solidFill>
                  <a:srgbClr val="FFFF00"/>
                </a:solidFill>
              </a:rPr>
              <a:t>food packaging </a:t>
            </a:r>
            <a:r>
              <a:rPr lang="en-US" dirty="0" smtClean="0"/>
              <a:t>applications such as to make </a:t>
            </a:r>
            <a:r>
              <a:rPr lang="en-US" dirty="0" smtClean="0">
                <a:solidFill>
                  <a:srgbClr val="FFFF00"/>
                </a:solidFill>
              </a:rPr>
              <a:t>transparent containers and covering films</a:t>
            </a:r>
            <a:r>
              <a:rPr lang="en-US" dirty="0" smtClean="0"/>
              <a:t>.</a:t>
            </a:r>
            <a:endParaRPr lang="ar-IQ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Types of </a:t>
            </a:r>
            <a:r>
              <a:rPr lang="en-US" dirty="0" err="1" smtClean="0">
                <a:solidFill>
                  <a:srgbClr val="FFFF00"/>
                </a:solidFill>
              </a:rPr>
              <a:t>nanoclay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structure of the </a:t>
            </a:r>
            <a:r>
              <a:rPr lang="en-US" dirty="0" err="1"/>
              <a:t>nanoclay</a:t>
            </a:r>
            <a:r>
              <a:rPr lang="en-US" dirty="0"/>
              <a:t> particles can be divided into </a:t>
            </a:r>
            <a:r>
              <a:rPr lang="en-US" dirty="0">
                <a:solidFill>
                  <a:srgbClr val="FFFF00"/>
                </a:solidFill>
              </a:rPr>
              <a:t>two main groups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platelets and </a:t>
            </a:r>
            <a:r>
              <a:rPr lang="en-US" dirty="0" err="1" smtClean="0">
                <a:solidFill>
                  <a:srgbClr val="FFFF00"/>
                </a:solidFill>
              </a:rPr>
              <a:t>nanotubes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4" name="صورة 21" descr="http://www.saudicnt.org/images/upload/e481323d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495675" cy="285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22" descr="http://www.saudicnt.org/images/upload/b05098fd9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386703" cy="267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solidFill>
                  <a:srgbClr val="FFFF00"/>
                </a:solidFill>
              </a:rPr>
              <a:t>Quantum Dots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89658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Quantum </a:t>
            </a:r>
            <a:r>
              <a:rPr lang="en-US" dirty="0">
                <a:solidFill>
                  <a:srgbClr val="FFFF00"/>
                </a:solidFill>
              </a:rPr>
              <a:t>dots </a:t>
            </a:r>
            <a:r>
              <a:rPr lang="en-US" dirty="0"/>
              <a:t>are one of the most </a:t>
            </a:r>
            <a:r>
              <a:rPr lang="en-US" dirty="0" smtClean="0"/>
              <a:t>interesting </a:t>
            </a:r>
            <a:r>
              <a:rPr lang="en-US" dirty="0"/>
              <a:t>nanotechnology developments. </a:t>
            </a:r>
            <a:endParaRPr lang="en-US" dirty="0" smtClean="0"/>
          </a:p>
          <a:p>
            <a:pPr algn="l" rtl="0"/>
            <a:r>
              <a:rPr lang="en-US" dirty="0" smtClean="0"/>
              <a:t>About </a:t>
            </a:r>
            <a:r>
              <a:rPr lang="en-US" dirty="0">
                <a:solidFill>
                  <a:srgbClr val="FFFF00"/>
                </a:solidFill>
              </a:rPr>
              <a:t>1 to 6 nanometers </a:t>
            </a:r>
            <a:r>
              <a:rPr lang="en-US" dirty="0"/>
              <a:t>in diameter, a quantum dot is </a:t>
            </a:r>
            <a:r>
              <a:rPr lang="en-US" dirty="0">
                <a:solidFill>
                  <a:srgbClr val="FFFF00"/>
                </a:solidFill>
              </a:rPr>
              <a:t>a </a:t>
            </a:r>
            <a:r>
              <a:rPr lang="en-US" dirty="0" err="1">
                <a:solidFill>
                  <a:srgbClr val="FFFF00"/>
                </a:solidFill>
              </a:rPr>
              <a:t>nano</a:t>
            </a:r>
            <a:r>
              <a:rPr lang="en-US" dirty="0">
                <a:solidFill>
                  <a:srgbClr val="FFFF00"/>
                </a:solidFill>
              </a:rPr>
              <a:t>-sized semiconductor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crystal,</a:t>
            </a:r>
            <a:r>
              <a:rPr lang="en-US" dirty="0"/>
              <a:t> and are so small that they are also known as </a:t>
            </a:r>
            <a:r>
              <a:rPr lang="en-US" dirty="0">
                <a:solidFill>
                  <a:srgbClr val="FFFF00"/>
                </a:solidFill>
              </a:rPr>
              <a:t>artificial atoms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Quantum </a:t>
            </a:r>
            <a:r>
              <a:rPr lang="en-US" dirty="0"/>
              <a:t>dots have a range of remarkable </a:t>
            </a:r>
            <a:r>
              <a:rPr lang="en-US" dirty="0">
                <a:solidFill>
                  <a:srgbClr val="FFFF00"/>
                </a:solidFill>
              </a:rPr>
              <a:t>electrical, magnetic, optical, and catalytic properties</a:t>
            </a:r>
            <a:r>
              <a:rPr lang="en-US" dirty="0"/>
              <a:t>. </a:t>
            </a: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18" descr="http://www.saudicnt.org/images/upload/885d6097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6280"/>
          </a:xfrm>
        </p:spPr>
        <p:txBody>
          <a:bodyPr/>
          <a:lstStyle/>
          <a:p>
            <a:pPr algn="l" rtl="0"/>
            <a:r>
              <a:rPr lang="en-US" dirty="0" smtClean="0"/>
              <a:t>Quantum dots are </a:t>
            </a:r>
            <a:r>
              <a:rPr lang="en-US" dirty="0" smtClean="0">
                <a:solidFill>
                  <a:srgbClr val="FFFF00"/>
                </a:solidFill>
              </a:rPr>
              <a:t>spherical or cubic-like </a:t>
            </a:r>
            <a:r>
              <a:rPr lang="en-US" dirty="0" smtClean="0"/>
              <a:t>in shape and are made up of thousands of atoms. </a:t>
            </a:r>
          </a:p>
          <a:p>
            <a:pPr algn="l" rtl="0"/>
            <a:r>
              <a:rPr lang="en-US" dirty="0" smtClean="0"/>
              <a:t>With </a:t>
            </a:r>
            <a:r>
              <a:rPr lang="en-US" dirty="0">
                <a:solidFill>
                  <a:srgbClr val="FFFF00"/>
                </a:solidFill>
              </a:rPr>
              <a:t>highly luminous </a:t>
            </a:r>
            <a:r>
              <a:rPr lang="en-US" dirty="0"/>
              <a:t>quantum dots, doctors are able to </a:t>
            </a:r>
            <a:r>
              <a:rPr lang="en-US" dirty="0">
                <a:solidFill>
                  <a:srgbClr val="FFFF00"/>
                </a:solidFill>
              </a:rPr>
              <a:t>identify cancerous </a:t>
            </a:r>
            <a:r>
              <a:rPr lang="en-US" dirty="0"/>
              <a:t>tissue in vivo by using a </a:t>
            </a:r>
            <a:r>
              <a:rPr lang="en-US" dirty="0">
                <a:solidFill>
                  <a:srgbClr val="FFFF00"/>
                </a:solidFill>
              </a:rPr>
              <a:t>Mercury lamp.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quantum dots are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attracted </a:t>
            </a:r>
            <a:r>
              <a:rPr lang="en-US" dirty="0">
                <a:solidFill>
                  <a:srgbClr val="FFFF00"/>
                </a:solidFill>
              </a:rPr>
              <a:t>to cancerous tissue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ar-IQ" dirty="0"/>
          </a:p>
        </p:txBody>
      </p:sp>
      <p:pic>
        <p:nvPicPr>
          <p:cNvPr id="4" name="صورة 21" descr="http://www.saudicnt.org/images/upload/dd0bfcd9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442714"/>
            <a:ext cx="2664296" cy="241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u="sng" dirty="0" err="1" smtClean="0">
                <a:solidFill>
                  <a:srgbClr val="FFFF00"/>
                </a:solidFill>
              </a:rPr>
              <a:t>Nanocrystals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12608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Nanocrystals</a:t>
            </a:r>
            <a:r>
              <a:rPr lang="en-US" dirty="0" smtClean="0"/>
              <a:t> </a:t>
            </a:r>
            <a:r>
              <a:rPr lang="en-US" dirty="0"/>
              <a:t>are grown from </a:t>
            </a:r>
            <a:r>
              <a:rPr lang="en-US" dirty="0">
                <a:solidFill>
                  <a:srgbClr val="FFFF00"/>
                </a:solidFill>
              </a:rPr>
              <a:t>inorganic materials.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Atoms </a:t>
            </a:r>
            <a:r>
              <a:rPr lang="en-US" dirty="0">
                <a:solidFill>
                  <a:srgbClr val="FFFF00"/>
                </a:solidFill>
              </a:rPr>
              <a:t>aggregate </a:t>
            </a:r>
            <a:r>
              <a:rPr lang="en-US" dirty="0"/>
              <a:t>into a </a:t>
            </a:r>
            <a:r>
              <a:rPr lang="en-US" dirty="0">
                <a:solidFill>
                  <a:srgbClr val="FFFF00"/>
                </a:solidFill>
              </a:rPr>
              <a:t>crystalline form </a:t>
            </a:r>
            <a:r>
              <a:rPr lang="en-US" dirty="0"/>
              <a:t>which is known as a </a:t>
            </a:r>
            <a:r>
              <a:rPr lang="en-US" dirty="0">
                <a:solidFill>
                  <a:srgbClr val="FFFF00"/>
                </a:solidFill>
              </a:rPr>
              <a:t>cluster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Usually</a:t>
            </a:r>
            <a:r>
              <a:rPr lang="en-US" dirty="0"/>
              <a:t>, </a:t>
            </a:r>
            <a:r>
              <a:rPr lang="en-US" dirty="0" err="1"/>
              <a:t>nanocrystals</a:t>
            </a:r>
            <a:r>
              <a:rPr lang="en-US" dirty="0"/>
              <a:t> are grown </a:t>
            </a:r>
            <a:r>
              <a:rPr lang="en-US" dirty="0" smtClean="0"/>
              <a:t>from </a:t>
            </a:r>
            <a:r>
              <a:rPr lang="en-US" dirty="0">
                <a:solidFill>
                  <a:srgbClr val="FFFF00"/>
                </a:solidFill>
              </a:rPr>
              <a:t>metals and semiconductors</a:t>
            </a:r>
            <a:r>
              <a:rPr lang="en-US" dirty="0"/>
              <a:t>, however, they have been made from, </a:t>
            </a:r>
            <a:r>
              <a:rPr lang="en-US" dirty="0">
                <a:solidFill>
                  <a:srgbClr val="FFFF00"/>
                </a:solidFill>
              </a:rPr>
              <a:t>gold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rhodium, platinum, palladium, and silver</a:t>
            </a:r>
            <a:r>
              <a:rPr lang="en-US" dirty="0"/>
              <a:t>. </a:t>
            </a:r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6280"/>
          </a:xfrm>
        </p:spPr>
        <p:txBody>
          <a:bodyPr/>
          <a:lstStyle/>
          <a:p>
            <a:pPr algn="l" rtl="0"/>
            <a:r>
              <a:rPr lang="en-US" dirty="0" err="1" smtClean="0">
                <a:solidFill>
                  <a:srgbClr val="FFFF00"/>
                </a:solidFill>
              </a:rPr>
              <a:t>Nanocrystals</a:t>
            </a:r>
            <a:r>
              <a:rPr lang="en-US" dirty="0" smtClean="0"/>
              <a:t> in diameter are roughly </a:t>
            </a:r>
            <a:r>
              <a:rPr lang="en-US" dirty="0" smtClean="0">
                <a:solidFill>
                  <a:srgbClr val="FFFF00"/>
                </a:solidFill>
              </a:rPr>
              <a:t>10 nanometers.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most interesting application of </a:t>
            </a:r>
            <a:r>
              <a:rPr lang="en-US" dirty="0" err="1"/>
              <a:t>nanocrystals</a:t>
            </a:r>
            <a:r>
              <a:rPr lang="en-US" dirty="0"/>
              <a:t> may be in the development of </a:t>
            </a:r>
            <a:r>
              <a:rPr lang="en-US" dirty="0">
                <a:solidFill>
                  <a:srgbClr val="FFFF00"/>
                </a:solidFill>
              </a:rPr>
              <a:t>solar cells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4" name="صورة 18" descr="http://www.saudicnt.org/images/upload/461eb4dd8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61048"/>
            <a:ext cx="4248472" cy="263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u="sng" dirty="0" err="1" smtClean="0">
                <a:solidFill>
                  <a:srgbClr val="FFFF00"/>
                </a:solidFill>
              </a:rPr>
              <a:t>Nanoshells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>
                <a:solidFill>
                  <a:srgbClr val="FFFF00"/>
                </a:solidFill>
              </a:rPr>
              <a:t>Nanoshells</a:t>
            </a:r>
            <a:r>
              <a:rPr lang="en-US" dirty="0" smtClean="0"/>
              <a:t> </a:t>
            </a:r>
            <a:r>
              <a:rPr lang="en-US" dirty="0"/>
              <a:t>consist of a </a:t>
            </a:r>
            <a:r>
              <a:rPr lang="en-US" dirty="0">
                <a:solidFill>
                  <a:srgbClr val="FFFF00"/>
                </a:solidFill>
              </a:rPr>
              <a:t>silica core</a:t>
            </a:r>
            <a:r>
              <a:rPr lang="en-US" dirty="0"/>
              <a:t>, with an ultrathin </a:t>
            </a:r>
            <a:r>
              <a:rPr lang="en-US" dirty="0">
                <a:solidFill>
                  <a:srgbClr val="FFFF00"/>
                </a:solidFill>
              </a:rPr>
              <a:t>metallic coating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err="1" smtClean="0"/>
              <a:t>Nanoshells</a:t>
            </a:r>
            <a:r>
              <a:rPr lang="en-US" dirty="0" smtClean="0"/>
              <a:t> </a:t>
            </a:r>
            <a:r>
              <a:rPr lang="en-US" dirty="0"/>
              <a:t>are ball shaped and about 5% the size of a red blood cell.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core</a:t>
            </a:r>
            <a:r>
              <a:rPr lang="en-US" dirty="0"/>
              <a:t> of the </a:t>
            </a:r>
            <a:r>
              <a:rPr lang="en-US" dirty="0" err="1"/>
              <a:t>nanoshell</a:t>
            </a:r>
            <a:r>
              <a:rPr lang="en-US" dirty="0"/>
              <a:t>, which has a diameter of about 100 nm, is </a:t>
            </a:r>
            <a:r>
              <a:rPr lang="en-US" dirty="0">
                <a:solidFill>
                  <a:srgbClr val="FFFF00"/>
                </a:solidFill>
              </a:rPr>
              <a:t>non-conducting</a:t>
            </a:r>
            <a:r>
              <a:rPr lang="en-US" dirty="0"/>
              <a:t> </a:t>
            </a:r>
            <a:r>
              <a:rPr lang="en-US" dirty="0" smtClean="0"/>
              <a:t>, while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outer laying</a:t>
            </a:r>
            <a:r>
              <a:rPr lang="en-US" dirty="0"/>
              <a:t>, usually gold or silver, approximately 8 to 10 nm is </a:t>
            </a:r>
            <a:r>
              <a:rPr lang="en-US" dirty="0">
                <a:solidFill>
                  <a:srgbClr val="FFFF00"/>
                </a:solidFill>
              </a:rPr>
              <a:t>conducting</a:t>
            </a:r>
            <a:r>
              <a:rPr lang="en-US" dirty="0"/>
              <a:t>. </a:t>
            </a: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18" descr="http://www.saudicnt.org/images/upload/6be6da996f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412776"/>
            <a:ext cx="7848872" cy="337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276829" y="4848981"/>
            <a:ext cx="961647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Growth steps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nano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-gold coating “shells” around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nanoparticles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silica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4896584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Nanoshells</a:t>
            </a:r>
            <a:r>
              <a:rPr lang="en-US" dirty="0" smtClean="0"/>
              <a:t> can be created with all shapes, and sizes. It can look like rods, balls, or eggs.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Non-toxic cancer treatment </a:t>
            </a:r>
            <a:r>
              <a:rPr lang="en-US" dirty="0" smtClean="0"/>
              <a:t>is the most exciting applications of </a:t>
            </a:r>
            <a:r>
              <a:rPr lang="en-US" dirty="0" err="1" smtClean="0"/>
              <a:t>nanoshells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nanoshells</a:t>
            </a:r>
            <a:r>
              <a:rPr lang="en-US" dirty="0" smtClean="0"/>
              <a:t> have been injected into the bodies of animals and then </a:t>
            </a:r>
            <a:r>
              <a:rPr lang="en-US" dirty="0" smtClean="0">
                <a:solidFill>
                  <a:srgbClr val="FFFF00"/>
                </a:solidFill>
              </a:rPr>
              <a:t>illuminated </a:t>
            </a:r>
            <a:r>
              <a:rPr lang="en-US" dirty="0" smtClean="0"/>
              <a:t>giving off intense </a:t>
            </a:r>
            <a:r>
              <a:rPr lang="en-US" dirty="0" smtClean="0">
                <a:solidFill>
                  <a:srgbClr val="FFFF00"/>
                </a:solidFill>
              </a:rPr>
              <a:t>heat destroying tumor cells</a:t>
            </a: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Nanostructures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66124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Nanostructures</a:t>
            </a:r>
            <a:r>
              <a:rPr lang="en-US" dirty="0" smtClean="0"/>
              <a:t>- objects with nanometer scale Made by human. </a:t>
            </a:r>
          </a:p>
          <a:p>
            <a:pPr algn="l" rtl="0"/>
            <a:r>
              <a:rPr lang="en-US" dirty="0" smtClean="0"/>
              <a:t>Individual nanostructures come in a range of different forms including: 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clusters,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nanocrystals</a:t>
            </a:r>
            <a:r>
              <a:rPr lang="en-US" dirty="0" smtClean="0">
                <a:solidFill>
                  <a:srgbClr val="FFFF00"/>
                </a:solidFill>
              </a:rPr>
              <a:t>, quantum dots, </a:t>
            </a:r>
            <a:r>
              <a:rPr lang="en-US" dirty="0" err="1" smtClean="0">
                <a:solidFill>
                  <a:srgbClr val="FFFF00"/>
                </a:solidFill>
              </a:rPr>
              <a:t>nanowires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nanotubes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nanofibres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nanodots</a:t>
            </a:r>
            <a:r>
              <a:rPr lang="en-US" dirty="0" smtClean="0">
                <a:solidFill>
                  <a:srgbClr val="FFFF00"/>
                </a:solidFill>
              </a:rPr>
              <a:t>, and aggregated </a:t>
            </a:r>
            <a:r>
              <a:rPr lang="en-US" dirty="0" err="1" smtClean="0">
                <a:solidFill>
                  <a:srgbClr val="FFFF00"/>
                </a:solidFill>
              </a:rPr>
              <a:t>dendritic</a:t>
            </a:r>
            <a:r>
              <a:rPr lang="en-US" dirty="0" smtClean="0">
                <a:solidFill>
                  <a:srgbClr val="FFFF00"/>
                </a:solidFill>
              </a:rPr>
              <a:t> forms which are often three dimensional spherical in shape</a:t>
            </a:r>
            <a:r>
              <a:rPr lang="en-US" dirty="0" smtClean="0"/>
              <a:t>.</a:t>
            </a:r>
            <a:endParaRPr lang="ar-IQ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543971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u="sng" dirty="0" err="1" smtClean="0">
                <a:solidFill>
                  <a:srgbClr val="FFFF00"/>
                </a:solidFill>
              </a:rPr>
              <a:t>Nanowires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A </a:t>
            </a:r>
            <a:r>
              <a:rPr lang="en-US" dirty="0" err="1"/>
              <a:t>nanowire</a:t>
            </a:r>
            <a:r>
              <a:rPr lang="en-US" dirty="0"/>
              <a:t> is simply a wire made of metal, silicon, or another conductor which is </a:t>
            </a:r>
            <a:r>
              <a:rPr lang="en-US" dirty="0" err="1"/>
              <a:t>nano</a:t>
            </a:r>
            <a:r>
              <a:rPr lang="en-US" dirty="0"/>
              <a:t>-sized. </a:t>
            </a:r>
            <a:endParaRPr lang="en-US" dirty="0" smtClean="0"/>
          </a:p>
          <a:p>
            <a:pPr algn="l" rtl="0"/>
            <a:r>
              <a:rPr lang="en-US" dirty="0" err="1" smtClean="0"/>
              <a:t>Nanowires</a:t>
            </a:r>
            <a:r>
              <a:rPr lang="en-US" dirty="0" smtClean="0"/>
              <a:t> </a:t>
            </a:r>
            <a:r>
              <a:rPr lang="en-US" dirty="0"/>
              <a:t>are also known as </a:t>
            </a:r>
            <a:r>
              <a:rPr lang="en-US" dirty="0">
                <a:solidFill>
                  <a:srgbClr val="FFFF00"/>
                </a:solidFill>
              </a:rPr>
              <a:t>quantum </a:t>
            </a:r>
            <a:r>
              <a:rPr lang="en-US" dirty="0" smtClean="0">
                <a:solidFill>
                  <a:srgbClr val="FFFF00"/>
                </a:solidFill>
              </a:rPr>
              <a:t>wires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/>
              <a:t>Nanowires</a:t>
            </a:r>
            <a:r>
              <a:rPr lang="en-US" dirty="0"/>
              <a:t> allow the creation of other </a:t>
            </a:r>
            <a:r>
              <a:rPr lang="en-US" dirty="0" err="1"/>
              <a:t>nano</a:t>
            </a:r>
            <a:r>
              <a:rPr lang="en-US" dirty="0"/>
              <a:t>-sized technologies such as </a:t>
            </a:r>
            <a:r>
              <a:rPr lang="en-US" dirty="0" err="1">
                <a:solidFill>
                  <a:srgbClr val="FFFF00"/>
                </a:solidFill>
              </a:rPr>
              <a:t>nano</a:t>
            </a:r>
            <a:r>
              <a:rPr lang="en-US" dirty="0">
                <a:solidFill>
                  <a:srgbClr val="FFFF00"/>
                </a:solidFill>
              </a:rPr>
              <a:t>-robots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Such </a:t>
            </a:r>
            <a:r>
              <a:rPr lang="en-US" dirty="0" err="1"/>
              <a:t>nano</a:t>
            </a:r>
            <a:r>
              <a:rPr lang="en-US" dirty="0"/>
              <a:t>-sized robots could be used in the </a:t>
            </a:r>
            <a:r>
              <a:rPr lang="en-US" dirty="0">
                <a:solidFill>
                  <a:srgbClr val="FFFF00"/>
                </a:solidFill>
              </a:rPr>
              <a:t>medical </a:t>
            </a:r>
            <a:r>
              <a:rPr lang="en-US" dirty="0" smtClean="0">
                <a:solidFill>
                  <a:srgbClr val="FFFF00"/>
                </a:solidFill>
              </a:rPr>
              <a:t>diagnoses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18" descr="http://www.saudicnt.org/images/upload/051ff81f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6381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9" descr="http://www.saudicnt.org/images/upload/596ac02f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3600400" cy="27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Self assembly lipid </a:t>
            </a:r>
            <a:r>
              <a:rPr lang="en-US" dirty="0" err="1" smtClean="0">
                <a:solidFill>
                  <a:srgbClr val="FFFF00"/>
                </a:solidFill>
              </a:rPr>
              <a:t>microtube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256624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Glycero-phosphatidylcholine</a:t>
            </a:r>
            <a:r>
              <a:rPr lang="en-US" dirty="0" smtClean="0"/>
              <a:t> it can self-assembly into a </a:t>
            </a:r>
            <a:r>
              <a:rPr lang="en-US" dirty="0" smtClean="0">
                <a:solidFill>
                  <a:srgbClr val="FFFF00"/>
                </a:solidFill>
              </a:rPr>
              <a:t>lipid microtubule </a:t>
            </a:r>
            <a:r>
              <a:rPr lang="en-US" dirty="0" smtClean="0"/>
              <a:t>structure. </a:t>
            </a:r>
          </a:p>
          <a:p>
            <a:pPr algn="l" rtl="0"/>
            <a:r>
              <a:rPr lang="en-US" dirty="0" smtClean="0"/>
              <a:t>The lipid microtubule is a </a:t>
            </a:r>
            <a:r>
              <a:rPr lang="en-US" dirty="0" smtClean="0">
                <a:solidFill>
                  <a:srgbClr val="FFFF00"/>
                </a:solidFill>
              </a:rPr>
              <a:t>stable structure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Both lipid microtubules and metalized microtubules can be used </a:t>
            </a:r>
            <a:r>
              <a:rPr lang="en-US" dirty="0" smtClean="0">
                <a:solidFill>
                  <a:srgbClr val="FFFF00"/>
                </a:solidFill>
              </a:rPr>
              <a:t>as vehicles for encapsulating biological active molecules</a:t>
            </a:r>
            <a:r>
              <a:rPr lang="en-US" dirty="0" smtClean="0"/>
              <a:t> to control their release and to develop micro-components in biological and mechanical systems.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1" descr="C:\Users\sxpadkldakdklakdlkas\Pictures\la049085yn0000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Peptide </a:t>
            </a:r>
            <a:r>
              <a:rPr lang="en-US" dirty="0" err="1" smtClean="0">
                <a:solidFill>
                  <a:srgbClr val="FFFF00"/>
                </a:solidFill>
              </a:rPr>
              <a:t>nanotubes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t"/>
            <a:r>
              <a:rPr lang="en-US" dirty="0" smtClean="0"/>
              <a:t>Peptide </a:t>
            </a:r>
            <a:r>
              <a:rPr lang="en-US" dirty="0" err="1" smtClean="0"/>
              <a:t>nanotubes</a:t>
            </a:r>
            <a:r>
              <a:rPr lang="en-US" dirty="0" smtClean="0"/>
              <a:t> consist of </a:t>
            </a:r>
            <a:r>
              <a:rPr lang="en-US" dirty="0" smtClean="0">
                <a:solidFill>
                  <a:srgbClr val="FFFF00"/>
                </a:solidFill>
              </a:rPr>
              <a:t>cyclic peptide </a:t>
            </a:r>
            <a:r>
              <a:rPr lang="en-US" dirty="0" smtClean="0"/>
              <a:t>from an equal number of </a:t>
            </a:r>
            <a:r>
              <a:rPr lang="en-US" dirty="0" smtClean="0">
                <a:solidFill>
                  <a:srgbClr val="FFFF00"/>
                </a:solidFill>
              </a:rPr>
              <a:t>D-amino acid and L-amino acid</a:t>
            </a:r>
            <a:r>
              <a:rPr lang="en-US" dirty="0" smtClean="0"/>
              <a:t>. the inner diameter of the tube is determines by the number of amino acids.</a:t>
            </a:r>
          </a:p>
          <a:p>
            <a:pPr algn="l" rtl="0" fontAlgn="t"/>
            <a:r>
              <a:rPr lang="en-US" dirty="0" smtClean="0"/>
              <a:t>Peptide </a:t>
            </a:r>
            <a:r>
              <a:rPr lang="en-US" dirty="0" err="1" smtClean="0"/>
              <a:t>nanotubes</a:t>
            </a:r>
            <a:r>
              <a:rPr lang="en-US" dirty="0" smtClean="0"/>
              <a:t>  is used as a new type of antibiotics used to treat bacterial infections that resistant to conventional antibiotics. </a:t>
            </a:r>
          </a:p>
          <a:p>
            <a:pPr algn="l" rtl="0" fontAlgn="t"/>
            <a:r>
              <a:rPr lang="en-US" dirty="0" smtClean="0"/>
              <a:t>It is Called </a:t>
            </a:r>
            <a:r>
              <a:rPr lang="en-US" dirty="0" smtClean="0">
                <a:solidFill>
                  <a:srgbClr val="FFFF00"/>
                </a:solidFill>
              </a:rPr>
              <a:t>smart drugs</a:t>
            </a:r>
            <a:r>
              <a:rPr lang="en-US" dirty="0" smtClean="0"/>
              <a:t>. These cyclic peptides is called </a:t>
            </a:r>
            <a:r>
              <a:rPr lang="en-US" dirty="0" err="1" smtClean="0">
                <a:solidFill>
                  <a:srgbClr val="FFFF00"/>
                </a:solidFill>
              </a:rPr>
              <a:t>nanobiotics</a:t>
            </a:r>
            <a:r>
              <a:rPr lang="en-US" dirty="0" smtClean="0"/>
              <a:t> .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1" descr="The emerging field of nanotube biotechnology"/>
          <p:cNvPicPr/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Magnetic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1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/>
              <a:t>Magnetic </a:t>
            </a:r>
            <a:r>
              <a:rPr lang="en-US" dirty="0" err="1" smtClean="0"/>
              <a:t>nanoparticles</a:t>
            </a:r>
            <a:r>
              <a:rPr lang="en-US" dirty="0" smtClean="0"/>
              <a:t> are a class of </a:t>
            </a:r>
            <a:r>
              <a:rPr lang="en-US" dirty="0" err="1" smtClean="0">
                <a:hlinkClick r:id="rId2" tooltip="Nanoparticle"/>
              </a:rPr>
              <a:t>nanoparticle</a:t>
            </a:r>
            <a:r>
              <a:rPr lang="en-US" dirty="0" smtClean="0"/>
              <a:t> which can be manipulated using </a:t>
            </a:r>
            <a:r>
              <a:rPr lang="en-US" dirty="0" smtClean="0">
                <a:hlinkClick r:id="rId3" tooltip="Magnetic field"/>
              </a:rPr>
              <a:t>magnetic field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Such particles commonly consist of magnetic elements such as </a:t>
            </a:r>
            <a:r>
              <a:rPr lang="en-US" dirty="0" smtClean="0">
                <a:hlinkClick r:id="rId4" tooltip="Iron"/>
              </a:rPr>
              <a:t>iron</a:t>
            </a:r>
            <a:r>
              <a:rPr lang="en-US" dirty="0" smtClean="0"/>
              <a:t>, </a:t>
            </a:r>
            <a:r>
              <a:rPr lang="en-US" dirty="0" smtClean="0">
                <a:hlinkClick r:id="rId5" tooltip="Nickel"/>
              </a:rPr>
              <a:t>nickel</a:t>
            </a:r>
            <a:r>
              <a:rPr lang="en-US" dirty="0" smtClean="0"/>
              <a:t> and </a:t>
            </a:r>
            <a:r>
              <a:rPr lang="en-US" dirty="0" smtClean="0">
                <a:hlinkClick r:id="rId6" tooltip="Cobalt"/>
              </a:rPr>
              <a:t>cobalt</a:t>
            </a:r>
            <a:r>
              <a:rPr lang="en-US" dirty="0" smtClean="0"/>
              <a:t> and their </a:t>
            </a:r>
            <a:r>
              <a:rPr lang="en-US" dirty="0" smtClean="0">
                <a:hlinkClick r:id="rId7" tooltip="Chemical compounds"/>
              </a:rPr>
              <a:t>chemical compounds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most cases, the particles range from </a:t>
            </a:r>
            <a:r>
              <a:rPr lang="en-US" dirty="0" smtClean="0">
                <a:solidFill>
                  <a:srgbClr val="FFFF00"/>
                </a:solidFill>
              </a:rPr>
              <a:t>1 to 100 nm </a:t>
            </a:r>
            <a:r>
              <a:rPr lang="en-US" dirty="0" smtClean="0"/>
              <a:t>in size.</a:t>
            </a:r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Application of </a:t>
            </a:r>
            <a:r>
              <a:rPr lang="en-US" dirty="0" err="1" smtClean="0">
                <a:solidFill>
                  <a:srgbClr val="FFFF00"/>
                </a:solidFill>
              </a:rPr>
              <a:t>magnatic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l" rtl="0"/>
            <a:r>
              <a:rPr lang="en-US" dirty="0" smtClean="0"/>
              <a:t>Magnetic immunoassay</a:t>
            </a:r>
          </a:p>
          <a:p>
            <a:pPr lvl="0" algn="l" rtl="0"/>
            <a:r>
              <a:rPr lang="en-US" dirty="0" smtClean="0"/>
              <a:t>drug targeting</a:t>
            </a:r>
          </a:p>
          <a:p>
            <a:pPr lvl="0"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hlinkClick r:id="rId2" tooltip="Biomedicine"/>
              </a:rPr>
              <a:t>biomedicine</a:t>
            </a:r>
            <a:r>
              <a:rPr lang="en-US" dirty="0" smtClean="0"/>
              <a:t> &amp; Biomedical imaging</a:t>
            </a:r>
          </a:p>
          <a:p>
            <a:pPr lvl="0" algn="l" rtl="0"/>
            <a:r>
              <a:rPr lang="en-US" dirty="0" smtClean="0">
                <a:hlinkClick r:id="rId3" tooltip="Environmental remediation"/>
              </a:rPr>
              <a:t>environmental remediation</a:t>
            </a:r>
            <a:endParaRPr lang="en-US" dirty="0" smtClean="0"/>
          </a:p>
          <a:p>
            <a:pPr lvl="0" algn="l" rtl="0"/>
            <a:r>
              <a:rPr lang="en-US" dirty="0" smtClean="0"/>
              <a:t>Waste water treatment</a:t>
            </a:r>
          </a:p>
          <a:p>
            <a:pPr lvl="0" algn="l" rtl="0"/>
            <a:r>
              <a:rPr lang="en-US" dirty="0" smtClean="0"/>
              <a:t>Genetic engineering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Inorganic </a:t>
            </a:r>
            <a:r>
              <a:rPr lang="en-US" dirty="0" err="1" smtClean="0">
                <a:solidFill>
                  <a:srgbClr val="FFFF00"/>
                </a:solidFill>
              </a:rPr>
              <a:t>Nanocages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b="1" dirty="0" smtClean="0"/>
              <a:t>Inorganic </a:t>
            </a:r>
            <a:r>
              <a:rPr lang="en-US" b="1" dirty="0" err="1" smtClean="0"/>
              <a:t>Nanocages</a:t>
            </a:r>
            <a:r>
              <a:rPr lang="en-US" b="1" dirty="0" smtClean="0"/>
              <a:t>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hollow porous </a:t>
            </a:r>
            <a:r>
              <a:rPr lang="en-US" dirty="0" smtClean="0">
                <a:solidFill>
                  <a:srgbClr val="FF0000"/>
                </a:solidFill>
                <a:hlinkClick r:id="rId2" tooltip="Gold"/>
              </a:rPr>
              <a:t>gold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hlinkClick r:id="rId3" tooltip="Nanoparticles"/>
              </a:rPr>
              <a:t>nanoparticles</a:t>
            </a:r>
            <a:r>
              <a:rPr lang="en-US" dirty="0" smtClean="0">
                <a:solidFill>
                  <a:srgbClr val="FF0000"/>
                </a:solidFill>
              </a:rPr>
              <a:t> ranging in size from 10 to over 150 nm.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Gold </a:t>
            </a:r>
            <a:r>
              <a:rPr lang="en-US" dirty="0" err="1" smtClean="0"/>
              <a:t>nanocages</a:t>
            </a:r>
            <a:r>
              <a:rPr lang="en-US" dirty="0" smtClean="0"/>
              <a:t> also </a:t>
            </a:r>
            <a:r>
              <a:rPr lang="en-US" dirty="0" smtClean="0">
                <a:solidFill>
                  <a:srgbClr val="FF0000"/>
                </a:solidFill>
              </a:rPr>
              <a:t>absorb light and heat </a:t>
            </a:r>
            <a:r>
              <a:rPr lang="en-US" dirty="0" smtClean="0"/>
              <a:t>up, killing surrounding cancer </a:t>
            </a:r>
            <a:r>
              <a:rPr lang="en-US" dirty="0" smtClean="0">
                <a:hlinkClick r:id="rId4" tooltip="Cell (biology)"/>
              </a:rPr>
              <a:t>cells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functionalized </a:t>
            </a:r>
            <a:r>
              <a:rPr lang="en-US" dirty="0" err="1" smtClean="0"/>
              <a:t>nanocages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cancer-specific </a:t>
            </a:r>
            <a:r>
              <a:rPr lang="en-US" dirty="0" smtClean="0">
                <a:hlinkClick r:id="rId5" tooltip="Antibodies"/>
              </a:rPr>
              <a:t>antibodies</a:t>
            </a:r>
            <a:r>
              <a:rPr lang="en-US" dirty="0" smtClean="0"/>
              <a:t> so they specifically attach to cancer cells.</a:t>
            </a:r>
          </a:p>
          <a:p>
            <a:pPr algn="l" rtl="0"/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Metal </a:t>
            </a:r>
            <a:r>
              <a:rPr lang="en-US" dirty="0" err="1" smtClean="0">
                <a:solidFill>
                  <a:srgbClr val="FFFF00"/>
                </a:solidFill>
              </a:rPr>
              <a:t>Nanofoams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err="1" smtClean="0"/>
              <a:t>Nanofoams</a:t>
            </a:r>
            <a:r>
              <a:rPr lang="en-US" dirty="0" smtClean="0"/>
              <a:t> of </a:t>
            </a:r>
            <a:r>
              <a:rPr lang="en-US" dirty="0" smtClean="0">
                <a:hlinkClick r:id="rId2" tooltip="Iron"/>
              </a:rPr>
              <a:t>iron</a:t>
            </a:r>
            <a:r>
              <a:rPr lang="en-US" dirty="0" smtClean="0"/>
              <a:t>, </a:t>
            </a:r>
            <a:r>
              <a:rPr lang="en-US" dirty="0" smtClean="0">
                <a:hlinkClick r:id="rId3" tooltip="Cobalt"/>
              </a:rPr>
              <a:t>cobalt</a:t>
            </a:r>
            <a:r>
              <a:rPr lang="en-US" dirty="0" smtClean="0"/>
              <a:t>, </a:t>
            </a:r>
            <a:r>
              <a:rPr lang="en-US" dirty="0" smtClean="0">
                <a:hlinkClick r:id="rId4" tooltip="Nickel"/>
              </a:rPr>
              <a:t>nickel</a:t>
            </a:r>
            <a:r>
              <a:rPr lang="en-US" dirty="0" smtClean="0"/>
              <a:t>, </a:t>
            </a:r>
            <a:r>
              <a:rPr lang="en-US" dirty="0" smtClean="0">
                <a:hlinkClick r:id="rId5" tooltip="Copper"/>
              </a:rPr>
              <a:t>copper</a:t>
            </a:r>
            <a:r>
              <a:rPr lang="en-US" dirty="0" smtClean="0"/>
              <a:t>, </a:t>
            </a:r>
            <a:r>
              <a:rPr lang="en-US" dirty="0" smtClean="0">
                <a:hlinkClick r:id="rId6" tooltip="Silver"/>
              </a:rPr>
              <a:t>silver</a:t>
            </a:r>
            <a:r>
              <a:rPr lang="en-US" dirty="0" smtClean="0"/>
              <a:t>, and </a:t>
            </a:r>
            <a:r>
              <a:rPr lang="en-US" dirty="0" smtClean="0">
                <a:hlinkClick r:id="rId7" tooltip="Palladium"/>
              </a:rPr>
              <a:t>palladium</a:t>
            </a:r>
            <a:r>
              <a:rPr lang="en-US" dirty="0" smtClean="0"/>
              <a:t> have been prepared.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These foams are </a:t>
            </a:r>
            <a:r>
              <a:rPr lang="en-US" dirty="0" smtClean="0">
                <a:solidFill>
                  <a:srgbClr val="FF0000"/>
                </a:solidFill>
              </a:rPr>
              <a:t>effective catalysts </a:t>
            </a:r>
            <a:r>
              <a:rPr lang="en-US" dirty="0" smtClean="0"/>
              <a:t>and are being investigated for other applications.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6280"/>
          </a:xfrm>
        </p:spPr>
        <p:txBody>
          <a:bodyPr/>
          <a:lstStyle/>
          <a:p>
            <a:pPr algn="l" rtl="0"/>
            <a:r>
              <a:rPr lang="en-US" dirty="0" smtClean="0"/>
              <a:t>In general most agree that </a:t>
            </a:r>
            <a:r>
              <a:rPr lang="en-US" dirty="0" smtClean="0">
                <a:solidFill>
                  <a:srgbClr val="FFFF00"/>
                </a:solidFill>
              </a:rPr>
              <a:t>three things are important </a:t>
            </a:r>
            <a:r>
              <a:rPr lang="en-US" dirty="0" smtClean="0"/>
              <a:t>in nanostructures: </a:t>
            </a:r>
          </a:p>
          <a:p>
            <a:pPr algn="l" rtl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FF00"/>
                </a:solidFill>
              </a:rPr>
              <a:t>Small size, </a:t>
            </a:r>
            <a:r>
              <a:rPr lang="en-US" dirty="0" smtClean="0"/>
              <a:t>measured in 100 of nanometers or less. </a:t>
            </a:r>
          </a:p>
          <a:p>
            <a:pPr algn="l" rtl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FF00"/>
                </a:solidFill>
              </a:rPr>
              <a:t>Unique properties </a:t>
            </a:r>
            <a:r>
              <a:rPr lang="en-US" dirty="0" smtClean="0"/>
              <a:t>because of the small size. </a:t>
            </a:r>
          </a:p>
          <a:p>
            <a:pPr algn="l" rtl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FF00"/>
                </a:solidFill>
              </a:rPr>
              <a:t>Control the structure </a:t>
            </a:r>
            <a:r>
              <a:rPr lang="en-US" dirty="0" smtClean="0"/>
              <a:t>and composition on the nm scale in order to control the properties.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Nanofibers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18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 rtl="0"/>
            <a:r>
              <a:rPr lang="en-US" b="1" dirty="0" err="1" smtClean="0"/>
              <a:t>Nanofibers</a:t>
            </a:r>
            <a:r>
              <a:rPr lang="en-US" b="1" dirty="0" smtClean="0"/>
              <a:t> </a:t>
            </a:r>
            <a:r>
              <a:rPr lang="en-US" dirty="0" smtClean="0"/>
              <a:t>are defined as </a:t>
            </a:r>
            <a:r>
              <a:rPr lang="en-US" dirty="0" smtClean="0">
                <a:hlinkClick r:id="rId2" tooltip="Fibers"/>
              </a:rPr>
              <a:t>fibers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diameters less than 100 nm. </a:t>
            </a:r>
          </a:p>
          <a:p>
            <a:pPr algn="l" rtl="0"/>
            <a:r>
              <a:rPr lang="en-US" dirty="0" smtClean="0"/>
              <a:t>The most frequently mentioned materials with </a:t>
            </a:r>
            <a:r>
              <a:rPr lang="en-US" dirty="0" err="1" smtClean="0"/>
              <a:t>nanofiber</a:t>
            </a:r>
            <a:r>
              <a:rPr lang="en-US" dirty="0" smtClean="0"/>
              <a:t> </a:t>
            </a:r>
            <a:r>
              <a:rPr lang="en-US" dirty="0" smtClean="0">
                <a:hlinkClick r:id="rId3" tooltip="Morphology (biology)"/>
              </a:rPr>
              <a:t>morphology</a:t>
            </a:r>
            <a:r>
              <a:rPr lang="en-US" dirty="0" smtClean="0"/>
              <a:t> are: </a:t>
            </a:r>
          </a:p>
          <a:p>
            <a:pPr algn="l" rtl="0"/>
            <a:r>
              <a:rPr lang="en-US" dirty="0" smtClean="0">
                <a:hlinkClick r:id="rId4" tooltip="Titanium dioxide"/>
              </a:rPr>
              <a:t>titanium dioxide</a:t>
            </a:r>
            <a:r>
              <a:rPr lang="en-US" dirty="0" smtClean="0"/>
              <a:t> (TiO</a:t>
            </a:r>
            <a:r>
              <a:rPr lang="en-US" baseline="-25000" dirty="0" smtClean="0"/>
              <a:t>2</a:t>
            </a:r>
            <a:r>
              <a:rPr lang="en-US" dirty="0" smtClean="0"/>
              <a:t>), </a:t>
            </a:r>
            <a:r>
              <a:rPr lang="en-US" dirty="0" smtClean="0">
                <a:hlinkClick r:id="rId5" tooltip="Silicon dioxide"/>
              </a:rPr>
              <a:t>silicon dioxide</a:t>
            </a:r>
            <a:r>
              <a:rPr lang="en-US" dirty="0" smtClean="0"/>
              <a:t> (SiO</a:t>
            </a:r>
            <a:r>
              <a:rPr lang="en-US" baseline="-25000" dirty="0" smtClean="0"/>
              <a:t>2</a:t>
            </a:r>
            <a:r>
              <a:rPr lang="en-US" dirty="0" smtClean="0"/>
              <a:t>), </a:t>
            </a:r>
            <a:r>
              <a:rPr lang="en-US" dirty="0" smtClean="0">
                <a:hlinkClick r:id="rId6" tooltip="Aluminum oxide"/>
              </a:rPr>
              <a:t>aluminum oxide</a:t>
            </a:r>
            <a:r>
              <a:rPr lang="en-US" dirty="0" smtClean="0"/>
              <a:t>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), or </a:t>
            </a:r>
            <a:r>
              <a:rPr lang="en-US" dirty="0" smtClean="0">
                <a:hlinkClick r:id="rId7" tooltip="Platinum"/>
              </a:rPr>
              <a:t>platinum</a:t>
            </a:r>
            <a:r>
              <a:rPr lang="en-US" dirty="0" smtClean="0"/>
              <a:t> (Pt).</a:t>
            </a:r>
          </a:p>
          <a:p>
            <a:pPr lvl="0" algn="l" rtl="0"/>
            <a:r>
              <a:rPr lang="en-US" dirty="0" smtClean="0">
                <a:solidFill>
                  <a:srgbClr val="FF0000"/>
                </a:solidFill>
              </a:rPr>
              <a:t>In Medical uses: </a:t>
            </a:r>
          </a:p>
          <a:p>
            <a:pPr lvl="0" algn="l" rtl="0">
              <a:buNone/>
            </a:pPr>
            <a:r>
              <a:rPr lang="en-US" dirty="0" smtClean="0"/>
              <a:t>artificial organ components, tissue engineering, drug delivery,</a:t>
            </a:r>
            <a:r>
              <a:rPr lang="en-US" baseline="30000" dirty="0" smtClean="0"/>
              <a:t> </a:t>
            </a:r>
            <a:r>
              <a:rPr lang="en-US" dirty="0" smtClean="0"/>
              <a:t>wound dressing, medical textile materials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IQ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1" descr="mhtml:file://C:\Users\sxpadkldakdklakdlkas\Desktop\nano%20particales\ألياف%20نانوية%20-%20ويكيبيديا،%20الموسوعة%20الحرة.mht!http://upload.wikimedia.org/wikipedia/commons/thumb/d/db/N2_2.kesit.JPG/220px-N2_2.kesi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5527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Nanomesh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0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nanomesh</a:t>
            </a:r>
            <a:r>
              <a:rPr lang="en-US" dirty="0" smtClean="0"/>
              <a:t> is an </a:t>
            </a:r>
            <a:r>
              <a:rPr lang="en-US" u="sng" dirty="0" smtClean="0">
                <a:hlinkClick r:id="rId2" tooltip="Inorganic"/>
              </a:rPr>
              <a:t>inorganic</a:t>
            </a:r>
            <a:r>
              <a:rPr lang="en-US" dirty="0" smtClean="0"/>
              <a:t> </a:t>
            </a:r>
            <a:r>
              <a:rPr lang="en-US" dirty="0" err="1" smtClean="0"/>
              <a:t>nanostructured</a:t>
            </a:r>
            <a:r>
              <a:rPr lang="en-US" dirty="0" smtClean="0"/>
              <a:t> two-dimensional material.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nanomesh</a:t>
            </a:r>
            <a:r>
              <a:rPr lang="en-US" dirty="0" smtClean="0"/>
              <a:t> looks like an </a:t>
            </a:r>
            <a:r>
              <a:rPr lang="en-US" dirty="0" smtClean="0">
                <a:solidFill>
                  <a:srgbClr val="FF0000"/>
                </a:solidFill>
              </a:rPr>
              <a:t>assembly of hexagonal pores</a:t>
            </a:r>
            <a:r>
              <a:rPr lang="en-US" dirty="0" smtClean="0"/>
              <a:t> at the </a:t>
            </a:r>
            <a:r>
              <a:rPr lang="en-US" u="sng" dirty="0" smtClean="0">
                <a:hlinkClick r:id="rId3" tooltip="Nanometer"/>
              </a:rPr>
              <a:t>nanometer</a:t>
            </a:r>
            <a:r>
              <a:rPr lang="en-US" dirty="0" smtClean="0"/>
              <a:t> scale. </a:t>
            </a:r>
          </a:p>
          <a:p>
            <a:pPr algn="l" rtl="0"/>
            <a:r>
              <a:rPr lang="en-US" dirty="0" smtClean="0"/>
              <a:t>The distance between 2 pore centers is only of 3.2 nm, whereas each pore has a diameter of about 2 nm and is 0.05 nm deep. </a:t>
            </a:r>
          </a:p>
          <a:p>
            <a:pPr algn="l" rtl="0"/>
            <a:r>
              <a:rPr lang="en-US" dirty="0" smtClean="0"/>
              <a:t>interesting applications of the </a:t>
            </a:r>
            <a:r>
              <a:rPr lang="en-US" dirty="0" err="1" smtClean="0"/>
              <a:t>nanomesh</a:t>
            </a:r>
            <a:r>
              <a:rPr lang="en-US" dirty="0" smtClean="0"/>
              <a:t> in areas like </a:t>
            </a:r>
            <a:r>
              <a:rPr lang="en-US" dirty="0" err="1" smtClean="0">
                <a:hlinkClick r:id="rId4"/>
              </a:rPr>
              <a:t>nanocatalysis</a:t>
            </a:r>
            <a:r>
              <a:rPr lang="en-US" dirty="0" smtClean="0"/>
              <a:t>, </a:t>
            </a:r>
            <a:r>
              <a:rPr lang="en-US" dirty="0" smtClean="0">
                <a:hlinkClick r:id="rId5" tooltip="Surface functionalisation"/>
              </a:rPr>
              <a:t>surface </a:t>
            </a:r>
            <a:r>
              <a:rPr lang="en-US" dirty="0" err="1" smtClean="0">
                <a:hlinkClick r:id="rId5" tooltip="Surface functionalisation"/>
              </a:rPr>
              <a:t>functionalisation</a:t>
            </a:r>
            <a:r>
              <a:rPr lang="en-US" dirty="0" smtClean="0"/>
              <a:t>, etc.</a:t>
            </a:r>
          </a:p>
          <a:p>
            <a:pPr algn="l" rtl="0"/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 descr="http://upload.wikimedia.org/wikipedia/en/thumb/9/9d/Nanomesh_3D.jpg/220px-Nanomesh_3D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Nanoflowers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These crystalline are </a:t>
            </a:r>
            <a:r>
              <a:rPr lang="en-US" dirty="0" smtClean="0">
                <a:solidFill>
                  <a:srgbClr val="FFFF00"/>
                </a:solidFill>
              </a:rPr>
              <a:t>nanostructures of silicon carbide</a:t>
            </a:r>
            <a:r>
              <a:rPr lang="en-US" dirty="0" smtClean="0"/>
              <a:t> are grown from </a:t>
            </a:r>
            <a:r>
              <a:rPr lang="en-US" dirty="0" smtClean="0">
                <a:solidFill>
                  <a:srgbClr val="FFFF00"/>
                </a:solidFill>
              </a:rPr>
              <a:t>droplets of gallium </a:t>
            </a:r>
            <a:r>
              <a:rPr lang="en-US" dirty="0" smtClean="0"/>
              <a:t>on a silicon surface.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These </a:t>
            </a:r>
            <a:r>
              <a:rPr lang="en-US" dirty="0" err="1" smtClean="0"/>
              <a:t>nanoflowers</a:t>
            </a:r>
            <a:r>
              <a:rPr lang="en-US" dirty="0" smtClean="0"/>
              <a:t> will be used in new applications, such as </a:t>
            </a:r>
            <a:r>
              <a:rPr lang="en-US" dirty="0" smtClean="0">
                <a:solidFill>
                  <a:srgbClr val="FFFF00"/>
                </a:solidFill>
              </a:rPr>
              <a:t>water repellant coatings </a:t>
            </a:r>
            <a:r>
              <a:rPr lang="en-US" dirty="0" smtClean="0"/>
              <a:t>or new types of </a:t>
            </a:r>
            <a:r>
              <a:rPr lang="en-US" dirty="0" smtClean="0">
                <a:solidFill>
                  <a:srgbClr val="FFFF00"/>
                </a:solidFill>
              </a:rPr>
              <a:t>solar cells</a:t>
            </a:r>
            <a:r>
              <a:rPr lang="en-US" dirty="0" smtClean="0"/>
              <a:t>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27" descr="Silicon carbide nanoflower">
            <a:hlinkClick r:id="rId2" tooltip="&quot;A scanning electron microscope picture of a silicon carbide nanoflower.&#10;&#10;&lt;br&gt;Credit: Ghim Wei Ho, Cambridge University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29" descr="Silicon carbide nanobouquet">
            <a:hlinkClick r:id="rId4" tooltip="&quot;A silicon carbide nanobouquet.&#10;&#10;&lt;br&gt;Credit: Ghim Wei Ho, Cambridge University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20486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28" descr="Silicon carbide nanotree">
            <a:hlinkClick r:id="rId6" tooltip="&quot;A silicon carbide nanotree.&#10;&#10;&lt;br&gt;Credit: Ghim Wei Ho, Cambridge University.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645024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Metallic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Compared </a:t>
            </a:r>
            <a:r>
              <a:rPr lang="en-US" dirty="0"/>
              <a:t>with other nanostructures, metallic NPs have been proven to be the </a:t>
            </a:r>
            <a:r>
              <a:rPr lang="en-US" dirty="0" smtClean="0">
                <a:solidFill>
                  <a:srgbClr val="FFFF00"/>
                </a:solidFill>
              </a:rPr>
              <a:t>most flexible </a:t>
            </a:r>
            <a:r>
              <a:rPr lang="en-US" dirty="0">
                <a:solidFill>
                  <a:srgbClr val="FFFF00"/>
                </a:solidFill>
              </a:rPr>
              <a:t>nanostructures </a:t>
            </a:r>
            <a:r>
              <a:rPr lang="en-US" dirty="0"/>
              <a:t>owing to the synthetic control of their </a:t>
            </a:r>
            <a:r>
              <a:rPr lang="en-US" dirty="0">
                <a:solidFill>
                  <a:srgbClr val="FFFF00"/>
                </a:solidFill>
              </a:rPr>
              <a:t>size, shape, composition</a:t>
            </a:r>
            <a:r>
              <a:rPr lang="en-US" dirty="0" smtClean="0">
                <a:solidFill>
                  <a:srgbClr val="FFFF00"/>
                </a:solidFill>
              </a:rPr>
              <a:t>, structure</a:t>
            </a:r>
            <a:r>
              <a:rPr lang="en-US" dirty="0">
                <a:solidFill>
                  <a:srgbClr val="FFFF00"/>
                </a:solidFill>
              </a:rPr>
              <a:t>, assembly, and encapsulation</a:t>
            </a:r>
            <a:r>
              <a:rPr lang="en-US" dirty="0"/>
              <a:t>, as well as the resulting </a:t>
            </a:r>
            <a:r>
              <a:rPr lang="en-US" dirty="0" err="1" smtClean="0"/>
              <a:t>turnability</a:t>
            </a:r>
            <a:r>
              <a:rPr lang="en-US" dirty="0" smtClean="0"/>
              <a:t> of their </a:t>
            </a:r>
            <a:r>
              <a:rPr lang="en-US" dirty="0">
                <a:solidFill>
                  <a:srgbClr val="FFFF00"/>
                </a:solidFill>
              </a:rPr>
              <a:t>optical properties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Compared with other metallic nanostructures, </a:t>
            </a:r>
            <a:r>
              <a:rPr lang="en-US" dirty="0" smtClean="0">
                <a:solidFill>
                  <a:srgbClr val="FFFF00"/>
                </a:solidFill>
              </a:rPr>
              <a:t>colloidal gold and silver NPs </a:t>
            </a:r>
            <a:r>
              <a:rPr lang="en-US" dirty="0" smtClean="0"/>
              <a:t>are especially promising in </a:t>
            </a:r>
            <a:r>
              <a:rPr lang="en-US" dirty="0" err="1" smtClean="0"/>
              <a:t>nanobiotechnology</a:t>
            </a:r>
            <a:r>
              <a:rPr lang="en-US" dirty="0" smtClean="0"/>
              <a:t> because of their </a:t>
            </a:r>
            <a:r>
              <a:rPr lang="en-US" dirty="0" smtClean="0">
                <a:solidFill>
                  <a:srgbClr val="FFFF00"/>
                </a:solidFill>
              </a:rPr>
              <a:t>simple and fast preparation and able to </a:t>
            </a:r>
            <a:r>
              <a:rPr lang="en-US" dirty="0" err="1" smtClean="0">
                <a:solidFill>
                  <a:srgbClr val="FFFF00"/>
                </a:solidFill>
              </a:rPr>
              <a:t>bioconjugation</a:t>
            </a:r>
            <a:r>
              <a:rPr lang="en-US" dirty="0" smtClean="0"/>
              <a:t>.</a:t>
            </a:r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Metal Oxide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87727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Metal </a:t>
            </a:r>
            <a:r>
              <a:rPr lang="en-US" dirty="0"/>
              <a:t>oxide NPs can exhibit unique chemical properties due to their </a:t>
            </a:r>
            <a:r>
              <a:rPr lang="en-US" dirty="0">
                <a:solidFill>
                  <a:srgbClr val="FFFF00"/>
                </a:solidFill>
              </a:rPr>
              <a:t>limited </a:t>
            </a:r>
            <a:r>
              <a:rPr lang="en-US" dirty="0" smtClean="0">
                <a:solidFill>
                  <a:srgbClr val="FFFF00"/>
                </a:solidFill>
              </a:rPr>
              <a:t>size </a:t>
            </a:r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high density of corner or edge surface sites.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Metal oxide particles serve many functions in the various field of </a:t>
            </a:r>
            <a:r>
              <a:rPr lang="en-US" dirty="0" smtClean="0">
                <a:solidFill>
                  <a:srgbClr val="FFFF00"/>
                </a:solidFill>
              </a:rPr>
              <a:t>plant technology </a:t>
            </a:r>
            <a:r>
              <a:rPr lang="en-US" dirty="0" smtClean="0"/>
              <a:t>and others. </a:t>
            </a:r>
          </a:p>
          <a:p>
            <a:pPr algn="l" rtl="0"/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Polymeric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term polymer </a:t>
            </a:r>
            <a:r>
              <a:rPr lang="en-US" dirty="0" err="1"/>
              <a:t>nanoparticle</a:t>
            </a:r>
            <a:r>
              <a:rPr lang="en-US" dirty="0"/>
              <a:t> is given for </a:t>
            </a:r>
            <a:r>
              <a:rPr lang="en-US" dirty="0">
                <a:solidFill>
                  <a:srgbClr val="FFFF00"/>
                </a:solidFill>
              </a:rPr>
              <a:t>any type of polymer NPs but specifically </a:t>
            </a:r>
            <a:r>
              <a:rPr lang="en-US" dirty="0" smtClean="0">
                <a:solidFill>
                  <a:srgbClr val="FFFF00"/>
                </a:solidFill>
              </a:rPr>
              <a:t>for </a:t>
            </a:r>
            <a:r>
              <a:rPr lang="en-US" dirty="0" err="1" smtClean="0">
                <a:solidFill>
                  <a:srgbClr val="FFFF00"/>
                </a:solidFill>
              </a:rPr>
              <a:t>nanospheres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and </a:t>
            </a:r>
            <a:r>
              <a:rPr lang="en-US" dirty="0" err="1">
                <a:solidFill>
                  <a:srgbClr val="FFFF00"/>
                </a:solidFill>
              </a:rPr>
              <a:t>nanocapsules</a:t>
            </a:r>
            <a:r>
              <a:rPr lang="en-US" dirty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are obtained from </a:t>
            </a:r>
            <a:r>
              <a:rPr lang="en-US" dirty="0">
                <a:solidFill>
                  <a:srgbClr val="FFFF00"/>
                </a:solidFill>
              </a:rPr>
              <a:t>synthetic </a:t>
            </a:r>
            <a:r>
              <a:rPr lang="en-US" dirty="0" smtClean="0">
                <a:solidFill>
                  <a:srgbClr val="FFFF00"/>
                </a:solidFill>
              </a:rPr>
              <a:t>polymers</a:t>
            </a:r>
            <a:r>
              <a:rPr lang="en-US" dirty="0"/>
              <a:t>, such as </a:t>
            </a:r>
            <a:r>
              <a:rPr lang="en-US" dirty="0" err="1" smtClean="0"/>
              <a:t>polyacrylate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natural polymers</a:t>
            </a:r>
            <a:r>
              <a:rPr lang="en-US" dirty="0"/>
              <a:t>, albumin, </a:t>
            </a:r>
            <a:r>
              <a:rPr lang="en-US" dirty="0" smtClean="0"/>
              <a:t>DNA, </a:t>
            </a:r>
            <a:r>
              <a:rPr lang="en-US" dirty="0" err="1" smtClean="0"/>
              <a:t>chitosan</a:t>
            </a:r>
            <a:r>
              <a:rPr lang="en-US" dirty="0" smtClean="0"/>
              <a:t>, and gelatin.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 Zaki</a:t>
            </a:r>
            <a:endParaRPr lang="ar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u="sng" dirty="0" smtClean="0">
                <a:solidFill>
                  <a:srgbClr val="FFFF00"/>
                </a:solidFill>
              </a:rPr>
              <a:t>Carbon </a:t>
            </a:r>
            <a:r>
              <a:rPr lang="en-US" u="sng" dirty="0" err="1" smtClean="0">
                <a:solidFill>
                  <a:srgbClr val="FFFF00"/>
                </a:solidFill>
              </a:rPr>
              <a:t>nanotube</a:t>
            </a:r>
            <a:r>
              <a:rPr lang="en-US" u="sng" dirty="0" smtClean="0">
                <a:solidFill>
                  <a:srgbClr val="FFFF00"/>
                </a:solidFill>
              </a:rPr>
              <a:t> (CNTs)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0406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*CNTs</a:t>
            </a:r>
            <a:r>
              <a:rPr lang="en-US" dirty="0"/>
              <a:t>, most simply, are molecules of carbon.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CNTs </a:t>
            </a:r>
            <a:r>
              <a:rPr lang="en-US" dirty="0"/>
              <a:t>display extraordinary </a:t>
            </a:r>
            <a:r>
              <a:rPr lang="en-US" dirty="0">
                <a:solidFill>
                  <a:srgbClr val="FFFF00"/>
                </a:solidFill>
              </a:rPr>
              <a:t>mechanical, electronic, and optical</a:t>
            </a:r>
            <a:r>
              <a:rPr lang="en-US" dirty="0"/>
              <a:t> properties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*One </a:t>
            </a:r>
            <a:r>
              <a:rPr lang="en-US" dirty="0"/>
              <a:t>of the key advantages of CNTs is their </a:t>
            </a:r>
            <a:r>
              <a:rPr lang="en-US" dirty="0">
                <a:solidFill>
                  <a:srgbClr val="FFFF00"/>
                </a:solidFill>
              </a:rPr>
              <a:t>strength</a:t>
            </a:r>
            <a:r>
              <a:rPr lang="en-US" dirty="0" smtClean="0"/>
              <a:t>. *CNTs </a:t>
            </a:r>
            <a:r>
              <a:rPr lang="en-US" dirty="0"/>
              <a:t>are expected to have </a:t>
            </a:r>
            <a:r>
              <a:rPr lang="en-US" dirty="0" smtClean="0"/>
              <a:t>huge </a:t>
            </a:r>
            <a:r>
              <a:rPr lang="en-US" dirty="0"/>
              <a:t>applications in </a:t>
            </a:r>
            <a:r>
              <a:rPr lang="en-US" dirty="0" smtClean="0"/>
              <a:t>nanometer-sized </a:t>
            </a:r>
            <a:r>
              <a:rPr lang="en-US" dirty="0" smtClean="0">
                <a:solidFill>
                  <a:srgbClr val="FFFF00"/>
                </a:solidFill>
              </a:rPr>
              <a:t>electronics </a:t>
            </a:r>
            <a:r>
              <a:rPr lang="en-US" dirty="0" smtClean="0"/>
              <a:t>and other </a:t>
            </a:r>
            <a:r>
              <a:rPr lang="en-US" dirty="0" smtClean="0">
                <a:solidFill>
                  <a:srgbClr val="FFFF00"/>
                </a:solidFill>
              </a:rPr>
              <a:t>biological and biomedical </a:t>
            </a:r>
            <a:r>
              <a:rPr lang="en-US" dirty="0" smtClean="0"/>
              <a:t>application.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Multi and single-walled carbon </a:t>
            </a:r>
            <a:r>
              <a:rPr lang="en-US" dirty="0" err="1" smtClean="0">
                <a:solidFill>
                  <a:srgbClr val="FFFF00"/>
                </a:solidFill>
              </a:rPr>
              <a:t>nanotubes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18" descr="http://www.saudicnt.org/images/upload/360b052b5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556792"/>
            <a:ext cx="28575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9" descr="http://www.saudicnt.org/images/upload/ed094c25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2286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20" descr="http://www.saudicnt.org/images/upload/fd1c2809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56792"/>
            <a:ext cx="25202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1715</TotalTime>
  <Words>1218</Words>
  <Application>Microsoft Office PowerPoint</Application>
  <PresentationFormat>On-screen Show (4:3)</PresentationFormat>
  <Paragraphs>122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Foundry</vt:lpstr>
      <vt:lpstr>Types of Nanostructures </vt:lpstr>
      <vt:lpstr>Nanostructures</vt:lpstr>
      <vt:lpstr>Slide 3</vt:lpstr>
      <vt:lpstr>  Metallic Nanoparticles </vt:lpstr>
      <vt:lpstr>Slide 5</vt:lpstr>
      <vt:lpstr>Metal Oxide Nanoparticles </vt:lpstr>
      <vt:lpstr>Polymeric Nanoparticles </vt:lpstr>
      <vt:lpstr>Carbon nanotube (CNTs) </vt:lpstr>
      <vt:lpstr>Multi and single-walled carbon nanotubes</vt:lpstr>
      <vt:lpstr>Nanoclay </vt:lpstr>
      <vt:lpstr>Types of nanoclay </vt:lpstr>
      <vt:lpstr>Quantum Dots </vt:lpstr>
      <vt:lpstr>Slide 13</vt:lpstr>
      <vt:lpstr>Slide 14</vt:lpstr>
      <vt:lpstr>Nanocrystals </vt:lpstr>
      <vt:lpstr>Slide 16</vt:lpstr>
      <vt:lpstr>Nanoshells </vt:lpstr>
      <vt:lpstr>Slide 18</vt:lpstr>
      <vt:lpstr>Slide 19</vt:lpstr>
      <vt:lpstr>Nanowires </vt:lpstr>
      <vt:lpstr>Slide 21</vt:lpstr>
      <vt:lpstr>Self assembly lipid microtube </vt:lpstr>
      <vt:lpstr>Slide 23</vt:lpstr>
      <vt:lpstr>Peptide nanotubes   </vt:lpstr>
      <vt:lpstr>Slide 25</vt:lpstr>
      <vt:lpstr>Magnetic nanoparticles </vt:lpstr>
      <vt:lpstr>Application of magnatic nanoparticles</vt:lpstr>
      <vt:lpstr>Inorganic Nanocages </vt:lpstr>
      <vt:lpstr>Metal Nanofoams </vt:lpstr>
      <vt:lpstr>Nanofibers </vt:lpstr>
      <vt:lpstr>Slide 31</vt:lpstr>
      <vt:lpstr>Nanomesh </vt:lpstr>
      <vt:lpstr>Slide 33</vt:lpstr>
      <vt:lpstr>Nanoflowers </vt:lpstr>
      <vt:lpstr>Slide 35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training</dc:creator>
  <cp:lastModifiedBy>training</cp:lastModifiedBy>
  <cp:revision>85</cp:revision>
  <dcterms:created xsi:type="dcterms:W3CDTF">2018-02-04T09:17:48Z</dcterms:created>
  <dcterms:modified xsi:type="dcterms:W3CDTF">2020-04-12T16:16:10Z</dcterms:modified>
</cp:coreProperties>
</file>