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58" r:id="rId11"/>
    <p:sldId id="259" r:id="rId12"/>
    <p:sldId id="293" r:id="rId13"/>
    <p:sldId id="294" r:id="rId14"/>
    <p:sldId id="260" r:id="rId15"/>
    <p:sldId id="266" r:id="rId16"/>
    <p:sldId id="261" r:id="rId17"/>
    <p:sldId id="262" r:id="rId18"/>
    <p:sldId id="264" r:id="rId19"/>
    <p:sldId id="263" r:id="rId20"/>
    <p:sldId id="283" r:id="rId21"/>
    <p:sldId id="295" r:id="rId22"/>
    <p:sldId id="305" r:id="rId23"/>
    <p:sldId id="296" r:id="rId24"/>
    <p:sldId id="297" r:id="rId25"/>
    <p:sldId id="298" r:id="rId26"/>
    <p:sldId id="299" r:id="rId27"/>
    <p:sldId id="284" r:id="rId28"/>
    <p:sldId id="269" r:id="rId29"/>
    <p:sldId id="301" r:id="rId30"/>
    <p:sldId id="302" r:id="rId31"/>
    <p:sldId id="303" r:id="rId32"/>
    <p:sldId id="304" r:id="rId33"/>
    <p:sldId id="281" r:id="rId34"/>
    <p:sldId id="282" r:id="rId3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00DE4F-61B4-4D1E-9E80-C213456697DA}" type="datetimeFigureOut">
              <a:rPr lang="ar-IQ" smtClean="0"/>
              <a:pPr/>
              <a:t>11/08/1441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3F2639-E5DD-4F98-BB82-C64EB831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28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34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F150442-7BB9-42D9-ACC9-8E341019BAC2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2FF99-0B22-45B5-A74F-ED69219842B9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0780B-948B-4E47-AA12-C3BD3674DCB0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BD130-89A9-400C-BAD7-1E0357B01C71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D714849-18BE-4992-9431-92A77C601BDE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31B33-EF80-4A5A-9902-7A6F7955B9B6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8D1DD-46BC-4961-A86B-BE3FB201F66A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7D85D-FF6A-4DC4-949C-5AFCD8CD91E3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4CB40-D00B-4473-869B-5AB7B8D9BDD5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6424A86-C4C6-414F-B29B-1B9F9466C8EC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1CBCBA-3183-4E8D-9B63-80B7EE84E9E2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DD7D9E-17D8-4552-B06F-3DB55A45C58F}" type="datetime8">
              <a:rPr lang="ar-IQ" smtClean="0"/>
              <a:pPr/>
              <a:t>04 نيسان، 20</a:t>
            </a:fld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80600D-6C34-4C3E-AA9C-290712B5369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Physical and Chemical Nature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err="1">
                <a:solidFill>
                  <a:srgbClr val="FFFF00"/>
                </a:solidFill>
              </a:rPr>
              <a:t>Nanoparticles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Lec.2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Engineered NPs (ENPs)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dirty="0" smtClean="0"/>
              <a:t>are </a:t>
            </a:r>
            <a:r>
              <a:rPr lang="en-US" dirty="0"/>
              <a:t>intentionally </a:t>
            </a:r>
            <a:r>
              <a:rPr lang="en-US" dirty="0">
                <a:solidFill>
                  <a:srgbClr val="FFFF00"/>
                </a:solidFill>
              </a:rPr>
              <a:t>produced by </a:t>
            </a:r>
            <a:r>
              <a:rPr lang="en-US" dirty="0" smtClean="0">
                <a:solidFill>
                  <a:srgbClr val="FFFF00"/>
                </a:solidFill>
              </a:rPr>
              <a:t>man using </a:t>
            </a:r>
            <a:r>
              <a:rPr lang="en-US" dirty="0">
                <a:solidFill>
                  <a:srgbClr val="FFFF00"/>
                </a:solidFill>
              </a:rPr>
              <a:t>many different materials</a:t>
            </a:r>
            <a:r>
              <a:rPr lang="en-US" dirty="0"/>
              <a:t>, such as </a:t>
            </a: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metals</a:t>
            </a:r>
            <a:r>
              <a:rPr lang="en-US" dirty="0" smtClean="0"/>
              <a:t> </a:t>
            </a:r>
            <a:r>
              <a:rPr lang="en-US" dirty="0"/>
              <a:t>(including Au, Ag, Zn, Ni, Fe, </a:t>
            </a:r>
            <a:r>
              <a:rPr lang="en-US" dirty="0" smtClean="0"/>
              <a:t>and Cu)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metal oxides </a:t>
            </a:r>
            <a:r>
              <a:rPr lang="en-US" dirty="0"/>
              <a:t>(TiO2, Fe2O4, SiO2, CeO2, and Al2O3</a:t>
            </a:r>
            <a:r>
              <a:rPr lang="en-US" dirty="0" smtClean="0"/>
              <a:t>)  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nonmetals</a:t>
            </a:r>
            <a:r>
              <a:rPr lang="en-US" dirty="0" smtClean="0"/>
              <a:t> </a:t>
            </a:r>
            <a:r>
              <a:rPr lang="en-US" dirty="0"/>
              <a:t>(silica and quantum </a:t>
            </a:r>
            <a:r>
              <a:rPr lang="en-US" dirty="0" smtClean="0"/>
              <a:t>dots)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carbon </a:t>
            </a:r>
            <a:r>
              <a:rPr lang="en-US" dirty="0"/>
              <a:t>(</a:t>
            </a:r>
            <a:r>
              <a:rPr lang="en-US" dirty="0" err="1"/>
              <a:t>graphene</a:t>
            </a:r>
            <a:r>
              <a:rPr lang="en-US" dirty="0"/>
              <a:t> and </a:t>
            </a:r>
            <a:r>
              <a:rPr lang="en-US" dirty="0" smtClean="0"/>
              <a:t>fullerene)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Polymers</a:t>
            </a:r>
            <a:r>
              <a:rPr lang="en-US" dirty="0" smtClean="0"/>
              <a:t> (</a:t>
            </a:r>
            <a:r>
              <a:rPr lang="en-US" dirty="0"/>
              <a:t>alginate, </a:t>
            </a:r>
            <a:r>
              <a:rPr lang="en-US" dirty="0" err="1"/>
              <a:t>chitosan</a:t>
            </a:r>
            <a:r>
              <a:rPr lang="en-US" dirty="0"/>
              <a:t>, </a:t>
            </a:r>
            <a:r>
              <a:rPr lang="en-US" dirty="0" err="1" smtClean="0"/>
              <a:t>hydroxyethyl</a:t>
            </a:r>
            <a:r>
              <a:rPr lang="en-US" dirty="0" smtClean="0"/>
              <a:t> cellulose</a:t>
            </a:r>
            <a:r>
              <a:rPr lang="en-US" dirty="0"/>
              <a:t>, </a:t>
            </a:r>
            <a:r>
              <a:rPr lang="en-US" dirty="0" err="1" smtClean="0"/>
              <a:t>polyhydroxyal</a:t>
            </a:r>
            <a:r>
              <a:rPr lang="en-US" dirty="0" smtClean="0"/>
              <a:t> </a:t>
            </a:r>
            <a:r>
              <a:rPr lang="en-US" dirty="0" err="1" smtClean="0"/>
              <a:t>kanoates</a:t>
            </a:r>
            <a:r>
              <a:rPr lang="en-US" dirty="0" smtClean="0"/>
              <a:t>).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FF00"/>
                </a:solidFill>
              </a:rPr>
              <a:t>lipids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(soybean lecithin and </a:t>
            </a:r>
            <a:r>
              <a:rPr lang="en-US" dirty="0" err="1"/>
              <a:t>stearic</a:t>
            </a:r>
            <a:r>
              <a:rPr lang="en-US" dirty="0"/>
              <a:t> acid)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Physical and chemical properties</a:t>
            </a:r>
            <a:endParaRPr lang="ar-IQ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3174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When the </a:t>
            </a:r>
            <a:r>
              <a:rPr lang="en-US" dirty="0" smtClean="0"/>
              <a:t>size of the </a:t>
            </a:r>
            <a:r>
              <a:rPr lang="en-US" dirty="0" err="1" smtClean="0"/>
              <a:t>nanomaterial</a:t>
            </a:r>
            <a:r>
              <a:rPr lang="en-US" dirty="0" smtClean="0"/>
              <a:t> </a:t>
            </a:r>
            <a:r>
              <a:rPr lang="en-US" dirty="0" smtClean="0"/>
              <a:t>is reduced, and the </a:t>
            </a:r>
            <a:r>
              <a:rPr lang="en-US" dirty="0" err="1" smtClean="0">
                <a:solidFill>
                  <a:srgbClr val="FFFF00"/>
                </a:solidFill>
              </a:rPr>
              <a:t>nanoscale</a:t>
            </a:r>
            <a:r>
              <a:rPr lang="en-US" dirty="0" smtClean="0">
                <a:solidFill>
                  <a:srgbClr val="FFFF00"/>
                </a:solidFill>
              </a:rPr>
              <a:t> level </a:t>
            </a:r>
            <a:r>
              <a:rPr lang="en-US" dirty="0" smtClean="0"/>
              <a:t>is reached, it is possible that the same material will display totally </a:t>
            </a:r>
            <a:r>
              <a:rPr lang="en-US" dirty="0" smtClean="0">
                <a:solidFill>
                  <a:srgbClr val="FFFF00"/>
                </a:solidFill>
              </a:rPr>
              <a:t>different properties </a:t>
            </a:r>
            <a:r>
              <a:rPr lang="en-US" dirty="0" smtClean="0"/>
              <a:t>(different melting point, conductivity, etc.).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 smtClean="0"/>
              <a:t>is because </a:t>
            </a:r>
            <a:r>
              <a:rPr lang="en-US" dirty="0" smtClean="0">
                <a:solidFill>
                  <a:srgbClr val="FFFF00"/>
                </a:solidFill>
              </a:rPr>
              <a:t>matter at the </a:t>
            </a:r>
            <a:r>
              <a:rPr lang="en-US" dirty="0" err="1" smtClean="0">
                <a:solidFill>
                  <a:srgbClr val="FFFF00"/>
                </a:solidFill>
              </a:rPr>
              <a:t>nanoscale</a:t>
            </a:r>
            <a:r>
              <a:rPr lang="en-US" dirty="0" smtClean="0">
                <a:solidFill>
                  <a:srgbClr val="FFFF00"/>
                </a:solidFill>
              </a:rPr>
              <a:t> no</a:t>
            </a:r>
            <a:r>
              <a:rPr lang="en-US" dirty="0" smtClean="0"/>
              <a:t> longer </a:t>
            </a:r>
            <a:r>
              <a:rPr lang="en-US" dirty="0" smtClean="0">
                <a:solidFill>
                  <a:srgbClr val="FFFF00"/>
                </a:solidFill>
              </a:rPr>
              <a:t>follows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Newtonian physics </a:t>
            </a:r>
            <a:r>
              <a:rPr lang="en-US" dirty="0" smtClean="0"/>
              <a:t>but rather </a:t>
            </a:r>
            <a:r>
              <a:rPr lang="en-US" dirty="0" smtClean="0">
                <a:solidFill>
                  <a:srgbClr val="FFFF00"/>
                </a:solidFill>
              </a:rPr>
              <a:t>quantum mechanics</a:t>
            </a:r>
            <a:r>
              <a:rPr lang="en-US" dirty="0" smtClean="0"/>
              <a:t>. 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59741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other words, the </a:t>
            </a:r>
            <a:r>
              <a:rPr lang="en-US" dirty="0">
                <a:solidFill>
                  <a:srgbClr val="FFFF00"/>
                </a:solidFill>
              </a:rPr>
              <a:t>properties</a:t>
            </a:r>
            <a:r>
              <a:rPr lang="en-US" dirty="0"/>
              <a:t> of materials can be </a:t>
            </a:r>
            <a:r>
              <a:rPr lang="en-US" dirty="0">
                <a:solidFill>
                  <a:srgbClr val="FFFF00"/>
                </a:solidFill>
              </a:rPr>
              <a:t>size-dependent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might be a rather new </a:t>
            </a:r>
            <a:r>
              <a:rPr lang="en-US" dirty="0" smtClean="0"/>
              <a:t>concept, </a:t>
            </a:r>
            <a:r>
              <a:rPr lang="en-US" dirty="0"/>
              <a:t>conventionally, the </a:t>
            </a:r>
            <a:r>
              <a:rPr lang="en-US" dirty="0">
                <a:solidFill>
                  <a:srgbClr val="FFFF00"/>
                </a:solidFill>
              </a:rPr>
              <a:t>properties of a substance</a:t>
            </a:r>
            <a:r>
              <a:rPr lang="en-US" dirty="0"/>
              <a:t> (solid, liquid or gas) are </a:t>
            </a:r>
            <a:r>
              <a:rPr lang="en-US" dirty="0">
                <a:solidFill>
                  <a:srgbClr val="FFFF00"/>
                </a:solidFill>
              </a:rPr>
              <a:t>related to the atoms and molecules </a:t>
            </a:r>
            <a:r>
              <a:rPr lang="en-US" dirty="0"/>
              <a:t>that make up the </a:t>
            </a:r>
            <a:r>
              <a:rPr lang="en-US" dirty="0" smtClean="0"/>
              <a:t>substance, </a:t>
            </a:r>
            <a:r>
              <a:rPr lang="en-US" dirty="0">
                <a:solidFill>
                  <a:srgbClr val="FFFF00"/>
                </a:solidFill>
              </a:rPr>
              <a:t>and the way they are connected</a:t>
            </a:r>
            <a:r>
              <a:rPr lang="en-US" dirty="0"/>
              <a:t> to one another (</a:t>
            </a:r>
            <a:r>
              <a:rPr lang="en-US" dirty="0">
                <a:solidFill>
                  <a:srgbClr val="FFFF00"/>
                </a:solidFill>
              </a:rPr>
              <a:t>chemical bonds). 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Physical Properties of </a:t>
            </a:r>
            <a:r>
              <a:rPr lang="en-US" sz="3600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Physical </a:t>
            </a:r>
            <a:r>
              <a:rPr lang="en-US" dirty="0"/>
              <a:t>properties of NPs include </a:t>
            </a:r>
            <a:r>
              <a:rPr lang="en-US" b="1" dirty="0"/>
              <a:t>shape, size, specific surface area, agglomeration</a:t>
            </a:r>
            <a:r>
              <a:rPr lang="en-US" b="1" dirty="0" smtClean="0"/>
              <a:t>/ aggregation</a:t>
            </a:r>
            <a:r>
              <a:rPr lang="en-US" b="1" dirty="0"/>
              <a:t>, state of size distribution, surface morphology/topography, and </a:t>
            </a:r>
            <a:r>
              <a:rPr lang="en-US" b="1" dirty="0" smtClean="0"/>
              <a:t>structure including </a:t>
            </a:r>
            <a:r>
              <a:rPr lang="en-US" b="1" dirty="0" err="1"/>
              <a:t>crystallinity</a:t>
            </a:r>
            <a:r>
              <a:rPr lang="en-US" b="1" dirty="0"/>
              <a:t>, defect structure, and </a:t>
            </a:r>
            <a:r>
              <a:rPr lang="en-US" b="1" dirty="0" smtClean="0"/>
              <a:t>solubility.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size, shape, surface area, and size distribution of NPs </a:t>
            </a:r>
            <a:r>
              <a:rPr lang="en-US" dirty="0"/>
              <a:t>are important </a:t>
            </a:r>
            <a:r>
              <a:rPr lang="en-US" dirty="0" smtClean="0"/>
              <a:t>deciding factors </a:t>
            </a:r>
            <a:r>
              <a:rPr lang="en-US" dirty="0"/>
              <a:t>controlling their </a:t>
            </a:r>
            <a:r>
              <a:rPr lang="en-US" dirty="0">
                <a:solidFill>
                  <a:srgbClr val="FFFF00"/>
                </a:solidFill>
              </a:rPr>
              <a:t>uptake </a:t>
            </a:r>
            <a:r>
              <a:rPr lang="en-US" dirty="0" smtClean="0">
                <a:solidFill>
                  <a:srgbClr val="FFFF00"/>
                </a:solidFill>
              </a:rPr>
              <a:t>by organisms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NPs of </a:t>
            </a:r>
            <a:r>
              <a:rPr lang="en-US" dirty="0"/>
              <a:t>the </a:t>
            </a:r>
            <a:r>
              <a:rPr lang="en-US" dirty="0" smtClean="0"/>
              <a:t>different parameters </a:t>
            </a:r>
            <a:r>
              <a:rPr lang="en-US" dirty="0"/>
              <a:t>such as </a:t>
            </a:r>
            <a:r>
              <a:rPr lang="en-US" dirty="0">
                <a:solidFill>
                  <a:srgbClr val="FFFF00"/>
                </a:solidFill>
              </a:rPr>
              <a:t>dispersion, surface properties, </a:t>
            </a:r>
            <a:r>
              <a:rPr lang="en-US" dirty="0" smtClean="0">
                <a:solidFill>
                  <a:srgbClr val="FFFF00"/>
                </a:solidFill>
              </a:rPr>
              <a:t>agglomeration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de-agglomeration</a:t>
            </a:r>
            <a:r>
              <a:rPr lang="en-US" dirty="0" smtClean="0"/>
              <a:t> </a:t>
            </a:r>
            <a:r>
              <a:rPr lang="en-US" dirty="0"/>
              <a:t>can be controlled using 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err="1" smtClean="0"/>
              <a:t>ultrasonication</a:t>
            </a:r>
            <a:r>
              <a:rPr lang="en-US" dirty="0"/>
              <a:t>, ionic strength and pH </a:t>
            </a:r>
            <a:r>
              <a:rPr lang="en-US" dirty="0" smtClean="0"/>
              <a:t>of aqueous </a:t>
            </a:r>
            <a:r>
              <a:rPr lang="en-US" dirty="0"/>
              <a:t>solutions, physiological buffers, and cell culture </a:t>
            </a:r>
            <a:r>
              <a:rPr lang="en-US" dirty="0" smtClean="0"/>
              <a:t>media.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Size and Shape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size and shape can be identified as the most important parameter to define </a:t>
            </a:r>
            <a:r>
              <a:rPr lang="en-US" dirty="0" smtClean="0"/>
              <a:t>the </a:t>
            </a:r>
            <a:r>
              <a:rPr lang="en-US" dirty="0" err="1" smtClean="0"/>
              <a:t>nanomaterial</a:t>
            </a:r>
            <a:r>
              <a:rPr lang="en-US" dirty="0" smtClean="0"/>
              <a:t> </a:t>
            </a:r>
            <a:r>
              <a:rPr lang="en-US" dirty="0"/>
              <a:t>in general.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NPs </a:t>
            </a:r>
            <a:r>
              <a:rPr lang="en-US" dirty="0">
                <a:solidFill>
                  <a:srgbClr val="FFFF00"/>
                </a:solidFill>
              </a:rPr>
              <a:t>below 20–30 nm </a:t>
            </a:r>
            <a:r>
              <a:rPr lang="en-US" dirty="0"/>
              <a:t>in size are characterized by an </a:t>
            </a:r>
            <a:r>
              <a:rPr lang="en-US" dirty="0">
                <a:solidFill>
                  <a:srgbClr val="FFFF00"/>
                </a:solidFill>
              </a:rPr>
              <a:t>excess of energy </a:t>
            </a:r>
            <a:r>
              <a:rPr lang="en-US" dirty="0"/>
              <a:t>at the </a:t>
            </a:r>
            <a:r>
              <a:rPr lang="en-US" dirty="0" smtClean="0"/>
              <a:t>surface and </a:t>
            </a:r>
            <a:r>
              <a:rPr lang="en-US" dirty="0"/>
              <a:t>are </a:t>
            </a:r>
            <a:r>
              <a:rPr lang="en-US" dirty="0">
                <a:solidFill>
                  <a:srgbClr val="FFFF00"/>
                </a:solidFill>
              </a:rPr>
              <a:t>thermodynamically</a:t>
            </a:r>
            <a:r>
              <a:rPr lang="en-US" dirty="0"/>
              <a:t> unstable because of the </a:t>
            </a:r>
            <a:r>
              <a:rPr lang="en-US" dirty="0">
                <a:solidFill>
                  <a:srgbClr val="FFFF00"/>
                </a:solidFill>
              </a:rPr>
              <a:t>interfacial tension</a:t>
            </a:r>
            <a:r>
              <a:rPr lang="en-US" dirty="0"/>
              <a:t>, acting as </a:t>
            </a:r>
            <a:r>
              <a:rPr lang="en-US" dirty="0" smtClean="0"/>
              <a:t>a driving </a:t>
            </a:r>
            <a:r>
              <a:rPr lang="en-US" dirty="0"/>
              <a:t>force, which leads to a spontaneous </a:t>
            </a:r>
            <a:r>
              <a:rPr lang="en-US" dirty="0">
                <a:solidFill>
                  <a:srgbClr val="FFFF00"/>
                </a:solidFill>
              </a:rPr>
              <a:t>reduction of the surface area.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7"/>
            <a:ext cx="8568952" cy="452628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design of NPs </a:t>
            </a:r>
            <a:r>
              <a:rPr lang="en-US" dirty="0"/>
              <a:t>has gained a lot of attention, resulting in particles </a:t>
            </a:r>
            <a:r>
              <a:rPr lang="en-US" dirty="0" smtClean="0"/>
              <a:t>with various </a:t>
            </a:r>
            <a:r>
              <a:rPr lang="en-US" dirty="0"/>
              <a:t>shapes such as </a:t>
            </a:r>
            <a:r>
              <a:rPr lang="en-US" dirty="0">
                <a:solidFill>
                  <a:srgbClr val="FFFF00"/>
                </a:solidFill>
              </a:rPr>
              <a:t>spheres, rods, </a:t>
            </a:r>
            <a:r>
              <a:rPr lang="en-US" dirty="0" smtClean="0">
                <a:solidFill>
                  <a:srgbClr val="FFFF00"/>
                </a:solidFill>
              </a:rPr>
              <a:t>tubes, </a:t>
            </a:r>
            <a:r>
              <a:rPr lang="en-US" dirty="0">
                <a:solidFill>
                  <a:srgbClr val="FFFF00"/>
                </a:solidFill>
              </a:rPr>
              <a:t>fibers, and disks</a:t>
            </a:r>
            <a:r>
              <a:rPr lang="en-US" dirty="0"/>
              <a:t>, </a:t>
            </a:r>
            <a:r>
              <a:rPr lang="en-US" dirty="0" smtClean="0"/>
              <a:t>etc.</a:t>
            </a:r>
          </a:p>
          <a:p>
            <a:pPr algn="l" rtl="0"/>
            <a:r>
              <a:rPr lang="en-US" dirty="0" smtClean="0"/>
              <a:t>and </a:t>
            </a:r>
            <a:r>
              <a:rPr lang="en-US" dirty="0"/>
              <a:t>more </a:t>
            </a:r>
            <a:r>
              <a:rPr lang="en-US" dirty="0" smtClean="0"/>
              <a:t>extraordinary geometries </a:t>
            </a:r>
            <a:r>
              <a:rPr lang="en-US" dirty="0"/>
              <a:t>such as </a:t>
            </a:r>
            <a:r>
              <a:rPr lang="en-US" dirty="0">
                <a:solidFill>
                  <a:srgbClr val="FFFF00"/>
                </a:solidFill>
              </a:rPr>
              <a:t>worms, squares, urchins, and ellipsoids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optical properties </a:t>
            </a:r>
            <a:r>
              <a:rPr lang="en-US" dirty="0"/>
              <a:t>of NPs also depend on its size and shape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FFFF00"/>
                </a:solidFill>
              </a:rPr>
              <a:t>Difference in the optical properties of gold NPs for different shapes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124744"/>
            <a:ext cx="856895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216510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Surface and Size Distribution of </a:t>
            </a:r>
            <a:r>
              <a:rPr lang="en-US" sz="3600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surface morphology and surface area of NPs can be analyzed using </a:t>
            </a:r>
            <a:r>
              <a:rPr lang="en-US" dirty="0" smtClean="0">
                <a:solidFill>
                  <a:srgbClr val="FFFF00"/>
                </a:solidFill>
              </a:rPr>
              <a:t>scanning electron </a:t>
            </a:r>
            <a:r>
              <a:rPr lang="en-US" dirty="0">
                <a:solidFill>
                  <a:srgbClr val="FFFF00"/>
                </a:solidFill>
              </a:rPr>
              <a:t>microscope (SEM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</a:p>
          <a:p>
            <a:pPr algn="l" rtl="0"/>
            <a:r>
              <a:rPr lang="en-US" dirty="0" smtClean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To </a:t>
            </a:r>
            <a:r>
              <a:rPr lang="en-US" dirty="0"/>
              <a:t>get a higher resolution of approximately </a:t>
            </a:r>
            <a:r>
              <a:rPr lang="en-US" dirty="0">
                <a:solidFill>
                  <a:srgbClr val="FFFF00"/>
                </a:solidFill>
              </a:rPr>
              <a:t>0.2 nm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atomic </a:t>
            </a:r>
            <a:r>
              <a:rPr lang="en-US" dirty="0" smtClean="0">
                <a:solidFill>
                  <a:srgbClr val="FFFF00"/>
                </a:solidFill>
              </a:rPr>
              <a:t>force microscopy </a:t>
            </a:r>
            <a:r>
              <a:rPr lang="en-US" dirty="0">
                <a:solidFill>
                  <a:srgbClr val="FFFF00"/>
                </a:solidFill>
              </a:rPr>
              <a:t>(AFM</a:t>
            </a:r>
            <a:r>
              <a:rPr lang="en-US" dirty="0"/>
              <a:t>) can be used. </a:t>
            </a:r>
            <a:r>
              <a:rPr lang="en-US" dirty="0" smtClean="0"/>
              <a:t>It provides real topographical images of sample surfaces.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X-ray diffraction (XRD)</a:t>
            </a:r>
            <a:r>
              <a:rPr lang="en-US" dirty="0" smtClean="0"/>
              <a:t> is the most essential tool used to characterize </a:t>
            </a:r>
            <a:r>
              <a:rPr lang="en-US" dirty="0" smtClean="0">
                <a:solidFill>
                  <a:srgbClr val="FFFF00"/>
                </a:solidFill>
              </a:rPr>
              <a:t>crystal structures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Non-engineered and engineered NPs.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208912" cy="4525963"/>
          </a:xfrm>
        </p:spPr>
        <p:txBody>
          <a:bodyPr/>
          <a:lstStyle/>
          <a:p>
            <a:pPr algn="l" rtl="0">
              <a:buNone/>
            </a:pPr>
            <a:r>
              <a:rPr lang="en-US" b="1" dirty="0" err="1"/>
              <a:t>Nanoparticles</a:t>
            </a:r>
            <a:r>
              <a:rPr lang="en-US" b="1" dirty="0"/>
              <a:t> are of two types: </a:t>
            </a:r>
            <a:endParaRPr lang="en-US" b="1" dirty="0" smtClean="0"/>
          </a:p>
          <a:p>
            <a:pPr algn="l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Non-engineered </a:t>
            </a:r>
            <a:r>
              <a:rPr lang="en-US" dirty="0">
                <a:solidFill>
                  <a:srgbClr val="FFFF00"/>
                </a:solidFill>
              </a:rPr>
              <a:t>NPs </a:t>
            </a:r>
            <a:r>
              <a:rPr lang="en-US" dirty="0"/>
              <a:t>present in the </a:t>
            </a:r>
            <a:r>
              <a:rPr lang="en-US" dirty="0" smtClean="0"/>
              <a:t>environment </a:t>
            </a:r>
            <a:r>
              <a:rPr lang="en-US" dirty="0"/>
              <a:t>are derived from natural </a:t>
            </a:r>
            <a:r>
              <a:rPr lang="en-US" dirty="0" smtClean="0"/>
              <a:t>events such </a:t>
            </a:r>
            <a:r>
              <a:rPr lang="en-US" dirty="0"/>
              <a:t>as terrestrial dust storms, erosion, volcanic </a:t>
            </a:r>
            <a:r>
              <a:rPr lang="en-US" dirty="0" smtClean="0"/>
              <a:t>eruption</a:t>
            </a:r>
            <a:r>
              <a:rPr lang="en-US" dirty="0"/>
              <a:t>, and forest </a:t>
            </a:r>
            <a:r>
              <a:rPr lang="en-US" dirty="0" smtClean="0"/>
              <a:t>fires.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ar-IQ" sz="2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95845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Increased surface-to-volume ratio</a:t>
            </a:r>
            <a:r>
              <a:rPr lang="en-US" b="1" dirty="0" smtClean="0"/>
              <a:t>: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one </a:t>
            </a:r>
            <a:r>
              <a:rPr lang="en-US" dirty="0" smtClean="0"/>
              <a:t>of the distinguishing properties of </a:t>
            </a:r>
            <a:r>
              <a:rPr lang="en-US" dirty="0" err="1" smtClean="0"/>
              <a:t>nanomaterials</a:t>
            </a:r>
            <a:r>
              <a:rPr lang="en-US" dirty="0" smtClean="0"/>
              <a:t> is that they have an increased surface area. </a:t>
            </a:r>
            <a:endParaRPr lang="en-US" dirty="0" smtClean="0"/>
          </a:p>
          <a:p>
            <a:pPr algn="l" rtl="0"/>
            <a:r>
              <a:rPr lang="en-US" dirty="0" smtClean="0"/>
              <a:t>It has already been stated that a </a:t>
            </a:r>
            <a:r>
              <a:rPr lang="en-US" dirty="0" err="1" smtClean="0"/>
              <a:t>nanomaterial</a:t>
            </a:r>
            <a:r>
              <a:rPr lang="en-US" dirty="0" smtClean="0"/>
              <a:t> is formed of at least a cluster of atoms, often a cluster of molecules.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follows that </a:t>
            </a:r>
            <a:r>
              <a:rPr lang="en-US" b="1" dirty="0" smtClean="0">
                <a:solidFill>
                  <a:srgbClr val="FFFF00"/>
                </a:solidFill>
              </a:rPr>
              <a:t>all types of bonding </a:t>
            </a:r>
            <a:r>
              <a:rPr lang="en-US" b="1" dirty="0" smtClean="0"/>
              <a:t>that are important in chemistry are also </a:t>
            </a:r>
            <a:r>
              <a:rPr lang="en-US" b="1" dirty="0" smtClean="0">
                <a:solidFill>
                  <a:srgbClr val="FFFF00"/>
                </a:solidFill>
              </a:rPr>
              <a:t>important in </a:t>
            </a:r>
            <a:r>
              <a:rPr lang="en-US" b="1" dirty="0" err="1" smtClean="0">
                <a:solidFill>
                  <a:srgbClr val="FFFF00"/>
                </a:solidFill>
              </a:rPr>
              <a:t>nanoscience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</a:p>
          <a:p>
            <a:pPr algn="l" rtl="0">
              <a:buNone/>
            </a:pP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467544" y="155679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 smtClean="0"/>
          </a:p>
          <a:p>
            <a:pPr algn="l" rtl="0"/>
            <a:r>
              <a:rPr lang="en-US" sz="2800" dirty="0" smtClean="0"/>
              <a:t>They </a:t>
            </a:r>
            <a:r>
              <a:rPr lang="en-US" sz="2800" dirty="0" smtClean="0"/>
              <a:t>are generally classified as: </a:t>
            </a:r>
          </a:p>
          <a:p>
            <a:pPr algn="l" rtl="0"/>
            <a:r>
              <a:rPr lang="en-US" sz="2800" dirty="0" err="1" smtClean="0">
                <a:solidFill>
                  <a:srgbClr val="FFFF00"/>
                </a:solidFill>
              </a:rPr>
              <a:t>Intramolecular</a:t>
            </a:r>
            <a:r>
              <a:rPr lang="en-US" sz="2800" dirty="0" smtClean="0">
                <a:solidFill>
                  <a:srgbClr val="FFFF00"/>
                </a:solidFill>
              </a:rPr>
              <a:t> bonding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chemical interactions</a:t>
            </a:r>
            <a:r>
              <a:rPr lang="en-US" sz="2800" dirty="0" smtClean="0"/>
              <a:t>): </a:t>
            </a: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these are bonding that involve </a:t>
            </a:r>
            <a:r>
              <a:rPr lang="en-US" sz="2800" dirty="0" smtClean="0">
                <a:solidFill>
                  <a:srgbClr val="FFFF00"/>
                </a:solidFill>
              </a:rPr>
              <a:t>changes</a:t>
            </a:r>
            <a:r>
              <a:rPr lang="en-US" sz="2800" dirty="0" smtClean="0"/>
              <a:t> in the </a:t>
            </a:r>
            <a:r>
              <a:rPr lang="en-US" sz="2800" dirty="0" smtClean="0">
                <a:solidFill>
                  <a:srgbClr val="FFFF00"/>
                </a:solidFill>
              </a:rPr>
              <a:t>chemical structure </a:t>
            </a:r>
            <a:r>
              <a:rPr lang="en-US" sz="2800" dirty="0" smtClean="0"/>
              <a:t>of the molecules and include </a:t>
            </a:r>
            <a:r>
              <a:rPr lang="en-US" sz="2800" dirty="0" smtClean="0">
                <a:solidFill>
                  <a:srgbClr val="FFFF00"/>
                </a:solidFill>
              </a:rPr>
              <a:t>ionic, covalent and metallic bonds</a:t>
            </a:r>
            <a:r>
              <a:rPr lang="en-US" sz="2800" dirty="0" smtClean="0"/>
              <a:t>; </a:t>
            </a:r>
            <a:endParaRPr lang="en-US" sz="2800" dirty="0" smtClean="0"/>
          </a:p>
          <a:p>
            <a:pPr algn="l" rtl="0"/>
            <a:endParaRPr lang="en-US" sz="28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539552" y="148478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Intermolecular bonding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physical interaction</a:t>
            </a:r>
            <a:r>
              <a:rPr lang="en-US" sz="2800" dirty="0" smtClean="0"/>
              <a:t>):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these </a:t>
            </a:r>
            <a:r>
              <a:rPr lang="en-US" sz="2800" dirty="0" smtClean="0"/>
              <a:t>are bonding that </a:t>
            </a:r>
            <a:r>
              <a:rPr lang="en-US" sz="2800" dirty="0" smtClean="0">
                <a:solidFill>
                  <a:srgbClr val="FFFF00"/>
                </a:solidFill>
              </a:rPr>
              <a:t>do not involve changes</a:t>
            </a:r>
            <a:r>
              <a:rPr lang="en-US" sz="2800" dirty="0" smtClean="0"/>
              <a:t> in the chemical structure of the molecules and include </a:t>
            </a:r>
            <a:r>
              <a:rPr lang="en-US" sz="2800" dirty="0" smtClean="0"/>
              <a:t>:</a:t>
            </a: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ion-ion </a:t>
            </a:r>
            <a:r>
              <a:rPr lang="en-US" sz="2800" dirty="0" smtClean="0">
                <a:solidFill>
                  <a:srgbClr val="FFFF00"/>
                </a:solidFill>
              </a:rPr>
              <a:t>and ion-dipole interactions; van </a:t>
            </a:r>
            <a:r>
              <a:rPr lang="en-US" sz="2800" dirty="0" err="1" smtClean="0">
                <a:solidFill>
                  <a:srgbClr val="FFFF00"/>
                </a:solidFill>
              </a:rPr>
              <a:t>der</a:t>
            </a:r>
            <a:r>
              <a:rPr lang="en-US" sz="2800" dirty="0" smtClean="0">
                <a:solidFill>
                  <a:srgbClr val="FFFF00"/>
                </a:solidFill>
              </a:rPr>
              <a:t> Waals interactions; hydrogen bonds; hydrophobic interactions.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Shape also matters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4056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Given the same volume, the extent of the </a:t>
            </a:r>
            <a:r>
              <a:rPr lang="en-US" dirty="0" smtClean="0">
                <a:solidFill>
                  <a:srgbClr val="FFFF00"/>
                </a:solidFill>
              </a:rPr>
              <a:t>surface area depends on the shape of the material.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 smtClean="0"/>
              <a:t>simple example is a </a:t>
            </a:r>
            <a:r>
              <a:rPr lang="en-US" dirty="0" smtClean="0">
                <a:solidFill>
                  <a:srgbClr val="FFFF00"/>
                </a:solidFill>
              </a:rPr>
              <a:t>sphere and a cube </a:t>
            </a:r>
            <a:r>
              <a:rPr lang="en-US" dirty="0" smtClean="0"/>
              <a:t>having the same volume. </a:t>
            </a:r>
          </a:p>
          <a:p>
            <a:pPr algn="l" rtl="0"/>
            <a:r>
              <a:rPr lang="en-US" dirty="0" smtClean="0"/>
              <a:t>The cube has a larger surface area than the sphere.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 smtClean="0"/>
              <a:t>this reason, in </a:t>
            </a:r>
            <a:r>
              <a:rPr lang="en-US" dirty="0" err="1" smtClean="0">
                <a:solidFill>
                  <a:srgbClr val="FFFF00"/>
                </a:solidFill>
              </a:rPr>
              <a:t>nanoscience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en-US" dirty="0" smtClean="0"/>
              <a:t> not only the </a:t>
            </a:r>
            <a:r>
              <a:rPr lang="en-US" dirty="0" smtClean="0">
                <a:solidFill>
                  <a:srgbClr val="FFFF00"/>
                </a:solidFill>
              </a:rPr>
              <a:t>size</a:t>
            </a:r>
            <a:r>
              <a:rPr lang="en-US" dirty="0" smtClean="0"/>
              <a:t> of a </a:t>
            </a:r>
            <a:r>
              <a:rPr lang="en-US" dirty="0" err="1" smtClean="0"/>
              <a:t>nanomaterial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important</a:t>
            </a:r>
            <a:r>
              <a:rPr lang="en-US" dirty="0" smtClean="0"/>
              <a:t>, but also its </a:t>
            </a: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/>
              <a:t> 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8457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fact that in a </a:t>
            </a:r>
            <a:r>
              <a:rPr lang="en-US" dirty="0" err="1"/>
              <a:t>nanomaterial</a:t>
            </a:r>
            <a:r>
              <a:rPr lang="en-US" dirty="0"/>
              <a:t> a larger fraction of the atoms is at the surface influences some physical properties such as the </a:t>
            </a:r>
            <a:r>
              <a:rPr lang="en-US" b="1" dirty="0">
                <a:solidFill>
                  <a:srgbClr val="FFFF00"/>
                </a:solidFill>
              </a:rPr>
              <a:t>melting point</a:t>
            </a:r>
            <a:r>
              <a:rPr lang="en-US" b="1" dirty="0"/>
              <a:t>. </a:t>
            </a:r>
            <a:endParaRPr lang="en-US" b="1" dirty="0" smtClean="0"/>
          </a:p>
          <a:p>
            <a:pPr algn="l" rtl="0"/>
            <a:r>
              <a:rPr lang="en-US" dirty="0" smtClean="0"/>
              <a:t>Given </a:t>
            </a:r>
            <a:r>
              <a:rPr lang="en-US" dirty="0"/>
              <a:t>the same material, its melting point will be </a:t>
            </a:r>
            <a:r>
              <a:rPr lang="en-US" dirty="0">
                <a:solidFill>
                  <a:srgbClr val="FFFF00"/>
                </a:solidFill>
              </a:rPr>
              <a:t>lower if it is </a:t>
            </a:r>
            <a:r>
              <a:rPr lang="en-US" dirty="0" err="1">
                <a:solidFill>
                  <a:srgbClr val="FFFF00"/>
                </a:solidFill>
              </a:rPr>
              <a:t>nano</a:t>
            </a:r>
            <a:r>
              <a:rPr lang="en-US" dirty="0">
                <a:solidFill>
                  <a:srgbClr val="FFFF00"/>
                </a:solidFill>
              </a:rPr>
              <a:t>-sized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Surface </a:t>
            </a:r>
            <a:r>
              <a:rPr lang="en-US" dirty="0">
                <a:solidFill>
                  <a:srgbClr val="FFFF00"/>
                </a:solidFill>
              </a:rPr>
              <a:t>atoms </a:t>
            </a:r>
            <a:r>
              <a:rPr lang="en-US" dirty="0"/>
              <a:t>are more </a:t>
            </a:r>
            <a:r>
              <a:rPr lang="en-US" dirty="0">
                <a:solidFill>
                  <a:srgbClr val="FFFF00"/>
                </a:solidFill>
              </a:rPr>
              <a:t>easily removed </a:t>
            </a:r>
            <a:r>
              <a:rPr lang="en-US" dirty="0"/>
              <a:t>than bulk atoms, so the </a:t>
            </a:r>
            <a:r>
              <a:rPr lang="en-US" dirty="0">
                <a:solidFill>
                  <a:srgbClr val="FFFF00"/>
                </a:solidFill>
              </a:rPr>
              <a:t>total energy </a:t>
            </a:r>
            <a:r>
              <a:rPr lang="en-US" dirty="0"/>
              <a:t>needed to overcome the </a:t>
            </a:r>
            <a:r>
              <a:rPr lang="en-US" dirty="0">
                <a:solidFill>
                  <a:srgbClr val="FFFF00"/>
                </a:solidFill>
              </a:rPr>
              <a:t>intermolecular forces </a:t>
            </a:r>
            <a:r>
              <a:rPr lang="en-US" dirty="0"/>
              <a:t>that hold the </a:t>
            </a:r>
            <a:r>
              <a:rPr lang="en-US" dirty="0">
                <a:solidFill>
                  <a:srgbClr val="FFFF00"/>
                </a:solidFill>
              </a:rPr>
              <a:t>atom ‘fixed’ is less</a:t>
            </a:r>
            <a:r>
              <a:rPr lang="en-US" dirty="0"/>
              <a:t>, thus the melting point is lower</a:t>
            </a:r>
            <a:r>
              <a:rPr lang="en-US" b="1" dirty="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Surface energy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5974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Atoms</a:t>
            </a:r>
            <a:r>
              <a:rPr lang="en-US" dirty="0" smtClean="0"/>
              <a:t> </a:t>
            </a:r>
            <a:r>
              <a:rPr lang="en-US" dirty="0"/>
              <a:t>and molecules that exist at the </a:t>
            </a:r>
            <a:r>
              <a:rPr lang="en-US" dirty="0">
                <a:solidFill>
                  <a:srgbClr val="FFFF00"/>
                </a:solidFill>
              </a:rPr>
              <a:t>surface</a:t>
            </a:r>
            <a:r>
              <a:rPr lang="en-US" dirty="0"/>
              <a:t> or at an interface are </a:t>
            </a:r>
            <a:r>
              <a:rPr lang="en-US" dirty="0">
                <a:solidFill>
                  <a:srgbClr val="FFFF00"/>
                </a:solidFill>
              </a:rPr>
              <a:t>different</a:t>
            </a:r>
            <a:r>
              <a:rPr lang="en-US" dirty="0"/>
              <a:t> from the same atoms or molecules that exist in the </a:t>
            </a:r>
            <a:r>
              <a:rPr lang="en-US" dirty="0">
                <a:solidFill>
                  <a:srgbClr val="FFFF00"/>
                </a:solidFill>
              </a:rPr>
              <a:t>interior of a material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is true for any material. </a:t>
            </a:r>
            <a:endParaRPr lang="en-US" dirty="0" smtClean="0"/>
          </a:p>
          <a:p>
            <a:pPr algn="l" rtl="0"/>
            <a:r>
              <a:rPr lang="en-US" dirty="0" smtClean="0"/>
              <a:t>Atoms </a:t>
            </a:r>
            <a:r>
              <a:rPr lang="en-US" dirty="0"/>
              <a:t>and molecules at the interface have enhanced reactivity and a greater tendency to agglomerate: </a:t>
            </a:r>
            <a:r>
              <a:rPr lang="en-US" b="1" dirty="0">
                <a:solidFill>
                  <a:srgbClr val="FFFF00"/>
                </a:solidFill>
              </a:rPr>
              <a:t>surface atoms </a:t>
            </a:r>
            <a:r>
              <a:rPr lang="en-US" b="1" dirty="0"/>
              <a:t>and molecules are </a:t>
            </a:r>
            <a:r>
              <a:rPr lang="en-US" b="1" dirty="0">
                <a:solidFill>
                  <a:srgbClr val="FFFF00"/>
                </a:solidFill>
              </a:rPr>
              <a:t>unstable</a:t>
            </a:r>
            <a:r>
              <a:rPr lang="en-US" b="1" dirty="0"/>
              <a:t>, they have </a:t>
            </a:r>
            <a:r>
              <a:rPr lang="en-US" b="1" dirty="0">
                <a:solidFill>
                  <a:srgbClr val="FFFF00"/>
                </a:solidFill>
              </a:rPr>
              <a:t>high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surface energy</a:t>
            </a:r>
            <a:r>
              <a:rPr lang="en-US" b="1" dirty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Chemical Properties of </a:t>
            </a:r>
            <a:r>
              <a:rPr lang="en-US" sz="4000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Chemical </a:t>
            </a:r>
            <a:r>
              <a:rPr lang="en-US" dirty="0"/>
              <a:t>properties include the </a:t>
            </a:r>
            <a:r>
              <a:rPr lang="en-US" dirty="0">
                <a:solidFill>
                  <a:srgbClr val="FFFF00"/>
                </a:solidFill>
              </a:rPr>
              <a:t>elemental composition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nanomaterials</a:t>
            </a:r>
            <a:r>
              <a:rPr lang="en-US" dirty="0"/>
              <a:t> and </a:t>
            </a:r>
            <a:r>
              <a:rPr lang="en-US" dirty="0" smtClean="0"/>
              <a:t>its </a:t>
            </a:r>
            <a:r>
              <a:rPr lang="en-US" dirty="0" smtClean="0">
                <a:solidFill>
                  <a:srgbClr val="FFFF00"/>
                </a:solidFill>
              </a:rPr>
              <a:t>surface </a:t>
            </a:r>
            <a:r>
              <a:rPr lang="en-US" dirty="0">
                <a:solidFill>
                  <a:srgbClr val="FFFF00"/>
                </a:solidFill>
              </a:rPr>
              <a:t>chemistry </a:t>
            </a:r>
            <a:r>
              <a:rPr lang="en-US" dirty="0"/>
              <a:t>such as </a:t>
            </a:r>
            <a:r>
              <a:rPr lang="en-US" dirty="0">
                <a:solidFill>
                  <a:srgbClr val="FFFF00"/>
                </a:solidFill>
              </a:rPr>
              <a:t>zeta potential </a:t>
            </a:r>
            <a:r>
              <a:rPr lang="en-US" dirty="0"/>
              <a:t>and </a:t>
            </a:r>
            <a:r>
              <a:rPr lang="en-US" dirty="0" err="1">
                <a:solidFill>
                  <a:srgbClr val="FFFF00"/>
                </a:solidFill>
              </a:rPr>
              <a:t>photocatalytic</a:t>
            </a:r>
            <a:r>
              <a:rPr lang="en-US" dirty="0"/>
              <a:t> </a:t>
            </a:r>
            <a:r>
              <a:rPr lang="en-US" dirty="0" smtClean="0"/>
              <a:t>properties.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chemical properties of a material are </a:t>
            </a:r>
            <a:r>
              <a:rPr lang="en-US" dirty="0" smtClean="0"/>
              <a:t>determined by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type of motion of its electrons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Electrical properties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Some </a:t>
            </a:r>
            <a:r>
              <a:rPr lang="en-US" dirty="0" err="1">
                <a:solidFill>
                  <a:srgbClr val="FFFF00"/>
                </a:solidFill>
              </a:rPr>
              <a:t>nanomaterials</a:t>
            </a:r>
            <a:r>
              <a:rPr lang="en-US" dirty="0">
                <a:solidFill>
                  <a:srgbClr val="FFFF00"/>
                </a:solidFill>
              </a:rPr>
              <a:t> exhibit electrical properties </a:t>
            </a:r>
            <a:r>
              <a:rPr lang="en-US" dirty="0"/>
              <a:t>that are absolutely exceptional. </a:t>
            </a:r>
            <a:endParaRPr lang="en-US" dirty="0" smtClean="0"/>
          </a:p>
          <a:p>
            <a:pPr algn="l" rtl="0"/>
            <a:r>
              <a:rPr lang="en-US" dirty="0" smtClean="0"/>
              <a:t>Their </a:t>
            </a:r>
            <a:r>
              <a:rPr lang="en-US" dirty="0"/>
              <a:t>electrical properties are related to their unique structure. </a:t>
            </a:r>
            <a:endParaRPr lang="en-US" dirty="0" smtClean="0"/>
          </a:p>
          <a:p>
            <a:pPr algn="l" rtl="0"/>
            <a:r>
              <a:rPr lang="en-US" dirty="0" smtClean="0"/>
              <a:t>Two </a:t>
            </a:r>
            <a:r>
              <a:rPr lang="en-US" dirty="0"/>
              <a:t>of these are </a:t>
            </a:r>
            <a:r>
              <a:rPr lang="en-US" b="1" dirty="0">
                <a:solidFill>
                  <a:srgbClr val="FFFF00"/>
                </a:solidFill>
              </a:rPr>
              <a:t>fullerenes and carbon </a:t>
            </a:r>
            <a:r>
              <a:rPr lang="en-US" b="1" dirty="0" err="1">
                <a:solidFill>
                  <a:srgbClr val="FFFF00"/>
                </a:solidFill>
              </a:rPr>
              <a:t>nanotubes</a:t>
            </a:r>
            <a:r>
              <a:rPr lang="en-US" b="1" dirty="0"/>
              <a:t>. </a:t>
            </a:r>
            <a:endParaRPr lang="en-US" b="1" dirty="0" smtClean="0"/>
          </a:p>
          <a:p>
            <a:pPr algn="l" rtl="0"/>
            <a:r>
              <a:rPr lang="en-US" b="1" dirty="0" smtClean="0"/>
              <a:t>For </a:t>
            </a:r>
            <a:r>
              <a:rPr lang="en-US" b="1" dirty="0"/>
              <a:t>instance, carbon </a:t>
            </a:r>
            <a:r>
              <a:rPr lang="en-US" b="1" dirty="0" err="1"/>
              <a:t>nanotubes</a:t>
            </a:r>
            <a:r>
              <a:rPr lang="en-US" b="1" dirty="0"/>
              <a:t> can be </a:t>
            </a:r>
            <a:r>
              <a:rPr lang="en-US" b="1" dirty="0">
                <a:solidFill>
                  <a:srgbClr val="FFFF00"/>
                </a:solidFill>
              </a:rPr>
              <a:t>conductors or semiconductors </a:t>
            </a:r>
            <a:r>
              <a:rPr lang="en-US" b="1" dirty="0"/>
              <a:t>depending on their nanostructure. 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Terrestrial dust storms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 </a:t>
            </a:r>
            <a:r>
              <a:rPr lang="en-US" dirty="0" smtClean="0"/>
              <a:t>Dust storms appear to be the largest single source of environmental </a:t>
            </a:r>
            <a:r>
              <a:rPr lang="en-US" dirty="0" err="1" smtClean="0"/>
              <a:t>nanoparticles</a:t>
            </a:r>
            <a:r>
              <a:rPr lang="en-US" dirty="0" smtClean="0"/>
              <a:t>. 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Approximately 50% of troposphere atmospheric aerosol particles are minerals originating from the deserts.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size of particles </a:t>
            </a:r>
            <a:r>
              <a:rPr lang="en-US" dirty="0" smtClean="0"/>
              <a:t>produced during a dust storm varies from </a:t>
            </a:r>
            <a:r>
              <a:rPr lang="en-US" dirty="0" smtClean="0">
                <a:solidFill>
                  <a:srgbClr val="FFFF00"/>
                </a:solidFill>
              </a:rPr>
              <a:t>100 nm </a:t>
            </a:r>
            <a:r>
              <a:rPr lang="en-US" dirty="0" smtClean="0"/>
              <a:t>to several microns.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Optical properties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759741"/>
          </a:xfrm>
        </p:spPr>
        <p:txBody>
          <a:bodyPr>
            <a:normAutofit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dirty="0" smtClean="0"/>
              <a:t>Some </a:t>
            </a:r>
            <a:r>
              <a:rPr lang="en-US" dirty="0" err="1" smtClean="0">
                <a:solidFill>
                  <a:srgbClr val="FFFF00"/>
                </a:solidFill>
              </a:rPr>
              <a:t>nanomaterials</a:t>
            </a:r>
            <a:r>
              <a:rPr lang="en-US" dirty="0" smtClean="0">
                <a:solidFill>
                  <a:srgbClr val="FFFF00"/>
                </a:solidFill>
              </a:rPr>
              <a:t> display very different optical properties</a:t>
            </a:r>
            <a:r>
              <a:rPr lang="en-US" dirty="0" smtClean="0"/>
              <a:t>, such as </a:t>
            </a:r>
            <a:r>
              <a:rPr lang="en-US" dirty="0" smtClean="0">
                <a:solidFill>
                  <a:srgbClr val="FFFF00"/>
                </a:solidFill>
              </a:rPr>
              <a:t>color and transparency</a:t>
            </a:r>
            <a:r>
              <a:rPr lang="en-US" dirty="0" smtClean="0"/>
              <a:t>, compared to bulk materials.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Nanomaterials</a:t>
            </a:r>
            <a:r>
              <a:rPr lang="en-US" dirty="0" smtClean="0"/>
              <a:t> in general can have peculiar </a:t>
            </a:r>
            <a:r>
              <a:rPr lang="en-US" dirty="0" smtClean="0">
                <a:solidFill>
                  <a:srgbClr val="FFFF00"/>
                </a:solidFill>
              </a:rPr>
              <a:t>optical properties </a:t>
            </a:r>
            <a:r>
              <a:rPr lang="en-US" dirty="0" smtClean="0"/>
              <a:t>as a </a:t>
            </a:r>
            <a:r>
              <a:rPr lang="en-US" dirty="0" smtClean="0">
                <a:solidFill>
                  <a:srgbClr val="FFFF00"/>
                </a:solidFill>
              </a:rPr>
              <a:t>result of the way light interacts with </a:t>
            </a:r>
            <a:r>
              <a:rPr lang="en-US" dirty="0" smtClean="0"/>
              <a:t>their fine </a:t>
            </a:r>
            <a:r>
              <a:rPr lang="en-US" dirty="0" smtClean="0">
                <a:solidFill>
                  <a:srgbClr val="FFFF00"/>
                </a:solidFill>
              </a:rPr>
              <a:t>nanostructure.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Magnetic properties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75974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 general, the </a:t>
            </a:r>
            <a:r>
              <a:rPr lang="en-US" dirty="0" smtClean="0">
                <a:solidFill>
                  <a:srgbClr val="FFFF00"/>
                </a:solidFill>
              </a:rPr>
              <a:t>magnetic behavior </a:t>
            </a:r>
            <a:r>
              <a:rPr lang="en-US" dirty="0" smtClean="0"/>
              <a:t>of a material depends on the </a:t>
            </a:r>
            <a:r>
              <a:rPr lang="en-US" dirty="0" smtClean="0">
                <a:solidFill>
                  <a:srgbClr val="FFFF00"/>
                </a:solidFill>
              </a:rPr>
              <a:t>structure of the material </a:t>
            </a:r>
            <a:r>
              <a:rPr lang="en-US" dirty="0" smtClean="0"/>
              <a:t>and on its </a:t>
            </a:r>
            <a:r>
              <a:rPr lang="en-US" dirty="0" smtClean="0">
                <a:solidFill>
                  <a:srgbClr val="FFFF00"/>
                </a:solidFill>
              </a:rPr>
              <a:t>temperature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 typical size of expected magnetic domains is </a:t>
            </a:r>
            <a:r>
              <a:rPr lang="en-US" dirty="0" smtClean="0">
                <a:solidFill>
                  <a:srgbClr val="FFFF00"/>
                </a:solidFill>
              </a:rPr>
              <a:t>around 1 </a:t>
            </a:r>
            <a:r>
              <a:rPr lang="en-US" dirty="0" err="1" smtClean="0">
                <a:solidFill>
                  <a:srgbClr val="FFFF00"/>
                </a:solidFill>
              </a:rPr>
              <a:t>μm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When the size of a magnet is reduced, the number of surface atoms becomes an important fraction of the total number of atoms, surface effects become important, and quantum effects start to prevail.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Mechanical properties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59741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Some </a:t>
            </a:r>
            <a:r>
              <a:rPr lang="en-US" dirty="0" err="1"/>
              <a:t>nanomaterials</a:t>
            </a:r>
            <a:r>
              <a:rPr lang="en-US" dirty="0"/>
              <a:t> have inherent exceptional </a:t>
            </a:r>
            <a:r>
              <a:rPr lang="en-US" dirty="0">
                <a:solidFill>
                  <a:srgbClr val="FFFF00"/>
                </a:solidFill>
              </a:rPr>
              <a:t>mechanical properties </a:t>
            </a:r>
            <a:r>
              <a:rPr lang="en-US" dirty="0"/>
              <a:t>which are </a:t>
            </a:r>
            <a:r>
              <a:rPr lang="en-US" dirty="0">
                <a:solidFill>
                  <a:srgbClr val="FFFF00"/>
                </a:solidFill>
              </a:rPr>
              <a:t>connected to their structure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One </a:t>
            </a:r>
            <a:r>
              <a:rPr lang="en-US" dirty="0"/>
              <a:t>such material is </a:t>
            </a:r>
            <a:r>
              <a:rPr lang="en-US" dirty="0">
                <a:solidFill>
                  <a:srgbClr val="FFFF00"/>
                </a:solidFill>
              </a:rPr>
              <a:t>carbon </a:t>
            </a:r>
            <a:r>
              <a:rPr lang="en-US" dirty="0" err="1">
                <a:solidFill>
                  <a:srgbClr val="FFFF00"/>
                </a:solidFill>
              </a:rPr>
              <a:t>nanotubes</a:t>
            </a:r>
            <a:r>
              <a:rPr lang="en-US" dirty="0"/>
              <a:t>: these are extremely small tubes having the same honeycomb structure of </a:t>
            </a:r>
            <a:r>
              <a:rPr lang="en-US" dirty="0">
                <a:solidFill>
                  <a:srgbClr val="FFFF00"/>
                </a:solidFill>
              </a:rPr>
              <a:t>graphite</a:t>
            </a:r>
            <a:r>
              <a:rPr lang="en-US" dirty="0"/>
              <a:t>, but with </a:t>
            </a:r>
            <a:r>
              <a:rPr lang="en-US" dirty="0">
                <a:solidFill>
                  <a:srgbClr val="FFFF00"/>
                </a:solidFill>
              </a:rPr>
              <a:t>different properties </a:t>
            </a:r>
            <a:r>
              <a:rPr lang="en-US" dirty="0"/>
              <a:t>compared to graphite. They can be single-walled or </a:t>
            </a:r>
            <a:r>
              <a:rPr lang="en-US" dirty="0" smtClean="0"/>
              <a:t>multi-walled.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Carbon </a:t>
            </a:r>
            <a:r>
              <a:rPr lang="en-US" dirty="0" err="1"/>
              <a:t>nanotubes</a:t>
            </a:r>
            <a:r>
              <a:rPr lang="en-US" dirty="0"/>
              <a:t> are </a:t>
            </a:r>
            <a:r>
              <a:rPr lang="en-US" dirty="0">
                <a:solidFill>
                  <a:srgbClr val="FFFF00"/>
                </a:solidFill>
              </a:rPr>
              <a:t>100 times stronger </a:t>
            </a:r>
            <a:r>
              <a:rPr lang="en-US" dirty="0"/>
              <a:t>than steel but </a:t>
            </a:r>
            <a:r>
              <a:rPr lang="en-US" dirty="0">
                <a:solidFill>
                  <a:srgbClr val="FFFF00"/>
                </a:solidFill>
              </a:rPr>
              <a:t>six times lighter</a:t>
            </a:r>
            <a:r>
              <a:rPr lang="en-US" dirty="0"/>
              <a:t>!! </a:t>
            </a:r>
            <a:endParaRPr lang="ar-IQ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2160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Merits and Demerits of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6236"/>
            <a:ext cx="8784976" cy="480709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instability</a:t>
            </a:r>
            <a:r>
              <a:rPr lang="en-US" dirty="0"/>
              <a:t> of the NPs, retaining the </a:t>
            </a:r>
            <a:r>
              <a:rPr lang="en-US" dirty="0">
                <a:solidFill>
                  <a:srgbClr val="FFFF00"/>
                </a:solidFill>
              </a:rPr>
              <a:t>size and shape of NPs </a:t>
            </a:r>
            <a:r>
              <a:rPr lang="en-US" dirty="0"/>
              <a:t>is highly challenging.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 </a:t>
            </a:r>
            <a:r>
              <a:rPr lang="en-US" dirty="0"/>
              <a:t>the kinetics associated with NPs is rapid and is </a:t>
            </a:r>
            <a:r>
              <a:rPr lang="en-US" dirty="0">
                <a:solidFill>
                  <a:srgbClr val="FFFF00"/>
                </a:solidFill>
              </a:rPr>
              <a:t>highly reactive</a:t>
            </a:r>
            <a:r>
              <a:rPr lang="en-US" dirty="0"/>
              <a:t>, </a:t>
            </a:r>
            <a:r>
              <a:rPr lang="en-US" dirty="0" smtClean="0"/>
              <a:t>they </a:t>
            </a:r>
            <a:r>
              <a:rPr lang="en-US" dirty="0" smtClean="0">
                <a:solidFill>
                  <a:srgbClr val="FFFF00"/>
                </a:solidFill>
              </a:rPr>
              <a:t>inherently </a:t>
            </a:r>
            <a:r>
              <a:rPr lang="en-US" dirty="0">
                <a:solidFill>
                  <a:srgbClr val="FFFF00"/>
                </a:solidFill>
              </a:rPr>
              <a:t>interact with impurities.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dirty="0">
                <a:solidFill>
                  <a:srgbClr val="FFFF00"/>
                </a:solidFill>
              </a:rPr>
              <a:t>encapsulation of NPs </a:t>
            </a:r>
            <a:r>
              <a:rPr lang="en-US" dirty="0" smtClean="0"/>
              <a:t>becomes necessary </a:t>
            </a:r>
            <a:r>
              <a:rPr lang="en-US" dirty="0"/>
              <a:t>when they are </a:t>
            </a:r>
            <a:r>
              <a:rPr lang="en-US" dirty="0">
                <a:solidFill>
                  <a:srgbClr val="FFFF00"/>
                </a:solidFill>
              </a:rPr>
              <a:t>synthesized in a solution.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Synthesis of </a:t>
            </a:r>
            <a:r>
              <a:rPr lang="en-US" dirty="0" smtClean="0">
                <a:solidFill>
                  <a:srgbClr val="FFFF00"/>
                </a:solidFill>
              </a:rPr>
              <a:t>pure NPs </a:t>
            </a:r>
            <a:r>
              <a:rPr lang="en-US" dirty="0" smtClean="0"/>
              <a:t>becomes highly </a:t>
            </a:r>
            <a:r>
              <a:rPr lang="en-US" dirty="0" smtClean="0">
                <a:solidFill>
                  <a:srgbClr val="FFFF00"/>
                </a:solidFill>
              </a:rPr>
              <a:t>difficult.</a:t>
            </a:r>
            <a:r>
              <a:rPr lang="en-US" dirty="0" smtClean="0"/>
              <a:t> Hence, retaining high purity in NPs can become a challenge hard to overcome.</a:t>
            </a:r>
            <a:endParaRPr lang="ar-IQ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noticeable that </a:t>
            </a:r>
            <a:r>
              <a:rPr lang="en-US" dirty="0">
                <a:solidFill>
                  <a:srgbClr val="FFFF00"/>
                </a:solidFill>
              </a:rPr>
              <a:t>most experimental studies </a:t>
            </a:r>
            <a:r>
              <a:rPr lang="en-US" dirty="0"/>
              <a:t>with NPs have </a:t>
            </a:r>
            <a:r>
              <a:rPr lang="en-US" dirty="0" smtClean="0"/>
              <a:t>been carried </a:t>
            </a:r>
            <a:r>
              <a:rPr lang="en-US" dirty="0"/>
              <a:t>out with </a:t>
            </a:r>
            <a:r>
              <a:rPr lang="en-US" dirty="0" smtClean="0">
                <a:solidFill>
                  <a:srgbClr val="FFFF00"/>
                </a:solidFill>
              </a:rPr>
              <a:t>aggregates/agglomerates </a:t>
            </a:r>
            <a:r>
              <a:rPr lang="en-US" dirty="0">
                <a:solidFill>
                  <a:srgbClr val="FFFF00"/>
                </a:solidFill>
              </a:rPr>
              <a:t>of NPs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Extraterrestrial dust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6280"/>
          </a:xfrm>
        </p:spPr>
        <p:txBody>
          <a:bodyPr/>
          <a:lstStyle/>
          <a:p>
            <a:pPr algn="l" rtl="0"/>
            <a:r>
              <a:rPr lang="en-US" b="1" dirty="0" smtClean="0"/>
              <a:t> </a:t>
            </a:r>
            <a:r>
              <a:rPr lang="en-US" dirty="0" err="1" smtClean="0"/>
              <a:t>Nanoparticles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exist widely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extra-terrestrial </a:t>
            </a:r>
            <a:r>
              <a:rPr lang="en-US" dirty="0" smtClean="0">
                <a:solidFill>
                  <a:srgbClr val="FFFF00"/>
                </a:solidFill>
              </a:rPr>
              <a:t>space.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Examples </a:t>
            </a:r>
            <a:r>
              <a:rPr lang="en-US" dirty="0" smtClean="0"/>
              <a:t>of dust collected from space, from the </a:t>
            </a:r>
            <a:r>
              <a:rPr lang="en-US" dirty="0" smtClean="0">
                <a:solidFill>
                  <a:srgbClr val="FFFF00"/>
                </a:solidFill>
              </a:rPr>
              <a:t>moon</a:t>
            </a:r>
            <a:r>
              <a:rPr lang="en-US" dirty="0" smtClean="0"/>
              <a:t>, and on </a:t>
            </a:r>
            <a:r>
              <a:rPr lang="en-US" dirty="0" smtClean="0">
                <a:solidFill>
                  <a:srgbClr val="FFFF00"/>
                </a:solidFill>
              </a:rPr>
              <a:t>Mars</a:t>
            </a:r>
            <a:r>
              <a:rPr lang="en-US" dirty="0" smtClean="0"/>
              <a:t>. 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extraterrestrial dust poses major environmental problems for astronauts as well as for equipment.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597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Forest fires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Forest fires and grass fires are primarily caused by </a:t>
            </a:r>
            <a:r>
              <a:rPr lang="en-US" dirty="0" smtClean="0">
                <a:solidFill>
                  <a:srgbClr val="FFFF00"/>
                </a:solidFill>
              </a:rPr>
              <a:t>lightning strikes </a:t>
            </a:r>
            <a:r>
              <a:rPr lang="en-US" dirty="0" smtClean="0"/>
              <a:t>or by </a:t>
            </a:r>
            <a:r>
              <a:rPr lang="en-US" dirty="0" smtClean="0">
                <a:solidFill>
                  <a:srgbClr val="FFFF00"/>
                </a:solidFill>
              </a:rPr>
              <a:t>human activity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Major fires can spread </a:t>
            </a:r>
            <a:r>
              <a:rPr lang="en-US" dirty="0" smtClean="0">
                <a:solidFill>
                  <a:srgbClr val="FFFF00"/>
                </a:solidFill>
              </a:rPr>
              <a:t>ash and smoke </a:t>
            </a:r>
            <a:r>
              <a:rPr lang="en-US" dirty="0" smtClean="0"/>
              <a:t>over thousands of square miles and lead to an increase of particulate matter (including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>) exceeding ambient air quality standards.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23813"/>
            <a:ext cx="84391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Volcanoes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 algn="l" rtl="0"/>
            <a:r>
              <a:rPr lang="en-US" dirty="0" smtClean="0"/>
              <a:t>When a volcano erupts, </a:t>
            </a:r>
            <a:r>
              <a:rPr lang="en-US" dirty="0" smtClean="0">
                <a:solidFill>
                  <a:srgbClr val="FFFF00"/>
                </a:solidFill>
              </a:rPr>
              <a:t>ash and gases </a:t>
            </a:r>
            <a:r>
              <a:rPr lang="en-US" dirty="0" smtClean="0"/>
              <a:t>containing particulate matter ranging from the </a:t>
            </a:r>
            <a:r>
              <a:rPr lang="en-US" dirty="0" err="1" smtClean="0">
                <a:solidFill>
                  <a:srgbClr val="FFFF00"/>
                </a:solidFill>
              </a:rPr>
              <a:t>nanoscale</a:t>
            </a:r>
            <a:r>
              <a:rPr lang="en-US" dirty="0" smtClean="0"/>
              <a:t> to microns, are propelled high into the atmosphere, sometimes reaching heights over 18000 meters.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a single volcanic </a:t>
            </a:r>
            <a:r>
              <a:rPr lang="en-US" dirty="0" smtClean="0"/>
              <a:t>eruption can eject up to </a:t>
            </a:r>
            <a:r>
              <a:rPr lang="en-US" dirty="0" smtClean="0">
                <a:solidFill>
                  <a:srgbClr val="FFFF00"/>
                </a:solidFill>
              </a:rPr>
              <a:t>30 million tons of ash.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712967" cy="6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1710</TotalTime>
  <Words>1565</Words>
  <Application>Microsoft Office PowerPoint</Application>
  <PresentationFormat>On-screen Show (4:3)</PresentationFormat>
  <Paragraphs>160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Foundry</vt:lpstr>
      <vt:lpstr>Physical and Chemical Nature of Nanoparticles</vt:lpstr>
      <vt:lpstr>Non-engineered and engineered NPs. </vt:lpstr>
      <vt:lpstr>Terrestrial dust storms</vt:lpstr>
      <vt:lpstr>Extraterrestrial dust</vt:lpstr>
      <vt:lpstr>Slide 5</vt:lpstr>
      <vt:lpstr>Forest fires</vt:lpstr>
      <vt:lpstr>Slide 7</vt:lpstr>
      <vt:lpstr>Volcanoes</vt:lpstr>
      <vt:lpstr>Slide 9</vt:lpstr>
      <vt:lpstr>Engineered NPs (ENPs)</vt:lpstr>
      <vt:lpstr>Physical and chemical properties</vt:lpstr>
      <vt:lpstr>Slide 12</vt:lpstr>
      <vt:lpstr>Slide 13</vt:lpstr>
      <vt:lpstr>Physical Properties of Nanoparticles </vt:lpstr>
      <vt:lpstr>Slide 15</vt:lpstr>
      <vt:lpstr>Size and Shape </vt:lpstr>
      <vt:lpstr>Slide 17</vt:lpstr>
      <vt:lpstr>Difference in the optical properties of gold NPs for different shapes </vt:lpstr>
      <vt:lpstr>Surface and Size Distribution of Nanoparticles </vt:lpstr>
      <vt:lpstr> </vt:lpstr>
      <vt:lpstr>Slide 21</vt:lpstr>
      <vt:lpstr>Slide 22</vt:lpstr>
      <vt:lpstr>Shape also matters  </vt:lpstr>
      <vt:lpstr>Slide 24</vt:lpstr>
      <vt:lpstr>Slide 25</vt:lpstr>
      <vt:lpstr>Surface energy  </vt:lpstr>
      <vt:lpstr>Slide 27</vt:lpstr>
      <vt:lpstr>Chemical Properties of Nanoparticles </vt:lpstr>
      <vt:lpstr>Electrical properties</vt:lpstr>
      <vt:lpstr>Optical properties  </vt:lpstr>
      <vt:lpstr>Magnetic properties  </vt:lpstr>
      <vt:lpstr>Mechanical properties  </vt:lpstr>
      <vt:lpstr>Merits and Demerits of Nanoparticles </vt:lpstr>
      <vt:lpstr>Slide 34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Nature of Nanoparticles</dc:title>
  <dc:creator>training</dc:creator>
  <cp:lastModifiedBy>training</cp:lastModifiedBy>
  <cp:revision>61</cp:revision>
  <dcterms:created xsi:type="dcterms:W3CDTF">2018-02-24T21:27:06Z</dcterms:created>
  <dcterms:modified xsi:type="dcterms:W3CDTF">2020-04-04T21:10:38Z</dcterms:modified>
</cp:coreProperties>
</file>