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1"/>
  </p:sldMasterIdLst>
  <p:sldIdLst>
    <p:sldId id="274" r:id="rId2"/>
    <p:sldId id="273" r:id="rId3"/>
    <p:sldId id="275" r:id="rId4"/>
    <p:sldId id="267" r:id="rId5"/>
    <p:sldId id="278" r:id="rId6"/>
    <p:sldId id="270" r:id="rId7"/>
    <p:sldId id="271" r:id="rId8"/>
    <p:sldId id="277" r:id="rId9"/>
  </p:sldIdLst>
  <p:sldSz cx="10693400" cy="7556500"/>
  <p:notesSz cx="7556500" cy="10693400"/>
  <p:defaultTextStyle>
    <a:defPPr>
      <a:defRPr lang="en-US"/>
    </a:defPPr>
    <a:lvl1pPr marL="0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1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2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33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44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55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67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78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89" algn="l" defTabSz="91422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51" y="322"/>
      </p:cViewPr>
      <p:guideLst>
        <p:guide orient="horz" pos="2035"/>
        <p:guide pos="30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4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rgbClr val="424242"/>
                </a:solidFill>
              </a:defRPr>
            </a:lvl1pPr>
            <a:lvl2pPr marL="521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698" y="1671320"/>
            <a:ext cx="2495127" cy="827470"/>
          </a:xfrm>
        </p:spPr>
        <p:txBody>
          <a:bodyPr anchor="b"/>
          <a:lstStyle>
            <a:lvl1pPr algn="l">
              <a:defRPr sz="2700"/>
            </a:lvl1pPr>
          </a:lstStyle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02172" y="6302556"/>
            <a:ext cx="3311390" cy="40231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36859" y="6302556"/>
            <a:ext cx="752732" cy="4023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7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5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3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7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1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700" b="1">
                <a:solidFill>
                  <a:schemeClr val="accent1"/>
                </a:solidFill>
              </a:defRPr>
            </a:lvl1pPr>
            <a:lvl2pPr marL="521391" indent="0">
              <a:buNone/>
              <a:defRPr sz="2300" b="1"/>
            </a:lvl2pPr>
            <a:lvl3pPr marL="1042782" indent="0">
              <a:buNone/>
              <a:defRPr sz="2100" b="1"/>
            </a:lvl3pPr>
            <a:lvl4pPr marL="1564173" indent="0">
              <a:buNone/>
              <a:defRPr sz="1800" b="1"/>
            </a:lvl4pPr>
            <a:lvl5pPr marL="2085564" indent="0">
              <a:buNone/>
              <a:defRPr sz="1800" b="1"/>
            </a:lvl5pPr>
            <a:lvl6pPr marL="2606954" indent="0">
              <a:buNone/>
              <a:defRPr sz="1800" b="1"/>
            </a:lvl6pPr>
            <a:lvl7pPr marL="3128345" indent="0">
              <a:buNone/>
              <a:defRPr sz="1800" b="1"/>
            </a:lvl7pPr>
            <a:lvl8pPr marL="3649736" indent="0">
              <a:buNone/>
              <a:defRPr sz="1800" b="1"/>
            </a:lvl8pPr>
            <a:lvl9pPr marL="417112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700"/>
            </a:lvl1pPr>
            <a:lvl2pPr>
              <a:defRPr sz="2500"/>
            </a:lvl2pPr>
            <a:lvl3pPr>
              <a:defRPr sz="2300"/>
            </a:lvl3pPr>
            <a:lvl4pPr>
              <a:defRPr sz="2100"/>
            </a:lvl4pPr>
            <a:lvl5pPr>
              <a:defRPr sz="18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  <a:lvl2pPr marL="521391" indent="0">
              <a:buNone/>
              <a:defRPr sz="3200"/>
            </a:lvl2pPr>
            <a:lvl3pPr marL="1042782" indent="0">
              <a:buNone/>
              <a:defRPr sz="2700"/>
            </a:lvl3pPr>
            <a:lvl4pPr marL="1564173" indent="0">
              <a:buNone/>
              <a:defRPr sz="2300"/>
            </a:lvl4pPr>
            <a:lvl5pPr marL="2085564" indent="0">
              <a:buNone/>
              <a:defRPr sz="2300"/>
            </a:lvl5pPr>
            <a:lvl6pPr marL="2606954" indent="0">
              <a:buNone/>
              <a:defRPr sz="2300"/>
            </a:lvl6pPr>
            <a:lvl7pPr marL="3128345" indent="0">
              <a:buNone/>
              <a:defRPr sz="2300"/>
            </a:lvl7pPr>
            <a:lvl8pPr marL="3649736" indent="0">
              <a:buNone/>
              <a:defRPr sz="2300"/>
            </a:lvl8pPr>
            <a:lvl9pPr marL="4171127" indent="0">
              <a:buNone/>
              <a:defRPr sz="23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424242"/>
                </a:solidFill>
              </a:defRPr>
            </a:lvl1pPr>
            <a:lvl2pPr marL="521391" indent="0">
              <a:buNone/>
              <a:defRPr sz="1400"/>
            </a:lvl2pPr>
            <a:lvl3pPr marL="1042782" indent="0">
              <a:buNone/>
              <a:defRPr sz="1100"/>
            </a:lvl3pPr>
            <a:lvl4pPr marL="1564173" indent="0">
              <a:buNone/>
              <a:defRPr sz="1000"/>
            </a:lvl4pPr>
            <a:lvl5pPr marL="2085564" indent="0">
              <a:buNone/>
              <a:defRPr sz="1000"/>
            </a:lvl5pPr>
            <a:lvl6pPr marL="2606954" indent="0">
              <a:buNone/>
              <a:defRPr sz="1000"/>
            </a:lvl6pPr>
            <a:lvl7pPr marL="3128345" indent="0">
              <a:buNone/>
              <a:defRPr sz="1000"/>
            </a:lvl7pPr>
            <a:lvl8pPr marL="3649736" indent="0">
              <a:buNone/>
              <a:defRPr sz="1000"/>
            </a:lvl8pPr>
            <a:lvl9pPr marL="417112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FF5F-78DE-4F06-892D-A3EFC6C3FBF5}" type="datetimeFigureOut">
              <a:rPr lang="en-US" smtClean="0">
                <a:solidFill>
                  <a:srgbClr val="FF9000"/>
                </a:solidFill>
              </a:rPr>
              <a:pPr/>
              <a:t>3/30/2020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27916" y="6307920"/>
            <a:ext cx="4085646" cy="402314"/>
          </a:xfrm>
        </p:spPr>
        <p:txBody>
          <a:bodyPr>
            <a:normAutofit/>
          </a:bodyPr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36A2E-61F0-4669-AD10-5E2B4AA10332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78" tIns="52139" rIns="104278" bIns="52139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104278" tIns="52139" rIns="104278" bIns="5213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104278" tIns="52139" rIns="104278" bIns="521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lIns="104278" tIns="52139" rIns="104278" bIns="52139" rtlCol="0" anchor="ctr"/>
          <a:lstStyle>
            <a:lvl1pPr algn="l">
              <a:defRPr sz="14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l" defTabSz="1042782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91043" indent="-31283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729947" indent="-31283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042782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282622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100" kern="1200">
          <a:solidFill>
            <a:schemeClr val="tx2"/>
          </a:solidFill>
          <a:latin typeface="+mn-lt"/>
          <a:ea typeface="+mn-ea"/>
          <a:cs typeface="+mn-cs"/>
        </a:defRPr>
      </a:lvl4pPr>
      <a:lvl5pPr marL="1512034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1018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60430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89842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19254" indent="-260695" algn="l" defTabSz="104278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defTabSz="104278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224" y="419807"/>
            <a:ext cx="10247842" cy="1419960"/>
          </a:xfrm>
        </p:spPr>
        <p:txBody>
          <a:bodyPr>
            <a:normAutofit fontScale="90000"/>
          </a:bodyPr>
          <a:lstStyle/>
          <a:p>
            <a:pPr algn="l"/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University                                                            </a:t>
            </a: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College of Science  </a:t>
            </a: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Chemistry Department   </a:t>
            </a: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100" dirty="0">
                <a:latin typeface="Times New Roman" pitchFamily="18" charset="0"/>
                <a:cs typeface="Times New Roman" pitchFamily="18" charset="0"/>
              </a:rPr>
            </a:b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446" y="2350913"/>
            <a:ext cx="10069618" cy="3862211"/>
          </a:xfrm>
        </p:spPr>
        <p:txBody>
          <a:bodyPr>
            <a:normAutofit/>
          </a:bodyPr>
          <a:lstStyle/>
          <a:p>
            <a:pPr algn="l"/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Post-Graduate(M.Sc.) </a:t>
            </a:r>
          </a:p>
          <a:p>
            <a:pPr algn="l"/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/>
            <a:r>
              <a:rPr lang="en-US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Nanomaterials characterization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Lecture Title :  Chemical Vapor Deposition (CVD) methods </a:t>
            </a:r>
          </a:p>
          <a:p>
            <a:pPr algn="l"/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Asst.Prof</a:t>
            </a:r>
            <a:endParaRPr lang="en-US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Wafaa</a:t>
            </a:r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Mahdi </a:t>
            </a:r>
            <a:r>
              <a:rPr lang="en-US" sz="2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Salih</a:t>
            </a:r>
            <a:endParaRPr lang="en-US" sz="2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G-20181103-WA000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9017" y="357228"/>
            <a:ext cx="1339669" cy="8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988" y="332055"/>
            <a:ext cx="1531747" cy="791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51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3300" y="332515"/>
            <a:ext cx="8610600" cy="6722335"/>
          </a:xfrm>
          <a:prstGeom prst="rect">
            <a:avLst/>
          </a:prstGeom>
        </p:spPr>
        <p:txBody>
          <a:bodyPr wrap="square" lIns="91424" tIns="45711" rIns="91424" bIns="45711">
            <a:spAutoFit/>
          </a:bodyPr>
          <a:lstStyle/>
          <a:p>
            <a:pPr marL="50790"/>
            <a:r>
              <a:rPr lang="en-US" b="1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2. Chemical </a:t>
            </a:r>
            <a:r>
              <a:rPr lang="en-US" b="1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Vapor</a:t>
            </a:r>
            <a:r>
              <a:rPr lang="en-US" b="1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Deposition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"/>
              </a:spcBef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      The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probably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bottom-up</a:t>
            </a:r>
            <a:r>
              <a:rPr lang="en-US" spc="-4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approaches.</a:t>
            </a:r>
            <a:r>
              <a:rPr lang="en-US" spc="-3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It  is used today to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grow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structures,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nanotubes,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nanowires,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 nanoparticles aided  by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several different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types of chambers and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growth-enhancing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methods.</a:t>
            </a: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The CVD process  consists of:</a:t>
            </a:r>
          </a:p>
          <a:p>
            <a:pPr marL="50790" marR="43172" algn="just"/>
            <a:endParaRPr lang="en-US" spc="-5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1- decomposing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gaseous precursor that adheres and accumulates onto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</a:t>
            </a:r>
            <a:r>
              <a:rPr lang="en-US" spc="-6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(i.e.,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6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silicon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wafer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pc="-6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quartz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slide).</a:t>
            </a: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6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6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6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catalyst, either predeposited on the substrate or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provided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 the gas feedstock,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activates 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 chemical reaction between the substrate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 the gaseous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precursor. </a:t>
            </a:r>
          </a:p>
          <a:p>
            <a:pPr marL="50790" marR="43172" algn="just"/>
            <a:endParaRPr lang="en-US" spc="-5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    The  CVD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reaction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pc="-7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achieved</a:t>
            </a:r>
            <a:r>
              <a:rPr lang="en-US" spc="-7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either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pc="-7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(thermal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CVD)</a:t>
            </a:r>
            <a:r>
              <a:rPr lang="en-US" spc="-7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pc="-7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plasma  (PECVD). Plasmas can be obtained with DC electric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fields,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RF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fields,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pc="-15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microwave  fields.</a:t>
            </a:r>
          </a:p>
          <a:p>
            <a:pPr marL="50790" marR="43172" algn="just"/>
            <a:endParaRPr lang="en-US" spc="-15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790" marR="43172" algn="just"/>
            <a:r>
              <a:rPr lang="en-US" spc="-15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Q/ Why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(PECVD) prefers than </a:t>
            </a:r>
            <a:r>
              <a:rPr lang="en-US" spc="-15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(thermal CVD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) technique? </a:t>
            </a:r>
          </a:p>
          <a:p>
            <a:pPr marL="50790" marR="43172" algn="just"/>
            <a:r>
              <a:rPr lang="en-US" spc="-5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Answer: </a:t>
            </a:r>
          </a:p>
          <a:p>
            <a:pPr marL="50790" marR="43172" algn="just"/>
            <a:r>
              <a:rPr lang="en-US" spc="-5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Plasma fields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allows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decreasing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significantly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 process temperature  compared to the thermal CVD process. </a:t>
            </a: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2- The presence of plasma also enables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more  aligned or directional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growth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 the desired nanomaterial.</a:t>
            </a:r>
          </a:p>
          <a:p>
            <a:pPr marL="50790" marR="43172" algn="just"/>
            <a:endParaRPr lang="en-US" sz="1600" spc="-5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7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300" y="1111250"/>
            <a:ext cx="739775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790" marR="43172" lvl="0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Systems forms of  CVD are in wide use include:</a:t>
            </a:r>
          </a:p>
          <a:p>
            <a:pPr marL="50790" marR="43172" lvl="0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1- Atomic-layer CVD (ALCVD) in which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complementary precursors [e.g., Al(CH</a:t>
            </a:r>
            <a:r>
              <a:rPr lang="en-US" spc="-7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pc="-7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O]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alternatively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introduced into the reaction</a:t>
            </a:r>
            <a:r>
              <a:rPr lang="en-US" spc="-15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cham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ber.</a:t>
            </a:r>
          </a:p>
          <a:p>
            <a:pPr marL="50790" marR="43172" lvl="0" algn="just"/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Metal-organic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 (MOCVD)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metal-organic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precursors are used to 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obtain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crystalline structures [e.g., tantalum </a:t>
            </a:r>
            <a:r>
              <a:rPr lang="en-US" spc="-5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ethoxide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Ta(OC</a:t>
            </a:r>
            <a:r>
              <a:rPr lang="en-US" spc="-15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pc="-15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pc="-15" baseline="-35353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 create  </a:t>
            </a:r>
            <a:r>
              <a:rPr lang="en-US" spc="-30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TaO</a:t>
            </a:r>
            <a:r>
              <a:rPr lang="en-US" spc="-3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nanostructures, and tetra dimethyl amino titanium </a:t>
            </a:r>
            <a:r>
              <a:rPr lang="en-US" spc="-2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(TDMAT)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 create </a:t>
            </a:r>
            <a:r>
              <a:rPr lang="en-US" spc="-15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TiN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marL="50790" marR="43172" lvl="0" algn="just"/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3- 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Laser-assisted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 (LCVD).</a:t>
            </a:r>
          </a:p>
          <a:p>
            <a:pPr marL="50790" marR="43172" lvl="0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4- Rapid thermal CVD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(RTCVD)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that uses heating lamps  or other methods to rapidly heat the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wafer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substrate.</a:t>
            </a:r>
          </a:p>
          <a:p>
            <a:pPr marL="50790" marR="43172" lvl="0" algn="just"/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5- Ultrahigh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vacuum CVD 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(UHVCVD</a:t>
            </a:r>
            <a:r>
              <a:rPr lang="en-US" spc="-5" dirty="0" smtClean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0790" marR="43172" lvl="0" algn="just"/>
            <a:endParaRPr lang="en-US" spc="-5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790" marR="43172" lvl="0" algn="just"/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process is widely used to produce CNTs and semiconductor nanowires, such as Si, </a:t>
            </a:r>
            <a:r>
              <a:rPr lang="en-US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ZnO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0790" marR="43172" lvl="0" algn="just"/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CNTs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received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much attention in the recent  years for their potential application in </a:t>
            </a:r>
            <a:r>
              <a:rPr lang="en-US" spc="-10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several fields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 bioengineering, from  enhanced cell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growth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biosensing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biomanipulation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, and drug </a:t>
            </a:r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delivery. </a:t>
            </a:r>
          </a:p>
          <a:p>
            <a:pPr marL="50790" marR="43172" lvl="0" algn="just"/>
            <a:r>
              <a:rPr lang="en-US" spc="-1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 most  common synthesis routes for CNTs are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CVD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processes?</a:t>
            </a:r>
          </a:p>
          <a:p>
            <a:pPr marL="50790" marR="43172" lvl="0" algn="just"/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because </a:t>
            </a:r>
            <a:r>
              <a:rPr lang="en-US" spc="-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they allow large- 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scale</a:t>
            </a:r>
            <a:r>
              <a:rPr lang="en-US" spc="-25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CNTs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purity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yield.</a:t>
            </a:r>
            <a:r>
              <a:rPr lang="en-US" spc="-21" dirty="0">
                <a:solidFill>
                  <a:srgbClr val="1314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pc="-21" dirty="0">
              <a:solidFill>
                <a:srgbClr val="13141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9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231900" y="2711450"/>
            <a:ext cx="8229600" cy="4691025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50790" marR="43172" algn="just"/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     To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clarify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how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CVD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process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works,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we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show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schematic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diagram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thermal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CVD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growth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system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used  for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synthesis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CNTs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(Fig.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).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In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this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example,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</a:p>
          <a:p>
            <a:pPr marL="50790" marR="43172" algn="just"/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1-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carbon-containing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precursor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decomposed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furnace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at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high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temperature.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endParaRPr lang="en-US" spc="-21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50790" marR="43172" algn="just"/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2-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growth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reaction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is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activated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by  the presence of a catalyst that can be deposited on the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sample’s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surface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(as in the 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figure)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or in the gas mixture fed to the reactor (e.g., injecting ferrocene 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C</a:t>
            </a:r>
            <a:r>
              <a:rPr spc="7" baseline="-35353" dirty="0">
                <a:solidFill>
                  <a:srgbClr val="131413"/>
                </a:solidFill>
                <a:latin typeface="Times New Roman"/>
                <a:cs typeface="Times New Roman"/>
              </a:rPr>
              <a:t>10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H</a:t>
            </a:r>
            <a:r>
              <a:rPr spc="7" baseline="-35353" dirty="0">
                <a:solidFill>
                  <a:srgbClr val="131413"/>
                </a:solidFill>
                <a:latin typeface="Times New Roman"/>
                <a:cs typeface="Times New Roman"/>
              </a:rPr>
              <a:t>10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Fe).  </a:t>
            </a:r>
            <a:endParaRPr lang="en-US" spc="5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50790" marR="43172" algn="just"/>
            <a:r>
              <a:rPr lang="en-US" spc="5" dirty="0">
                <a:solidFill>
                  <a:srgbClr val="131413"/>
                </a:solidFill>
                <a:latin typeface="Times New Roman"/>
                <a:cs typeface="Times New Roman"/>
              </a:rPr>
              <a:t>3-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 most common carbon sources used in thermal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CVD growth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of CNTs are mixtures</a:t>
            </a:r>
            <a:r>
              <a:rPr spc="-6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ammonia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(NH</a:t>
            </a:r>
            <a:r>
              <a:rPr baseline="-35353" dirty="0">
                <a:solidFill>
                  <a:srgbClr val="131413"/>
                </a:solidFill>
                <a:latin typeface="Times New Roman"/>
                <a:cs typeface="Times New Roman"/>
              </a:rPr>
              <a:t>3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)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acetylene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(C</a:t>
            </a:r>
            <a:r>
              <a:rPr spc="7" baseline="-35353" dirty="0">
                <a:solidFill>
                  <a:srgbClr val="131413"/>
                </a:solidFill>
                <a:latin typeface="Times New Roman"/>
                <a:cs typeface="Times New Roman"/>
              </a:rPr>
              <a:t>2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H</a:t>
            </a:r>
            <a:r>
              <a:rPr spc="7" baseline="-35353" dirty="0">
                <a:solidFill>
                  <a:srgbClr val="131413"/>
                </a:solidFill>
                <a:latin typeface="Times New Roman"/>
                <a:cs typeface="Times New Roman"/>
              </a:rPr>
              <a:t>2</a:t>
            </a:r>
            <a:r>
              <a:rPr spc="5" dirty="0">
                <a:solidFill>
                  <a:srgbClr val="131413"/>
                </a:solidFill>
                <a:latin typeface="Times New Roman"/>
                <a:cs typeface="Times New Roman"/>
              </a:rPr>
              <a:t>)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while</a:t>
            </a:r>
            <a:r>
              <a:rPr spc="-6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catalyst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metal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can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be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cobalt,  iron, or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nickel. </a:t>
            </a:r>
            <a:endParaRPr lang="en-US" spc="-5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50790" marR="43172" algn="just"/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4-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growth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proceeds through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several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steps: </a:t>
            </a:r>
            <a:endParaRPr lang="en-US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50790" marR="43172" algn="just"/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a-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first,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 catalyst metal  breaks up into islands at high temperatures and forms metal seeds for the reaction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.</a:t>
            </a:r>
          </a:p>
          <a:p>
            <a:pPr marL="50790" marR="43172" algn="just"/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b-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 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hen, the hydrocarbon gas supplied in the quartz tube decomposes creating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floating 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C and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H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atoms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.</a:t>
            </a:r>
          </a:p>
          <a:p>
            <a:pPr marL="50790" marR="43172" algn="just"/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C-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he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floating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atoms are then attracted by the catalyst seeds that  become supersaturated and condensate forming ordered tube-shaped graphene  sheets.</a:t>
            </a:r>
            <a:endParaRPr lang="en-US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50790" marR="43172" algn="just"/>
            <a:endParaRPr lang="en-US" sz="1600" dirty="0">
              <a:solidFill>
                <a:srgbClr val="131413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79700" y="349250"/>
            <a:ext cx="4715820" cy="19551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2245010" y="2406650"/>
            <a:ext cx="5997290" cy="147472"/>
          </a:xfrm>
          <a:prstGeom prst="rect">
            <a:avLst/>
          </a:prstGeom>
        </p:spPr>
        <p:txBody>
          <a:bodyPr vert="horz" wrap="square" lIns="0" tIns="19046" rIns="0" bIns="0" rtlCol="0">
            <a:spAutoFit/>
          </a:bodyPr>
          <a:lstStyle/>
          <a:p>
            <a:pPr marL="12697" marR="5078">
              <a:lnSpc>
                <a:spcPts val="1000"/>
              </a:lnSpc>
              <a:spcBef>
                <a:spcPts val="151"/>
              </a:spcBef>
            </a:pPr>
            <a:r>
              <a:rPr lang="en-US" sz="1000" b="1"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Fig</a:t>
            </a:r>
            <a:r>
              <a:rPr sz="1000" b="1"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z="1000" b="1" dirty="0">
                <a:solidFill>
                  <a:srgbClr val="131413"/>
                </a:solidFill>
                <a:latin typeface="Times New Roman"/>
                <a:cs typeface="Times New Roman"/>
              </a:rPr>
              <a:t>3</a:t>
            </a:r>
            <a:r>
              <a:rPr sz="1000" b="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131413"/>
                </a:solidFill>
                <a:latin typeface="Times New Roman"/>
                <a:cs typeface="Times New Roman"/>
              </a:rPr>
              <a:t>Schematics of a thermal 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CVD </a:t>
            </a:r>
            <a:r>
              <a:rPr sz="1000" dirty="0">
                <a:solidFill>
                  <a:srgbClr val="131413"/>
                </a:solidFill>
                <a:latin typeface="Times New Roman"/>
                <a:cs typeface="Times New Roman"/>
              </a:rPr>
              <a:t>furnace 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131413"/>
                </a:solidFill>
                <a:latin typeface="Times New Roman"/>
                <a:cs typeface="Times New Roman"/>
              </a:rPr>
              <a:t>top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131413"/>
                </a:solidFill>
                <a:latin typeface="Times New Roman"/>
                <a:cs typeface="Times New Roman"/>
              </a:rPr>
              <a:t>and basic </a:t>
            </a:r>
            <a:r>
              <a:rPr sz="1000" spc="-21" dirty="0">
                <a:solidFill>
                  <a:srgbClr val="131413"/>
                </a:solidFill>
                <a:latin typeface="Times New Roman"/>
                <a:cs typeface="Times New Roman"/>
              </a:rPr>
              <a:t>flow </a:t>
            </a:r>
            <a:r>
              <a:rPr sz="1000" dirty="0">
                <a:solidFill>
                  <a:srgbClr val="131413"/>
                </a:solidFill>
                <a:latin typeface="Times New Roman"/>
                <a:cs typeface="Times New Roman"/>
              </a:rPr>
              <a:t>of a carbon nanotube 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growth  </a:t>
            </a:r>
            <a:r>
              <a:rPr sz="1000" dirty="0">
                <a:solidFill>
                  <a:srgbClr val="131413"/>
                </a:solidFill>
                <a:latin typeface="Times New Roman"/>
                <a:cs typeface="Times New Roman"/>
              </a:rPr>
              <a:t>process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 (</a:t>
            </a:r>
            <a:r>
              <a:rPr sz="1000" i="1" spc="-5" dirty="0">
                <a:solidFill>
                  <a:srgbClr val="131413"/>
                </a:solidFill>
                <a:latin typeface="Times New Roman"/>
                <a:cs typeface="Times New Roman"/>
              </a:rPr>
              <a:t>bottom</a:t>
            </a:r>
            <a:r>
              <a:rPr sz="1000" spc="-5" dirty="0">
                <a:solidFill>
                  <a:srgbClr val="131413"/>
                </a:solidFill>
                <a:latin typeface="Times New Roman"/>
                <a:cs typeface="Times New Roman"/>
              </a:rPr>
              <a:t>)</a:t>
            </a:r>
            <a:endParaRPr sz="1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6700" y="2183527"/>
            <a:ext cx="7848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790" marR="43172" lvl="0" algn="just"/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catalyst particle can then either stay attached to the substrate (base 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growth)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or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get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pushed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to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tip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formed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nanotube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(tip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growth)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conferring</a:t>
            </a:r>
            <a:r>
              <a:rPr lang="en-US"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different properties to the </a:t>
            </a:r>
            <a:r>
              <a:rPr lang="en-US" spc="-15" dirty="0">
                <a:solidFill>
                  <a:srgbClr val="131413"/>
                </a:solidFill>
                <a:latin typeface="Times New Roman"/>
                <a:cs typeface="Times New Roman"/>
              </a:rPr>
              <a:t>final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structure. This type of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growth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process, although being 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relatively inexpensive,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forms a randomly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distributed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array of CNTs with a</a:t>
            </a:r>
            <a:r>
              <a:rPr lang="en-US" spc="-1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complex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hierarchical microstructure. Bundles of tubes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grow vertically, but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tubes are  intertwined and partially curled at small scales. This lack of complete alignment is  normally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overcome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by the use of PECVD systems, which are a bit more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complex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and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expensive,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since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they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need additional constituents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like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electrodes, pumps,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volt-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age supplies,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etc.</a:t>
            </a:r>
            <a:endParaRPr lang="en-US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500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8100" y="501650"/>
            <a:ext cx="7772400" cy="6935229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>
              <a:spcBef>
                <a:spcPts val="44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697" lvl="2">
              <a:tabLst>
                <a:tab pos="393624" algn="l"/>
              </a:tabLst>
            </a:pPr>
            <a:r>
              <a:rPr lang="en-US" sz="1600" b="1"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3</a:t>
            </a:r>
            <a:r>
              <a:rPr lang="en-US" b="1"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.  </a:t>
            </a:r>
            <a:r>
              <a:rPr b="1" spc="-5" dirty="0">
                <a:solidFill>
                  <a:srgbClr val="131413"/>
                </a:solidFill>
                <a:latin typeface="Times New Roman"/>
                <a:cs typeface="Times New Roman"/>
              </a:rPr>
              <a:t>Electrochemical</a:t>
            </a:r>
            <a:r>
              <a:rPr b="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131413"/>
                </a:solidFill>
                <a:latin typeface="Times New Roman"/>
                <a:cs typeface="Times New Roman"/>
              </a:rPr>
              <a:t>Deposition/Electroplating</a:t>
            </a:r>
            <a:endParaRPr dirty="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dirty="0">
              <a:latin typeface="Times New Roman"/>
              <a:cs typeface="Times New Roman"/>
            </a:endParaRPr>
          </a:p>
          <a:p>
            <a:pPr marL="12697" marR="5715" algn="just"/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Electrochemical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deposition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is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technique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used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for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manufacturing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ordered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arrays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of  nanomaterials,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like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quantum dots on a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flat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surface,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for coating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different surfaces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or  for patterning thin </a:t>
            </a:r>
            <a:r>
              <a:rPr spc="-15" dirty="0" smtClean="0">
                <a:solidFill>
                  <a:srgbClr val="131413"/>
                </a:solidFill>
                <a:latin typeface="Times New Roman"/>
                <a:cs typeface="Times New Roman"/>
              </a:rPr>
              <a:t>films</a:t>
            </a:r>
            <a:r>
              <a:rPr dirty="0" smtClean="0">
                <a:solidFill>
                  <a:srgbClr val="131413"/>
                </a:solidFill>
                <a:latin typeface="Times New Roman"/>
                <a:cs typeface="Times New Roman"/>
              </a:rPr>
              <a:t>.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It represents one of the most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powerful 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techniques that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allow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obtaining high-density and high-aspect ratio designs, with 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excellent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reproducibility of the process and with great precision of the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final </a:t>
            </a:r>
            <a:r>
              <a:rPr dirty="0" smtClean="0">
                <a:solidFill>
                  <a:srgbClr val="131413"/>
                </a:solidFill>
                <a:latin typeface="Times New Roman"/>
                <a:cs typeface="Times New Roman"/>
              </a:rPr>
              <a:t>products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. Similarly to lithographic techniques, electrochemical deposition requires a  polymer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mask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through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which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metal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is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deposited.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Differently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from</a:t>
            </a:r>
            <a:r>
              <a:rPr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other</a:t>
            </a:r>
            <a:r>
              <a:rPr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mask-based  techniques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like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isotropic etching, ion milling, and RIE, electrochemical deposition </a:t>
            </a:r>
            <a:r>
              <a:rPr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avoids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 problem of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shadowing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near edges or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interfaces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builds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structures  atom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by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atom.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endParaRPr lang="en-US" spc="-15" dirty="0" smtClean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12697" marR="5715" algn="just"/>
            <a:r>
              <a:rPr dirty="0" smtClean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15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techniques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rely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presence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electric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field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in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spc="-21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solution, 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which</a:t>
            </a:r>
            <a:r>
              <a:rPr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allows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metal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ions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to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discharge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conform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to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smallest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features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mold</a:t>
            </a:r>
            <a:r>
              <a:rPr spc="-5" dirty="0" smtClean="0">
                <a:solidFill>
                  <a:srgbClr val="131413"/>
                </a:solidFill>
                <a:latin typeface="Times New Roman"/>
                <a:cs typeface="Times New Roman"/>
              </a:rPr>
              <a:t>.</a:t>
            </a:r>
            <a:endParaRPr lang="en-US" spc="-5" dirty="0" smtClean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12697" marR="5078" lvl="0" algn="just"/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Metal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deposition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can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be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carried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on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under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two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major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techniques:</a:t>
            </a:r>
          </a:p>
          <a:p>
            <a:pPr marL="12697" marR="5078" lvl="0" algn="just"/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1- With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current (pulsed or DC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)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 The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15" dirty="0">
                <a:solidFill>
                  <a:srgbClr val="131413"/>
                </a:solidFill>
                <a:latin typeface="Times New Roman"/>
                <a:cs typeface="Times New Roman"/>
              </a:rPr>
              <a:t>first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method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takes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place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in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an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electrolytic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cell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lang="en-US" spc="-5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involves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lang="en-US" spc="-5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reaction  under an imposed bias and current 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flow.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In this case, important process parameters  to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control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are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pH,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current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density,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temperature,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agitation,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solution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composition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</a:p>
          <a:p>
            <a:pPr marL="12697" marR="5078" lvl="0" algn="just"/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2-Eectroless</a:t>
            </a:r>
            <a:r>
              <a:rPr lang="en-US" spc="-44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deposition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(via catalytic,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exchange,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or electrophoretic  reactions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).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131413"/>
                </a:solidFill>
                <a:latin typeface="Times New Roman"/>
                <a:cs typeface="Times New Roman"/>
              </a:rPr>
              <a:t>technique,</a:t>
            </a:r>
            <a:r>
              <a:rPr lang="en-US" spc="-44" dirty="0" smtClean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is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based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on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lang="en-US" spc="-44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substantial</a:t>
            </a:r>
            <a:r>
              <a:rPr lang="en-US" spc="-4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oxidation  reaction that replaces the dissolution of a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sacrificial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substrate.</a:t>
            </a:r>
            <a:endParaRPr lang="en-US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697" marR="5715" algn="just"/>
            <a:endParaRPr lang="en-US" sz="1600" dirty="0" smtClean="0">
              <a:latin typeface="Times New Roman"/>
              <a:cs typeface="Times New Roman"/>
            </a:endParaRPr>
          </a:p>
          <a:p>
            <a:pPr marL="12697" marR="5715" algn="just"/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7700" y="943335"/>
            <a:ext cx="7391400" cy="5806715"/>
          </a:xfrm>
          <a:prstGeom prst="rect">
            <a:avLst/>
          </a:prstGeom>
        </p:spPr>
        <p:txBody>
          <a:bodyPr vert="horz" wrap="square" lIns="0" tIns="12697" rIns="0" bIns="0" rtlCol="0">
            <a:spAutoFit/>
          </a:bodyPr>
          <a:lstStyle/>
          <a:p>
            <a:pPr marL="12697">
              <a:spcBef>
                <a:spcPts val="100"/>
              </a:spcBef>
              <a:tabLst>
                <a:tab pos="3343258" algn="l"/>
              </a:tabLst>
            </a:pPr>
            <a:endParaRPr lang="en-US" sz="800" spc="-10" dirty="0">
              <a:solidFill>
                <a:srgbClr val="131413"/>
              </a:solidFill>
              <a:latin typeface="Times New Roman"/>
              <a:cs typeface="Times New Roman"/>
            </a:endParaRPr>
          </a:p>
          <a:p>
            <a:pPr marL="12697">
              <a:spcBef>
                <a:spcPts val="100"/>
              </a:spcBef>
              <a:tabLst>
                <a:tab pos="3343258" algn="l"/>
              </a:tabLst>
            </a:pPr>
            <a:r>
              <a:rPr sz="800" spc="-10" dirty="0">
                <a:solidFill>
                  <a:srgbClr val="131413"/>
                </a:solidFill>
                <a:latin typeface="Times New Roman"/>
                <a:cs typeface="Times New Roman"/>
              </a:rPr>
              <a:t>	</a:t>
            </a: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lvl="2">
              <a:spcBef>
                <a:spcPts val="50"/>
              </a:spcBef>
              <a:buClr>
                <a:srgbClr val="131413"/>
              </a:buClr>
            </a:pPr>
            <a:endParaRPr sz="1200" dirty="0">
              <a:latin typeface="Times New Roman"/>
              <a:cs typeface="Times New Roman"/>
            </a:endParaRPr>
          </a:p>
          <a:p>
            <a:pPr marL="12697" marR="5078" algn="just"/>
            <a:r>
              <a:rPr lang="en-US" b="1" dirty="0" smtClean="0">
                <a:solidFill>
                  <a:srgbClr val="131413"/>
                </a:solidFill>
                <a:latin typeface="Times New Roman"/>
                <a:cs typeface="Times New Roman"/>
              </a:rPr>
              <a:t>4. </a:t>
            </a:r>
            <a:r>
              <a:rPr lang="en-US" b="1" dirty="0">
                <a:solidFill>
                  <a:srgbClr val="131413"/>
                </a:solidFill>
                <a:latin typeface="Times New Roman"/>
                <a:cs typeface="Times New Roman"/>
              </a:rPr>
              <a:t>Spraying Synthesis</a:t>
            </a:r>
          </a:p>
          <a:p>
            <a:pPr marL="12697" marR="5078" algn="just"/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Spraying processes are a viable technology for coating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large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area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devices,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 rep-  resent a simple and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inexpensive alternative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to produce sensing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devices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 nano-  sized coating of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surfaces (Mooney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 Radding </a:t>
            </a:r>
            <a:r>
              <a:rPr dirty="0">
                <a:solidFill>
                  <a:srgbClr val="0000FF"/>
                </a:solidFill>
                <a:latin typeface="Times New Roman"/>
                <a:cs typeface="Times New Roman"/>
              </a:rPr>
              <a:t>1982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). Spraying processes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take 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place in a chamber containing a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high-energy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flame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produced, for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example,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using  plasma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spraying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equipment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or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using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carbon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dioxide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laser.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A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25" dirty="0">
                <a:solidFill>
                  <a:srgbClr val="131413"/>
                </a:solidFill>
                <a:latin typeface="Times New Roman"/>
                <a:cs typeface="Times New Roman"/>
              </a:rPr>
              <a:t>flow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of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reactants</a:t>
            </a:r>
            <a:r>
              <a:rPr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(gas 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or liquid in form of aerosols or a mixture of both) is forced into the </a:t>
            </a:r>
            <a:r>
              <a:rPr spc="-15" dirty="0">
                <a:solidFill>
                  <a:srgbClr val="131413"/>
                </a:solidFill>
                <a:latin typeface="Times New Roman"/>
                <a:cs typeface="Times New Roman"/>
              </a:rPr>
              <a:t>flame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  decomposes,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forming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particles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by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homogeneous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nucleation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growth.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The</a:t>
            </a:r>
            <a:r>
              <a:rPr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subse-  quent rapid cooling of the material completes the formation of nanoscale particles.  In its simplest form, the reagent is simply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dissolved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in a carrier liquid and sprayed  on a hot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surface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in the form of 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tiny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droplet of ~100-nm </a:t>
            </a:r>
            <a:r>
              <a:rPr spc="-10" dirty="0">
                <a:solidFill>
                  <a:srgbClr val="131413"/>
                </a:solidFill>
                <a:latin typeface="Times New Roman"/>
                <a:cs typeface="Times New Roman"/>
              </a:rPr>
              <a:t>diameter.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In this case, the  spray is formed from a liquid pressurized by compressed air or mechanically com-  pressed through a small</a:t>
            </a:r>
            <a:r>
              <a:rPr spc="-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131413"/>
                </a:solidFill>
                <a:latin typeface="Times New Roman"/>
                <a:cs typeface="Times New Roman"/>
              </a:rPr>
              <a:t>nozzle.</a:t>
            </a:r>
            <a:endParaRPr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44"/>
              </a:spcBef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1200" dirty="0"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697" marR="5078" algn="just"/>
            <a:endParaRPr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0100" y="1644650"/>
            <a:ext cx="67881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697" marR="5078" lvl="0" algn="just"/>
            <a:r>
              <a:rPr lang="en-US" b="1" dirty="0">
                <a:solidFill>
                  <a:prstClr val="black"/>
                </a:solidFill>
                <a:latin typeface="Times New Roman"/>
                <a:cs typeface="Times New Roman"/>
              </a:rPr>
              <a:t>5. Atomic or Molecular Condensation</a:t>
            </a:r>
          </a:p>
          <a:p>
            <a:pPr marL="12697" marR="5078" lvl="0" algn="just"/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Condensation is a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well-known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technique used to produce primarily metal-based  nanoparticles. The process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takes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place in a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vacuum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chamber: </a:t>
            </a:r>
            <a:r>
              <a:rPr lang="en-US" spc="-10" dirty="0">
                <a:solidFill>
                  <a:srgbClr val="131413"/>
                </a:solidFill>
                <a:latin typeface="Times New Roman"/>
                <a:cs typeface="Times New Roman"/>
              </a:rPr>
              <a:t>first,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bulk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piece of  metallic material is heated, melted, and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vaporized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to produce a stream of atomized  </a:t>
            </a:r>
            <a:r>
              <a:rPr lang="en-US" spc="-15" dirty="0">
                <a:solidFill>
                  <a:srgbClr val="131413"/>
                </a:solidFill>
                <a:latin typeface="Times New Roman"/>
                <a:cs typeface="Times New Roman"/>
              </a:rPr>
              <a:t>matter.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A gas </a:t>
            </a:r>
            <a:r>
              <a:rPr lang="en-US" spc="-25" dirty="0">
                <a:solidFill>
                  <a:srgbClr val="131413"/>
                </a:solidFill>
                <a:latin typeface="Times New Roman"/>
                <a:cs typeface="Times New Roman"/>
              </a:rPr>
              <a:t>flow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(either inert or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reactive)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is then introduced into the reaction  chamber to rapidly cool the metallic </a:t>
            </a:r>
            <a:r>
              <a:rPr lang="en-US" spc="-15" dirty="0">
                <a:solidFill>
                  <a:srgbClr val="131413"/>
                </a:solidFill>
                <a:latin typeface="Times New Roman"/>
                <a:cs typeface="Times New Roman"/>
              </a:rPr>
              <a:t>vapor.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cooled metallic atoms form con-  </a:t>
            </a:r>
            <a:r>
              <a:rPr lang="en-US" dirty="0" err="1">
                <a:solidFill>
                  <a:srgbClr val="131413"/>
                </a:solidFill>
                <a:latin typeface="Times New Roman"/>
                <a:cs typeface="Times New Roman"/>
              </a:rPr>
              <a:t>densed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 liquid nanoparticles, which then coalesce in a controlled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environment,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pre-  serving a spherical shape with smooth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surfaces. As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liquid particles are further  cooled,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they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solidify and stop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growing.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so-formed nanoparticles are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very </a:t>
            </a:r>
            <a:r>
              <a:rPr lang="en-US" dirty="0" err="1">
                <a:solidFill>
                  <a:srgbClr val="131413"/>
                </a:solidFill>
                <a:latin typeface="Times New Roman"/>
                <a:cs typeface="Times New Roman"/>
              </a:rPr>
              <a:t>reac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-  </a:t>
            </a:r>
            <a:r>
              <a:rPr lang="en-US" spc="-10" dirty="0" err="1">
                <a:solidFill>
                  <a:srgbClr val="131413"/>
                </a:solidFill>
                <a:latin typeface="Times New Roman"/>
                <a:cs typeface="Times New Roman"/>
              </a:rPr>
              <a:t>tive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and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sensitive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to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agglomeration,</a:t>
            </a:r>
            <a:r>
              <a:rPr lang="en-US" spc="-35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which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is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prevented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by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adding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coating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or</a:t>
            </a:r>
            <a:r>
              <a:rPr lang="en-US" spc="-3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spc="-5" dirty="0" err="1">
                <a:solidFill>
                  <a:srgbClr val="131413"/>
                </a:solidFill>
                <a:latin typeface="Times New Roman"/>
                <a:cs typeface="Times New Roman"/>
              </a:rPr>
              <a:t>surfac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-  </a:t>
            </a:r>
            <a:r>
              <a:rPr lang="en-US" spc="-5" dirty="0" err="1">
                <a:solidFill>
                  <a:srgbClr val="131413"/>
                </a:solidFill>
                <a:latin typeface="Times New Roman"/>
                <a:cs typeface="Times New Roman"/>
              </a:rPr>
              <a:t>tants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 to keep them separated. If oxygen is present in the gaseous stream of the 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second </a:t>
            </a:r>
            <a:r>
              <a:rPr lang="en-US" spc="-5" dirty="0">
                <a:solidFill>
                  <a:srgbClr val="131413"/>
                </a:solidFill>
                <a:latin typeface="Times New Roman"/>
                <a:cs typeface="Times New Roman"/>
              </a:rPr>
              <a:t>chamber,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the reaction results in the formation of metal oxide</a:t>
            </a:r>
            <a:r>
              <a:rPr lang="en-US" spc="-90" dirty="0">
                <a:solidFill>
                  <a:srgbClr val="131413"/>
                </a:solidFill>
                <a:latin typeface="Times New Roman"/>
                <a:cs typeface="Times New Roman"/>
              </a:rPr>
              <a:t> </a:t>
            </a:r>
            <a:r>
              <a:rPr lang="en-US" dirty="0">
                <a:solidFill>
                  <a:srgbClr val="131413"/>
                </a:solidFill>
                <a:latin typeface="Times New Roman"/>
                <a:cs typeface="Times New Roman"/>
              </a:rPr>
              <a:t>nanoparticles.</a:t>
            </a:r>
            <a:endParaRPr lang="en-US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4502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492</TotalTime>
  <Words>1159</Words>
  <Application>Microsoft Office PowerPoint</Application>
  <PresentationFormat>Custom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 Mustansiriyah University                                                              College of Science    Chemistry Department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DR.Ahmed Saker 2O11</cp:lastModifiedBy>
  <cp:revision>65</cp:revision>
  <dcterms:created xsi:type="dcterms:W3CDTF">2020-03-22T19:51:27Z</dcterms:created>
  <dcterms:modified xsi:type="dcterms:W3CDTF">2020-03-30T17:34:50Z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2018-04-08T00:00:00Z</vt:filetime>
  </property>
  <property fmtid="{D5CDD505-2E9C-101B-9397-08002B2CF9AE}" pid="3" name="LastSaved">
    <vt:filetime>2020-03-22T00:00:00Z</vt:filetime>
  </property>
</Properties>
</file>