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284" y="14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170432" y="365759"/>
            <a:ext cx="5681472" cy="6096"/>
          </a:xfrm>
          <a:custGeom>
            <a:avLst/>
            <a:gdLst>
              <a:gd name="connsiteX0" fmla="*/ 0 w 5681472"/>
              <a:gd name="connsiteY0" fmla="*/ 3048 h 6096"/>
              <a:gd name="connsiteX1" fmla="*/ 5681472 w 5681472"/>
              <a:gd name="connsiteY1" fmla="*/ 3048 h 609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681472" h="6096">
                <a:moveTo>
                  <a:pt x="0" y="3048"/>
                </a:moveTo>
                <a:lnTo>
                  <a:pt x="5681472" y="3048"/>
                </a:lnTo>
              </a:path>
            </a:pathLst>
          </a:custGeom>
          <a:ln w="0">
            <a:solidFill>
              <a:srgbClr val="D9D9D9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1773935" y="451104"/>
            <a:ext cx="4334256" cy="664463"/>
          </a:xfrm>
          <a:custGeom>
            <a:avLst/>
            <a:gdLst>
              <a:gd name="connsiteX0" fmla="*/ 0 w 4334256"/>
              <a:gd name="connsiteY0" fmla="*/ 0 h 664463"/>
              <a:gd name="connsiteX1" fmla="*/ 1088136 w 4334256"/>
              <a:gd name="connsiteY1" fmla="*/ 0 h 664463"/>
              <a:gd name="connsiteX2" fmla="*/ 1225296 w 4334256"/>
              <a:gd name="connsiteY2" fmla="*/ 54863 h 664463"/>
              <a:gd name="connsiteX3" fmla="*/ 1225296 w 4334256"/>
              <a:gd name="connsiteY3" fmla="*/ 222504 h 664463"/>
              <a:gd name="connsiteX4" fmla="*/ 3108960 w 4334256"/>
              <a:gd name="connsiteY4" fmla="*/ 222504 h 664463"/>
              <a:gd name="connsiteX5" fmla="*/ 3108960 w 4334256"/>
              <a:gd name="connsiteY5" fmla="*/ 54863 h 664463"/>
              <a:gd name="connsiteX6" fmla="*/ 3243072 w 4334256"/>
              <a:gd name="connsiteY6" fmla="*/ 0 h 664463"/>
              <a:gd name="connsiteX7" fmla="*/ 4334255 w 4334256"/>
              <a:gd name="connsiteY7" fmla="*/ 0 h 664463"/>
              <a:gd name="connsiteX8" fmla="*/ 3791711 w 4334256"/>
              <a:gd name="connsiteY8" fmla="*/ 222504 h 664463"/>
              <a:gd name="connsiteX9" fmla="*/ 4334255 w 4334256"/>
              <a:gd name="connsiteY9" fmla="*/ 445007 h 664463"/>
              <a:gd name="connsiteX10" fmla="*/ 3648455 w 4334256"/>
              <a:gd name="connsiteY10" fmla="*/ 445007 h 664463"/>
              <a:gd name="connsiteX11" fmla="*/ 3648455 w 4334256"/>
              <a:gd name="connsiteY11" fmla="*/ 609599 h 664463"/>
              <a:gd name="connsiteX12" fmla="*/ 3514344 w 4334256"/>
              <a:gd name="connsiteY12" fmla="*/ 664463 h 664463"/>
              <a:gd name="connsiteX13" fmla="*/ 816864 w 4334256"/>
              <a:gd name="connsiteY13" fmla="*/ 664463 h 664463"/>
              <a:gd name="connsiteX14" fmla="*/ 682752 w 4334256"/>
              <a:gd name="connsiteY14" fmla="*/ 609599 h 664463"/>
              <a:gd name="connsiteX15" fmla="*/ 682752 w 4334256"/>
              <a:gd name="connsiteY15" fmla="*/ 445007 h 664463"/>
              <a:gd name="connsiteX16" fmla="*/ 0 w 4334256"/>
              <a:gd name="connsiteY16" fmla="*/ 445007 h 664463"/>
              <a:gd name="connsiteX17" fmla="*/ 542544 w 4334256"/>
              <a:gd name="connsiteY17" fmla="*/ 222504 h 664463"/>
              <a:gd name="connsiteX18" fmla="*/ 0 w 4334256"/>
              <a:gd name="connsiteY18" fmla="*/ 0 h 6644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4334256" h="664463">
                <a:moveTo>
                  <a:pt x="0" y="0"/>
                </a:moveTo>
                <a:lnTo>
                  <a:pt x="1088136" y="0"/>
                </a:lnTo>
                <a:cubicBezTo>
                  <a:pt x="1164336" y="0"/>
                  <a:pt x="1225296" y="24383"/>
                  <a:pt x="1225296" y="54863"/>
                </a:cubicBezTo>
                <a:lnTo>
                  <a:pt x="1225296" y="222504"/>
                </a:lnTo>
                <a:lnTo>
                  <a:pt x="3108960" y="222504"/>
                </a:lnTo>
                <a:lnTo>
                  <a:pt x="3108960" y="54863"/>
                </a:lnTo>
                <a:cubicBezTo>
                  <a:pt x="3108960" y="24383"/>
                  <a:pt x="3169920" y="0"/>
                  <a:pt x="3243072" y="0"/>
                </a:cubicBezTo>
                <a:lnTo>
                  <a:pt x="4334255" y="0"/>
                </a:lnTo>
                <a:lnTo>
                  <a:pt x="3791711" y="222504"/>
                </a:lnTo>
                <a:lnTo>
                  <a:pt x="4334255" y="445007"/>
                </a:lnTo>
                <a:lnTo>
                  <a:pt x="3648455" y="445007"/>
                </a:lnTo>
                <a:lnTo>
                  <a:pt x="3648455" y="609599"/>
                </a:lnTo>
                <a:cubicBezTo>
                  <a:pt x="3648455" y="640079"/>
                  <a:pt x="3587496" y="664463"/>
                  <a:pt x="3514344" y="664463"/>
                </a:cubicBezTo>
                <a:lnTo>
                  <a:pt x="816864" y="664463"/>
                </a:lnTo>
                <a:cubicBezTo>
                  <a:pt x="743712" y="664463"/>
                  <a:pt x="682752" y="640079"/>
                  <a:pt x="682752" y="609599"/>
                </a:cubicBezTo>
                <a:lnTo>
                  <a:pt x="682752" y="445007"/>
                </a:lnTo>
                <a:lnTo>
                  <a:pt x="0" y="445007"/>
                </a:lnTo>
                <a:lnTo>
                  <a:pt x="542544" y="222504"/>
                </a:lnTo>
                <a:lnTo>
                  <a:pt x="0" y="0"/>
                </a:lnTo>
              </a:path>
            </a:pathLst>
          </a:custGeom>
          <a:solidFill>
            <a:srgbClr val="4E6128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2444495" y="484631"/>
            <a:ext cx="542544" cy="164591"/>
          </a:xfrm>
          <a:custGeom>
            <a:avLst/>
            <a:gdLst>
              <a:gd name="connsiteX0" fmla="*/ 542544 w 542544"/>
              <a:gd name="connsiteY0" fmla="*/ 0 h 164591"/>
              <a:gd name="connsiteX1" fmla="*/ 405383 w 542544"/>
              <a:gd name="connsiteY1" fmla="*/ 54863 h 164591"/>
              <a:gd name="connsiteX2" fmla="*/ 137160 w 542544"/>
              <a:gd name="connsiteY2" fmla="*/ 54863 h 164591"/>
              <a:gd name="connsiteX3" fmla="*/ 0 w 542544"/>
              <a:gd name="connsiteY3" fmla="*/ 109727 h 164591"/>
              <a:gd name="connsiteX4" fmla="*/ 137160 w 542544"/>
              <a:gd name="connsiteY4" fmla="*/ 164591 h 164591"/>
              <a:gd name="connsiteX5" fmla="*/ 542544 w 542544"/>
              <a:gd name="connsiteY5" fmla="*/ 164591 h 164591"/>
              <a:gd name="connsiteX6" fmla="*/ 542544 w 542544"/>
              <a:gd name="connsiteY6" fmla="*/ 0 h 16459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</a:cxnLst>
            <a:rect l="l" t="t" r="r" b="b"/>
            <a:pathLst>
              <a:path w="542544" h="164591">
                <a:moveTo>
                  <a:pt x="542544" y="0"/>
                </a:moveTo>
                <a:cubicBezTo>
                  <a:pt x="542544" y="30480"/>
                  <a:pt x="481583" y="54863"/>
                  <a:pt x="405383" y="54863"/>
                </a:cubicBezTo>
                <a:lnTo>
                  <a:pt x="137160" y="54863"/>
                </a:lnTo>
                <a:cubicBezTo>
                  <a:pt x="60960" y="54863"/>
                  <a:pt x="0" y="79248"/>
                  <a:pt x="0" y="109727"/>
                </a:cubicBezTo>
                <a:cubicBezTo>
                  <a:pt x="0" y="140208"/>
                  <a:pt x="60960" y="164591"/>
                  <a:pt x="137160" y="164591"/>
                </a:cubicBezTo>
                <a:lnTo>
                  <a:pt x="542544" y="164591"/>
                </a:lnTo>
                <a:lnTo>
                  <a:pt x="542544" y="0"/>
                </a:lnTo>
              </a:path>
            </a:pathLst>
          </a:custGeom>
          <a:solidFill>
            <a:srgbClr val="9CAC7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4870703" y="484631"/>
            <a:ext cx="539496" cy="164591"/>
          </a:xfrm>
          <a:custGeom>
            <a:avLst/>
            <a:gdLst>
              <a:gd name="connsiteX0" fmla="*/ 0 w 539496"/>
              <a:gd name="connsiteY0" fmla="*/ 0 h 164591"/>
              <a:gd name="connsiteX1" fmla="*/ 134111 w 539496"/>
              <a:gd name="connsiteY1" fmla="*/ 54863 h 164591"/>
              <a:gd name="connsiteX2" fmla="*/ 405384 w 539496"/>
              <a:gd name="connsiteY2" fmla="*/ 54863 h 164591"/>
              <a:gd name="connsiteX3" fmla="*/ 539496 w 539496"/>
              <a:gd name="connsiteY3" fmla="*/ 109727 h 164591"/>
              <a:gd name="connsiteX4" fmla="*/ 405384 w 539496"/>
              <a:gd name="connsiteY4" fmla="*/ 164591 h 164591"/>
              <a:gd name="connsiteX5" fmla="*/ 0 w 539496"/>
              <a:gd name="connsiteY5" fmla="*/ 164591 h 164591"/>
              <a:gd name="connsiteX6" fmla="*/ 0 w 539496"/>
              <a:gd name="connsiteY6" fmla="*/ 0 h 16459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</a:cxnLst>
            <a:rect l="l" t="t" r="r" b="b"/>
            <a:pathLst>
              <a:path w="539496" h="164591">
                <a:moveTo>
                  <a:pt x="0" y="0"/>
                </a:moveTo>
                <a:cubicBezTo>
                  <a:pt x="0" y="30480"/>
                  <a:pt x="60960" y="54863"/>
                  <a:pt x="134111" y="54863"/>
                </a:cubicBezTo>
                <a:lnTo>
                  <a:pt x="405384" y="54863"/>
                </a:lnTo>
                <a:cubicBezTo>
                  <a:pt x="481584" y="54863"/>
                  <a:pt x="539496" y="79248"/>
                  <a:pt x="539496" y="109727"/>
                </a:cubicBezTo>
                <a:cubicBezTo>
                  <a:pt x="539496" y="140208"/>
                  <a:pt x="481584" y="164591"/>
                  <a:pt x="405384" y="164591"/>
                </a:cubicBezTo>
                <a:lnTo>
                  <a:pt x="0" y="164591"/>
                </a:lnTo>
                <a:lnTo>
                  <a:pt x="0" y="0"/>
                </a:lnTo>
              </a:path>
            </a:pathLst>
          </a:custGeom>
          <a:solidFill>
            <a:srgbClr val="9CAC7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/>
        </p:nvSpPr>
        <p:spPr>
          <a:xfrm>
            <a:off x="1755394" y="420369"/>
            <a:ext cx="4346955" cy="677163"/>
          </a:xfrm>
          <a:custGeom>
            <a:avLst/>
            <a:gdLst>
              <a:gd name="connsiteX0" fmla="*/ 6350 w 4346955"/>
              <a:gd name="connsiteY0" fmla="*/ 6350 h 677163"/>
              <a:gd name="connsiteX1" fmla="*/ 1094485 w 4346955"/>
              <a:gd name="connsiteY1" fmla="*/ 6350 h 677163"/>
              <a:gd name="connsiteX2" fmla="*/ 1231645 w 4346955"/>
              <a:gd name="connsiteY2" fmla="*/ 64262 h 677163"/>
              <a:gd name="connsiteX3" fmla="*/ 1231645 w 4346955"/>
              <a:gd name="connsiteY3" fmla="*/ 228854 h 677163"/>
              <a:gd name="connsiteX4" fmla="*/ 3115309 w 4346955"/>
              <a:gd name="connsiteY4" fmla="*/ 228854 h 677163"/>
              <a:gd name="connsiteX5" fmla="*/ 3115309 w 4346955"/>
              <a:gd name="connsiteY5" fmla="*/ 64262 h 677163"/>
              <a:gd name="connsiteX6" fmla="*/ 3249421 w 4346955"/>
              <a:gd name="connsiteY6" fmla="*/ 6350 h 677163"/>
              <a:gd name="connsiteX7" fmla="*/ 4340605 w 4346955"/>
              <a:gd name="connsiteY7" fmla="*/ 6350 h 677163"/>
              <a:gd name="connsiteX8" fmla="*/ 3798061 w 4346955"/>
              <a:gd name="connsiteY8" fmla="*/ 228854 h 677163"/>
              <a:gd name="connsiteX9" fmla="*/ 4340605 w 4346955"/>
              <a:gd name="connsiteY9" fmla="*/ 451358 h 677163"/>
              <a:gd name="connsiteX10" fmla="*/ 3654805 w 4346955"/>
              <a:gd name="connsiteY10" fmla="*/ 451358 h 677163"/>
              <a:gd name="connsiteX11" fmla="*/ 3654805 w 4346955"/>
              <a:gd name="connsiteY11" fmla="*/ 615950 h 677163"/>
              <a:gd name="connsiteX12" fmla="*/ 3520694 w 4346955"/>
              <a:gd name="connsiteY12" fmla="*/ 670813 h 677163"/>
              <a:gd name="connsiteX13" fmla="*/ 826261 w 4346955"/>
              <a:gd name="connsiteY13" fmla="*/ 670813 h 677163"/>
              <a:gd name="connsiteX14" fmla="*/ 689101 w 4346955"/>
              <a:gd name="connsiteY14" fmla="*/ 615950 h 677163"/>
              <a:gd name="connsiteX15" fmla="*/ 689101 w 4346955"/>
              <a:gd name="connsiteY15" fmla="*/ 451358 h 677163"/>
              <a:gd name="connsiteX16" fmla="*/ 6350 w 4346955"/>
              <a:gd name="connsiteY16" fmla="*/ 451358 h 677163"/>
              <a:gd name="connsiteX17" fmla="*/ 548894 w 4346955"/>
              <a:gd name="connsiteY17" fmla="*/ 228854 h 677163"/>
              <a:gd name="connsiteX18" fmla="*/ 6350 w 4346955"/>
              <a:gd name="connsiteY18" fmla="*/ 6350 h 6771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4346955" h="677163">
                <a:moveTo>
                  <a:pt x="6350" y="6350"/>
                </a:moveTo>
                <a:lnTo>
                  <a:pt x="1094485" y="6350"/>
                </a:lnTo>
                <a:cubicBezTo>
                  <a:pt x="1170685" y="6350"/>
                  <a:pt x="1231645" y="33781"/>
                  <a:pt x="1231645" y="64262"/>
                </a:cubicBezTo>
                <a:lnTo>
                  <a:pt x="1231645" y="228854"/>
                </a:lnTo>
                <a:lnTo>
                  <a:pt x="3115309" y="228854"/>
                </a:lnTo>
                <a:lnTo>
                  <a:pt x="3115309" y="64262"/>
                </a:lnTo>
                <a:cubicBezTo>
                  <a:pt x="3115309" y="33781"/>
                  <a:pt x="3176270" y="6350"/>
                  <a:pt x="3249421" y="6350"/>
                </a:cubicBezTo>
                <a:lnTo>
                  <a:pt x="4340605" y="6350"/>
                </a:lnTo>
                <a:lnTo>
                  <a:pt x="3798061" y="228854"/>
                </a:lnTo>
                <a:lnTo>
                  <a:pt x="4340605" y="451358"/>
                </a:lnTo>
                <a:lnTo>
                  <a:pt x="3654805" y="451358"/>
                </a:lnTo>
                <a:lnTo>
                  <a:pt x="3654805" y="615950"/>
                </a:lnTo>
                <a:cubicBezTo>
                  <a:pt x="3654805" y="646430"/>
                  <a:pt x="3596894" y="670813"/>
                  <a:pt x="3520694" y="670813"/>
                </a:cubicBezTo>
                <a:lnTo>
                  <a:pt x="826261" y="670813"/>
                </a:lnTo>
                <a:cubicBezTo>
                  <a:pt x="750061" y="670813"/>
                  <a:pt x="689101" y="646430"/>
                  <a:pt x="689101" y="615950"/>
                </a:cubicBezTo>
                <a:lnTo>
                  <a:pt x="689101" y="451358"/>
                </a:lnTo>
                <a:lnTo>
                  <a:pt x="6350" y="451358"/>
                </a:lnTo>
                <a:lnTo>
                  <a:pt x="548894" y="228854"/>
                </a:lnTo>
                <a:lnTo>
                  <a:pt x="6350" y="635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9BBB59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/>
        </p:nvSpPr>
        <p:spPr>
          <a:xfrm>
            <a:off x="2438145" y="478281"/>
            <a:ext cx="555244" cy="177291"/>
          </a:xfrm>
          <a:custGeom>
            <a:avLst/>
            <a:gdLst>
              <a:gd name="connsiteX0" fmla="*/ 548894 w 555244"/>
              <a:gd name="connsiteY0" fmla="*/ 6350 h 177291"/>
              <a:gd name="connsiteX1" fmla="*/ 411733 w 555244"/>
              <a:gd name="connsiteY1" fmla="*/ 61213 h 177291"/>
              <a:gd name="connsiteX2" fmla="*/ 143510 w 555244"/>
              <a:gd name="connsiteY2" fmla="*/ 61213 h 177291"/>
              <a:gd name="connsiteX3" fmla="*/ 6350 w 555244"/>
              <a:gd name="connsiteY3" fmla="*/ 116077 h 177291"/>
              <a:gd name="connsiteX4" fmla="*/ 143510 w 555244"/>
              <a:gd name="connsiteY4" fmla="*/ 170941 h 177291"/>
              <a:gd name="connsiteX5" fmla="*/ 548894 w 555244"/>
              <a:gd name="connsiteY5" fmla="*/ 170941 h 17729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555244" h="177291">
                <a:moveTo>
                  <a:pt x="548894" y="6350"/>
                </a:moveTo>
                <a:cubicBezTo>
                  <a:pt x="548894" y="36830"/>
                  <a:pt x="487933" y="61213"/>
                  <a:pt x="411733" y="61213"/>
                </a:cubicBezTo>
                <a:lnTo>
                  <a:pt x="143510" y="61213"/>
                </a:lnTo>
                <a:cubicBezTo>
                  <a:pt x="67310" y="61213"/>
                  <a:pt x="6350" y="85598"/>
                  <a:pt x="6350" y="116077"/>
                </a:cubicBezTo>
                <a:cubicBezTo>
                  <a:pt x="6350" y="146558"/>
                  <a:pt x="67310" y="170941"/>
                  <a:pt x="143510" y="170941"/>
                </a:cubicBezTo>
                <a:lnTo>
                  <a:pt x="548894" y="170941"/>
                </a:lnTo>
              </a:path>
            </a:pathLst>
          </a:custGeom>
          <a:ln w="12700">
            <a:solidFill>
              <a:srgbClr val="9BBB59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Freeform 3"/>
          <p:cNvSpPr/>
          <p:nvPr/>
        </p:nvSpPr>
        <p:spPr>
          <a:xfrm>
            <a:off x="4864353" y="478281"/>
            <a:ext cx="552196" cy="177291"/>
          </a:xfrm>
          <a:custGeom>
            <a:avLst/>
            <a:gdLst>
              <a:gd name="connsiteX0" fmla="*/ 6350 w 552196"/>
              <a:gd name="connsiteY0" fmla="*/ 6350 h 177291"/>
              <a:gd name="connsiteX1" fmla="*/ 140461 w 552196"/>
              <a:gd name="connsiteY1" fmla="*/ 61213 h 177291"/>
              <a:gd name="connsiteX2" fmla="*/ 411734 w 552196"/>
              <a:gd name="connsiteY2" fmla="*/ 61213 h 177291"/>
              <a:gd name="connsiteX3" fmla="*/ 545846 w 552196"/>
              <a:gd name="connsiteY3" fmla="*/ 116077 h 177291"/>
              <a:gd name="connsiteX4" fmla="*/ 411734 w 552196"/>
              <a:gd name="connsiteY4" fmla="*/ 170941 h 177291"/>
              <a:gd name="connsiteX5" fmla="*/ 6350 w 552196"/>
              <a:gd name="connsiteY5" fmla="*/ 170941 h 17729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552196" h="177291">
                <a:moveTo>
                  <a:pt x="6350" y="6350"/>
                </a:moveTo>
                <a:cubicBezTo>
                  <a:pt x="6350" y="36830"/>
                  <a:pt x="67310" y="61213"/>
                  <a:pt x="140461" y="61213"/>
                </a:cubicBezTo>
                <a:lnTo>
                  <a:pt x="411734" y="61213"/>
                </a:lnTo>
                <a:cubicBezTo>
                  <a:pt x="487934" y="61213"/>
                  <a:pt x="545846" y="85598"/>
                  <a:pt x="545846" y="116077"/>
                </a:cubicBezTo>
                <a:cubicBezTo>
                  <a:pt x="545846" y="146558"/>
                  <a:pt x="487934" y="170941"/>
                  <a:pt x="411734" y="170941"/>
                </a:cubicBezTo>
                <a:lnTo>
                  <a:pt x="6350" y="170941"/>
                </a:lnTo>
              </a:path>
            </a:pathLst>
          </a:custGeom>
          <a:ln w="12700">
            <a:solidFill>
              <a:srgbClr val="9BBB59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/>
        </p:nvSpPr>
        <p:spPr>
          <a:xfrm>
            <a:off x="2438145" y="588009"/>
            <a:ext cx="24890" cy="290068"/>
          </a:xfrm>
          <a:custGeom>
            <a:avLst/>
            <a:gdLst>
              <a:gd name="connsiteX0" fmla="*/ 6350 w 24890"/>
              <a:gd name="connsiteY0" fmla="*/ 6350 h 290068"/>
              <a:gd name="connsiteX1" fmla="*/ 6350 w 24890"/>
              <a:gd name="connsiteY1" fmla="*/ 283718 h 29006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4890" h="290068">
                <a:moveTo>
                  <a:pt x="6350" y="6350"/>
                </a:moveTo>
                <a:lnTo>
                  <a:pt x="6350" y="283718"/>
                </a:lnTo>
              </a:path>
            </a:pathLst>
          </a:custGeom>
          <a:ln w="12700">
            <a:solidFill>
              <a:srgbClr val="9BBB59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Freeform 3"/>
          <p:cNvSpPr/>
          <p:nvPr/>
        </p:nvSpPr>
        <p:spPr>
          <a:xfrm>
            <a:off x="5403850" y="588009"/>
            <a:ext cx="24890" cy="290068"/>
          </a:xfrm>
          <a:custGeom>
            <a:avLst/>
            <a:gdLst>
              <a:gd name="connsiteX0" fmla="*/ 6350 w 24890"/>
              <a:gd name="connsiteY0" fmla="*/ 6350 h 290068"/>
              <a:gd name="connsiteX1" fmla="*/ 6350 w 24890"/>
              <a:gd name="connsiteY1" fmla="*/ 283718 h 29006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4890" h="290068">
                <a:moveTo>
                  <a:pt x="6350" y="6350"/>
                </a:moveTo>
                <a:lnTo>
                  <a:pt x="6350" y="283718"/>
                </a:lnTo>
              </a:path>
            </a:pathLst>
          </a:custGeom>
          <a:ln w="12700">
            <a:solidFill>
              <a:srgbClr val="9BBB59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419100"/>
            <a:ext cx="4343400" cy="6731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248400" y="203200"/>
            <a:ext cx="5842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1037" dirty="0" smtClean="0">
                <a:solidFill>
                  <a:srgbClr val="7F7F7F"/>
                </a:solidFill>
                <a:latin typeface="Calibri" pitchFamily="18" charset="0"/>
                <a:cs typeface="Calibri" pitchFamily="18" charset="0"/>
              </a:rPr>
              <a:t>Page</a:t>
            </a:r>
            <a:r>
              <a:rPr lang="en-US" altLang="zh-CN" sz="103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037" dirty="0" smtClean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|</a:t>
            </a:r>
            <a:r>
              <a:rPr lang="en-US" altLang="zh-CN" sz="103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37" b="1" dirty="0" smtClean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1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152400" y="1447800"/>
            <a:ext cx="7467600" cy="152349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tropism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determined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 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presence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appropriate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receptors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frequently,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cell-type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transmission factor.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typically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encode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genes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modulate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host-cell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own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benefit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elaborate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innate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defense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restrict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functions.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factor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influence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outcome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often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delicate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balance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easily shifted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way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other.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152400" y="2971800"/>
            <a:ext cx="7467600" cy="201593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wide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variety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potentiality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victorious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different kinds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occur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animal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disruption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function,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induction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death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transformation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activation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inappropriate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immune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response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all potentiality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manifested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disease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host.</a:t>
            </a:r>
          </a:p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Many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virus-cell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interactions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transient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asynchronous,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involving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intermediate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steps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pathway,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featuring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dynamic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interactions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components.</a:t>
            </a:r>
          </a:p>
          <a:p>
            <a:pPr>
              <a:tabLst/>
            </a:pPr>
            <a:endParaRPr lang="en-US" altLang="zh-CN" sz="1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2501900" y="876300"/>
            <a:ext cx="2819400" cy="177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400"/>
              </a:lnSpc>
              <a:tabLst/>
            </a:pPr>
            <a:r>
              <a:rPr lang="en-US" altLang="zh-CN" sz="1511" b="1" dirty="0" smtClean="0">
                <a:solidFill>
                  <a:srgbClr val="F2F2F2"/>
                </a:solidFill>
                <a:latin typeface="Arial Black" pitchFamily="18" charset="0"/>
                <a:cs typeface="Arial Black" pitchFamily="18" charset="0"/>
              </a:rPr>
              <a:t>VIRUS-CELL</a:t>
            </a:r>
            <a:r>
              <a:rPr lang="en-US" altLang="zh-CN" sz="151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11" b="1" dirty="0" smtClean="0">
                <a:solidFill>
                  <a:srgbClr val="F2F2F2"/>
                </a:solidFill>
                <a:latin typeface="Arial Black" pitchFamily="18" charset="0"/>
                <a:cs typeface="Arial Black" pitchFamily="18" charset="0"/>
              </a:rPr>
              <a:t>INTERACTION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170432" y="365759"/>
            <a:ext cx="5681472" cy="6096"/>
          </a:xfrm>
          <a:custGeom>
            <a:avLst/>
            <a:gdLst>
              <a:gd name="connsiteX0" fmla="*/ 0 w 5681472"/>
              <a:gd name="connsiteY0" fmla="*/ 3048 h 6096"/>
              <a:gd name="connsiteX1" fmla="*/ 5681472 w 5681472"/>
              <a:gd name="connsiteY1" fmla="*/ 3048 h 609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681472" h="6096">
                <a:moveTo>
                  <a:pt x="0" y="3048"/>
                </a:moveTo>
                <a:lnTo>
                  <a:pt x="5681472" y="3048"/>
                </a:lnTo>
              </a:path>
            </a:pathLst>
          </a:custGeom>
          <a:ln w="0">
            <a:solidFill>
              <a:srgbClr val="D9D9D9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3"/>
          <p:cNvSpPr/>
          <p:nvPr/>
        </p:nvSpPr>
        <p:spPr>
          <a:xfrm>
            <a:off x="1170432" y="600455"/>
            <a:ext cx="5681472" cy="304800"/>
          </a:xfrm>
          <a:custGeom>
            <a:avLst/>
            <a:gdLst>
              <a:gd name="connsiteX0" fmla="*/ 0 w 5681472"/>
              <a:gd name="connsiteY0" fmla="*/ 304800 h 304800"/>
              <a:gd name="connsiteX1" fmla="*/ 5681472 w 5681472"/>
              <a:gd name="connsiteY1" fmla="*/ 304800 h 304800"/>
              <a:gd name="connsiteX2" fmla="*/ 5681472 w 5681472"/>
              <a:gd name="connsiteY2" fmla="*/ 0 h 304800"/>
              <a:gd name="connsiteX3" fmla="*/ 0 w 5681472"/>
              <a:gd name="connsiteY3" fmla="*/ 0 h 304800"/>
              <a:gd name="connsiteX4" fmla="*/ 0 w 5681472"/>
              <a:gd name="connsiteY4" fmla="*/ 304800 h 3048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681472" h="304800">
                <a:moveTo>
                  <a:pt x="0" y="304800"/>
                </a:moveTo>
                <a:lnTo>
                  <a:pt x="5681472" y="304800"/>
                </a:lnTo>
                <a:lnTo>
                  <a:pt x="5681472" y="0"/>
                </a:lnTo>
                <a:lnTo>
                  <a:pt x="0" y="0"/>
                </a:lnTo>
                <a:lnTo>
                  <a:pt x="0" y="304800"/>
                </a:lnTo>
              </a:path>
            </a:pathLst>
          </a:custGeom>
          <a:solidFill>
            <a:srgbClr val="D9D9D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1109472" y="4578096"/>
            <a:ext cx="5855208" cy="4815840"/>
          </a:xfrm>
          <a:custGeom>
            <a:avLst/>
            <a:gdLst>
              <a:gd name="connsiteX0" fmla="*/ 0 w 5855208"/>
              <a:gd name="connsiteY0" fmla="*/ 4815839 h 4815840"/>
              <a:gd name="connsiteX1" fmla="*/ 5855208 w 5855208"/>
              <a:gd name="connsiteY1" fmla="*/ 4815839 h 4815840"/>
              <a:gd name="connsiteX2" fmla="*/ 5855208 w 5855208"/>
              <a:gd name="connsiteY2" fmla="*/ 0 h 4815840"/>
              <a:gd name="connsiteX3" fmla="*/ 0 w 5855208"/>
              <a:gd name="connsiteY3" fmla="*/ 0 h 4815840"/>
              <a:gd name="connsiteX4" fmla="*/ 0 w 5855208"/>
              <a:gd name="connsiteY4" fmla="*/ 4815839 h 481584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855208" h="4815840">
                <a:moveTo>
                  <a:pt x="0" y="4815839"/>
                </a:moveTo>
                <a:lnTo>
                  <a:pt x="5855208" y="4815839"/>
                </a:lnTo>
                <a:lnTo>
                  <a:pt x="5855208" y="0"/>
                </a:lnTo>
                <a:lnTo>
                  <a:pt x="0" y="0"/>
                </a:lnTo>
                <a:lnTo>
                  <a:pt x="0" y="4815839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2755392" y="8982457"/>
            <a:ext cx="2499360" cy="259080"/>
          </a:xfrm>
          <a:custGeom>
            <a:avLst/>
            <a:gdLst>
              <a:gd name="connsiteX0" fmla="*/ 0 w 2499360"/>
              <a:gd name="connsiteY0" fmla="*/ 259080 h 259080"/>
              <a:gd name="connsiteX1" fmla="*/ 2499360 w 2499360"/>
              <a:gd name="connsiteY1" fmla="*/ 259080 h 259080"/>
              <a:gd name="connsiteX2" fmla="*/ 2499360 w 2499360"/>
              <a:gd name="connsiteY2" fmla="*/ 0 h 259080"/>
              <a:gd name="connsiteX3" fmla="*/ 0 w 2499360"/>
              <a:gd name="connsiteY3" fmla="*/ 0 h 259080"/>
              <a:gd name="connsiteX4" fmla="*/ 0 w 2499360"/>
              <a:gd name="connsiteY4" fmla="*/ 259080 h 2590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499360" h="259080">
                <a:moveTo>
                  <a:pt x="0" y="259080"/>
                </a:moveTo>
                <a:lnTo>
                  <a:pt x="2499360" y="259080"/>
                </a:lnTo>
                <a:lnTo>
                  <a:pt x="2499360" y="0"/>
                </a:lnTo>
                <a:lnTo>
                  <a:pt x="0" y="0"/>
                </a:lnTo>
                <a:lnTo>
                  <a:pt x="0" y="25908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397" y="4559297"/>
            <a:ext cx="6592824" cy="544068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28600" y="76200"/>
            <a:ext cx="7315200" cy="4306307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1000"/>
              </a:lnSpc>
              <a:tabLst>
                <a:tab pos="5067300" algn="l"/>
              </a:tabLst>
            </a:pPr>
            <a:r>
              <a:rPr lang="en-US" altLang="zh-CN" dirty="0" smtClean="0"/>
              <a:t>	</a:t>
            </a:r>
            <a:r>
              <a:rPr lang="en-US" altLang="zh-CN" sz="1037" dirty="0" smtClean="0">
                <a:solidFill>
                  <a:srgbClr val="7F7F7F"/>
                </a:solidFill>
                <a:latin typeface="Calibri" pitchFamily="18" charset="0"/>
                <a:cs typeface="Calibri" pitchFamily="18" charset="0"/>
              </a:rPr>
              <a:t>Page</a:t>
            </a:r>
            <a:r>
              <a:rPr lang="en-US" altLang="zh-CN" sz="103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037" dirty="0" smtClean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|</a:t>
            </a:r>
            <a:r>
              <a:rPr lang="en-US" altLang="zh-CN" sz="103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37" b="1" dirty="0" smtClean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2</a:t>
            </a:r>
          </a:p>
          <a:p>
            <a:pPr>
              <a:lnSpc>
                <a:spcPts val="1500"/>
              </a:lnSpc>
              <a:tabLst>
                <a:tab pos="5067300" algn="l"/>
              </a:tabLst>
            </a:pP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TYPES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VIRUS-CELL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INTERACTION</a:t>
            </a:r>
          </a:p>
          <a:p>
            <a:pPr>
              <a:tabLst>
                <a:tab pos="5067300" algn="l"/>
              </a:tabLst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Cytocidal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cytocydal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productive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non-productive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not all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leads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death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release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versions.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criticalchanges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occur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regardless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whether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productive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not.</a:t>
            </a:r>
          </a:p>
          <a:p>
            <a:pPr>
              <a:tabLst>
                <a:tab pos="5067300" algn="l"/>
              </a:tabLst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nonproductive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interactions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those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associated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altLang="zh-CN" sz="16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persistent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latent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infections.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term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persistent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simply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describes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 infection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lasts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time.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term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latent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describes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"exists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 not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exhibited,"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i.e.,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virions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formed.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either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case,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 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genome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maintained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indefinitely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either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integration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nucleic acid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DNA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carriage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nucleic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acid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episome.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 these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instances,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survives,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indeed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divide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repeatedly.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instances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</a:p>
          <a:p>
            <a:pPr>
              <a:tabLst>
                <a:tab pos="5067300" algn="l"/>
              </a:tabLst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never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release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virions,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others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become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productive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induced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 appropriate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stimulus.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Persistent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latent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associated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 </a:t>
            </a:r>
            <a:r>
              <a:rPr lang="en-US" altLang="zh-CN" sz="16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transformation</a:t>
            </a:r>
            <a:r>
              <a:rPr lang="en-US" altLang="zh-CN" sz="16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various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types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interaction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occur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 summarized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2832100" y="9055100"/>
            <a:ext cx="22606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/>
            </a:pPr>
            <a:r>
              <a:rPr lang="en-US" altLang="zh-CN" sz="1037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FIGURE:</a:t>
            </a:r>
            <a:r>
              <a:rPr lang="en-US" altLang="zh-CN" sz="103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03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VIRUS-CELLINTERACTION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170432" y="365759"/>
            <a:ext cx="5681472" cy="6096"/>
          </a:xfrm>
          <a:custGeom>
            <a:avLst/>
            <a:gdLst>
              <a:gd name="connsiteX0" fmla="*/ 0 w 5681472"/>
              <a:gd name="connsiteY0" fmla="*/ 3048 h 6096"/>
              <a:gd name="connsiteX1" fmla="*/ 5681472 w 5681472"/>
              <a:gd name="connsiteY1" fmla="*/ 3048 h 609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681472" h="6096">
                <a:moveTo>
                  <a:pt x="0" y="3048"/>
                </a:moveTo>
                <a:lnTo>
                  <a:pt x="5681472" y="3048"/>
                </a:lnTo>
              </a:path>
            </a:pathLst>
          </a:custGeom>
          <a:ln w="0">
            <a:solidFill>
              <a:srgbClr val="D9D9D9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" name="表格 4"/>
          <p:cNvGraphicFramePr>
            <a:graphicFrameLocks noGrp="1"/>
          </p:cNvGraphicFramePr>
          <p:nvPr/>
        </p:nvGraphicFramePr>
        <p:xfrm>
          <a:off x="381001" y="908304"/>
          <a:ext cx="7086599" cy="6068756"/>
        </p:xfrm>
        <a:graphic>
          <a:graphicData uri="http://schemas.openxmlformats.org/drawingml/2006/table">
            <a:tbl>
              <a:tblPr/>
              <a:tblGrid>
                <a:gridCol w="1360749"/>
                <a:gridCol w="2427180"/>
                <a:gridCol w="1616846"/>
                <a:gridCol w="1681824"/>
              </a:tblGrid>
              <a:tr h="573023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27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TYPE OF</a:t>
                      </a:r>
                      <a:endParaRPr lang="zh-CN" altLang="en-US" sz="1127" b="1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CN" sz="1127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INFECTION</a:t>
                      </a:r>
                      <a:endParaRPr lang="zh-CN" altLang="en-US" sz="1127" b="1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0" cmpd="sng">
                      <a:solidFill>
                        <a:srgbClr val="000000"/>
                      </a:solidFill>
                      <a:prstDash val="soli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mpd="sng">
                      <a:solidFill>
                        <a:srgbClr val="000000"/>
                      </a:solidFill>
                      <a:prstDash val="soli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27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EFFECTS ON CELL</a:t>
                      </a:r>
                      <a:endParaRPr lang="zh-CN" altLang="en-US" sz="1127" b="1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27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PRODUCTION</a:t>
                      </a:r>
                      <a:endParaRPr lang="zh-CN" altLang="en-US" sz="1127" b="1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CN" sz="1127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OF</a:t>
                      </a:r>
                      <a:r>
                        <a:rPr lang="en-US" altLang="zh-CN" sz="1127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zh-CN" sz="1127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INFECTIOUS</a:t>
                      </a:r>
                      <a:endParaRPr lang="zh-CN" altLang="en-US" sz="1127" b="1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CN" sz="1127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VIRIONS</a:t>
                      </a:r>
                      <a:endParaRPr lang="zh-CN" altLang="en-US" sz="1127" b="1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27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EXAMPLES</a:t>
                      </a:r>
                      <a:endParaRPr lang="zh-CN" altLang="en-US" sz="1127" b="1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mpd="sng">
                      <a:solidFill>
                        <a:srgbClr val="000000"/>
                      </a:solidFill>
                      <a:prstDash val="soli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4053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Cytocidal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Morphologic changes in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Cells (</a:t>
                      </a:r>
                      <a:r>
                        <a:rPr lang="en-US" altLang="zh-CN" sz="1127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cytopathic</a:t>
                      </a:r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effects</a:t>
                      </a:r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);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Inhibition of protein, RNA and</a:t>
                      </a:r>
                      <a:r>
                        <a:rPr lang="zh-CN" altLang="en-US" sz="1127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zh-CN" sz="1127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DNAsynthesis</a:t>
                      </a:r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Cell death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Alphaherpesviruses,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enteroviruses,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CN" sz="1127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Reoviruses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735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Persistent,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productive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 </a:t>
                      </a:r>
                      <a:r>
                        <a:rPr lang="en-US" altLang="zh-CN" sz="1127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cytopathic</a:t>
                      </a:r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effect</a:t>
                      </a:r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Little metabolic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disturbance</a:t>
                      </a:r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; cells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Continue to divide; may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 loss of the special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Functions of some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Differentiated cells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Pestiviruses,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CN" sz="1127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Arenaviruses</a:t>
                      </a:r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rabies</a:t>
                      </a:r>
                      <a:r>
                        <a:rPr lang="zh-CN" altLang="en-US" sz="1127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virus, most</a:t>
                      </a:r>
                      <a:r>
                        <a:rPr lang="zh-CN" altLang="en-US" sz="1127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Retroviruses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9364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Persistent,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nonproductive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Usually nil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27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No,but</a:t>
                      </a:r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virus may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</a:t>
                      </a:r>
                      <a:r>
                        <a:rPr lang="zh-CN" altLang="en-US" sz="1127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Induced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Canine distemper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Virus in brain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Polyomavirus,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Adenoviruses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9047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Transformation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Alteration in cell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morphology</a:t>
                      </a:r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; cells can be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CN" sz="1127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Passaged</a:t>
                      </a:r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indefinitely</a:t>
                      </a:r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 produce tumors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When transplanted to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Experimental animals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altLang="zh-CN" sz="1127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oncogenic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DNA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viruses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Yes</a:t>
                      </a:r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altLang="zh-CN" sz="1127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oncogenic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retroviruses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27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Murine</a:t>
                      </a:r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avian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CN" sz="1127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leukosis</a:t>
                      </a:r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and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sarcoma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CN" sz="1127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Viruses</a:t>
                      </a:r>
                      <a:endParaRPr lang="zh-CN" altLang="en-US" sz="1127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248400" y="203200"/>
            <a:ext cx="5842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1037" dirty="0" smtClean="0">
                <a:solidFill>
                  <a:srgbClr val="7F7F7F"/>
                </a:solidFill>
                <a:latin typeface="Calibri" pitchFamily="18" charset="0"/>
                <a:cs typeface="Calibri" pitchFamily="18" charset="0"/>
              </a:rPr>
              <a:t>Page</a:t>
            </a:r>
            <a:r>
              <a:rPr lang="en-US" altLang="zh-CN" sz="103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037" dirty="0" smtClean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|</a:t>
            </a:r>
            <a:r>
              <a:rPr lang="en-US" altLang="zh-CN" sz="103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37" b="1" dirty="0" smtClean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3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1181100" y="647700"/>
            <a:ext cx="23749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Types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Virus-Cell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Interaction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170432" y="365759"/>
            <a:ext cx="5681472" cy="6096"/>
          </a:xfrm>
          <a:custGeom>
            <a:avLst/>
            <a:gdLst>
              <a:gd name="connsiteX0" fmla="*/ 0 w 5681472"/>
              <a:gd name="connsiteY0" fmla="*/ 3048 h 6096"/>
              <a:gd name="connsiteX1" fmla="*/ 5681472 w 5681472"/>
              <a:gd name="connsiteY1" fmla="*/ 3048 h 609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681472" h="6096">
                <a:moveTo>
                  <a:pt x="0" y="3048"/>
                </a:moveTo>
                <a:lnTo>
                  <a:pt x="5681472" y="3048"/>
                </a:lnTo>
              </a:path>
            </a:pathLst>
          </a:custGeom>
          <a:ln w="0">
            <a:solidFill>
              <a:srgbClr val="D9D9D9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3"/>
          <p:cNvSpPr/>
          <p:nvPr/>
        </p:nvSpPr>
        <p:spPr>
          <a:xfrm>
            <a:off x="1170432" y="5215128"/>
            <a:ext cx="5681472" cy="301752"/>
          </a:xfrm>
          <a:custGeom>
            <a:avLst/>
            <a:gdLst>
              <a:gd name="connsiteX0" fmla="*/ 0 w 5681472"/>
              <a:gd name="connsiteY0" fmla="*/ 301751 h 301752"/>
              <a:gd name="connsiteX1" fmla="*/ 5681472 w 5681472"/>
              <a:gd name="connsiteY1" fmla="*/ 301751 h 301752"/>
              <a:gd name="connsiteX2" fmla="*/ 5681472 w 5681472"/>
              <a:gd name="connsiteY2" fmla="*/ 0 h 301752"/>
              <a:gd name="connsiteX3" fmla="*/ 0 w 5681472"/>
              <a:gd name="connsiteY3" fmla="*/ 0 h 301752"/>
              <a:gd name="connsiteX4" fmla="*/ 0 w 5681472"/>
              <a:gd name="connsiteY4" fmla="*/ 301751 h 30175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681472" h="301752">
                <a:moveTo>
                  <a:pt x="0" y="301751"/>
                </a:moveTo>
                <a:lnTo>
                  <a:pt x="5681472" y="301751"/>
                </a:lnTo>
                <a:lnTo>
                  <a:pt x="5681472" y="0"/>
                </a:lnTo>
                <a:lnTo>
                  <a:pt x="0" y="0"/>
                </a:lnTo>
                <a:lnTo>
                  <a:pt x="0" y="301751"/>
                </a:lnTo>
              </a:path>
            </a:pathLst>
          </a:custGeom>
          <a:solidFill>
            <a:srgbClr val="D9D9D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1109472" y="926591"/>
            <a:ext cx="5522976" cy="2246376"/>
          </a:xfrm>
          <a:custGeom>
            <a:avLst/>
            <a:gdLst>
              <a:gd name="connsiteX0" fmla="*/ 0 w 5522976"/>
              <a:gd name="connsiteY0" fmla="*/ 2246375 h 2246376"/>
              <a:gd name="connsiteX1" fmla="*/ 5522975 w 5522976"/>
              <a:gd name="connsiteY1" fmla="*/ 2246375 h 2246376"/>
              <a:gd name="connsiteX2" fmla="*/ 5522975 w 5522976"/>
              <a:gd name="connsiteY2" fmla="*/ 0 h 2246376"/>
              <a:gd name="connsiteX3" fmla="*/ 0 w 5522976"/>
              <a:gd name="connsiteY3" fmla="*/ 0 h 2246376"/>
              <a:gd name="connsiteX4" fmla="*/ 0 w 5522976"/>
              <a:gd name="connsiteY4" fmla="*/ 2246375 h 224637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522976" h="2246376">
                <a:moveTo>
                  <a:pt x="0" y="2246375"/>
                </a:moveTo>
                <a:lnTo>
                  <a:pt x="5522975" y="2246375"/>
                </a:lnTo>
                <a:lnTo>
                  <a:pt x="5522975" y="0"/>
                </a:lnTo>
                <a:lnTo>
                  <a:pt x="0" y="0"/>
                </a:lnTo>
                <a:lnTo>
                  <a:pt x="0" y="2246375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2200" y="914400"/>
            <a:ext cx="5549900" cy="22733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248400" y="203200"/>
            <a:ext cx="5842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1037" dirty="0" smtClean="0">
                <a:solidFill>
                  <a:srgbClr val="7F7F7F"/>
                </a:solidFill>
                <a:latin typeface="Calibri" pitchFamily="18" charset="0"/>
                <a:cs typeface="Calibri" pitchFamily="18" charset="0"/>
              </a:rPr>
              <a:t>Page</a:t>
            </a:r>
            <a:r>
              <a:rPr lang="en-US" altLang="zh-CN" sz="103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037" dirty="0" smtClean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|</a:t>
            </a:r>
            <a:r>
              <a:rPr lang="en-US" altLang="zh-CN" sz="103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37" b="1" dirty="0" smtClean="0">
                <a:solidFill>
                  <a:srgbClr val="000000"/>
                </a:solidFill>
                <a:latin typeface="Calibri" pitchFamily="18" charset="0"/>
                <a:cs typeface="Calibri" pitchFamily="18" charset="0"/>
              </a:rPr>
              <a:t>4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304800" y="3352800"/>
            <a:ext cx="7239000" cy="520142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1000"/>
              </a:lnSpc>
              <a:tabLst>
                <a:tab pos="330200" algn="l"/>
              </a:tabLst>
            </a:pPr>
            <a:r>
              <a:rPr lang="en-US" altLang="zh-CN" dirty="0" smtClean="0"/>
              <a:t>	</a:t>
            </a:r>
            <a:r>
              <a:rPr lang="en-US" altLang="zh-CN" sz="1127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Figure: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Unstained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confluent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monolayers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three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types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cultured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</a:p>
          <a:p>
            <a:pPr>
              <a:lnSpc>
                <a:spcPts val="1900"/>
              </a:lnSpc>
              <a:tabLst>
                <a:tab pos="330200" algn="l"/>
              </a:tabLst>
            </a:pPr>
            <a:r>
              <a:rPr lang="en-US" altLang="zh-CN" dirty="0" smtClean="0"/>
              <a:t>	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appear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low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power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light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microscopy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wall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glass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plastic</a:t>
            </a:r>
          </a:p>
          <a:p>
            <a:pPr>
              <a:lnSpc>
                <a:spcPts val="1900"/>
              </a:lnSpc>
              <a:tabLst>
                <a:tab pos="330200" algn="l"/>
              </a:tabLst>
            </a:pPr>
            <a:r>
              <a:rPr lang="en-US" altLang="zh-CN" dirty="0" smtClean="0"/>
              <a:t>	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flask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monolayer.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(A)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Primary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monkey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kidney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epithelial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</a:p>
          <a:p>
            <a:pPr>
              <a:lnSpc>
                <a:spcPts val="1900"/>
              </a:lnSpc>
              <a:tabLst>
                <a:tab pos="330200" algn="l"/>
              </a:tabLst>
            </a:pPr>
            <a:r>
              <a:rPr lang="en-US" altLang="zh-CN" dirty="0" smtClean="0"/>
              <a:t>	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obtained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directly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dissociation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kidney;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produces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mixed</a:t>
            </a:r>
          </a:p>
          <a:p>
            <a:pPr>
              <a:lnSpc>
                <a:spcPts val="1900"/>
              </a:lnSpc>
              <a:tabLst>
                <a:tab pos="330200" algn="l"/>
              </a:tabLst>
            </a:pPr>
            <a:r>
              <a:rPr lang="en-US" altLang="zh-CN" dirty="0" smtClean="0"/>
              <a:t>	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population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mainly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epithelial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cells.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(B)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Diploid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line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fetal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fibroblasts.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(C)</a:t>
            </a:r>
          </a:p>
          <a:p>
            <a:pPr>
              <a:lnSpc>
                <a:spcPts val="1900"/>
              </a:lnSpc>
              <a:tabLst>
                <a:tab pos="330200" algn="l"/>
              </a:tabLst>
            </a:pPr>
            <a:r>
              <a:rPr lang="en-US" altLang="zh-CN" dirty="0" smtClean="0"/>
              <a:t>	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Continuous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line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malignant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epithelial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cells.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  <a:tabLst>
                <a:tab pos="330200" algn="l"/>
              </a:tabLst>
            </a:pP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CYTOCIDAL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CHANGES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IN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VIRUS-INFECTED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CELLS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tabLst>
                <a:tab pos="330200" algn="l"/>
              </a:tabLst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Cytopathic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kill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replicate.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monolayer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cultured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 inoculated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cytopathic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round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yields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progeny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spreads through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medium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adjacent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distant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 eventually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culture may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become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infected.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resulting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damage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known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cytopathic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effect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(CPE).</a:t>
            </a:r>
          </a:p>
          <a:p>
            <a:pPr>
              <a:tabLst>
                <a:tab pos="330200" algn="l"/>
              </a:tabLst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Cytopathic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effect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usually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observed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low-power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light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microscopy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unstained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 cultures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                <a:tab pos="330200" algn="l"/>
              </a:tabLst>
            </a:pP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Mechanisms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Cell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Damage</a:t>
            </a:r>
          </a:p>
          <a:p>
            <a:pPr>
              <a:tabLst>
                <a:tab pos="330200" algn="l"/>
              </a:tabLst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pathophysiologic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occur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cytopathic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death 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usually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cannot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attributed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particular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event;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rather,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death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final result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cumulative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insults.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altLang="zh-CN" sz="1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170432" y="365759"/>
            <a:ext cx="5681472" cy="6096"/>
          </a:xfrm>
          <a:custGeom>
            <a:avLst/>
            <a:gdLst>
              <a:gd name="connsiteX0" fmla="*/ 0 w 5681472"/>
              <a:gd name="connsiteY0" fmla="*/ 3048 h 6096"/>
              <a:gd name="connsiteX1" fmla="*/ 5681472 w 5681472"/>
              <a:gd name="connsiteY1" fmla="*/ 3048 h 609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681472" h="6096">
                <a:moveTo>
                  <a:pt x="0" y="3048"/>
                </a:moveTo>
                <a:lnTo>
                  <a:pt x="5681472" y="3048"/>
                </a:lnTo>
              </a:path>
            </a:pathLst>
          </a:custGeom>
          <a:ln w="0">
            <a:solidFill>
              <a:srgbClr val="D9D9D9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3"/>
          <p:cNvSpPr/>
          <p:nvPr/>
        </p:nvSpPr>
        <p:spPr>
          <a:xfrm>
            <a:off x="2011679" y="5437632"/>
            <a:ext cx="4050791" cy="3121151"/>
          </a:xfrm>
          <a:custGeom>
            <a:avLst/>
            <a:gdLst>
              <a:gd name="connsiteX0" fmla="*/ 0 w 4050791"/>
              <a:gd name="connsiteY0" fmla="*/ 3121151 h 3121151"/>
              <a:gd name="connsiteX1" fmla="*/ 4050791 w 4050791"/>
              <a:gd name="connsiteY1" fmla="*/ 3121151 h 3121151"/>
              <a:gd name="connsiteX2" fmla="*/ 4050791 w 4050791"/>
              <a:gd name="connsiteY2" fmla="*/ 0 h 3121151"/>
              <a:gd name="connsiteX3" fmla="*/ 0 w 4050791"/>
              <a:gd name="connsiteY3" fmla="*/ 0 h 3121151"/>
              <a:gd name="connsiteX4" fmla="*/ 0 w 4050791"/>
              <a:gd name="connsiteY4" fmla="*/ 3121151 h 312115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050791" h="3121151">
                <a:moveTo>
                  <a:pt x="0" y="3121151"/>
                </a:moveTo>
                <a:lnTo>
                  <a:pt x="4050791" y="3121151"/>
                </a:lnTo>
                <a:lnTo>
                  <a:pt x="4050791" y="0"/>
                </a:lnTo>
                <a:lnTo>
                  <a:pt x="0" y="0"/>
                </a:lnTo>
                <a:lnTo>
                  <a:pt x="0" y="3121151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874775" y="8470392"/>
            <a:ext cx="6123431" cy="1365504"/>
          </a:xfrm>
          <a:custGeom>
            <a:avLst/>
            <a:gdLst>
              <a:gd name="connsiteX0" fmla="*/ 0 w 6123431"/>
              <a:gd name="connsiteY0" fmla="*/ 1365503 h 1365504"/>
              <a:gd name="connsiteX1" fmla="*/ 6123431 w 6123431"/>
              <a:gd name="connsiteY1" fmla="*/ 1365503 h 1365504"/>
              <a:gd name="connsiteX2" fmla="*/ 6123431 w 6123431"/>
              <a:gd name="connsiteY2" fmla="*/ 0 h 1365504"/>
              <a:gd name="connsiteX3" fmla="*/ 0 w 6123431"/>
              <a:gd name="connsiteY3" fmla="*/ 0 h 1365504"/>
              <a:gd name="connsiteX4" fmla="*/ 0 w 6123431"/>
              <a:gd name="connsiteY4" fmla="*/ 1365503 h 136550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123431" h="1365504">
                <a:moveTo>
                  <a:pt x="0" y="1365503"/>
                </a:moveTo>
                <a:lnTo>
                  <a:pt x="6123431" y="1365503"/>
                </a:lnTo>
                <a:lnTo>
                  <a:pt x="6123431" y="0"/>
                </a:lnTo>
                <a:lnTo>
                  <a:pt x="0" y="0"/>
                </a:lnTo>
                <a:lnTo>
                  <a:pt x="0" y="1365503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3900" y="5422900"/>
            <a:ext cx="4076700" cy="31496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28600" y="304800"/>
            <a:ext cx="6880405" cy="241091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1000"/>
              </a:lnSpc>
              <a:tabLst>
                <a:tab pos="5067300" algn="l"/>
              </a:tabLst>
            </a:pP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Inhibition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Host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Cell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Nucleic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Acid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Synthesis</a:t>
            </a:r>
          </a:p>
          <a:p>
            <a:endParaRPr lang="en-US" altLang="zh-CN" sz="1600" dirty="0" smtClean="0"/>
          </a:p>
          <a:p>
            <a:pPr>
              <a:tabLst>
                <a:tab pos="5067300" algn="l"/>
              </a:tabLst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Inhibition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DNA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synthesis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common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infections.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inevitable consequence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inhibition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protein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synthesis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effect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machinery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DNA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replication,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employ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mechanisms.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example,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poxviruses produce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DNAse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degrades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DNA,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herpes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specifically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displace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synthesis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DNA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own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synthetic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processes.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  <a:tabLst>
                <a:tab pos="5067300" algn="l"/>
              </a:tabLst>
            </a:pP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Inhibition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Host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Cell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RNA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Transcription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152400" y="2819400"/>
            <a:ext cx="6667500" cy="2508379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Many different classes of viruses including poxviruses, </a:t>
            </a:r>
            <a:r>
              <a:rPr lang="en-US" altLang="zh-CN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rhabdoviruses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reoviruses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paramyxoviruses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picornaviruses,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inhibit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RNA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transcription.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instances,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 inhibition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indirect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consequence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effects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protein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synthesis,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which decreases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availability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transcription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required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RNA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polymerase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activity.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other instances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encode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transcription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purpose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regulating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expression</a:t>
            </a:r>
          </a:p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own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genes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instances;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modulate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expression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genes as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well.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example,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herpesviruses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encode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proteins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directly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DNA sequences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thereby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regulating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transcription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genes.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952500" y="8572500"/>
            <a:ext cx="5943600" cy="1079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1127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Figure: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Cytopathic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effects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produced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viruses.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monolayers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shown</a:t>
            </a:r>
            <a:r>
              <a:rPr lang="en-US" altLang="zh-CN" sz="103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3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03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03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would</a:t>
            </a:r>
          </a:p>
          <a:p>
            <a:pPr>
              <a:lnSpc>
                <a:spcPts val="1400"/>
              </a:lnSpc>
              <a:tabLst/>
            </a:pP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normally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viewed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laboratory,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unfixed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unstained.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(A)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Typical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cytopathology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</a:p>
          <a:p>
            <a:pPr>
              <a:lnSpc>
                <a:spcPts val="1400"/>
              </a:lnSpc>
              <a:tabLst/>
            </a:pP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enterovirus: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rapid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rounding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cells,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progressing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complete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lysis.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(B)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Typical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cytopathology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>
              <a:lnSpc>
                <a:spcPts val="1500"/>
              </a:lnSpc>
              <a:tabLst/>
            </a:pP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herpesvirus: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focal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areas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swollen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rounded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cells.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(C)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Typical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cytopathology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paramyxovirus: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focal</a:t>
            </a:r>
          </a:p>
          <a:p>
            <a:pPr>
              <a:lnSpc>
                <a:spcPts val="1400"/>
              </a:lnSpc>
              <a:tabLst/>
            </a:pP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clusters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fused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syncytia.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(D)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Hemadsorption: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erythrocytes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adsorb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infected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</a:p>
          <a:p>
            <a:pPr>
              <a:lnSpc>
                <a:spcPts val="1500"/>
              </a:lnSpc>
              <a:tabLst/>
            </a:pP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incorporated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hemagglutinin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plasma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membrane</a:t>
            </a:r>
            <a:r>
              <a:rPr lang="en-US" altLang="zh-CN" sz="94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170432" y="365759"/>
            <a:ext cx="5681472" cy="6096"/>
          </a:xfrm>
          <a:custGeom>
            <a:avLst/>
            <a:gdLst>
              <a:gd name="connsiteX0" fmla="*/ 0 w 5681472"/>
              <a:gd name="connsiteY0" fmla="*/ 3048 h 6096"/>
              <a:gd name="connsiteX1" fmla="*/ 5681472 w 5681472"/>
              <a:gd name="connsiteY1" fmla="*/ 3048 h 609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681472" h="6096">
                <a:moveTo>
                  <a:pt x="0" y="3048"/>
                </a:moveTo>
                <a:lnTo>
                  <a:pt x="5681472" y="3048"/>
                </a:lnTo>
              </a:path>
            </a:pathLst>
          </a:custGeom>
          <a:ln w="0">
            <a:solidFill>
              <a:srgbClr val="D9D9D9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1"/>
          <p:cNvSpPr txBox="1"/>
          <p:nvPr/>
        </p:nvSpPr>
        <p:spPr>
          <a:xfrm>
            <a:off x="457200" y="228600"/>
            <a:ext cx="34290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Inhibition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Processing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Host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Cell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mRNAs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228600" y="457200"/>
            <a:ext cx="7315200" cy="176971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including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vesicular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stomatitis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influenza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herpesviruses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interfere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splicing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primary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mRNA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transcripts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needed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mature mRNAs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instances,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spliceosomes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formed,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subsequent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catalytic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steps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inhibited.</a:t>
            </a:r>
          </a:p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example,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protein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synthesized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herpesvirus-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suppresses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RNA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splicing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leads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reduced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amounts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mRNAs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accumulation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primarymRNA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transcripts.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304800" y="2311400"/>
            <a:ext cx="31242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Inhibition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Host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Cell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Protein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Synthesis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228600" y="2590800"/>
            <a:ext cx="7391400" cy="423192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shutdown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protein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synthesis,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protein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synthesis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continues,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characteristic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infections.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shutdown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particularly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rapid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profound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altLang="zh-CN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picornavirus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pronounced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togavirus,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influenzavirus,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rhabdovirus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poxvirus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herpesvirus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infections.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shutdown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occurs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late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course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gradual,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whereas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noncytocidal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pestiviruses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arenaviruses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retroviruses,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shutdown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death.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mechanisms underlying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shutdown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protein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synthesis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varied: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mentioned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earlier, whereas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others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include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enzymes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degrade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mRNAs,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ribosomes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inhibit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mRNA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translation,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(3)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alteration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intracellular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ionic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environment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favoring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translation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mRNAs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over 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mRNAs.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importantly,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mRNAs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simply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compete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mRNAs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 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translation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machinery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mass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action;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i.e.,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large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excess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mRNA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outcompetes 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mRNA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ribosomes.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proteins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inhibit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processing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transport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proteins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endoplasmic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reticulum,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inhibition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lead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their degradation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effect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seen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lentivirus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adenovirus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infections.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304800" y="6807200"/>
            <a:ext cx="32512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Cytopathic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Effects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Toxic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Viral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Proteins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152400" y="7023100"/>
            <a:ext cx="7467600" cy="1031051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Large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amounts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various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components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accumulate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late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damage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been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recognized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supervening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replication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events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events.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Some exceptions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example,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toxicity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adenovirus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penton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fiber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proteins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seems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direct 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independent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adenovirus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replication.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304800" y="8229600"/>
            <a:ext cx="36322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Cytopathic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Changes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Involving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Cell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Membranes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304800" y="8534400"/>
            <a:ext cx="7239000" cy="784830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membranes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participate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phases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replication,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attachment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entry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replication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complexes,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assembly.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alter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plasma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152400" y="152400"/>
            <a:ext cx="7391400" cy="201593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membrane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permeability,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affect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exchange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membrane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potential,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induce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synthesis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new intracellular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membranes,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induce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rearrangement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previously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existing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membranes.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generalized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increase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membrane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permeability,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detected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entry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normally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excluded macromolecules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escapes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intracellular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molecules,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occurs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early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during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picornavirus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alphavirus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reovirus,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rhabdovirus,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adenovirus infections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importantly,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enveloped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 also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direct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insertion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surface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glycoproteins,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including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fusion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proteins,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 membranes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budding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process,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often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leading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membrane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fusion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syncytium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formation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228600" y="2362200"/>
            <a:ext cx="37719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Cell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Membrane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Fusion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and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Syncytium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Formation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152400" y="2667000"/>
            <a:ext cx="7391400" cy="152349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conspicuous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feature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monolayers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lentiviruses,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paramyxoviruses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morbilliviruses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pneumoviruses,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herpesviruses,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altLang="zh-CN" sz="16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syncytia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fusion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with neighboring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uninfected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syncytia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represent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</a:p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mechanism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spread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tissues. Cell membrane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fusion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mediated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fusion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proteins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fusion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domains.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304800" y="4495800"/>
            <a:ext cx="43434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NON-CYTOCIDAL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CHANGES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IN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VIRUS-INFECTED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CELLS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304800" y="4876800"/>
            <a:ext cx="7239000" cy="1031051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Non-Cytocidal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usually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don’t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kill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replicate.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contrary,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they often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cause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persistent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produce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release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virions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overall cellular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metabolism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little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affected.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instances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even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continue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grow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divided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1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228600" y="6172200"/>
            <a:ext cx="54356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Effect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Non-Cytocidal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Viral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Infection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on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Function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Specialized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Cell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152400" y="6553200"/>
            <a:ext cx="7391400" cy="1031051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pestiviruss,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arenaviruses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retroviruses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shut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down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 DNA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RNA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protein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synthesis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killed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produce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important </a:t>
            </a:r>
            <a:r>
              <a:rPr lang="en-US" altLang="zh-CN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pathophysiologic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affecting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crucial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functions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neither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associated with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integrity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housekeeping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functions.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457200" y="152400"/>
            <a:ext cx="12827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Inclusion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Bodies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152400" y="457200"/>
            <a:ext cx="7543800" cy="1277273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characteristic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morphological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certain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Inclusion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Bodies,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recognized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light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microscopy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following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fixation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staining.</a:t>
            </a:r>
          </a:p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Depending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Inclusion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Bodies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intranuclear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intracytoplasmic,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single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 multiple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large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small,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round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irregular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shape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acidophilic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basophilic.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304800" y="1905000"/>
            <a:ext cx="19558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Polarity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of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Viral</a:t>
            </a:r>
            <a:r>
              <a:rPr lang="en-US" altLang="zh-CN" sz="112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27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Infection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152400" y="2209800"/>
            <a:ext cx="7467600" cy="176971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replication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belonging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several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families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enveloped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insert their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glycoprotein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plasma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membrane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cell,this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insertion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random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matter.</a:t>
            </a:r>
          </a:p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reservoir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species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rabies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apical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surface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salivary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gland epithelial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enters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saliva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transmitted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bite.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However,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lentiviruses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bud from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basolateral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plasma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membranes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pass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directly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become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disseminated through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tissue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spaces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bloodstream.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altLang="zh-CN" sz="1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152400" y="4191000"/>
            <a:ext cx="3912289" cy="18190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/>
            </a:pPr>
            <a:r>
              <a:rPr lang="en-US" altLang="zh-CN" sz="1200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Ultrastructural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Changes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in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Virus-Infected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Arial Black" pitchFamily="18" charset="0"/>
                <a:cs typeface="Arial Black" pitchFamily="18" charset="0"/>
              </a:rPr>
              <a:t>Cells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152400" y="4495800"/>
            <a:ext cx="7467600" cy="2508379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Early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structure often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dominated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proliferation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various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membranes: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example,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herpesviruses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cause increased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synthesis,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even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reduplication,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nuclear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membranes;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flaviviruses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cause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proliferation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endoplasmic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reticulum;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picornaviruses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caliciviruses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cause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distinctive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proliferation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vesicles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cytoplasm;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retroviruses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cause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peculiar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fusions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cytoplasmic</a:t>
            </a:r>
          </a:p>
          <a:p>
            <a:pPr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membranes.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ultrastructural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prominent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include disruption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cytoskeletal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elements,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mitochondrial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damage,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density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cytosol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Late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infection,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cytolytic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cause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nuclear,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organelle,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altLang="zh-CN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cytoplasmic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rarefaction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and/or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condensation,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terminal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loss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membrane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integrity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1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1597</Words>
  <Application>Microsoft Office PowerPoint</Application>
  <PresentationFormat>Custom</PresentationFormat>
  <Paragraphs>128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ABBAS</cp:lastModifiedBy>
  <cp:revision>18</cp:revision>
  <dcterms:created xsi:type="dcterms:W3CDTF">2006-08-16T00:00:00Z</dcterms:created>
  <dcterms:modified xsi:type="dcterms:W3CDTF">2020-03-31T19:56:30Z</dcterms:modified>
</cp:coreProperties>
</file>