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295399"/>
          </a:xfrm>
        </p:spPr>
        <p:txBody>
          <a:bodyPr/>
          <a:lstStyle/>
          <a:p>
            <a:r>
              <a:rPr lang="en-US" dirty="0" smtClean="0"/>
              <a:t>Lab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276600"/>
            <a:ext cx="6400800" cy="32004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tx1"/>
                </a:solidFill>
              </a:rPr>
              <a:t>Muscle tissue</a:t>
            </a:r>
            <a:endParaRPr lang="en-US" sz="8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80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1"/>
            <a:ext cx="8229600" cy="48768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Classification of Muscle </a:t>
            </a:r>
            <a:r>
              <a:rPr lang="en-US" dirty="0" smtClean="0"/>
              <a:t>tissues</a:t>
            </a:r>
            <a:endParaRPr lang="en-US" dirty="0"/>
          </a:p>
          <a:p>
            <a:r>
              <a:rPr lang="en-US" dirty="0"/>
              <a:t>a.	Skeletal muscle</a:t>
            </a:r>
          </a:p>
          <a:p>
            <a:r>
              <a:rPr lang="en-US" dirty="0"/>
              <a:t>1)	Striated and voluntary</a:t>
            </a:r>
          </a:p>
          <a:p>
            <a:r>
              <a:rPr lang="en-US" dirty="0"/>
              <a:t>2)	Found mostly attached to the skeleton</a:t>
            </a:r>
          </a:p>
          <a:p>
            <a:r>
              <a:rPr lang="en-US" dirty="0"/>
              <a:t>3) Nuclei are peripherally located                                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64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b.	Cardiac muscle</a:t>
            </a:r>
          </a:p>
          <a:p>
            <a:r>
              <a:rPr lang="en-US" dirty="0"/>
              <a:t>1)	Striated and involuntary</a:t>
            </a:r>
          </a:p>
          <a:p>
            <a:r>
              <a:rPr lang="en-US" dirty="0"/>
              <a:t>2)	Composes the majority of the heart wall (myocardium)</a:t>
            </a:r>
          </a:p>
          <a:p>
            <a:r>
              <a:rPr lang="en-US" dirty="0"/>
              <a:t>3) One central nucleus                                                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948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/>
              <a:t>c.	Smooth muscle</a:t>
            </a:r>
          </a:p>
          <a:p>
            <a:r>
              <a:rPr lang="en-US" dirty="0"/>
              <a:t>1)	Non striated and involuntary</a:t>
            </a:r>
          </a:p>
          <a:p>
            <a:r>
              <a:rPr lang="en-US" dirty="0"/>
              <a:t>2)	Found mostly in the walls of hollow organs and vessels</a:t>
            </a:r>
          </a:p>
          <a:p>
            <a:r>
              <a:rPr lang="en-US" dirty="0"/>
              <a:t>3) One central nucleus </a:t>
            </a:r>
          </a:p>
        </p:txBody>
      </p:sp>
    </p:spTree>
    <p:extLst>
      <p:ext uri="{BB962C8B-B14F-4D97-AF65-F5344CB8AC3E}">
        <p14:creationId xmlns:p14="http://schemas.microsoft.com/office/powerpoint/2010/main" val="364569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rtl="1">
              <a:lnSpc>
                <a:spcPct val="115000"/>
              </a:lnSpc>
              <a:spcBef>
                <a:spcPts val="0"/>
              </a:spcBef>
            </a:pPr>
            <a:r>
              <a:rPr lang="ar-IQ" dirty="0">
                <a:latin typeface="Times New Roman"/>
                <a:ea typeface="Times New Roman"/>
                <a:cs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0" rtl="1">
              <a:lnSpc>
                <a:spcPct val="115000"/>
              </a:lnSpc>
              <a:spcBef>
                <a:spcPts val="0"/>
              </a:spcBef>
            </a:pPr>
            <a:r>
              <a:rPr lang="ar-IQ" dirty="0">
                <a:latin typeface="Times New Roman"/>
                <a:ea typeface="Times New Roman"/>
                <a:cs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 algn="ctr" rtl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247650" algn="l"/>
                <a:tab pos="2971800" algn="ctr"/>
              </a:tabLst>
            </a:pPr>
            <a:r>
              <a:rPr lang="en-US" sz="4000" b="1" dirty="0">
                <a:latin typeface="Times New Roman"/>
                <a:ea typeface="Times New Roman"/>
                <a:cs typeface="Times New Roman"/>
              </a:rPr>
              <a:t>Nervous tissue</a:t>
            </a:r>
            <a:endParaRPr lang="en-US" sz="2800" dirty="0">
              <a:latin typeface="Times New Roman"/>
              <a:ea typeface="Times New Roman"/>
            </a:endParaRPr>
          </a:p>
          <a:p>
            <a:pPr marL="0" rtl="1">
              <a:lnSpc>
                <a:spcPct val="115000"/>
              </a:lnSpc>
              <a:spcBef>
                <a:spcPts val="0"/>
              </a:spcBef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Is a tissue that are specialized for receiving different types of stimuli.</a:t>
            </a:r>
            <a:endParaRPr lang="en-US" sz="2800" dirty="0">
              <a:latin typeface="Times New Roman"/>
              <a:ea typeface="Times New Roman"/>
            </a:endParaRPr>
          </a:p>
          <a:p>
            <a:pPr marL="0" rtl="1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</a:rPr>
              <a:t>Neuron 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Consists of:</a:t>
            </a:r>
            <a:endParaRPr lang="en-US" sz="2800" dirty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Times New Roman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Times New Roman"/>
              </a:rPr>
              <a:t>Cell Body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: contains Nucleus, Mitochondria,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Nissl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bodies</a:t>
            </a:r>
            <a:endParaRPr lang="en-US" sz="2800" dirty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Times New Roman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Times New Roman"/>
              </a:rPr>
              <a:t>Dendrites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: highly branched extensions of the cell body. Conduct impulses </a:t>
            </a:r>
            <a:r>
              <a:rPr lang="en-US" u="sng" dirty="0">
                <a:latin typeface="Times New Roman"/>
                <a:ea typeface="Times New Roman"/>
                <a:cs typeface="Times New Roman"/>
              </a:rPr>
              <a:t>towards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the cell body</a:t>
            </a:r>
            <a:endParaRPr lang="en-US" sz="2800" dirty="0">
              <a:latin typeface="Times New Roman"/>
              <a:ea typeface="Times New Roman"/>
            </a:endParaRPr>
          </a:p>
          <a:p>
            <a:pPr lvl="0">
              <a:lnSpc>
                <a:spcPct val="115000"/>
              </a:lnSpc>
              <a:spcBef>
                <a:spcPts val="0"/>
              </a:spcBef>
              <a:buFont typeface="Times New Roman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/>
                <a:ea typeface="Times New Roman"/>
                <a:cs typeface="Times New Roman"/>
              </a:rPr>
              <a:t>Axon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: a single long process. Conducts impulses </a:t>
            </a:r>
            <a:r>
              <a:rPr lang="en-US" u="sng" dirty="0">
                <a:latin typeface="Times New Roman"/>
                <a:ea typeface="Times New Roman"/>
                <a:cs typeface="Times New Roman"/>
              </a:rPr>
              <a:t>away from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the cell body.</a:t>
            </a:r>
            <a:endParaRPr lang="en-US" sz="2800" dirty="0">
              <a:latin typeface="Times New Roman"/>
              <a:ea typeface="Times New Roman"/>
            </a:endParaRPr>
          </a:p>
          <a:p>
            <a:r>
              <a:rPr lang="en-US" dirty="0" smtClean="0"/>
              <a:t>Is </a:t>
            </a:r>
            <a:r>
              <a:rPr lang="en-US" dirty="0"/>
              <a:t>a tissue that are specialized for receiving different types of stimuli.</a:t>
            </a:r>
          </a:p>
          <a:p>
            <a:endParaRPr lang="en-US" dirty="0"/>
          </a:p>
          <a:p>
            <a:r>
              <a:rPr lang="en-US" dirty="0"/>
              <a:t>Neuron Consists of:</a:t>
            </a:r>
          </a:p>
          <a:p>
            <a:r>
              <a:rPr lang="en-US" dirty="0"/>
              <a:t>•	Cell Body : contains Nucleus, Mitochondria, </a:t>
            </a:r>
            <a:r>
              <a:rPr lang="en-US" dirty="0" err="1"/>
              <a:t>Nissl</a:t>
            </a:r>
            <a:r>
              <a:rPr lang="en-US" dirty="0"/>
              <a:t> bodies</a:t>
            </a:r>
          </a:p>
          <a:p>
            <a:r>
              <a:rPr lang="en-US" dirty="0"/>
              <a:t>•	Dendrites: highly branched extensions of the cell body. Conduct impulses towards the cell body</a:t>
            </a:r>
          </a:p>
          <a:p>
            <a:r>
              <a:rPr lang="en-US" dirty="0"/>
              <a:t>•	Axon: a single long process. Conducts impulses away from the cell body.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49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83058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794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Structural of Neurons:</a:t>
            </a:r>
          </a:p>
          <a:p>
            <a:r>
              <a:rPr lang="en-US" dirty="0"/>
              <a:t>1. Multipolar neurons: more than two processes one is the axon and the rest are     dendrites</a:t>
            </a:r>
          </a:p>
          <a:p>
            <a:r>
              <a:rPr lang="en-US" dirty="0"/>
              <a:t>2. Bipolar neurons: have two processes one is axon and other one is dendrites</a:t>
            </a:r>
          </a:p>
          <a:p>
            <a:r>
              <a:rPr lang="en-US" dirty="0"/>
              <a:t>3. Pseudo unipolar neurons: have a single process close to the </a:t>
            </a:r>
            <a:r>
              <a:rPr lang="en-US" dirty="0" err="1"/>
              <a:t>perikaryon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5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610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7687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67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Lab 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5</dc:title>
  <dc:creator>fas</dc:creator>
  <cp:lastModifiedBy>fas</cp:lastModifiedBy>
  <cp:revision>3</cp:revision>
  <dcterms:created xsi:type="dcterms:W3CDTF">2006-08-16T00:00:00Z</dcterms:created>
  <dcterms:modified xsi:type="dcterms:W3CDTF">2020-03-14T11:42:14Z</dcterms:modified>
</cp:coreProperties>
</file>