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57" r:id="rId4"/>
    <p:sldId id="279" r:id="rId5"/>
    <p:sldId id="280" r:id="rId6"/>
    <p:sldId id="258" r:id="rId7"/>
    <p:sldId id="259" r:id="rId8"/>
    <p:sldId id="297" r:id="rId9"/>
    <p:sldId id="260" r:id="rId10"/>
    <p:sldId id="261" r:id="rId11"/>
    <p:sldId id="282" r:id="rId12"/>
    <p:sldId id="281" r:id="rId13"/>
    <p:sldId id="283" r:id="rId14"/>
    <p:sldId id="263" r:id="rId15"/>
    <p:sldId id="284" r:id="rId16"/>
    <p:sldId id="285" r:id="rId17"/>
    <p:sldId id="266" r:id="rId18"/>
    <p:sldId id="267" r:id="rId19"/>
    <p:sldId id="288" r:id="rId20"/>
    <p:sldId id="268" r:id="rId21"/>
    <p:sldId id="290" r:id="rId22"/>
    <p:sldId id="291" r:id="rId23"/>
    <p:sldId id="271" r:id="rId24"/>
    <p:sldId id="293" r:id="rId25"/>
    <p:sldId id="274" r:id="rId26"/>
  </p:sldIdLst>
  <p:sldSz cx="7581900" cy="98679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40" d="100"/>
          <a:sy n="140" d="100"/>
        </p:scale>
        <p:origin x="-65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571500" y="9417050"/>
            <a:ext cx="304800" cy="203200"/>
          </a:xfrm>
          <a:custGeom>
            <a:avLst/>
            <a:gdLst>
              <a:gd name="connsiteX0" fmla="*/ 0 w 304800"/>
              <a:gd name="connsiteY0" fmla="*/ 203200 h 203200"/>
              <a:gd name="connsiteX1" fmla="*/ 304800 w 304800"/>
              <a:gd name="connsiteY1" fmla="*/ 203200 h 203200"/>
              <a:gd name="connsiteX2" fmla="*/ 304800 w 304800"/>
              <a:gd name="connsiteY2" fmla="*/ 0 h 203200"/>
              <a:gd name="connsiteX3" fmla="*/ 0 w 304800"/>
              <a:gd name="connsiteY3" fmla="*/ 0 h 203200"/>
              <a:gd name="connsiteX4" fmla="*/ 0 w 304800"/>
              <a:gd name="connsiteY4" fmla="*/ 203200 h 2032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04800" h="203200">
                <a:moveTo>
                  <a:pt x="0" y="203200"/>
                </a:moveTo>
                <a:lnTo>
                  <a:pt x="304800" y="203200"/>
                </a:lnTo>
                <a:lnTo>
                  <a:pt x="304800" y="0"/>
                </a:lnTo>
                <a:lnTo>
                  <a:pt x="0" y="0"/>
                </a:lnTo>
                <a:lnTo>
                  <a:pt x="0" y="203200"/>
                </a:lnTo>
              </a:path>
            </a:pathLst>
          </a:custGeom>
          <a:solidFill>
            <a:srgbClr val="62C2B2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Freeform 3"/>
          <p:cNvSpPr/>
          <p:nvPr/>
        </p:nvSpPr>
        <p:spPr>
          <a:xfrm>
            <a:off x="571500" y="2476497"/>
            <a:ext cx="3048000" cy="6760629"/>
          </a:xfrm>
          <a:custGeom>
            <a:avLst/>
            <a:gdLst>
              <a:gd name="connsiteX0" fmla="*/ 0 w 3048000"/>
              <a:gd name="connsiteY0" fmla="*/ 6760629 h 6760629"/>
              <a:gd name="connsiteX1" fmla="*/ 3048000 w 3048000"/>
              <a:gd name="connsiteY1" fmla="*/ 6760629 h 6760629"/>
              <a:gd name="connsiteX2" fmla="*/ 3048000 w 3048000"/>
              <a:gd name="connsiteY2" fmla="*/ 0 h 6760629"/>
              <a:gd name="connsiteX3" fmla="*/ 0 w 3048000"/>
              <a:gd name="connsiteY3" fmla="*/ 0 h 6760629"/>
              <a:gd name="connsiteX4" fmla="*/ 0 w 3048000"/>
              <a:gd name="connsiteY4" fmla="*/ 6760629 h 676062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048000" h="6760629">
                <a:moveTo>
                  <a:pt x="0" y="6760629"/>
                </a:moveTo>
                <a:lnTo>
                  <a:pt x="3048000" y="6760629"/>
                </a:lnTo>
                <a:lnTo>
                  <a:pt x="3048000" y="0"/>
                </a:lnTo>
                <a:lnTo>
                  <a:pt x="0" y="0"/>
                </a:lnTo>
                <a:lnTo>
                  <a:pt x="0" y="6760629"/>
                </a:lnTo>
              </a:path>
            </a:pathLst>
          </a:custGeom>
          <a:solidFill>
            <a:srgbClr val="FCF5E3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Freeform 3"/>
          <p:cNvSpPr/>
          <p:nvPr/>
        </p:nvSpPr>
        <p:spPr>
          <a:xfrm>
            <a:off x="565150" y="2469502"/>
            <a:ext cx="3060700" cy="25400"/>
          </a:xfrm>
          <a:custGeom>
            <a:avLst/>
            <a:gdLst>
              <a:gd name="connsiteX0" fmla="*/ 6350 w 3060700"/>
              <a:gd name="connsiteY0" fmla="*/ 6350 h 25400"/>
              <a:gd name="connsiteX1" fmla="*/ 3054350 w 3060700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060700" h="25400">
                <a:moveTo>
                  <a:pt x="6350" y="6350"/>
                </a:moveTo>
                <a:lnTo>
                  <a:pt x="3054350" y="6350"/>
                </a:lnTo>
              </a:path>
            </a:pathLst>
          </a:custGeom>
          <a:ln w="12700">
            <a:solidFill>
              <a:srgbClr val="E7C25A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/>
        </p:nvSpPr>
        <p:spPr>
          <a:xfrm>
            <a:off x="565150" y="9225905"/>
            <a:ext cx="3060700" cy="25400"/>
          </a:xfrm>
          <a:custGeom>
            <a:avLst/>
            <a:gdLst>
              <a:gd name="connsiteX0" fmla="*/ 6350 w 3060700"/>
              <a:gd name="connsiteY0" fmla="*/ 6350 h 25400"/>
              <a:gd name="connsiteX1" fmla="*/ 3054350 w 3060700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060700" h="25400">
                <a:moveTo>
                  <a:pt x="6350" y="6350"/>
                </a:moveTo>
                <a:lnTo>
                  <a:pt x="3054350" y="6350"/>
                </a:lnTo>
              </a:path>
            </a:pathLst>
          </a:custGeom>
          <a:ln w="12700">
            <a:solidFill>
              <a:srgbClr val="E7C25A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TextBox 1"/>
          <p:cNvSpPr txBox="1"/>
          <p:nvPr/>
        </p:nvSpPr>
        <p:spPr>
          <a:xfrm>
            <a:off x="2324100" y="444500"/>
            <a:ext cx="736600" cy="914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7200"/>
              </a:lnSpc>
              <a:tabLst/>
            </a:pPr>
            <a:r>
              <a:rPr lang="en-US" altLang="zh-CN" sz="7200" dirty="0" smtClean="0">
                <a:solidFill>
                  <a:srgbClr val="FFFFFF"/>
                </a:solidFill>
                <a:latin typeface="Segoe UI" pitchFamily="18" charset="0"/>
                <a:cs typeface="Segoe UI" pitchFamily="18" charset="0"/>
              </a:rPr>
              <a:t>12</a:t>
            </a:r>
          </a:p>
        </p:txBody>
      </p:sp>
      <p:sp>
        <p:nvSpPr>
          <p:cNvPr id="11" name="TextBox 1"/>
          <p:cNvSpPr txBox="1"/>
          <p:nvPr/>
        </p:nvSpPr>
        <p:spPr>
          <a:xfrm>
            <a:off x="285750" y="285750"/>
            <a:ext cx="6858000" cy="7586692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5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sz="30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Epidemiology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2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sz="1000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Basic</a:t>
            </a:r>
            <a:r>
              <a:rPr lang="en-US" altLang="zh-CN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000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Definitions</a:t>
            </a:r>
            <a:r>
              <a:rPr lang="en-US" altLang="zh-CN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000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000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Methods</a:t>
            </a:r>
          </a:p>
          <a:p>
            <a:pPr>
              <a:lnSpc>
                <a:spcPts val="12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dirty="0" smtClean="0"/>
              <a:t>			</a:t>
            </a:r>
            <a:r>
              <a:rPr lang="en-US" altLang="zh-CN" sz="10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INCIDENCE฀AND฀PREVALENCE</a:t>
            </a:r>
          </a:p>
          <a:p>
            <a:pPr>
              <a:lnSpc>
                <a:spcPts val="12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dirty="0" smtClean="0"/>
              <a:t>			</a:t>
            </a:r>
            <a:r>
              <a:rPr lang="en-US" altLang="zh-CN" sz="10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SOURCES฀OF฀DATA</a:t>
            </a:r>
          </a:p>
          <a:p>
            <a:pPr>
              <a:lnSpc>
                <a:spcPts val="11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dirty="0" smtClean="0"/>
              <a:t>			</a:t>
            </a:r>
            <a:r>
              <a:rPr lang="en-US" altLang="zh-CN" sz="10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COHORT฀AND฀CASE-CONTROL฀STUDY฀DESIGNS</a:t>
            </a:r>
          </a:p>
          <a:p>
            <a:pPr>
              <a:lnSpc>
                <a:spcPts val="11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dirty="0" smtClean="0"/>
              <a:t>		</a:t>
            </a:r>
            <a:r>
              <a:rPr lang="en-US" altLang="zh-CN" sz="1000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Basic</a:t>
            </a:r>
            <a:r>
              <a:rPr lang="en-US" altLang="zh-CN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000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Biological</a:t>
            </a:r>
            <a:r>
              <a:rPr lang="en-US" altLang="zh-CN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000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Concepts</a:t>
            </a:r>
          </a:p>
          <a:p>
            <a:pPr>
              <a:lnSpc>
                <a:spcPts val="12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dirty="0" smtClean="0"/>
              <a:t>			</a:t>
            </a:r>
            <a:r>
              <a:rPr lang="en-US" altLang="zh-CN" sz="10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SUSCEPTIBILITY฀AND฀IMMUNITY</a:t>
            </a:r>
          </a:p>
          <a:p>
            <a:pPr>
              <a:lnSpc>
                <a:spcPts val="11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dirty="0" smtClean="0"/>
              <a:t>			</a:t>
            </a:r>
            <a:r>
              <a:rPr lang="en-US" altLang="zh-CN" sz="10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PARAMETERS฀THAT฀DETERMINE฀INCIDENCE</a:t>
            </a:r>
          </a:p>
          <a:p>
            <a:pPr>
              <a:lnSpc>
                <a:spcPts val="11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dirty="0" smtClean="0"/>
              <a:t>			</a:t>
            </a:r>
            <a:r>
              <a:rPr lang="en-US" altLang="zh-CN" sz="10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INCUBATION,฀LATENT,฀AND฀INFECTIOUS฀PERIODS</a:t>
            </a:r>
          </a:p>
          <a:p>
            <a:pPr>
              <a:lnSpc>
                <a:spcPts val="11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dirty="0" smtClean="0"/>
              <a:t>			</a:t>
            </a:r>
            <a:r>
              <a:rPr lang="en-US" altLang="zh-CN" sz="10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GENERATION฀TIME฀AND฀SERIAL฀INTERVAL</a:t>
            </a:r>
          </a:p>
          <a:p>
            <a:pPr>
              <a:lnSpc>
                <a:spcPts val="11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dirty="0" smtClean="0"/>
              <a:t>		</a:t>
            </a:r>
            <a:r>
              <a:rPr lang="en-US" altLang="zh-CN" sz="1000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Transmission</a:t>
            </a:r>
            <a:r>
              <a:rPr lang="en-US" altLang="zh-CN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000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000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Viruses</a:t>
            </a:r>
          </a:p>
          <a:p>
            <a:pPr>
              <a:lnSpc>
                <a:spcPts val="12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dirty="0" smtClean="0"/>
              <a:t>			</a:t>
            </a:r>
            <a:r>
              <a:rPr lang="en-US" altLang="zh-CN" sz="10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VIRUSES฀MAINTAINED฀WITHIN฀A฀SINGLE฀HOST฀POPULATION</a:t>
            </a:r>
          </a:p>
          <a:p>
            <a:pPr>
              <a:lnSpc>
                <a:spcPts val="11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dirty="0" smtClean="0"/>
              <a:t>			</a:t>
            </a:r>
            <a:r>
              <a:rPr lang="en-US" altLang="zh-CN" sz="10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VIRUSES฀THAT฀ALTERNATELY฀INFECT฀DIFFERENT฀</a:t>
            </a:r>
          </a:p>
          <a:p>
            <a:pPr>
              <a:lnSpc>
                <a:spcPts val="11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dirty="0" smtClean="0"/>
              <a:t>				</a:t>
            </a:r>
            <a:r>
              <a:rPr lang="en-US" altLang="zh-CN" sz="10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HOST฀SPECIES</a:t>
            </a:r>
          </a:p>
          <a:p>
            <a:pPr>
              <a:lnSpc>
                <a:spcPts val="11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dirty="0" smtClean="0"/>
              <a:t>			</a:t>
            </a:r>
            <a:r>
              <a:rPr lang="en-US" altLang="zh-CN" sz="10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TERMINAL฀HOSTS</a:t>
            </a:r>
          </a:p>
          <a:p>
            <a:pPr>
              <a:lnSpc>
                <a:spcPts val="11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dirty="0" smtClean="0"/>
              <a:t>			</a:t>
            </a:r>
            <a:r>
              <a:rPr lang="en-US" altLang="zh-CN" sz="10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TRANSMISSION฀OF฀PERSISTENT฀VIRAL฀INFECTIONS</a:t>
            </a:r>
          </a:p>
          <a:p>
            <a:pPr>
              <a:lnSpc>
                <a:spcPts val="11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dirty="0" smtClean="0"/>
              <a:t>			</a:t>
            </a:r>
            <a:r>
              <a:rPr lang="en-US" altLang="zh-CN" sz="10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QUANTITATION฀OF฀TRANSMISSION฀AND฀THE฀BASIC฀</a:t>
            </a:r>
          </a:p>
          <a:p>
            <a:pPr>
              <a:lnSpc>
                <a:spcPts val="11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dirty="0" smtClean="0"/>
              <a:t>				</a:t>
            </a:r>
            <a:r>
              <a:rPr lang="en-US" altLang="zh-CN" sz="10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REPRODUCTIVE฀RATE</a:t>
            </a:r>
          </a:p>
          <a:p>
            <a:pPr>
              <a:lnSpc>
                <a:spcPts val="11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dirty="0" smtClean="0"/>
              <a:t>			</a:t>
            </a:r>
            <a:r>
              <a:rPr lang="en-US" altLang="zh-CN" sz="10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MODELING฀VIRAL฀DYNAMICS</a:t>
            </a:r>
          </a:p>
          <a:p>
            <a:pPr>
              <a:lnSpc>
                <a:spcPts val="11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dirty="0" smtClean="0"/>
              <a:t>		</a:t>
            </a:r>
            <a:r>
              <a:rPr lang="en-US" altLang="zh-CN" sz="1000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Descriptive</a:t>
            </a:r>
            <a:r>
              <a:rPr lang="en-US" altLang="zh-CN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000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Epidemiology</a:t>
            </a:r>
          </a:p>
          <a:p>
            <a:pPr>
              <a:lnSpc>
                <a:spcPts val="12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dirty="0" smtClean="0"/>
              <a:t>			</a:t>
            </a:r>
            <a:r>
              <a:rPr lang="en-US" altLang="zh-CN" sz="10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PERSON</a:t>
            </a:r>
          </a:p>
          <a:p>
            <a:pPr>
              <a:lnSpc>
                <a:spcPts val="11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dirty="0" smtClean="0"/>
              <a:t>			</a:t>
            </a:r>
            <a:r>
              <a:rPr lang="en-US" altLang="zh-CN" sz="10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PLACE</a:t>
            </a:r>
          </a:p>
          <a:p>
            <a:pPr>
              <a:lnSpc>
                <a:spcPts val="11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dirty="0" smtClean="0"/>
              <a:t>			</a:t>
            </a:r>
            <a:r>
              <a:rPr lang="en-US" altLang="zh-CN" sz="10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TIME</a:t>
            </a:r>
          </a:p>
          <a:p>
            <a:pPr>
              <a:lnSpc>
                <a:spcPts val="11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dirty="0" smtClean="0"/>
              <a:t>		</a:t>
            </a:r>
            <a:r>
              <a:rPr lang="en-US" altLang="zh-CN" sz="1000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000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Emergence</a:t>
            </a:r>
          </a:p>
          <a:p>
            <a:pPr>
              <a:lnSpc>
                <a:spcPts val="12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dirty="0" smtClean="0"/>
              <a:t>			</a:t>
            </a:r>
            <a:r>
              <a:rPr lang="en-US" altLang="zh-CN" sz="10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EMERGENCE฀OF฀NOVEL฀VIRUSES</a:t>
            </a:r>
          </a:p>
          <a:p>
            <a:pPr>
              <a:lnSpc>
                <a:spcPts val="12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dirty="0" smtClean="0"/>
              <a:t>			</a:t>
            </a:r>
            <a:r>
              <a:rPr lang="en-US" altLang="zh-CN" sz="10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INCREASE฀IN฀THE฀CASE฀INFECTION฀RATIO</a:t>
            </a:r>
          </a:p>
          <a:p>
            <a:pPr>
              <a:lnSpc>
                <a:spcPts val="11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dirty="0" smtClean="0"/>
              <a:t>			</a:t>
            </a:r>
            <a:r>
              <a:rPr lang="en-US" altLang="zh-CN" sz="10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NEW฀RECOGNITION฀OF฀AN฀EXISTING฀VIRUS</a:t>
            </a:r>
          </a:p>
          <a:p>
            <a:pPr>
              <a:lnSpc>
                <a:spcPts val="12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dirty="0" smtClean="0"/>
              <a:t>			</a:t>
            </a:r>
            <a:r>
              <a:rPr lang="en-US" altLang="zh-CN" sz="10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POSSIBLE฀INCREASED฀FREQUENCY฀OF฀VIRAL฀DISEASE฀</a:t>
            </a:r>
          </a:p>
          <a:p>
            <a:pPr>
              <a:lnSpc>
                <a:spcPts val="11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dirty="0" smtClean="0"/>
              <a:t>				</a:t>
            </a:r>
            <a:r>
              <a:rPr lang="en-US" altLang="zh-CN" sz="10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EMERGENCE</a:t>
            </a:r>
          </a:p>
          <a:p>
            <a:pPr>
              <a:lnSpc>
                <a:spcPts val="11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dirty="0" smtClean="0"/>
              <a:t>		</a:t>
            </a:r>
            <a:r>
              <a:rPr lang="en-US" altLang="zh-CN" sz="1000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Epidemics</a:t>
            </a:r>
          </a:p>
          <a:p>
            <a:pPr>
              <a:lnSpc>
                <a:spcPts val="12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dirty="0" smtClean="0"/>
              <a:t>			</a:t>
            </a:r>
            <a:r>
              <a:rPr lang="en-US" altLang="zh-CN" sz="10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COMMON฀SOURCE฀EPIDEMICS</a:t>
            </a:r>
          </a:p>
          <a:p>
            <a:pPr>
              <a:lnSpc>
                <a:spcPts val="11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dirty="0" smtClean="0"/>
              <a:t>			</a:t>
            </a:r>
            <a:r>
              <a:rPr lang="en-US" altLang="zh-CN" sz="10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PROPAGATED฀EPIDEMICS</a:t>
            </a:r>
          </a:p>
          <a:p>
            <a:pPr>
              <a:lnSpc>
                <a:spcPts val="11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dirty="0" smtClean="0"/>
              <a:t>			</a:t>
            </a:r>
            <a:r>
              <a:rPr lang="en-US" altLang="zh-CN" sz="10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EPIDEMICS,฀VIRAL฀PATHOGENESIS,฀AND฀MOLECULAR฀</a:t>
            </a:r>
          </a:p>
          <a:p>
            <a:pPr>
              <a:lnSpc>
                <a:spcPts val="11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dirty="0" smtClean="0"/>
              <a:t>				</a:t>
            </a:r>
            <a:r>
              <a:rPr lang="en-US" altLang="zh-CN" sz="10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EPIDEMIOLOGY</a:t>
            </a:r>
          </a:p>
          <a:p>
            <a:pPr>
              <a:lnSpc>
                <a:spcPts val="11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dirty="0" smtClean="0"/>
              <a:t>			</a:t>
            </a:r>
            <a:r>
              <a:rPr lang="en-US" altLang="zh-CN" sz="10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PHYLODYNAMICS</a:t>
            </a:r>
          </a:p>
          <a:p>
            <a:pPr>
              <a:lnSpc>
                <a:spcPts val="11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dirty="0" smtClean="0"/>
              <a:t>		</a:t>
            </a:r>
            <a:r>
              <a:rPr lang="en-US" altLang="zh-CN" sz="1000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Perpetuation</a:t>
            </a:r>
            <a:r>
              <a:rPr lang="en-US" altLang="zh-CN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000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000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Eradication</a:t>
            </a:r>
            <a:r>
              <a:rPr lang="en-US" altLang="zh-CN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000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000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Viruses</a:t>
            </a:r>
          </a:p>
          <a:p>
            <a:pPr>
              <a:lnSpc>
                <a:spcPts val="12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dirty="0" smtClean="0"/>
              <a:t>			</a:t>
            </a:r>
            <a:r>
              <a:rPr lang="en-US" altLang="zh-CN" sz="10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SMALL฀POPULATIONS</a:t>
            </a:r>
          </a:p>
          <a:p>
            <a:pPr>
              <a:lnSpc>
                <a:spcPts val="11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dirty="0" smtClean="0"/>
              <a:t>			</a:t>
            </a:r>
            <a:r>
              <a:rPr lang="en-US" altLang="zh-CN" sz="10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LARGE฀POPULATIONS</a:t>
            </a:r>
          </a:p>
          <a:p>
            <a:pPr>
              <a:lnSpc>
                <a:spcPts val="11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dirty="0" smtClean="0"/>
              <a:t>			</a:t>
            </a:r>
            <a:r>
              <a:rPr lang="en-US" altLang="zh-CN" sz="10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REQUIREMENTS฀FOR฀ERADICATION</a:t>
            </a:r>
          </a:p>
          <a:p>
            <a:pPr>
              <a:lnSpc>
                <a:spcPts val="11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dirty="0" smtClean="0"/>
              <a:t>		</a:t>
            </a:r>
            <a:r>
              <a:rPr lang="en-US" altLang="zh-CN" sz="1000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Applications</a:t>
            </a:r>
            <a:r>
              <a:rPr lang="en-US" altLang="zh-CN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000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000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Epidemiology</a:t>
            </a:r>
          </a:p>
          <a:p>
            <a:pPr>
              <a:lnSpc>
                <a:spcPts val="12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dirty="0" smtClean="0"/>
              <a:t>			</a:t>
            </a:r>
            <a:r>
              <a:rPr lang="en-US" altLang="zh-CN" sz="10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IDENTIFICATION฀OF฀ETIOLOGICAL฀AGENTS</a:t>
            </a:r>
          </a:p>
          <a:p>
            <a:pPr>
              <a:lnSpc>
                <a:spcPts val="11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dirty="0" smtClean="0"/>
              <a:t>			</a:t>
            </a:r>
            <a:r>
              <a:rPr lang="en-US" altLang="zh-CN" sz="10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EVALUATION฀OF฀VACCINE฀EFFICACY฀AND฀SAFETY</a:t>
            </a:r>
          </a:p>
          <a:p>
            <a:pPr>
              <a:lnSpc>
                <a:spcPts val="11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dirty="0" smtClean="0"/>
              <a:t>			</a:t>
            </a:r>
            <a:r>
              <a:rPr lang="en-US" altLang="zh-CN" sz="10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DEVELOPMENT฀AND฀ASSESSMENT฀OF฀CONTROL฀MEASURES</a:t>
            </a:r>
          </a:p>
          <a:p>
            <a:pPr>
              <a:lnSpc>
                <a:spcPts val="11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dirty="0" smtClean="0"/>
              <a:t>		</a:t>
            </a:r>
            <a:r>
              <a:rPr lang="en-US" altLang="zh-CN" sz="1000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Acknowledgments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800"/>
              </a:lnSpc>
              <a:tabLst>
                <a:tab pos="50800" algn="l"/>
                <a:tab pos="152400" algn="l"/>
                <a:tab pos="317500" algn="l"/>
                <a:tab pos="469900" algn="l"/>
              </a:tabLst>
            </a:pPr>
            <a:r>
              <a:rPr lang="en-US" altLang="zh-CN" dirty="0" smtClean="0"/>
              <a:t>	</a:t>
            </a:r>
            <a:r>
              <a:rPr lang="en-US" altLang="zh-CN" sz="1100" b="1" dirty="0" smtClean="0">
                <a:solidFill>
                  <a:srgbClr val="FFFFFF"/>
                </a:solidFill>
                <a:latin typeface="Segoe UI" pitchFamily="18" charset="0"/>
                <a:cs typeface="Segoe UI" pitchFamily="18" charset="0"/>
              </a:rPr>
              <a:t>314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3"/>
          <p:cNvSpPr/>
          <p:nvPr/>
        </p:nvSpPr>
        <p:spPr>
          <a:xfrm>
            <a:off x="3966883" y="6610351"/>
            <a:ext cx="3043516" cy="2648584"/>
          </a:xfrm>
          <a:custGeom>
            <a:avLst/>
            <a:gdLst>
              <a:gd name="connsiteX0" fmla="*/ 0 w 3043516"/>
              <a:gd name="connsiteY0" fmla="*/ 2378075 h 2378075"/>
              <a:gd name="connsiteX1" fmla="*/ 3043516 w 3043516"/>
              <a:gd name="connsiteY1" fmla="*/ 2378075 h 2378075"/>
              <a:gd name="connsiteX2" fmla="*/ 3043516 w 3043516"/>
              <a:gd name="connsiteY2" fmla="*/ 0 h 2378075"/>
              <a:gd name="connsiteX3" fmla="*/ 0 w 3043516"/>
              <a:gd name="connsiteY3" fmla="*/ 0 h 2378075"/>
              <a:gd name="connsiteX4" fmla="*/ 0 w 3043516"/>
              <a:gd name="connsiteY4" fmla="*/ 2378075 h 237807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043516" h="2378075">
                <a:moveTo>
                  <a:pt x="0" y="2378075"/>
                </a:moveTo>
                <a:lnTo>
                  <a:pt x="3043516" y="2378075"/>
                </a:lnTo>
                <a:lnTo>
                  <a:pt x="3043516" y="0"/>
                </a:lnTo>
                <a:lnTo>
                  <a:pt x="0" y="0"/>
                </a:lnTo>
                <a:lnTo>
                  <a:pt x="0" y="2378075"/>
                </a:lnTo>
              </a:path>
            </a:pathLst>
          </a:custGeom>
          <a:solidFill>
            <a:srgbClr val="FCF5E3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Freeform 3"/>
          <p:cNvSpPr/>
          <p:nvPr/>
        </p:nvSpPr>
        <p:spPr>
          <a:xfrm>
            <a:off x="3966883" y="6690359"/>
            <a:ext cx="1397000" cy="203200"/>
          </a:xfrm>
          <a:custGeom>
            <a:avLst/>
            <a:gdLst>
              <a:gd name="connsiteX0" fmla="*/ 0 w 1397000"/>
              <a:gd name="connsiteY0" fmla="*/ 203200 h 203200"/>
              <a:gd name="connsiteX1" fmla="*/ 1397000 w 1397000"/>
              <a:gd name="connsiteY1" fmla="*/ 203200 h 203200"/>
              <a:gd name="connsiteX2" fmla="*/ 1397000 w 1397000"/>
              <a:gd name="connsiteY2" fmla="*/ 0 h 203200"/>
              <a:gd name="connsiteX3" fmla="*/ 0 w 1397000"/>
              <a:gd name="connsiteY3" fmla="*/ 0 h 203200"/>
              <a:gd name="connsiteX4" fmla="*/ 0 w 1397000"/>
              <a:gd name="connsiteY4" fmla="*/ 203200 h 2032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397000" h="203200">
                <a:moveTo>
                  <a:pt x="0" y="203200"/>
                </a:moveTo>
                <a:lnTo>
                  <a:pt x="1397000" y="203200"/>
                </a:lnTo>
                <a:lnTo>
                  <a:pt x="1397000" y="0"/>
                </a:lnTo>
                <a:lnTo>
                  <a:pt x="0" y="0"/>
                </a:lnTo>
                <a:lnTo>
                  <a:pt x="0" y="203200"/>
                </a:lnTo>
              </a:path>
            </a:pathLst>
          </a:custGeom>
          <a:solidFill>
            <a:srgbClr val="0B4D82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/>
        </p:nvSpPr>
        <p:spPr>
          <a:xfrm>
            <a:off x="4754283" y="6690359"/>
            <a:ext cx="2256116" cy="387350"/>
          </a:xfrm>
          <a:custGeom>
            <a:avLst/>
            <a:gdLst>
              <a:gd name="connsiteX0" fmla="*/ 0 w 2256116"/>
              <a:gd name="connsiteY0" fmla="*/ 0 h 387350"/>
              <a:gd name="connsiteX1" fmla="*/ 0 w 2256116"/>
              <a:gd name="connsiteY1" fmla="*/ 290512 h 387350"/>
              <a:gd name="connsiteX2" fmla="*/ 31051 w 2256116"/>
              <a:gd name="connsiteY2" fmla="*/ 387350 h 387350"/>
              <a:gd name="connsiteX3" fmla="*/ 2256116 w 2256116"/>
              <a:gd name="connsiteY3" fmla="*/ 387350 h 387350"/>
              <a:gd name="connsiteX4" fmla="*/ 2256116 w 2256116"/>
              <a:gd name="connsiteY4" fmla="*/ 0 h 387350"/>
              <a:gd name="connsiteX5" fmla="*/ 0 w 2256116"/>
              <a:gd name="connsiteY5" fmla="*/ 0 h 38735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2256116" h="387350">
                <a:moveTo>
                  <a:pt x="0" y="0"/>
                </a:moveTo>
                <a:lnTo>
                  <a:pt x="0" y="290512"/>
                </a:lnTo>
                <a:cubicBezTo>
                  <a:pt x="0" y="387350"/>
                  <a:pt x="31051" y="387350"/>
                  <a:pt x="31051" y="387350"/>
                </a:cubicBezTo>
                <a:lnTo>
                  <a:pt x="2256116" y="387350"/>
                </a:lnTo>
                <a:lnTo>
                  <a:pt x="2256116" y="0"/>
                </a:lnTo>
                <a:lnTo>
                  <a:pt x="0" y="0"/>
                </a:lnTo>
              </a:path>
            </a:pathLst>
          </a:custGeom>
          <a:solidFill>
            <a:srgbClr val="E7C25A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/>
        </p:nvSpPr>
        <p:spPr>
          <a:xfrm>
            <a:off x="3956050" y="7451115"/>
            <a:ext cx="914400" cy="25400"/>
          </a:xfrm>
          <a:custGeom>
            <a:avLst/>
            <a:gdLst>
              <a:gd name="connsiteX0" fmla="*/ 6350 w 914400"/>
              <a:gd name="connsiteY0" fmla="*/ 6350 h 25400"/>
              <a:gd name="connsiteX1" fmla="*/ 908050 w 914400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914400" h="25400">
                <a:moveTo>
                  <a:pt x="6350" y="6350"/>
                </a:moveTo>
                <a:lnTo>
                  <a:pt x="908050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Freeform 3"/>
          <p:cNvSpPr/>
          <p:nvPr/>
        </p:nvSpPr>
        <p:spPr>
          <a:xfrm>
            <a:off x="4857750" y="7451115"/>
            <a:ext cx="920750" cy="25400"/>
          </a:xfrm>
          <a:custGeom>
            <a:avLst/>
            <a:gdLst>
              <a:gd name="connsiteX0" fmla="*/ 6350 w 920750"/>
              <a:gd name="connsiteY0" fmla="*/ 6350 h 25400"/>
              <a:gd name="connsiteX1" fmla="*/ 914400 w 920750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920750" h="25400">
                <a:moveTo>
                  <a:pt x="6350" y="6350"/>
                </a:moveTo>
                <a:lnTo>
                  <a:pt x="914400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Freeform 3"/>
          <p:cNvSpPr/>
          <p:nvPr/>
        </p:nvSpPr>
        <p:spPr>
          <a:xfrm>
            <a:off x="5765800" y="7451115"/>
            <a:ext cx="1250950" cy="25400"/>
          </a:xfrm>
          <a:custGeom>
            <a:avLst/>
            <a:gdLst>
              <a:gd name="connsiteX0" fmla="*/ 6350 w 1250950"/>
              <a:gd name="connsiteY0" fmla="*/ 6350 h 25400"/>
              <a:gd name="connsiteX1" fmla="*/ 1244600 w 1250950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1250950" h="25400">
                <a:moveTo>
                  <a:pt x="6350" y="6350"/>
                </a:moveTo>
                <a:lnTo>
                  <a:pt x="1244600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Freeform 3"/>
          <p:cNvSpPr/>
          <p:nvPr/>
        </p:nvSpPr>
        <p:spPr>
          <a:xfrm>
            <a:off x="3956050" y="9254836"/>
            <a:ext cx="914400" cy="25400"/>
          </a:xfrm>
          <a:custGeom>
            <a:avLst/>
            <a:gdLst>
              <a:gd name="connsiteX0" fmla="*/ 6350 w 914400"/>
              <a:gd name="connsiteY0" fmla="*/ 6350 h 25400"/>
              <a:gd name="connsiteX1" fmla="*/ 908050 w 914400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914400" h="25400">
                <a:moveTo>
                  <a:pt x="6350" y="6350"/>
                </a:moveTo>
                <a:lnTo>
                  <a:pt x="908050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Freeform 3"/>
          <p:cNvSpPr/>
          <p:nvPr/>
        </p:nvSpPr>
        <p:spPr>
          <a:xfrm>
            <a:off x="4857750" y="9254836"/>
            <a:ext cx="920750" cy="25400"/>
          </a:xfrm>
          <a:custGeom>
            <a:avLst/>
            <a:gdLst>
              <a:gd name="connsiteX0" fmla="*/ 6350 w 920750"/>
              <a:gd name="connsiteY0" fmla="*/ 6350 h 25400"/>
              <a:gd name="connsiteX1" fmla="*/ 914400 w 920750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920750" h="25400">
                <a:moveTo>
                  <a:pt x="6350" y="6350"/>
                </a:moveTo>
                <a:lnTo>
                  <a:pt x="914400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Freeform 3"/>
          <p:cNvSpPr/>
          <p:nvPr/>
        </p:nvSpPr>
        <p:spPr>
          <a:xfrm>
            <a:off x="5765800" y="9254836"/>
            <a:ext cx="1250950" cy="25400"/>
          </a:xfrm>
          <a:custGeom>
            <a:avLst/>
            <a:gdLst>
              <a:gd name="connsiteX0" fmla="*/ 6350 w 1250950"/>
              <a:gd name="connsiteY0" fmla="*/ 6350 h 25400"/>
              <a:gd name="connsiteX1" fmla="*/ 1244600 w 1250950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1250950" h="25400">
                <a:moveTo>
                  <a:pt x="6350" y="6350"/>
                </a:moveTo>
                <a:lnTo>
                  <a:pt x="1244600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14550" y="787400"/>
            <a:ext cx="3073400" cy="2197100"/>
          </a:xfrm>
          <a:prstGeom prst="rect">
            <a:avLst/>
          </a:prstGeom>
          <a:noFill/>
        </p:spPr>
      </p:pic>
      <p:sp>
        <p:nvSpPr>
          <p:cNvPr id="20" name="TextBox 1"/>
          <p:cNvSpPr txBox="1"/>
          <p:nvPr/>
        </p:nvSpPr>
        <p:spPr>
          <a:xfrm>
            <a:off x="2114550" y="3136900"/>
            <a:ext cx="3707746" cy="98488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000"/>
              </a:lnSpc>
              <a:tabLst/>
            </a:pPr>
            <a:r>
              <a:rPr lang="en-US" altLang="zh-CN" sz="900" b="1" dirty="0" smtClean="0">
                <a:solidFill>
                  <a:srgbClr val="9C0835"/>
                </a:solidFill>
                <a:latin typeface="Segoe UI" pitchFamily="18" charset="0"/>
                <a:cs typeface="Segoe UI" pitchFamily="18" charset="0"/>
              </a:rPr>
              <a:t>FIGURE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900" b="1" dirty="0" smtClean="0">
                <a:solidFill>
                  <a:srgbClr val="9C0835"/>
                </a:solidFill>
                <a:latin typeface="Segoe UI" pitchFamily="18" charset="0"/>
                <a:cs typeface="Segoe UI" pitchFamily="18" charset="0"/>
              </a:rPr>
              <a:t>12.3.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9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Incubation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9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period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9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9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generation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9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time.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Incubation</a:t>
            </a:r>
          </a:p>
          <a:p>
            <a:pPr>
              <a:tabLst/>
            </a:pP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period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interval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between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acquisition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infection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onset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illness,</a:t>
            </a:r>
          </a:p>
          <a:p>
            <a:pPr>
              <a:tabLst/>
            </a:pP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whereas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generation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time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interval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between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acquisition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infection</a:t>
            </a:r>
          </a:p>
          <a:p>
            <a:pPr>
              <a:tabLst/>
            </a:pP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transmission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another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person.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This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diagram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shows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mean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for</a:t>
            </a:r>
          </a:p>
          <a:p>
            <a:pPr>
              <a:tabLst/>
            </a:pP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each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parameter;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practice,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there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spread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around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this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mean.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</p:txBody>
      </p:sp>
      <p:sp>
        <p:nvSpPr>
          <p:cNvPr id="22" name="TextBox 1"/>
          <p:cNvSpPr txBox="1"/>
          <p:nvPr/>
        </p:nvSpPr>
        <p:spPr>
          <a:xfrm>
            <a:off x="4025900" y="6731000"/>
            <a:ext cx="660400" cy="6985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100"/>
              </a:lnSpc>
              <a:tabLst/>
            </a:pPr>
            <a:r>
              <a:rPr lang="en-US" altLang="zh-CN" sz="1000" b="1" dirty="0" smtClean="0">
                <a:solidFill>
                  <a:srgbClr val="FFFFFF"/>
                </a:solidFill>
                <a:latin typeface="Segoe UI" pitchFamily="18" charset="0"/>
                <a:cs typeface="Segoe UI" pitchFamily="18" charset="0"/>
              </a:rPr>
              <a:t>TABLE</a:t>
            </a:r>
            <a:r>
              <a:rPr lang="en-US" altLang="zh-CN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000" b="1" dirty="0" smtClean="0">
                <a:solidFill>
                  <a:srgbClr val="FFFFFF"/>
                </a:solidFill>
                <a:latin typeface="Segoe UI" pitchFamily="18" charset="0"/>
                <a:cs typeface="Segoe UI" pitchFamily="18" charset="0"/>
              </a:rPr>
              <a:t>12.4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200"/>
              </a:lnSpc>
              <a:tabLst/>
            </a:pP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Transmission</a:t>
            </a:r>
          </a:p>
          <a:p>
            <a:pPr>
              <a:lnSpc>
                <a:spcPts val="1100"/>
              </a:lnSpc>
              <a:tabLst/>
            </a:pP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pattern</a:t>
            </a:r>
          </a:p>
        </p:txBody>
      </p:sp>
      <p:sp>
        <p:nvSpPr>
          <p:cNvPr id="23" name="TextBox 1"/>
          <p:cNvSpPr txBox="1"/>
          <p:nvPr/>
        </p:nvSpPr>
        <p:spPr>
          <a:xfrm>
            <a:off x="4826000" y="6718300"/>
            <a:ext cx="1778000" cy="711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300"/>
              </a:lnSpc>
              <a:tabLst>
                <a:tab pos="114300" algn="l"/>
              </a:tabLst>
            </a:pP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Major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Transmission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Patterns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of</a:t>
            </a:r>
          </a:p>
          <a:p>
            <a:pPr>
              <a:lnSpc>
                <a:spcPts val="1300"/>
              </a:lnSpc>
              <a:tabLst>
                <a:tab pos="114300" algn="l"/>
              </a:tabLst>
            </a:pP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Infections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Humans</a:t>
            </a:r>
          </a:p>
          <a:p>
            <a:pPr>
              <a:lnSpc>
                <a:spcPts val="1900"/>
              </a:lnSpc>
              <a:tabLst>
                <a:tab pos="114300" algn="l"/>
              </a:tabLst>
            </a:pPr>
            <a:r>
              <a:rPr lang="en-US" altLang="zh-CN" dirty="0" smtClean="0"/>
              <a:t>	</a:t>
            </a: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Maintenance</a:t>
            </a:r>
          </a:p>
          <a:p>
            <a:pPr>
              <a:lnSpc>
                <a:spcPts val="1100"/>
              </a:lnSpc>
              <a:tabLst>
                <a:tab pos="114300" algn="l"/>
              </a:tabLst>
            </a:pPr>
            <a:r>
              <a:rPr lang="en-US" altLang="zh-CN" dirty="0" smtClean="0"/>
              <a:t>	</a:t>
            </a: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cycle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Example</a:t>
            </a:r>
          </a:p>
        </p:txBody>
      </p:sp>
      <p:sp>
        <p:nvSpPr>
          <p:cNvPr id="24" name="TextBox 1"/>
          <p:cNvSpPr txBox="1"/>
          <p:nvPr/>
        </p:nvSpPr>
        <p:spPr>
          <a:xfrm>
            <a:off x="3943350" y="7518400"/>
            <a:ext cx="736600" cy="6858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000"/>
              </a:lnSpc>
              <a:tabLst/>
            </a:pP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Human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human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400"/>
              </a:lnSpc>
              <a:tabLst/>
            </a:pP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Animal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human</a:t>
            </a:r>
          </a:p>
        </p:txBody>
      </p:sp>
      <p:sp>
        <p:nvSpPr>
          <p:cNvPr id="25" name="TextBox 1"/>
          <p:cNvSpPr txBox="1"/>
          <p:nvPr/>
        </p:nvSpPr>
        <p:spPr>
          <a:xfrm>
            <a:off x="3943350" y="8343900"/>
            <a:ext cx="711200" cy="406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000"/>
              </a:lnSpc>
              <a:tabLst/>
            </a:pP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Vector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human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200"/>
              </a:lnSpc>
              <a:tabLst/>
            </a:pP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Vector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human</a:t>
            </a:r>
          </a:p>
        </p:txBody>
      </p:sp>
      <p:sp>
        <p:nvSpPr>
          <p:cNvPr id="26" name="TextBox 1"/>
          <p:cNvSpPr txBox="1"/>
          <p:nvPr/>
        </p:nvSpPr>
        <p:spPr>
          <a:xfrm>
            <a:off x="4940300" y="7518400"/>
            <a:ext cx="736600" cy="6858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000"/>
              </a:lnSpc>
              <a:tabLst/>
            </a:pP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Human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human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400"/>
              </a:lnSpc>
              <a:tabLst/>
            </a:pP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Animal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animal</a:t>
            </a:r>
          </a:p>
        </p:txBody>
      </p:sp>
      <p:sp>
        <p:nvSpPr>
          <p:cNvPr id="27" name="TextBox 1"/>
          <p:cNvSpPr txBox="1"/>
          <p:nvPr/>
        </p:nvSpPr>
        <p:spPr>
          <a:xfrm>
            <a:off x="4940300" y="8356600"/>
            <a:ext cx="711200" cy="5461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000"/>
              </a:lnSpc>
              <a:tabLst>
                <a:tab pos="50800" algn="l"/>
              </a:tabLst>
            </a:pP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Vector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human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200"/>
              </a:lnSpc>
              <a:tabLst>
                <a:tab pos="50800" algn="l"/>
              </a:tabLst>
            </a:pP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Vector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to</a:t>
            </a:r>
          </a:p>
          <a:p>
            <a:pPr>
              <a:lnSpc>
                <a:spcPts val="1100"/>
              </a:lnSpc>
              <a:tabLst>
                <a:tab pos="50800" algn="l"/>
              </a:tabLst>
            </a:pPr>
            <a:r>
              <a:rPr lang="en-US" altLang="zh-CN" dirty="0" smtClean="0"/>
              <a:t>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vertebrate</a:t>
            </a:r>
          </a:p>
        </p:txBody>
      </p:sp>
      <p:sp>
        <p:nvSpPr>
          <p:cNvPr id="28" name="TextBox 1"/>
          <p:cNvSpPr txBox="1"/>
          <p:nvPr/>
        </p:nvSpPr>
        <p:spPr>
          <a:xfrm>
            <a:off x="5988050" y="7518400"/>
            <a:ext cx="1079500" cy="6858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000"/>
              </a:lnSpc>
              <a:tabLst>
                <a:tab pos="63500" algn="l"/>
              </a:tabLst>
            </a:pP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Measles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virus</a:t>
            </a:r>
          </a:p>
          <a:p>
            <a:pPr>
              <a:lnSpc>
                <a:spcPts val="1100"/>
              </a:lnSpc>
              <a:tabLst>
                <a:tab pos="63500" algn="l"/>
              </a:tabLst>
            </a:pP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Hepatitis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virus</a:t>
            </a:r>
          </a:p>
          <a:p>
            <a:pPr>
              <a:lnSpc>
                <a:spcPts val="1100"/>
              </a:lnSpc>
              <a:tabLst>
                <a:tab pos="63500" algn="l"/>
              </a:tabLst>
            </a:pP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Humanimmunodeficiency</a:t>
            </a:r>
          </a:p>
          <a:p>
            <a:pPr>
              <a:lnSpc>
                <a:spcPts val="1100"/>
              </a:lnSpc>
              <a:tabLst>
                <a:tab pos="63500" algn="l"/>
              </a:tabLst>
            </a:pPr>
            <a:r>
              <a:rPr lang="en-US" altLang="zh-CN" dirty="0" smtClean="0"/>
              <a:t>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virus</a:t>
            </a:r>
          </a:p>
          <a:p>
            <a:pPr>
              <a:lnSpc>
                <a:spcPts val="1100"/>
              </a:lnSpc>
              <a:tabLst>
                <a:tab pos="63500" algn="l"/>
              </a:tabLst>
            </a:pP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Rabies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virus</a:t>
            </a:r>
          </a:p>
        </p:txBody>
      </p:sp>
      <p:sp>
        <p:nvSpPr>
          <p:cNvPr id="29" name="TextBox 1"/>
          <p:cNvSpPr txBox="1"/>
          <p:nvPr/>
        </p:nvSpPr>
        <p:spPr>
          <a:xfrm>
            <a:off x="6000750" y="8191500"/>
            <a:ext cx="457200" cy="1270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000"/>
              </a:lnSpc>
              <a:tabLst/>
            </a:pP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Hantavirus</a:t>
            </a:r>
          </a:p>
        </p:txBody>
      </p:sp>
      <p:sp>
        <p:nvSpPr>
          <p:cNvPr id="30" name="TextBox 1"/>
          <p:cNvSpPr txBox="1"/>
          <p:nvPr/>
        </p:nvSpPr>
        <p:spPr>
          <a:xfrm>
            <a:off x="6013450" y="8356600"/>
            <a:ext cx="1054100" cy="8255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000"/>
              </a:lnSpc>
              <a:tabLst>
                <a:tab pos="63500" algn="l"/>
              </a:tabLst>
            </a:pP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Dengue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virus</a:t>
            </a:r>
          </a:p>
          <a:p>
            <a:pPr>
              <a:lnSpc>
                <a:spcPts val="1100"/>
              </a:lnSpc>
              <a:tabLst>
                <a:tab pos="63500" algn="l"/>
              </a:tabLst>
            </a:pP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Urban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yellow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fever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virus</a:t>
            </a:r>
          </a:p>
          <a:p>
            <a:pPr>
              <a:lnSpc>
                <a:spcPts val="1100"/>
              </a:lnSpc>
              <a:tabLst>
                <a:tab pos="63500" algn="l"/>
              </a:tabLst>
            </a:pP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St.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Louis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encephalitis</a:t>
            </a:r>
          </a:p>
          <a:p>
            <a:pPr>
              <a:lnSpc>
                <a:spcPts val="1100"/>
              </a:lnSpc>
              <a:tabLst>
                <a:tab pos="63500" algn="l"/>
              </a:tabLst>
            </a:pPr>
            <a:r>
              <a:rPr lang="en-US" altLang="zh-CN" dirty="0" smtClean="0"/>
              <a:t>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virus</a:t>
            </a:r>
          </a:p>
          <a:p>
            <a:pPr>
              <a:lnSpc>
                <a:spcPts val="1100"/>
              </a:lnSpc>
              <a:tabLst>
                <a:tab pos="63500" algn="l"/>
              </a:tabLst>
            </a:pP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Western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encephalitis</a:t>
            </a:r>
          </a:p>
          <a:p>
            <a:pPr>
              <a:lnSpc>
                <a:spcPts val="1100"/>
              </a:lnSpc>
              <a:tabLst>
                <a:tab pos="63500" algn="l"/>
              </a:tabLst>
            </a:pPr>
            <a:r>
              <a:rPr lang="en-US" altLang="zh-CN" dirty="0" smtClean="0"/>
              <a:t>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virus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9550" y="209550"/>
            <a:ext cx="7162800" cy="4419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/>
            </a:pP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Viruses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Maintained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Within</a:t>
            </a:r>
          </a:p>
          <a:p>
            <a:pPr>
              <a:tabLst/>
            </a:pP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Single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Host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Population</a:t>
            </a:r>
          </a:p>
          <a:p>
            <a:pPr>
              <a:tabLst/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Each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characteristic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modes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host-to-host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transmission:</a:t>
            </a:r>
          </a:p>
          <a:p>
            <a:pPr>
              <a:tabLst/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(a)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direct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person-to-person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transmission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through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respiratory,</a:t>
            </a:r>
          </a:p>
          <a:p>
            <a:pPr>
              <a:tabLst/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fecal–oral,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sexual,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blood,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from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mother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child,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(b)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indirect</a:t>
            </a:r>
          </a:p>
          <a:p>
            <a:pPr>
              <a:tabLst/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transmission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through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fomites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vectors.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/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cause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acute short-term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infections require efficient transmission to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subsequent hosts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characterized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relatively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short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period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excretion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high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titers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agent over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limited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period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time,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instance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influenza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, measles,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smallpox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viruses. 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cause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persistent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require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highly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efficient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modes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transmission, because they are excreted continuously or intermittently for many years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long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period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maintain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</a:p>
          <a:p>
            <a:pPr>
              <a:lnSpc>
                <a:spcPts val="1100"/>
              </a:lnSpc>
              <a:tabLst/>
            </a:pPr>
            <a:endParaRPr lang="en-US" altLang="zh-CN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350" y="-357"/>
            <a:ext cx="7315200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Incubation,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Latent,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Infectious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Periods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course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single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individual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conveniently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divided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several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periods.</a:t>
            </a:r>
            <a:r>
              <a:rPr lang="en-US" altLang="zh-CN" sz="8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interval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from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acquisition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onset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illness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incubation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period.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“onset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illness”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must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explicitly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defined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each disease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often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measured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irst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which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pathognomonic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signs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symptoms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reported.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interval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from acquisition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onset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infectiousness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latent period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latent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period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shorter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than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incubation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period.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Consequently,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individual begins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shed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prior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onset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illness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(smallpox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 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notable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exception)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continues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shed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during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sometimes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after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recovery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from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acute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illness.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effectiveness 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quarantine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measures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reduced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latent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period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significantly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shorter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incubation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period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individual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goes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unrecognized.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period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during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which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person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potentially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others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 </a:t>
            </a:r>
            <a:r>
              <a:rPr lang="en-US" altLang="zh-CN" b="1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infectious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period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.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/>
              <a:t>	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Generation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Time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Serial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Interval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average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period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between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individual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transmission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others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generation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time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transmission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interval.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dirty="0" smtClean="0"/>
          </a:p>
          <a:p>
            <a:endParaRPr lang="en-US" altLang="zh-CN" dirty="0" smtClean="0"/>
          </a:p>
          <a:p>
            <a:pPr>
              <a:tabLst>
                <a:tab pos="228600" algn="l"/>
              </a:tabLst>
            </a:pPr>
            <a:r>
              <a:rPr lang="en-US" altLang="zh-CN" sz="3200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TRANSMISSION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VIRUSES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two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major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patterns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transmission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which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classified: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maintained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single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species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alternately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different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species.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350" y="417"/>
            <a:ext cx="731520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Transmission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Persistent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Infections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transmission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persistent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differs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from 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classic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acute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Those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persistent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infections 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become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latent,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herpesviruses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transmissible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intermittently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during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periods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activation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. Thus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one individual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childhood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transmit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50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years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later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during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recrudescence.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ability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 single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link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chain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extend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over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interval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important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implications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perpetuation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eradication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those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caused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hepatitis B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HIV,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which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transmissible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over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many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years,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often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transmitted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very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inefficiently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Thus,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hepatitis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transmitted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susceptible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household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contacts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frequency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 less than 1 per 100 person-years exposure, and HIV is transmitted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sexual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contacts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approximately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1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transmission per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100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1,000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contact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episodes,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risk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transmission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directly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correlated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HIV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load.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infections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transmission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requires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passage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body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luids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viable infected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tabLst>
                <a:tab pos="228600" algn="l"/>
              </a:tabLst>
            </a:pPr>
            <a:r>
              <a:rPr lang="en-US" altLang="zh-CN" sz="2800" b="1" dirty="0" err="1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Quantitation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Transmission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the</a:t>
            </a:r>
          </a:p>
          <a:p>
            <a:pPr>
              <a:tabLst>
                <a:tab pos="228600" algn="l"/>
              </a:tabLst>
            </a:pP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Basic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Reproductive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Rate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transmissibility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quantified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basic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reproductive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rate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(R</a:t>
            </a:r>
            <a:r>
              <a:rPr lang="en-US" altLang="zh-CN" sz="8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0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),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defined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average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number 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new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initiated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single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individual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 completely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susceptible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population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over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course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individual’s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period.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reproductive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pathogen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function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pathogen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characteristics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contact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patterns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community.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/>
          <p:nvPr/>
        </p:nvSpPr>
        <p:spPr>
          <a:xfrm>
            <a:off x="133350" y="209550"/>
            <a:ext cx="7239000" cy="3924151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tabLst>
                <a:tab pos="228600" algn="l"/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Elimination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could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achieved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reducing effective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contacts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(e.g.,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quarantine),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reducing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proportion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 susceptible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individuals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(e.g.,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through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vaccination),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reducing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period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(e.g.,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treatment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reduce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load).</a:t>
            </a:r>
          </a:p>
          <a:p>
            <a:pPr>
              <a:tabLst>
                <a:tab pos="228600" algn="l"/>
                <a:tab pos="241300" algn="l"/>
              </a:tabLst>
            </a:pP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Modeling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Dynamics</a:t>
            </a:r>
          </a:p>
          <a:p>
            <a:pPr>
              <a:tabLst>
                <a:tab pos="228600" algn="l"/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Mathematical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models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help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 quantify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our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understanding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dynamics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 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used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assess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interventions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which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epidemiologic</a:t>
            </a:r>
          </a:p>
          <a:p>
            <a:pPr>
              <a:tabLst>
                <a:tab pos="228600" algn="l"/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studies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feasible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ethical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(e.g.,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strategies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contain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 smallpox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outbreak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result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bioterrorism).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tabLst>
                <a:tab pos="228600" algn="l"/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Useful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models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clarify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our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conceptual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framework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transmission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dynamics,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suggest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which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variables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important for transmission and require careful measurement, and generate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new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hypotheses.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addition,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models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used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estimate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likely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size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epidemic,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course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periodicity,</a:t>
            </a:r>
          </a:p>
          <a:p>
            <a:pPr>
              <a:tabLst>
                <a:tab pos="228600" algn="l"/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reproductive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number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impact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various interventions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350" y="16550"/>
            <a:ext cx="7239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41300" algn="l"/>
              </a:tabLst>
            </a:pPr>
            <a:r>
              <a:rPr lang="en-US" altLang="zh-CN" sz="3200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DESCRIPTIVE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EPIDEMIOLOGY</a:t>
            </a:r>
          </a:p>
          <a:p>
            <a:pPr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hallowed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maxim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epidemiology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complete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description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epidemic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endemic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must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include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parameters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b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person,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b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place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b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time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collection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display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 this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descriptive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information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necessary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irst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step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understanding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epidemiologic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mechanisms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leading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occurrence,</a:t>
            </a:r>
          </a:p>
          <a:p>
            <a:pPr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distribution,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course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epidemic.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simple,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systematic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approach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surprisingly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powerful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tool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analysis.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tabLst>
                <a:tab pos="241300" algn="l"/>
              </a:tabLst>
            </a:pP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Person</a:t>
            </a:r>
          </a:p>
          <a:p>
            <a:pPr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tabulating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epidemiologist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looks 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features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distinguish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affected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persons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from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general population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identify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risk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factors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disease.</a:t>
            </a:r>
          </a:p>
          <a:p>
            <a:pPr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Clues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exist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demographic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features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behavioral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characteristics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age,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sex,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race,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occupation,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residence,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any aspect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personal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conduct.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variables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frequently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 most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important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initial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step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understanding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outbreak.</a:t>
            </a:r>
          </a:p>
          <a:p>
            <a:pPr>
              <a:tabLst>
                <a:tab pos="241300" algn="l"/>
              </a:tabLst>
            </a:pPr>
            <a:r>
              <a:rPr lang="en-US" altLang="zh-CN" dirty="0" smtClean="0"/>
              <a:t>	</a:t>
            </a:r>
            <a:endParaRPr lang="en-US" altLang="zh-CN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350" y="598148"/>
            <a:ext cx="73152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28600" algn="l"/>
              </a:tabLst>
            </a:pPr>
            <a:endParaRPr lang="en-US" altLang="zh-CN" sz="2400" b="1" dirty="0" smtClean="0">
              <a:solidFill>
                <a:srgbClr val="62C2B2"/>
              </a:solidFill>
              <a:latin typeface="Segoe UI" pitchFamily="18" charset="0"/>
              <a:cs typeface="Segoe UI" pitchFamily="18" charset="0"/>
            </a:endParaRPr>
          </a:p>
          <a:p>
            <a:pPr>
              <a:tabLst>
                <a:tab pos="228600" algn="l"/>
              </a:tabLst>
            </a:pPr>
            <a:r>
              <a:rPr lang="en-US" altLang="zh-CN" sz="2400" b="1" dirty="0" smtClean="0">
                <a:solidFill>
                  <a:srgbClr val="62C2B2"/>
                </a:solidFill>
                <a:latin typeface="Segoe UI" pitchFamily="18" charset="0"/>
                <a:cs typeface="Segoe UI" pitchFamily="18" charset="0"/>
              </a:rPr>
              <a:t>Age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dirty="0" smtClean="0">
                <a:solidFill>
                  <a:srgbClr val="62C2B2"/>
                </a:solidFill>
                <a:latin typeface="Segoe UI" pitchFamily="18" charset="0"/>
                <a:cs typeface="Segoe UI" pitchFamily="18" charset="0"/>
              </a:rPr>
              <a:t>Distribution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age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distribution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reflects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differences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 risk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many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endemic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human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cumulative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incidence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reaches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100%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population.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such instances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confined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children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children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 young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adults,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because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older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individuals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result 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prior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subclinical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apparent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Poliomyelitis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prior 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introduction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vaccine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example,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differences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age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distribution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different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regions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same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population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different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eras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reflect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differing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transmission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rates.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Where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enterovirus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transmitted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readily,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cases 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confined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young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children;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contrariwise,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countries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 more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rigorous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personal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hygiene,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delayed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so 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poliomyelitis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occurs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up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age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30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older.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Figure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12.4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compares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age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distributions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shows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parallelism 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acquisition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immunity.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/>
              <a:t>	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never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small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proportion 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population,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age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distribution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reflects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differences 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exposure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ratio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rather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immunity.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 example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Louis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encephalitis,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which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produces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unpredictable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outbreaks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different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central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United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States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infrequent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enough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age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groups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susceptible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Attack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rates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typically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lower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children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higher 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elderly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(10-fold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differences).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/>
              <a:t>	</a:t>
            </a:r>
            <a:endParaRPr lang="en-US" altLang="zh-CN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3"/>
          <p:cNvSpPr/>
          <p:nvPr/>
        </p:nvSpPr>
        <p:spPr>
          <a:xfrm>
            <a:off x="1454391" y="7378700"/>
            <a:ext cx="4563288" cy="1466316"/>
          </a:xfrm>
          <a:custGeom>
            <a:avLst/>
            <a:gdLst>
              <a:gd name="connsiteX0" fmla="*/ 0 w 4563288"/>
              <a:gd name="connsiteY0" fmla="*/ 1466316 h 1466316"/>
              <a:gd name="connsiteX1" fmla="*/ 4563287 w 4563288"/>
              <a:gd name="connsiteY1" fmla="*/ 1466316 h 1466316"/>
              <a:gd name="connsiteX2" fmla="*/ 4563287 w 4563288"/>
              <a:gd name="connsiteY2" fmla="*/ 0 h 1466316"/>
              <a:gd name="connsiteX3" fmla="*/ 0 w 4563288"/>
              <a:gd name="connsiteY3" fmla="*/ 0 h 1466316"/>
              <a:gd name="connsiteX4" fmla="*/ 0 w 4563288"/>
              <a:gd name="connsiteY4" fmla="*/ 1466316 h 146631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4563288" h="1466316">
                <a:moveTo>
                  <a:pt x="0" y="1466316"/>
                </a:moveTo>
                <a:lnTo>
                  <a:pt x="4563287" y="1466316"/>
                </a:lnTo>
                <a:lnTo>
                  <a:pt x="4563287" y="0"/>
                </a:lnTo>
                <a:lnTo>
                  <a:pt x="0" y="0"/>
                </a:lnTo>
                <a:lnTo>
                  <a:pt x="0" y="1466316"/>
                </a:lnTo>
              </a:path>
            </a:pathLst>
          </a:custGeom>
          <a:solidFill>
            <a:srgbClr val="FCF5E3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Freeform 3"/>
          <p:cNvSpPr/>
          <p:nvPr/>
        </p:nvSpPr>
        <p:spPr>
          <a:xfrm>
            <a:off x="2241804" y="7188200"/>
            <a:ext cx="3775888" cy="387350"/>
          </a:xfrm>
          <a:custGeom>
            <a:avLst/>
            <a:gdLst>
              <a:gd name="connsiteX0" fmla="*/ 0 w 3775888"/>
              <a:gd name="connsiteY0" fmla="*/ 0 h 387350"/>
              <a:gd name="connsiteX1" fmla="*/ 0 w 3775888"/>
              <a:gd name="connsiteY1" fmla="*/ 290512 h 387350"/>
              <a:gd name="connsiteX2" fmla="*/ 51955 w 3775888"/>
              <a:gd name="connsiteY2" fmla="*/ 387350 h 387350"/>
              <a:gd name="connsiteX3" fmla="*/ 3775887 w 3775888"/>
              <a:gd name="connsiteY3" fmla="*/ 387350 h 387350"/>
              <a:gd name="connsiteX4" fmla="*/ 3775887 w 3775888"/>
              <a:gd name="connsiteY4" fmla="*/ 0 h 387350"/>
              <a:gd name="connsiteX5" fmla="*/ 0 w 3775888"/>
              <a:gd name="connsiteY5" fmla="*/ 0 h 38735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3775888" h="387350">
                <a:moveTo>
                  <a:pt x="0" y="0"/>
                </a:moveTo>
                <a:lnTo>
                  <a:pt x="0" y="290512"/>
                </a:lnTo>
                <a:cubicBezTo>
                  <a:pt x="0" y="387350"/>
                  <a:pt x="51955" y="387350"/>
                  <a:pt x="51955" y="387350"/>
                </a:cubicBezTo>
                <a:lnTo>
                  <a:pt x="3775887" y="387350"/>
                </a:lnTo>
                <a:lnTo>
                  <a:pt x="3775887" y="0"/>
                </a:lnTo>
                <a:lnTo>
                  <a:pt x="0" y="0"/>
                </a:lnTo>
              </a:path>
            </a:pathLst>
          </a:custGeom>
          <a:solidFill>
            <a:srgbClr val="E7C25A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Freeform 3"/>
          <p:cNvSpPr/>
          <p:nvPr/>
        </p:nvSpPr>
        <p:spPr>
          <a:xfrm>
            <a:off x="1443570" y="8830017"/>
            <a:ext cx="751116" cy="25400"/>
          </a:xfrm>
          <a:custGeom>
            <a:avLst/>
            <a:gdLst>
              <a:gd name="connsiteX0" fmla="*/ 6350 w 751116"/>
              <a:gd name="connsiteY0" fmla="*/ 6350 h 25400"/>
              <a:gd name="connsiteX1" fmla="*/ 744766 w 751116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751116" h="25400">
                <a:moveTo>
                  <a:pt x="6350" y="6350"/>
                </a:moveTo>
                <a:lnTo>
                  <a:pt x="744766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Freeform 3"/>
          <p:cNvSpPr/>
          <p:nvPr/>
        </p:nvSpPr>
        <p:spPr>
          <a:xfrm>
            <a:off x="2181974" y="8830017"/>
            <a:ext cx="781050" cy="25400"/>
          </a:xfrm>
          <a:custGeom>
            <a:avLst/>
            <a:gdLst>
              <a:gd name="connsiteX0" fmla="*/ 6350 w 781050"/>
              <a:gd name="connsiteY0" fmla="*/ 6350 h 25400"/>
              <a:gd name="connsiteX1" fmla="*/ 774700 w 781050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781050" h="25400">
                <a:moveTo>
                  <a:pt x="6350" y="6350"/>
                </a:moveTo>
                <a:lnTo>
                  <a:pt x="774700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Freeform 3"/>
          <p:cNvSpPr/>
          <p:nvPr/>
        </p:nvSpPr>
        <p:spPr>
          <a:xfrm>
            <a:off x="2950324" y="8830017"/>
            <a:ext cx="898842" cy="25400"/>
          </a:xfrm>
          <a:custGeom>
            <a:avLst/>
            <a:gdLst>
              <a:gd name="connsiteX0" fmla="*/ 6350 w 898842"/>
              <a:gd name="connsiteY0" fmla="*/ 6350 h 25400"/>
              <a:gd name="connsiteX1" fmla="*/ 892492 w 898842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898842" h="25400">
                <a:moveTo>
                  <a:pt x="6350" y="6350"/>
                </a:moveTo>
                <a:lnTo>
                  <a:pt x="892492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Freeform 3"/>
          <p:cNvSpPr/>
          <p:nvPr/>
        </p:nvSpPr>
        <p:spPr>
          <a:xfrm>
            <a:off x="3836466" y="8830017"/>
            <a:ext cx="828357" cy="25400"/>
          </a:xfrm>
          <a:custGeom>
            <a:avLst/>
            <a:gdLst>
              <a:gd name="connsiteX0" fmla="*/ 6350 w 828357"/>
              <a:gd name="connsiteY0" fmla="*/ 6350 h 25400"/>
              <a:gd name="connsiteX1" fmla="*/ 822007 w 828357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828357" h="25400">
                <a:moveTo>
                  <a:pt x="6350" y="6350"/>
                </a:moveTo>
                <a:lnTo>
                  <a:pt x="822007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Freeform 3"/>
          <p:cNvSpPr/>
          <p:nvPr/>
        </p:nvSpPr>
        <p:spPr>
          <a:xfrm>
            <a:off x="4652124" y="8830017"/>
            <a:ext cx="762000" cy="25400"/>
          </a:xfrm>
          <a:custGeom>
            <a:avLst/>
            <a:gdLst>
              <a:gd name="connsiteX0" fmla="*/ 6350 w 762000"/>
              <a:gd name="connsiteY0" fmla="*/ 6350 h 25400"/>
              <a:gd name="connsiteX1" fmla="*/ 755650 w 762000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762000" h="25400">
                <a:moveTo>
                  <a:pt x="6350" y="6350"/>
                </a:moveTo>
                <a:lnTo>
                  <a:pt x="755650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Freeform 3"/>
          <p:cNvSpPr/>
          <p:nvPr/>
        </p:nvSpPr>
        <p:spPr>
          <a:xfrm>
            <a:off x="5401424" y="8830017"/>
            <a:ext cx="609917" cy="25400"/>
          </a:xfrm>
          <a:custGeom>
            <a:avLst/>
            <a:gdLst>
              <a:gd name="connsiteX0" fmla="*/ 6350 w 609917"/>
              <a:gd name="connsiteY0" fmla="*/ 6350 h 25400"/>
              <a:gd name="connsiteX1" fmla="*/ 603567 w 609917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609917" h="25400">
                <a:moveTo>
                  <a:pt x="6350" y="6350"/>
                </a:moveTo>
                <a:lnTo>
                  <a:pt x="603567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Freeform 3"/>
          <p:cNvSpPr/>
          <p:nvPr/>
        </p:nvSpPr>
        <p:spPr>
          <a:xfrm>
            <a:off x="1443570" y="8004200"/>
            <a:ext cx="751116" cy="25400"/>
          </a:xfrm>
          <a:custGeom>
            <a:avLst/>
            <a:gdLst>
              <a:gd name="connsiteX0" fmla="*/ 6350 w 751116"/>
              <a:gd name="connsiteY0" fmla="*/ 6350 h 25400"/>
              <a:gd name="connsiteX1" fmla="*/ 744766 w 751116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751116" h="25400">
                <a:moveTo>
                  <a:pt x="6350" y="6350"/>
                </a:moveTo>
                <a:lnTo>
                  <a:pt x="744766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Freeform 3"/>
          <p:cNvSpPr/>
          <p:nvPr/>
        </p:nvSpPr>
        <p:spPr>
          <a:xfrm>
            <a:off x="2181974" y="8004200"/>
            <a:ext cx="781050" cy="25400"/>
          </a:xfrm>
          <a:custGeom>
            <a:avLst/>
            <a:gdLst>
              <a:gd name="connsiteX0" fmla="*/ 6350 w 781050"/>
              <a:gd name="connsiteY0" fmla="*/ 6350 h 25400"/>
              <a:gd name="connsiteX1" fmla="*/ 774700 w 781050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781050" h="25400">
                <a:moveTo>
                  <a:pt x="6350" y="6350"/>
                </a:moveTo>
                <a:lnTo>
                  <a:pt x="774700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Freeform 3"/>
          <p:cNvSpPr/>
          <p:nvPr/>
        </p:nvSpPr>
        <p:spPr>
          <a:xfrm>
            <a:off x="2950324" y="8004200"/>
            <a:ext cx="898842" cy="25400"/>
          </a:xfrm>
          <a:custGeom>
            <a:avLst/>
            <a:gdLst>
              <a:gd name="connsiteX0" fmla="*/ 6350 w 898842"/>
              <a:gd name="connsiteY0" fmla="*/ 6350 h 25400"/>
              <a:gd name="connsiteX1" fmla="*/ 892492 w 898842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898842" h="25400">
                <a:moveTo>
                  <a:pt x="6350" y="6350"/>
                </a:moveTo>
                <a:lnTo>
                  <a:pt x="892492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Freeform 3"/>
          <p:cNvSpPr/>
          <p:nvPr/>
        </p:nvSpPr>
        <p:spPr>
          <a:xfrm>
            <a:off x="3836466" y="8004200"/>
            <a:ext cx="828357" cy="25400"/>
          </a:xfrm>
          <a:custGeom>
            <a:avLst/>
            <a:gdLst>
              <a:gd name="connsiteX0" fmla="*/ 6350 w 828357"/>
              <a:gd name="connsiteY0" fmla="*/ 6350 h 25400"/>
              <a:gd name="connsiteX1" fmla="*/ 822007 w 828357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828357" h="25400">
                <a:moveTo>
                  <a:pt x="6350" y="6350"/>
                </a:moveTo>
                <a:lnTo>
                  <a:pt x="822007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Freeform 3"/>
          <p:cNvSpPr/>
          <p:nvPr/>
        </p:nvSpPr>
        <p:spPr>
          <a:xfrm>
            <a:off x="4652124" y="8004200"/>
            <a:ext cx="762000" cy="25400"/>
          </a:xfrm>
          <a:custGeom>
            <a:avLst/>
            <a:gdLst>
              <a:gd name="connsiteX0" fmla="*/ 6350 w 762000"/>
              <a:gd name="connsiteY0" fmla="*/ 6350 h 25400"/>
              <a:gd name="connsiteX1" fmla="*/ 755650 w 762000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762000" h="25400">
                <a:moveTo>
                  <a:pt x="6350" y="6350"/>
                </a:moveTo>
                <a:lnTo>
                  <a:pt x="755650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Freeform 3"/>
          <p:cNvSpPr/>
          <p:nvPr/>
        </p:nvSpPr>
        <p:spPr>
          <a:xfrm>
            <a:off x="5401424" y="8004200"/>
            <a:ext cx="609917" cy="25400"/>
          </a:xfrm>
          <a:custGeom>
            <a:avLst/>
            <a:gdLst>
              <a:gd name="connsiteX0" fmla="*/ 6350 w 609917"/>
              <a:gd name="connsiteY0" fmla="*/ 6350 h 25400"/>
              <a:gd name="connsiteX1" fmla="*/ 603567 w 609917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609917" h="25400">
                <a:moveTo>
                  <a:pt x="6350" y="6350"/>
                </a:moveTo>
                <a:lnTo>
                  <a:pt x="603567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TextBox 1"/>
          <p:cNvSpPr txBox="1"/>
          <p:nvPr/>
        </p:nvSpPr>
        <p:spPr>
          <a:xfrm>
            <a:off x="622300" y="355600"/>
            <a:ext cx="177800" cy="1651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300"/>
              </a:lnSpc>
              <a:tabLst/>
            </a:pPr>
            <a:r>
              <a:rPr lang="en-US" altLang="zh-CN" sz="1100" b="1" dirty="0" smtClean="0">
                <a:solidFill>
                  <a:srgbClr val="FFFFFF"/>
                </a:solidFill>
                <a:latin typeface="Segoe UI" pitchFamily="18" charset="0"/>
                <a:cs typeface="Segoe UI" pitchFamily="18" charset="0"/>
              </a:rPr>
              <a:t>324</a:t>
            </a:r>
          </a:p>
        </p:txBody>
      </p:sp>
      <p:sp>
        <p:nvSpPr>
          <p:cNvPr id="40" name="TextBox 1"/>
          <p:cNvSpPr txBox="1"/>
          <p:nvPr/>
        </p:nvSpPr>
        <p:spPr>
          <a:xfrm>
            <a:off x="1473200" y="7200900"/>
            <a:ext cx="4254500" cy="330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300"/>
              </a:lnSpc>
              <a:tabLst>
                <a:tab pos="838200" algn="l"/>
              </a:tabLst>
            </a:pPr>
            <a:r>
              <a:rPr lang="en-US" altLang="zh-CN" sz="1000" b="1" dirty="0" smtClean="0">
                <a:solidFill>
                  <a:srgbClr val="FFFFFF"/>
                </a:solidFill>
                <a:latin typeface="Segoe UI" pitchFamily="18" charset="0"/>
                <a:cs typeface="Segoe UI" pitchFamily="18" charset="0"/>
              </a:rPr>
              <a:t>TABLE 12.10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Regional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Socioeconomic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Differences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Attack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Rates</a:t>
            </a:r>
          </a:p>
          <a:p>
            <a:pPr>
              <a:lnSpc>
                <a:spcPts val="1300"/>
              </a:lnSpc>
              <a:tabLst>
                <a:tab pos="838200" algn="l"/>
              </a:tabLst>
            </a:pPr>
            <a:r>
              <a:rPr lang="en-US" altLang="zh-CN" dirty="0" smtClean="0"/>
              <a:t>	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(per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100,000)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for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St.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Louis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Encephalitis,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Houston,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Texas,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1964</a:t>
            </a:r>
            <a:r>
              <a:rPr lang="en-US" altLang="zh-CN" sz="648" b="1" i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</a:t>
            </a:r>
          </a:p>
        </p:txBody>
      </p:sp>
      <p:sp>
        <p:nvSpPr>
          <p:cNvPr id="41" name="TextBox 1"/>
          <p:cNvSpPr txBox="1"/>
          <p:nvPr/>
        </p:nvSpPr>
        <p:spPr>
          <a:xfrm>
            <a:off x="1524000" y="7861300"/>
            <a:ext cx="571500" cy="914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100"/>
              </a:lnSpc>
              <a:tabLst/>
            </a:pP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Circle</a:t>
            </a:r>
          </a:p>
          <a:p>
            <a:pPr>
              <a:lnSpc>
                <a:spcPts val="1600"/>
              </a:lnSpc>
              <a:tabLst/>
            </a:pP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1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(innermost)</a:t>
            </a:r>
          </a:p>
          <a:p>
            <a:pPr>
              <a:lnSpc>
                <a:spcPts val="1100"/>
              </a:lnSpc>
              <a:tabLst/>
            </a:pP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2</a:t>
            </a:r>
          </a:p>
          <a:p>
            <a:pPr>
              <a:lnSpc>
                <a:spcPts val="1100"/>
              </a:lnSpc>
              <a:tabLst/>
            </a:pP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3</a:t>
            </a:r>
          </a:p>
          <a:p>
            <a:pPr>
              <a:lnSpc>
                <a:spcPts val="1100"/>
              </a:lnSpc>
              <a:tabLst/>
            </a:pP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4</a:t>
            </a:r>
          </a:p>
          <a:p>
            <a:pPr>
              <a:lnSpc>
                <a:spcPts val="1100"/>
              </a:lnSpc>
              <a:tabLst/>
            </a:pP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5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(outermost)</a:t>
            </a:r>
          </a:p>
        </p:txBody>
      </p:sp>
      <p:sp>
        <p:nvSpPr>
          <p:cNvPr id="42" name="TextBox 1"/>
          <p:cNvSpPr txBox="1"/>
          <p:nvPr/>
        </p:nvSpPr>
        <p:spPr>
          <a:xfrm>
            <a:off x="2260600" y="7721600"/>
            <a:ext cx="596900" cy="10541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100"/>
              </a:lnSpc>
              <a:tabLst>
                <a:tab pos="177800" algn="l"/>
                <a:tab pos="241300" algn="l"/>
                <a:tab pos="254000" algn="l"/>
                <a:tab pos="304800" algn="l"/>
              </a:tabLst>
            </a:pP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White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upper</a:t>
            </a:r>
          </a:p>
          <a:p>
            <a:pPr>
              <a:lnSpc>
                <a:spcPts val="1100"/>
              </a:lnSpc>
              <a:tabLst>
                <a:tab pos="177800" algn="l"/>
                <a:tab pos="241300" algn="l"/>
                <a:tab pos="254000" algn="l"/>
                <a:tab pos="304800" algn="l"/>
              </a:tabLst>
            </a:pPr>
            <a:r>
              <a:rPr lang="en-US" altLang="zh-CN" dirty="0" smtClean="0"/>
              <a:t>	</a:t>
            </a: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class</a:t>
            </a:r>
          </a:p>
          <a:p>
            <a:pPr>
              <a:lnSpc>
                <a:spcPts val="1600"/>
              </a:lnSpc>
              <a:tabLst>
                <a:tab pos="177800" algn="l"/>
                <a:tab pos="241300" algn="l"/>
                <a:tab pos="254000" algn="l"/>
                <a:tab pos="304800" algn="l"/>
              </a:tabLst>
            </a:pPr>
            <a:r>
              <a:rPr lang="en-US" altLang="zh-CN" dirty="0" smtClean="0"/>
              <a:t>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—</a:t>
            </a:r>
          </a:p>
          <a:p>
            <a:pPr>
              <a:lnSpc>
                <a:spcPts val="1100"/>
              </a:lnSpc>
              <a:tabLst>
                <a:tab pos="177800" algn="l"/>
                <a:tab pos="241300" algn="l"/>
                <a:tab pos="254000" algn="l"/>
                <a:tab pos="304800" algn="l"/>
              </a:tabLst>
            </a:pPr>
            <a:r>
              <a:rPr lang="en-US" altLang="zh-CN" dirty="0" smtClean="0"/>
              <a:t>	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34</a:t>
            </a:r>
          </a:p>
          <a:p>
            <a:pPr>
              <a:lnSpc>
                <a:spcPts val="1100"/>
              </a:lnSpc>
              <a:tabLst>
                <a:tab pos="177800" algn="l"/>
                <a:tab pos="241300" algn="l"/>
                <a:tab pos="254000" algn="l"/>
                <a:tab pos="304800" algn="l"/>
              </a:tabLst>
            </a:pPr>
            <a:r>
              <a:rPr lang="en-US" altLang="zh-CN" dirty="0" smtClean="0"/>
              <a:t>	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14</a:t>
            </a:r>
          </a:p>
          <a:p>
            <a:pPr>
              <a:lnSpc>
                <a:spcPts val="1100"/>
              </a:lnSpc>
              <a:tabLst>
                <a:tab pos="177800" algn="l"/>
                <a:tab pos="241300" algn="l"/>
                <a:tab pos="254000" algn="l"/>
                <a:tab pos="304800" algn="l"/>
              </a:tabLst>
            </a:pPr>
            <a:r>
              <a:rPr lang="en-US" altLang="zh-CN" dirty="0" smtClean="0"/>
              <a:t>		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2</a:t>
            </a:r>
          </a:p>
          <a:p>
            <a:pPr>
              <a:lnSpc>
                <a:spcPts val="1100"/>
              </a:lnSpc>
              <a:tabLst>
                <a:tab pos="177800" algn="l"/>
                <a:tab pos="241300" algn="l"/>
                <a:tab pos="254000" algn="l"/>
                <a:tab pos="304800" algn="l"/>
              </a:tabLst>
            </a:pPr>
            <a:r>
              <a:rPr lang="en-US" altLang="zh-CN" dirty="0" smtClean="0"/>
              <a:t>		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3</a:t>
            </a:r>
          </a:p>
        </p:txBody>
      </p:sp>
      <p:sp>
        <p:nvSpPr>
          <p:cNvPr id="43" name="TextBox 1"/>
          <p:cNvSpPr txBox="1"/>
          <p:nvPr/>
        </p:nvSpPr>
        <p:spPr>
          <a:xfrm>
            <a:off x="3060700" y="7721600"/>
            <a:ext cx="647700" cy="10541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100"/>
              </a:lnSpc>
              <a:tabLst>
                <a:tab pos="203200" algn="l"/>
                <a:tab pos="279400" algn="l"/>
                <a:tab pos="330200" algn="l"/>
              </a:tabLst>
            </a:pP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White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middle</a:t>
            </a:r>
          </a:p>
          <a:p>
            <a:pPr>
              <a:lnSpc>
                <a:spcPts val="1100"/>
              </a:lnSpc>
              <a:tabLst>
                <a:tab pos="203200" algn="l"/>
                <a:tab pos="279400" algn="l"/>
                <a:tab pos="330200" algn="l"/>
              </a:tabLst>
            </a:pPr>
            <a:r>
              <a:rPr lang="en-US" altLang="zh-CN" dirty="0" smtClean="0"/>
              <a:t>	</a:t>
            </a: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class</a:t>
            </a:r>
          </a:p>
          <a:p>
            <a:pPr>
              <a:lnSpc>
                <a:spcPts val="1600"/>
              </a:lnSpc>
              <a:tabLst>
                <a:tab pos="203200" algn="l"/>
                <a:tab pos="279400" algn="l"/>
                <a:tab pos="330200" algn="l"/>
              </a:tabLst>
            </a:pPr>
            <a:r>
              <a:rPr lang="en-US" altLang="zh-CN" dirty="0" smtClean="0"/>
              <a:t>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70</a:t>
            </a:r>
          </a:p>
          <a:p>
            <a:pPr>
              <a:lnSpc>
                <a:spcPts val="1100"/>
              </a:lnSpc>
              <a:tabLst>
                <a:tab pos="203200" algn="l"/>
                <a:tab pos="279400" algn="l"/>
                <a:tab pos="330200" algn="l"/>
              </a:tabLst>
            </a:pPr>
            <a:r>
              <a:rPr lang="en-US" altLang="zh-CN" dirty="0" smtClean="0"/>
              <a:t>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73</a:t>
            </a:r>
          </a:p>
          <a:p>
            <a:pPr>
              <a:lnSpc>
                <a:spcPts val="1100"/>
              </a:lnSpc>
              <a:tabLst>
                <a:tab pos="203200" algn="l"/>
                <a:tab pos="279400" algn="l"/>
                <a:tab pos="330200" algn="l"/>
              </a:tabLst>
            </a:pPr>
            <a:r>
              <a:rPr lang="en-US" altLang="zh-CN" dirty="0" smtClean="0"/>
              <a:t>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20</a:t>
            </a:r>
          </a:p>
          <a:p>
            <a:pPr>
              <a:lnSpc>
                <a:spcPts val="1100"/>
              </a:lnSpc>
              <a:tabLst>
                <a:tab pos="203200" algn="l"/>
                <a:tab pos="279400" algn="l"/>
                <a:tab pos="330200" algn="l"/>
              </a:tabLst>
            </a:pPr>
            <a:r>
              <a:rPr lang="en-US" altLang="zh-CN" dirty="0" smtClean="0"/>
              <a:t>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10</a:t>
            </a:r>
          </a:p>
          <a:p>
            <a:pPr>
              <a:lnSpc>
                <a:spcPts val="1100"/>
              </a:lnSpc>
              <a:tabLst>
                <a:tab pos="203200" algn="l"/>
                <a:tab pos="279400" algn="l"/>
                <a:tab pos="330200" algn="l"/>
              </a:tabLst>
            </a:pPr>
            <a:r>
              <a:rPr lang="en-US" altLang="zh-CN" dirty="0" smtClean="0"/>
              <a:t>	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8</a:t>
            </a:r>
          </a:p>
        </p:txBody>
      </p:sp>
      <p:sp>
        <p:nvSpPr>
          <p:cNvPr id="44" name="TextBox 1"/>
          <p:cNvSpPr txBox="1"/>
          <p:nvPr/>
        </p:nvSpPr>
        <p:spPr>
          <a:xfrm>
            <a:off x="3937000" y="7721600"/>
            <a:ext cx="609600" cy="10541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100"/>
              </a:lnSpc>
              <a:tabLst>
                <a:tab pos="177800" algn="l"/>
                <a:tab pos="228600" algn="l"/>
                <a:tab pos="266700" algn="l"/>
                <a:tab pos="279400" algn="l"/>
                <a:tab pos="330200" algn="l"/>
              </a:tabLst>
            </a:pP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White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lower</a:t>
            </a:r>
          </a:p>
          <a:p>
            <a:pPr>
              <a:lnSpc>
                <a:spcPts val="1100"/>
              </a:lnSpc>
              <a:tabLst>
                <a:tab pos="177800" algn="l"/>
                <a:tab pos="228600" algn="l"/>
                <a:tab pos="266700" algn="l"/>
                <a:tab pos="279400" algn="l"/>
                <a:tab pos="330200" algn="l"/>
              </a:tabLst>
            </a:pPr>
            <a:r>
              <a:rPr lang="en-US" altLang="zh-CN" dirty="0" smtClean="0"/>
              <a:t>	</a:t>
            </a: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class</a:t>
            </a:r>
          </a:p>
          <a:p>
            <a:pPr>
              <a:lnSpc>
                <a:spcPts val="1600"/>
              </a:lnSpc>
              <a:tabLst>
                <a:tab pos="177800" algn="l"/>
                <a:tab pos="228600" algn="l"/>
                <a:tab pos="266700" algn="l"/>
                <a:tab pos="279400" algn="l"/>
                <a:tab pos="330200" algn="l"/>
              </a:tabLst>
            </a:pPr>
            <a:r>
              <a:rPr lang="en-US" altLang="zh-CN" dirty="0" smtClean="0"/>
              <a:t>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102</a:t>
            </a:r>
          </a:p>
          <a:p>
            <a:pPr>
              <a:lnSpc>
                <a:spcPts val="1100"/>
              </a:lnSpc>
              <a:tabLst>
                <a:tab pos="177800" algn="l"/>
                <a:tab pos="228600" algn="l"/>
                <a:tab pos="266700" algn="l"/>
                <a:tab pos="279400" algn="l"/>
                <a:tab pos="330200" algn="l"/>
              </a:tabLst>
            </a:pPr>
            <a:r>
              <a:rPr lang="en-US" altLang="zh-CN" dirty="0" smtClean="0"/>
              <a:t>		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51</a:t>
            </a:r>
          </a:p>
          <a:p>
            <a:pPr>
              <a:lnSpc>
                <a:spcPts val="1100"/>
              </a:lnSpc>
              <a:tabLst>
                <a:tab pos="177800" algn="l"/>
                <a:tab pos="228600" algn="l"/>
                <a:tab pos="266700" algn="l"/>
                <a:tab pos="279400" algn="l"/>
                <a:tab pos="330200" algn="l"/>
              </a:tabLst>
            </a:pPr>
            <a:r>
              <a:rPr lang="en-US" altLang="zh-CN" dirty="0" smtClean="0"/>
              <a:t>		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30</a:t>
            </a:r>
          </a:p>
          <a:p>
            <a:pPr>
              <a:lnSpc>
                <a:spcPts val="1100"/>
              </a:lnSpc>
              <a:tabLst>
                <a:tab pos="177800" algn="l"/>
                <a:tab pos="228600" algn="l"/>
                <a:tab pos="266700" algn="l"/>
                <a:tab pos="279400" algn="l"/>
                <a:tab pos="330200" algn="l"/>
              </a:tabLst>
            </a:pPr>
            <a:r>
              <a:rPr lang="en-US" altLang="zh-CN" dirty="0" smtClean="0"/>
              <a:t>			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6</a:t>
            </a:r>
          </a:p>
          <a:p>
            <a:pPr>
              <a:lnSpc>
                <a:spcPts val="1100"/>
              </a:lnSpc>
              <a:tabLst>
                <a:tab pos="177800" algn="l"/>
                <a:tab pos="228600" algn="l"/>
                <a:tab pos="266700" algn="l"/>
                <a:tab pos="279400" algn="l"/>
                <a:tab pos="330200" algn="l"/>
              </a:tabLst>
            </a:pPr>
            <a:r>
              <a:rPr lang="en-US" altLang="zh-CN" dirty="0" smtClean="0"/>
              <a:t>	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—</a:t>
            </a:r>
          </a:p>
        </p:txBody>
      </p:sp>
      <p:sp>
        <p:nvSpPr>
          <p:cNvPr id="45" name="TextBox 1"/>
          <p:cNvSpPr txBox="1"/>
          <p:nvPr/>
        </p:nvSpPr>
        <p:spPr>
          <a:xfrm>
            <a:off x="4787900" y="7861300"/>
            <a:ext cx="482600" cy="914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100"/>
              </a:lnSpc>
              <a:tabLst>
                <a:tab pos="190500" algn="l"/>
                <a:tab pos="241300" algn="l"/>
              </a:tabLst>
            </a:pP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Nonwhite</a:t>
            </a:r>
          </a:p>
          <a:p>
            <a:pPr>
              <a:lnSpc>
                <a:spcPts val="1600"/>
              </a:lnSpc>
              <a:tabLst>
                <a:tab pos="190500" algn="l"/>
                <a:tab pos="241300" algn="l"/>
              </a:tabLst>
            </a:pPr>
            <a:r>
              <a:rPr lang="en-US" altLang="zh-CN" dirty="0" smtClean="0"/>
              <a:t>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77</a:t>
            </a:r>
          </a:p>
          <a:p>
            <a:pPr>
              <a:lnSpc>
                <a:spcPts val="1100"/>
              </a:lnSpc>
              <a:tabLst>
                <a:tab pos="190500" algn="l"/>
                <a:tab pos="241300" algn="l"/>
              </a:tabLst>
            </a:pPr>
            <a:r>
              <a:rPr lang="en-US" altLang="zh-CN" dirty="0" smtClean="0"/>
              <a:t>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50</a:t>
            </a:r>
          </a:p>
          <a:p>
            <a:pPr>
              <a:lnSpc>
                <a:spcPts val="1100"/>
              </a:lnSpc>
              <a:tabLst>
                <a:tab pos="190500" algn="l"/>
                <a:tab pos="241300" algn="l"/>
              </a:tabLst>
            </a:pPr>
            <a:r>
              <a:rPr lang="en-US" altLang="zh-CN" dirty="0" smtClean="0"/>
              <a:t>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20</a:t>
            </a:r>
          </a:p>
          <a:p>
            <a:pPr>
              <a:lnSpc>
                <a:spcPts val="1100"/>
              </a:lnSpc>
              <a:tabLst>
                <a:tab pos="190500" algn="l"/>
                <a:tab pos="241300" algn="l"/>
              </a:tabLst>
            </a:pPr>
            <a:r>
              <a:rPr lang="en-US" altLang="zh-CN" dirty="0" smtClean="0"/>
              <a:t>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7</a:t>
            </a:r>
          </a:p>
          <a:p>
            <a:pPr>
              <a:lnSpc>
                <a:spcPts val="1100"/>
              </a:lnSpc>
              <a:tabLst>
                <a:tab pos="190500" algn="l"/>
                <a:tab pos="241300" algn="l"/>
              </a:tabLst>
            </a:pPr>
            <a:r>
              <a:rPr lang="en-US" altLang="zh-CN" dirty="0" smtClean="0"/>
              <a:t>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6</a:t>
            </a:r>
          </a:p>
        </p:txBody>
      </p:sp>
      <p:sp>
        <p:nvSpPr>
          <p:cNvPr id="46" name="TextBox 1"/>
          <p:cNvSpPr txBox="1"/>
          <p:nvPr/>
        </p:nvSpPr>
        <p:spPr>
          <a:xfrm>
            <a:off x="5549900" y="7861300"/>
            <a:ext cx="292100" cy="914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100"/>
              </a:lnSpc>
              <a:tabLst>
                <a:tab pos="114300" algn="l"/>
                <a:tab pos="165100" algn="l"/>
              </a:tabLst>
            </a:pP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Totals</a:t>
            </a:r>
          </a:p>
          <a:p>
            <a:pPr>
              <a:lnSpc>
                <a:spcPts val="1600"/>
              </a:lnSpc>
              <a:tabLst>
                <a:tab pos="114300" algn="l"/>
                <a:tab pos="165100" algn="l"/>
              </a:tabLst>
            </a:pPr>
            <a:r>
              <a:rPr lang="en-US" altLang="zh-CN" dirty="0" smtClean="0"/>
              <a:t>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77</a:t>
            </a:r>
          </a:p>
          <a:p>
            <a:pPr>
              <a:lnSpc>
                <a:spcPts val="1100"/>
              </a:lnSpc>
              <a:tabLst>
                <a:tab pos="114300" algn="l"/>
                <a:tab pos="165100" algn="l"/>
              </a:tabLst>
            </a:pPr>
            <a:r>
              <a:rPr lang="en-US" altLang="zh-CN" dirty="0" smtClean="0"/>
              <a:t>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50</a:t>
            </a:r>
          </a:p>
          <a:p>
            <a:pPr>
              <a:lnSpc>
                <a:spcPts val="1100"/>
              </a:lnSpc>
              <a:tabLst>
                <a:tab pos="114300" algn="l"/>
                <a:tab pos="165100" algn="l"/>
              </a:tabLst>
            </a:pPr>
            <a:r>
              <a:rPr lang="en-US" altLang="zh-CN" dirty="0" smtClean="0"/>
              <a:t>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20</a:t>
            </a:r>
          </a:p>
          <a:p>
            <a:pPr>
              <a:lnSpc>
                <a:spcPts val="1100"/>
              </a:lnSpc>
              <a:tabLst>
                <a:tab pos="114300" algn="l"/>
                <a:tab pos="165100" algn="l"/>
              </a:tabLst>
            </a:pPr>
            <a:r>
              <a:rPr lang="en-US" altLang="zh-CN" dirty="0" smtClean="0"/>
              <a:t>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7</a:t>
            </a:r>
          </a:p>
          <a:p>
            <a:pPr>
              <a:lnSpc>
                <a:spcPts val="1100"/>
              </a:lnSpc>
              <a:tabLst>
                <a:tab pos="114300" algn="l"/>
                <a:tab pos="165100" algn="l"/>
              </a:tabLst>
            </a:pPr>
            <a:r>
              <a:rPr lang="en-US" altLang="zh-CN" dirty="0" smtClean="0"/>
              <a:t>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6</a:t>
            </a:r>
          </a:p>
        </p:txBody>
      </p:sp>
      <p:sp>
        <p:nvSpPr>
          <p:cNvPr id="47" name="TextBox 1"/>
          <p:cNvSpPr txBox="1"/>
          <p:nvPr/>
        </p:nvSpPr>
        <p:spPr>
          <a:xfrm>
            <a:off x="1447800" y="8902700"/>
            <a:ext cx="25400" cy="508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400"/>
              </a:lnSpc>
              <a:tabLst/>
            </a:pPr>
            <a:r>
              <a:rPr lang="en-US" altLang="zh-CN" sz="471" i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</a:t>
            </a:r>
          </a:p>
        </p:txBody>
      </p:sp>
      <p:sp>
        <p:nvSpPr>
          <p:cNvPr id="48" name="TextBox 1"/>
          <p:cNvSpPr txBox="1"/>
          <p:nvPr/>
        </p:nvSpPr>
        <p:spPr>
          <a:xfrm>
            <a:off x="1473200" y="8890000"/>
            <a:ext cx="4533900" cy="114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/>
            </a:pP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city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was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divided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into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concentric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circles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into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socioeconomically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racially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stratified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census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tracts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within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each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circle</a:t>
            </a:r>
          </a:p>
        </p:txBody>
      </p:sp>
      <p:sp>
        <p:nvSpPr>
          <p:cNvPr id="49" name="TextBox 1"/>
          <p:cNvSpPr txBox="1"/>
          <p:nvPr/>
        </p:nvSpPr>
        <p:spPr>
          <a:xfrm>
            <a:off x="1447800" y="9029700"/>
            <a:ext cx="1357744" cy="161583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/>
            </a:pP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prior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computation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rates..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09550" y="-19050"/>
            <a:ext cx="7162800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/>
            </a:pP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Place</a:t>
            </a:r>
          </a:p>
          <a:p>
            <a:pPr>
              <a:tabLst/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Historically,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mapping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distribution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preceded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 development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epidemiology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became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significant 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introduction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place-specific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rates.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famous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example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John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Snow’s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mapping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cholera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during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Broad Street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outbreak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London.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Mapping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spatial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patterns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 distribution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remains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powerful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intriguing</a:t>
            </a:r>
          </a:p>
          <a:p>
            <a:pPr>
              <a:tabLst/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aspects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descriptive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epidemiology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enhanced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 remote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sensing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technologies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sophisticated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spatial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analysis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tools,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including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network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models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.</a:t>
            </a:r>
            <a:r>
              <a:rPr lang="en-US" altLang="zh-CN" sz="105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 </a:t>
            </a:r>
            <a:endParaRPr lang="en-US" altLang="zh-CN" sz="1050" b="1" dirty="0" smtClean="0">
              <a:solidFill>
                <a:srgbClr val="358682"/>
              </a:solidFill>
              <a:latin typeface="Segoe UI" pitchFamily="18" charset="0"/>
              <a:cs typeface="Segoe UI" pitchFamily="18" charset="0"/>
            </a:endParaRPr>
          </a:p>
          <a:p>
            <a:pPr>
              <a:tabLst/>
            </a:pP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Time</a:t>
            </a:r>
            <a:endParaRPr lang="en-US" altLang="zh-CN" sz="2800" b="1" dirty="0" smtClean="0">
              <a:solidFill>
                <a:srgbClr val="358682"/>
              </a:solidFill>
              <a:latin typeface="Segoe UI" pitchFamily="18" charset="0"/>
              <a:cs typeface="Segoe UI" pitchFamily="18" charset="0"/>
            </a:endParaRPr>
          </a:p>
          <a:p>
            <a:pPr>
              <a:tabLst/>
            </a:pPr>
            <a:r>
              <a:rPr lang="en-US" altLang="zh-CN" sz="2800" b="1" dirty="0" smtClean="0">
                <a:solidFill>
                  <a:srgbClr val="62C2B2"/>
                </a:solidFill>
                <a:latin typeface="Segoe UI" pitchFamily="18" charset="0"/>
                <a:cs typeface="Segoe UI" pitchFamily="18" charset="0"/>
              </a:rPr>
              <a:t>Seasonality</a:t>
            </a:r>
          </a:p>
          <a:p>
            <a:pPr>
              <a:tabLst/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Many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acute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exhibit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striking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seasonal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patterns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 incidence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temperate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climates,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some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peak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winter,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whereas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others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peak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summer.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general,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respiratory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spread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readily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winter,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although they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peak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different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times.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Conversely,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incidence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 </a:t>
            </a:r>
            <a:r>
              <a:rPr lang="en-US" altLang="zh-CN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enteroviral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peak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summer,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although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rotaviruses</a:t>
            </a:r>
          </a:p>
          <a:p>
            <a:pPr>
              <a:tabLst/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 a striking exception, as noted earlier. </a:t>
            </a:r>
            <a:r>
              <a:rPr lang="en-US" altLang="zh-CN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Arbovirus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 infections are</a:t>
            </a:r>
          </a:p>
          <a:p>
            <a:pPr>
              <a:tabLst/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confined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summer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months,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their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vectors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active.</a:t>
            </a:r>
          </a:p>
          <a:p>
            <a:pPr>
              <a:tabLst/>
            </a:pPr>
            <a:endParaRPr lang="en-US" altLang="zh-CN" sz="800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6705600" y="342900"/>
            <a:ext cx="304800" cy="203200"/>
          </a:xfrm>
          <a:custGeom>
            <a:avLst/>
            <a:gdLst>
              <a:gd name="connsiteX0" fmla="*/ 0 w 304800"/>
              <a:gd name="connsiteY0" fmla="*/ 203200 h 203200"/>
              <a:gd name="connsiteX1" fmla="*/ 304800 w 304800"/>
              <a:gd name="connsiteY1" fmla="*/ 203200 h 203200"/>
              <a:gd name="connsiteX2" fmla="*/ 304800 w 304800"/>
              <a:gd name="connsiteY2" fmla="*/ 0 h 203200"/>
              <a:gd name="connsiteX3" fmla="*/ 0 w 304800"/>
              <a:gd name="connsiteY3" fmla="*/ 0 h 203200"/>
              <a:gd name="connsiteX4" fmla="*/ 0 w 304800"/>
              <a:gd name="connsiteY4" fmla="*/ 203200 h 2032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04800" h="203200">
                <a:moveTo>
                  <a:pt x="0" y="203200"/>
                </a:moveTo>
                <a:lnTo>
                  <a:pt x="304800" y="203200"/>
                </a:lnTo>
                <a:lnTo>
                  <a:pt x="304800" y="0"/>
                </a:lnTo>
                <a:lnTo>
                  <a:pt x="0" y="0"/>
                </a:lnTo>
                <a:lnTo>
                  <a:pt x="0" y="203200"/>
                </a:lnTo>
              </a:path>
            </a:pathLst>
          </a:custGeom>
          <a:solidFill>
            <a:srgbClr val="62C2B2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Freeform 3"/>
          <p:cNvSpPr/>
          <p:nvPr/>
        </p:nvSpPr>
        <p:spPr>
          <a:xfrm>
            <a:off x="1098550" y="9259644"/>
            <a:ext cx="5499100" cy="25400"/>
          </a:xfrm>
          <a:custGeom>
            <a:avLst/>
            <a:gdLst>
              <a:gd name="connsiteX0" fmla="*/ 6350 w 5499100"/>
              <a:gd name="connsiteY0" fmla="*/ 6350 h 25400"/>
              <a:gd name="connsiteX1" fmla="*/ 5492750 w 5499100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5499100" h="25400">
                <a:moveTo>
                  <a:pt x="6350" y="6350"/>
                </a:moveTo>
                <a:lnTo>
                  <a:pt x="5492750" y="6350"/>
                </a:lnTo>
              </a:path>
            </a:pathLst>
          </a:custGeom>
          <a:ln w="12700">
            <a:solidFill>
              <a:srgbClr val="9C0835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100" y="5397500"/>
            <a:ext cx="6350000" cy="3035300"/>
          </a:xfrm>
          <a:prstGeom prst="rect">
            <a:avLst/>
          </a:prstGeom>
          <a:noFill/>
        </p:spPr>
      </p:pic>
      <p:sp>
        <p:nvSpPr>
          <p:cNvPr id="26" name="TextBox 1"/>
          <p:cNvSpPr txBox="1"/>
          <p:nvPr/>
        </p:nvSpPr>
        <p:spPr>
          <a:xfrm>
            <a:off x="209550" y="133350"/>
            <a:ext cx="7086600" cy="3647152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tropics,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seasonal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patterns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differ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from patterns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temperate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climates.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Inluenza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transmission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tropics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either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seasonal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relatively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constant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throughout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year.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Strong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seasonal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transmission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measles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 sub-Saharan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Africa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generates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large,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irregular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measles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outbreaks 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example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nonlinear,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chaotic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dynamics.</a:t>
            </a:r>
          </a:p>
          <a:p>
            <a:pPr>
              <a:tabLst>
                <a:tab pos="241300" algn="l"/>
              </a:tabLst>
            </a:pPr>
            <a:r>
              <a:rPr lang="en-US" altLang="zh-CN" dirty="0" smtClean="0"/>
              <a:t>	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underlying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explanations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seasonal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differences remain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elusive.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general,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three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types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mechanisms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have been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hypothesized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explain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seasonality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infections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First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seasonal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cycles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resistance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infection, including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seasonal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differences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vitamin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levels.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second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involves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changes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behavior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contact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patterns, particularly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role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schools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shown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measles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virus. </a:t>
            </a:r>
            <a:r>
              <a:rPr lang="en-US" altLang="zh-CN" b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Third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role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climatic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factors,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particularly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temperature 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humidity.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example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seasonality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poliomyelitis 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northeastern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United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States,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which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contrasts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</a:p>
        </p:txBody>
      </p:sp>
      <p:sp>
        <p:nvSpPr>
          <p:cNvPr id="28" name="TextBox 1"/>
          <p:cNvSpPr txBox="1"/>
          <p:nvPr/>
        </p:nvSpPr>
        <p:spPr>
          <a:xfrm>
            <a:off x="1092200" y="8509000"/>
            <a:ext cx="5486400" cy="6858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000"/>
              </a:lnSpc>
              <a:tabLst/>
            </a:pPr>
            <a:r>
              <a:rPr lang="en-US" altLang="zh-CN" sz="900" b="1" dirty="0" smtClean="0">
                <a:solidFill>
                  <a:srgbClr val="9C0835"/>
                </a:solidFill>
                <a:latin typeface="Segoe UI" pitchFamily="18" charset="0"/>
                <a:cs typeface="Segoe UI" pitchFamily="18" charset="0"/>
              </a:rPr>
              <a:t>FIGURE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b="1" dirty="0" smtClean="0">
                <a:solidFill>
                  <a:srgbClr val="9C0835"/>
                </a:solidFill>
                <a:latin typeface="Segoe UI" pitchFamily="18" charset="0"/>
                <a:cs typeface="Segoe UI" pitchFamily="18" charset="0"/>
              </a:rPr>
              <a:t>12.5.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Seasonal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distribution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poliomyelitis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New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England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Hawaii,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seasonal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variation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relative</a:t>
            </a:r>
          </a:p>
          <a:p>
            <a:pPr>
              <a:lnSpc>
                <a:spcPts val="1000"/>
              </a:lnSpc>
              <a:tabLst/>
            </a:pPr>
            <a:r>
              <a:rPr lang="en-US" altLang="zh-CN" sz="9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humidity.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Upper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panel: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Cases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for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1942–1951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for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New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England.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Lower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panel: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Cases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for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1938–1952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for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Hawaii.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(Data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from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Enright</a:t>
            </a:r>
          </a:p>
          <a:p>
            <a:pPr>
              <a:lnSpc>
                <a:spcPts val="1000"/>
              </a:lnSpc>
              <a:tabLst/>
            </a:pP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JR.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Epidemiology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poliomyelitis.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i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Hawaii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i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Med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i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J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1954;13:350–354;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Nathanson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N,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Martin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JR.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epidemiology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poliomyelitis:</a:t>
            </a:r>
          </a:p>
          <a:p>
            <a:pPr>
              <a:lnSpc>
                <a:spcPts val="1000"/>
              </a:lnSpc>
              <a:tabLst/>
            </a:pP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enigmas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surrounding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its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appearance,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epidemicity,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disappearance.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i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Am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i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J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i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Epidemiol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1979;110:672–692;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Serfling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RE,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Sherman</a:t>
            </a:r>
          </a:p>
          <a:p>
            <a:pPr>
              <a:lnSpc>
                <a:spcPts val="1000"/>
              </a:lnSpc>
              <a:tabLst/>
            </a:pP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IL.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Poliomyelitis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distribution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United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States.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i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Public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i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Health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i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Rep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1953;68:453–466.)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350" y="361950"/>
            <a:ext cx="7315200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/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relative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absence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seasonality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poliomyelitis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islands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 Hawaii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where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humidity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remains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relatively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constant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throughout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year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(Fig.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12.5).This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observation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hypothesis 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differ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their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sensitivity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humidity,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 example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poliovirus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rapidly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inactivated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during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winter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months</a:t>
            </a:r>
          </a:p>
          <a:p>
            <a:pPr>
              <a:tabLst/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 low humidity, </a:t>
            </a:r>
            <a:r>
              <a:rPr lang="en-US" altLang="zh-CN" sz="8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whereas influenza virus remains viable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under similar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conditions.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recently,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influenza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transmission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shown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decrease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vapor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pressure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measure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 absolute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moisture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air)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increases,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likely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mediated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increased 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survival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low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levels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vapor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pressure.</a:t>
            </a:r>
            <a:endParaRPr lang="en-US" altLang="zh-CN" sz="800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  <a:p>
            <a:pPr>
              <a:tabLst/>
            </a:pPr>
            <a:r>
              <a:rPr lang="en-US" altLang="zh-CN" sz="2400" b="1" dirty="0" smtClean="0">
                <a:solidFill>
                  <a:srgbClr val="62C2B2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dirty="0" smtClean="0">
                <a:solidFill>
                  <a:srgbClr val="62C2B2"/>
                </a:solidFill>
                <a:latin typeface="Segoe UI" pitchFamily="18" charset="0"/>
                <a:cs typeface="Segoe UI" pitchFamily="18" charset="0"/>
              </a:rPr>
              <a:t>Impact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dirty="0" smtClean="0">
                <a:solidFill>
                  <a:srgbClr val="62C2B2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dirty="0" smtClean="0">
                <a:solidFill>
                  <a:srgbClr val="62C2B2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dirty="0" smtClean="0">
                <a:solidFill>
                  <a:srgbClr val="62C2B2"/>
                </a:solidFill>
                <a:latin typeface="Segoe UI" pitchFamily="18" charset="0"/>
                <a:cs typeface="Segoe UI" pitchFamily="18" charset="0"/>
              </a:rPr>
              <a:t>Pandemics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dirty="0" smtClean="0">
                <a:solidFill>
                  <a:srgbClr val="62C2B2"/>
                </a:solidFill>
                <a:latin typeface="Segoe UI" pitchFamily="18" charset="0"/>
                <a:cs typeface="Segoe UI" pitchFamily="18" charset="0"/>
              </a:rPr>
              <a:t>on</a:t>
            </a:r>
          </a:p>
          <a:p>
            <a:pPr>
              <a:tabLst/>
            </a:pPr>
            <a:r>
              <a:rPr lang="en-US" altLang="zh-CN" sz="2400" b="1" dirty="0" smtClean="0">
                <a:solidFill>
                  <a:srgbClr val="62C2B2"/>
                </a:solidFill>
                <a:latin typeface="Segoe UI" pitchFamily="18" charset="0"/>
                <a:cs typeface="Segoe UI" pitchFamily="18" charset="0"/>
              </a:rPr>
              <a:t>Secular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dirty="0" smtClean="0">
                <a:solidFill>
                  <a:srgbClr val="62C2B2"/>
                </a:solidFill>
                <a:latin typeface="Segoe UI" pitchFamily="18" charset="0"/>
                <a:cs typeface="Segoe UI" pitchFamily="18" charset="0"/>
              </a:rPr>
              <a:t>Trends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dirty="0" smtClean="0">
                <a:solidFill>
                  <a:srgbClr val="62C2B2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dirty="0" smtClean="0">
                <a:solidFill>
                  <a:srgbClr val="62C2B2"/>
                </a:solidFill>
                <a:latin typeface="Segoe UI" pitchFamily="18" charset="0"/>
                <a:cs typeface="Segoe UI" pitchFamily="18" charset="0"/>
              </a:rPr>
              <a:t>Life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dirty="0" smtClean="0">
                <a:solidFill>
                  <a:srgbClr val="62C2B2"/>
                </a:solidFill>
                <a:latin typeface="Segoe UI" pitchFamily="18" charset="0"/>
                <a:cs typeface="Segoe UI" pitchFamily="18" charset="0"/>
              </a:rPr>
              <a:t>Expectancy</a:t>
            </a:r>
          </a:p>
          <a:p>
            <a:pPr>
              <a:tabLst/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occasions,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emergence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new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initiate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 pandemic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severe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reduces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life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expectancy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 human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population.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Although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exceptional,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events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deserve mention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because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their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enormous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impact.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global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influenza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pandemic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1918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event.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type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influenza</a:t>
            </a:r>
          </a:p>
          <a:p>
            <a:pPr>
              <a:tabLst/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H1N1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genotype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emerged,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likely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recombinant between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avian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human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influenza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Because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 human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population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under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age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25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years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negative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H1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antibodies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spread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rapidly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around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world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estimated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caused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excess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mortality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about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40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million</a:t>
            </a:r>
          </a:p>
          <a:p>
            <a:pPr>
              <a:tabLst/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deaths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less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1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year,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sufficient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cause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transient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reduction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life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expectancy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about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15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years.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archaeology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led 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reconstruction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genetic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sequence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 generation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through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reverse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genetics;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however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apparent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high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virulence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yet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fully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explained 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molecular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terms.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second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striking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instance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impact</a:t>
            </a:r>
          </a:p>
          <a:p>
            <a:pPr>
              <a:tabLst/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HIV/AIDS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life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expectancy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some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countries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sub-Saharan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Africa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(Fig.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12.6).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Botswana,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instance,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AIDS reduced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life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expectancy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about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20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years,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from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age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63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age 42—an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effect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whose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magnitude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recorded medical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history.</a:t>
            </a:r>
            <a:endParaRPr lang="en-US" altLang="zh-CN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350" y="281077"/>
            <a:ext cx="73152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altLang="zh-CN" sz="3200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BASIC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DEFINITIONS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METHODS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Epidemiology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deals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occurrence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populations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  <a:p>
            <a:pPr>
              <a:tabLst>
                <a:tab pos="228600" algn="l"/>
              </a:tabLst>
            </a:pP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Incidence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Prevalence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quantification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occurrence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cardinal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feature 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epidemiology.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accomplish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this,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concept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rates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was introduced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rates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become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basic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coinage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epidemiology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(Fig.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12.1).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Rates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fractions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which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numerator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number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denominator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measure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population.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b="1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incidence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b="1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rate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(also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called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attack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rate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acute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diseases)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used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quantify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number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new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population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frame 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defined,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number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new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population during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interval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counted.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  <a:p>
            <a:pPr>
              <a:tabLst>
                <a:tab pos="228600" algn="l"/>
              </a:tabLst>
            </a:pPr>
            <a:r>
              <a:rPr lang="en-US" altLang="zh-CN" dirty="0" smtClean="0"/>
              <a:t>	</a:t>
            </a:r>
            <a:r>
              <a:rPr lang="en-US" altLang="zh-CN" b="1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Prevalence,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technically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but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ratio,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refers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 total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number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present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specified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interval.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Thus,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numerator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prevalence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includes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just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new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cases but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carried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forward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from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period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prior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specified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interval.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/>
              <a:t>		</a:t>
            </a:r>
            <a:endParaRPr lang="en-US" altLang="zh-CN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/>
          <p:cNvSpPr txBox="1"/>
          <p:nvPr/>
        </p:nvSpPr>
        <p:spPr>
          <a:xfrm>
            <a:off x="133350" y="133350"/>
            <a:ext cx="7315200" cy="55861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tabLst/>
            </a:pPr>
            <a:r>
              <a:rPr lang="en-US" altLang="zh-CN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EMERGENCE</a:t>
            </a:r>
          </a:p>
          <a:p>
            <a:pPr>
              <a:tabLst/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dramatic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aspects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historical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epidemiology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appearance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new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reflect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(a)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 true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appearance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new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population,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but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real possibility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;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(b)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increase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ratio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 endemic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associated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marked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increase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incidence;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lastly,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(c)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recognition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existing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but previously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unidentified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now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clearly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diagnosed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owing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new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laboratory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tests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accompanied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heightened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practitioner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awareness.</a:t>
            </a:r>
          </a:p>
          <a:p>
            <a:pPr>
              <a:tabLst/>
            </a:pP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Emergence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Novel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Viruses</a:t>
            </a:r>
          </a:p>
          <a:p>
            <a:pPr>
              <a:tabLst/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AIDS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other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associated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HIV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too familiar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example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emergence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new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population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AIDS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irst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appeared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United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States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Europe around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1979,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serological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studies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demonstrated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irst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occurred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population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Francisco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1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 2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years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prior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recognition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emergence Of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AIDS was re-enacted in India and Southeast Asia in the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mid 1980s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newly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developed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serologic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virologic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methods permitted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followed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from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earliest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entry</a:t>
            </a:r>
          </a:p>
          <a:p>
            <a:pPr>
              <a:tabLst>
                <a:tab pos="228600" algn="l"/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population.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Evidence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suggests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HIV-2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derived from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indigenous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sooty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mangabeys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HIV-1 originated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simian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immunodeiciency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(SIV)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strains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circulating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chimpanzees.</a:t>
            </a:r>
            <a:endParaRPr lang="en-US" altLang="zh-CN" sz="800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  <a:p>
            <a:pPr>
              <a:tabLst/>
            </a:pPr>
            <a:endParaRPr lang="en-US" altLang="zh-CN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9550" y="88999"/>
            <a:ext cx="716280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41300" algn="l"/>
              </a:tabLst>
            </a:pP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New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Recognition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an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Existing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Virus</a:t>
            </a:r>
          </a:p>
          <a:p>
            <a:pPr>
              <a:tabLst>
                <a:tab pos="241300" algn="l"/>
              </a:tabLst>
            </a:pPr>
            <a:r>
              <a:rPr lang="en-US" altLang="zh-CN" dirty="0" smtClean="0"/>
              <a:t>	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striking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acute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pulmonary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syndrome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high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mortality</a:t>
            </a:r>
            <a:r>
              <a:rPr lang="ar-IQ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irst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reported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southwestern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United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States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1993, 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combined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epidemiologic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laboratory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investigation indicated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agent,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SNV,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previously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unknown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bunyavirus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belonging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Hantavirus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genus.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SNV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indigenous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mice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</a:t>
            </a:r>
            <a:r>
              <a:rPr lang="en-US" altLang="zh-CN" i="1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Peromyscus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i="1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maniculatus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),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which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it causes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persistent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accompanied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excretion leading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production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virus-infected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aerosols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exposure 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humans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.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emergence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SNV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result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recognition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long-existing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agent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brought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 attention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because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unusual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cluster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associated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</a:p>
          <a:p>
            <a:pPr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transient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increase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mouse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population.</a:t>
            </a:r>
          </a:p>
          <a:p>
            <a:endParaRPr lang="en-US" altLang="zh-CN" dirty="0" smtClean="0"/>
          </a:p>
          <a:p>
            <a:pPr>
              <a:tabLst>
                <a:tab pos="241300" algn="l"/>
              </a:tabLst>
            </a:pP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Possible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Increased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Frequency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of</a:t>
            </a:r>
          </a:p>
          <a:p>
            <a:pPr>
              <a:tabLst>
                <a:tab pos="241300" algn="l"/>
              </a:tabLst>
            </a:pP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Disease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Emergence</a:t>
            </a:r>
          </a:p>
          <a:p>
            <a:pPr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New</a:t>
            </a:r>
            <a:r>
              <a:rPr lang="ar-IQ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ar-IQ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diseases</a:t>
            </a:r>
            <a:r>
              <a:rPr lang="ar-IQ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may</a:t>
            </a:r>
            <a:r>
              <a:rPr lang="ar-IQ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ar-IQ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emerging</a:t>
            </a:r>
            <a:r>
              <a:rPr lang="ar-IQ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ar-IQ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 </a:t>
            </a:r>
            <a:r>
              <a:rPr lang="en-US" altLang="zh-CN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zoonoses</a:t>
            </a:r>
            <a:r>
              <a:rPr lang="ar-IQ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at</a:t>
            </a:r>
            <a:r>
              <a:rPr lang="ar-IQ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ar-IQ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increasing frequency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Several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secular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trends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enhanced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probability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emergence 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new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 diseases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(Fig.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12.9).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First</a:t>
            </a:r>
            <a:r>
              <a:rPr lang="en-US" altLang="zh-CN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,the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population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world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inexorably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continued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increase, 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urbanization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concentrated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higher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proportion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people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densely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populated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areas,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facilitating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transmission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 any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new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Second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modern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transportation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permits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 carriage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around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globe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single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incubation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period.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Third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man-made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perturbations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environment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occurring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increasing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pace,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increasing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</a:p>
          <a:p>
            <a:pPr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likelihood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transmission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zoonotic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arboviral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350" y="-59650"/>
            <a:ext cx="7315200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28600" algn="l"/>
                <a:tab pos="241300" algn="l"/>
              </a:tabLst>
            </a:pPr>
            <a:r>
              <a:rPr lang="en-US" altLang="zh-CN" sz="3200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EPIDEMICS</a:t>
            </a:r>
          </a:p>
          <a:p>
            <a:pPr>
              <a:tabLst>
                <a:tab pos="228600" algn="l"/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</a:t>
            </a:r>
            <a:r>
              <a:rPr lang="ar-IQ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medical</a:t>
            </a:r>
            <a:r>
              <a:rPr lang="ar-IQ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phenomenon</a:t>
            </a:r>
            <a:r>
              <a:rPr lang="ar-IQ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ar-IQ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more</a:t>
            </a:r>
            <a:r>
              <a:rPr lang="ar-IQ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dramatic</a:t>
            </a:r>
            <a:r>
              <a:rPr lang="ar-IQ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than</a:t>
            </a:r>
            <a:r>
              <a:rPr lang="ar-IQ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ar-IQ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occurrence 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epidemic.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immediate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cause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epidemic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 heightened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transmission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causal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agent.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Epidemics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 classified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according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their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principal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mode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transmission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 either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common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source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propagated.</a:t>
            </a:r>
          </a:p>
          <a:p>
            <a:pPr>
              <a:tabLst>
                <a:tab pos="228600" algn="l"/>
                <a:tab pos="241300" algn="l"/>
              </a:tabLst>
            </a:pP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Common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Source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Epidemics</a:t>
            </a:r>
          </a:p>
          <a:p>
            <a:pPr>
              <a:tabLst>
                <a:tab pos="228600" algn="l"/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Common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source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outbreaks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term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implies,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owing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 exposure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from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common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source,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usually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either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 food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water,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aerosol,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injected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product.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Common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source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outbreaks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potential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explosive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because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simultaneous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exposure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many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individuals;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however,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because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</a:p>
          <a:p>
            <a:pPr>
              <a:tabLst>
                <a:tab pos="228600" algn="l"/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exposure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frequently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limited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time,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outbreaks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 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relatively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short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duration.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Finally,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common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source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outbreaks challenge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epidemiologist,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because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unraveling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source may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lead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termination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ongoing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outbreak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prevention 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recurrences.</a:t>
            </a:r>
          </a:p>
          <a:p>
            <a:pPr>
              <a:tabLst>
                <a:tab pos="228600" algn="l"/>
                <a:tab pos="241300" algn="l"/>
              </a:tabLst>
            </a:pPr>
            <a:r>
              <a:rPr lang="en-US" altLang="zh-CN" dirty="0" smtClean="0"/>
              <a:t>		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example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illustrate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common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source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epidemics.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At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beginning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World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II,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military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decided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immunize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large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number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troops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against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yellow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fever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because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it was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clear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would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several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tropical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theaters where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jungle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yellow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fever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might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encountered.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attenuated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17D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strain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yellow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fever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newly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developed vaccine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considered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safe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effective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immunogen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.</a:t>
            </a:r>
          </a:p>
          <a:p>
            <a:pPr>
              <a:tabLst>
                <a:tab pos="228600" algn="l"/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Because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vaccine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efficacy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depended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infectivity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17D virus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stability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enhanced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including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serum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 final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formulation.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Human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serum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used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avoid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serum sickness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),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almost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1,000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donors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were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recruited,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 whom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were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medical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students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Johns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Hopkins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University.</a:t>
            </a:r>
          </a:p>
          <a:p>
            <a:pPr>
              <a:tabLst>
                <a:tab pos="228600" algn="l"/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Unfortunately,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least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individual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carrier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hepatitis B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result,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over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400,000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troops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received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contaminated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vaccine,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causing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massive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epidemic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hepatitis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(about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20,000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cases)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spring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1942.</a:t>
            </a:r>
            <a:r>
              <a:rPr lang="en-US" altLang="zh-CN" dirty="0" smtClean="0"/>
              <a:t>	</a:t>
            </a:r>
            <a:endParaRPr lang="en-US" altLang="zh-CN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1"/>
          <p:cNvSpPr txBox="1"/>
          <p:nvPr/>
        </p:nvSpPr>
        <p:spPr>
          <a:xfrm>
            <a:off x="133350" y="627231"/>
            <a:ext cx="7239000" cy="8345319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Propagated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Epidemics</a:t>
            </a:r>
          </a:p>
          <a:p>
            <a:pPr>
              <a:tabLst>
                <a:tab pos="228600" algn="l"/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Propagated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epidemics,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term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implies,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involve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host-to-host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spread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virus.The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occurrence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epidemic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therefore owing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three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parameters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determine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clinical disease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incidence—namely,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proportion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population susceptible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proportion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infectious)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individuals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ratio.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produce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unusually high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incidence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defines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epidemic,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least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these parameters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must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operating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above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usual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level.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some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but not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outbreaks,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it is possible 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implicate a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specific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parameter.</a:t>
            </a:r>
          </a:p>
          <a:p>
            <a:pPr>
              <a:tabLst>
                <a:tab pos="228600" algn="l"/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proportion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susceptibles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determined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two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characteristics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given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virus—namely,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generation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transmissibility.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relatively short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generation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time,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influenza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spread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more rapidly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poliovirus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despite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lower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transmissibility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(R0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inluenza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approximately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2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compared</a:t>
            </a:r>
          </a:p>
          <a:p>
            <a:pPr>
              <a:tabLst>
                <a:tab pos="228600" algn="l"/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5–7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polioviruses).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Generation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transmissibility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determine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kinetics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related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titers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excreted;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parameters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inluenced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 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specific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genes.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tabLst>
                <a:tab pos="228600" algn="l"/>
                <a:tab pos="241300" algn="l"/>
              </a:tabLst>
            </a:pPr>
            <a:r>
              <a:rPr lang="en-US" altLang="zh-CN" dirty="0" smtClean="0"/>
              <a:t>	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major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determinant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ratio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 </a:t>
            </a:r>
            <a:r>
              <a:rPr lang="en-US" altLang="zh-CN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pathogenicity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exhibit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great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natural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variation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 </a:t>
            </a:r>
            <a:r>
              <a:rPr lang="en-US" altLang="zh-CN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pathogenicity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classical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example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variola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which caused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virulent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forms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smallpox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</a:t>
            </a:r>
            <a:r>
              <a:rPr lang="en-US" altLang="zh-CN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variola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major)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India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 Africa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much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milder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</a:t>
            </a:r>
            <a:r>
              <a:rPr lang="en-US" altLang="zh-CN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alastrim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variola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minor)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 South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America.</a:t>
            </a:r>
            <a:r>
              <a:rPr lang="en-US" altLang="zh-CN" dirty="0" smtClean="0"/>
              <a:t>	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.</a:t>
            </a:r>
          </a:p>
          <a:p>
            <a:pPr>
              <a:tabLst>
                <a:tab pos="228600" algn="l"/>
              </a:tabLst>
            </a:pPr>
            <a:endParaRPr lang="en-US" altLang="zh-CN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  <a:p>
            <a:pPr>
              <a:tabLst>
                <a:tab pos="228600" algn="l"/>
              </a:tabLst>
            </a:pPr>
            <a:r>
              <a:rPr lang="en-US" altLang="zh-CN" dirty="0" smtClean="0"/>
              <a:t>	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350" y="-64651"/>
            <a:ext cx="73152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CN" dirty="0" smtClean="0"/>
          </a:p>
          <a:p>
            <a:pPr>
              <a:tabLst>
                <a:tab pos="241300" algn="l"/>
              </a:tabLst>
            </a:pPr>
            <a:r>
              <a:rPr lang="en-US" altLang="zh-CN" sz="3200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PERPETUATION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ERADICATION</a:t>
            </a:r>
          </a:p>
          <a:p>
            <a:pPr>
              <a:tabLst>
                <a:tab pos="241300" algn="l"/>
              </a:tabLst>
            </a:pPr>
            <a:r>
              <a:rPr lang="en-US" altLang="zh-CN" sz="3200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VIRUSES</a:t>
            </a:r>
          </a:p>
          <a:p>
            <a:pPr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whether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cause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acute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chronic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infections, 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capable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persisting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populations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because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perpetuation 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requirement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survival.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Eradication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converse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 perpetuation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represents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ultimate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method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control 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determine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potential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eradication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necessary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irst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understand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requirements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</a:p>
          <a:p>
            <a:pPr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perpetuation.</a:t>
            </a:r>
          </a:p>
          <a:p>
            <a:pPr>
              <a:tabLst>
                <a:tab pos="241300" algn="l"/>
              </a:tabLst>
            </a:pPr>
            <a:r>
              <a:rPr lang="en-US" altLang="zh-CN" dirty="0" smtClean="0"/>
              <a:t>	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Parameters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determine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perpetuation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include population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variables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variables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Population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determinants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include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(a)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size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population,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(b)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turnover rate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(rate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which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susceptibles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introduced),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(c)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density</a:t>
            </a:r>
          </a:p>
          <a:p>
            <a:pPr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population,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(d)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proportion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population</a:t>
            </a:r>
          </a:p>
          <a:p>
            <a:pPr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susceptible.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determinants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include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(a)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transmissibility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, (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generation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time,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(c)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duration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infectiousness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acute 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persistent).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three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variables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determine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 spread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through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population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given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population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parameters).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Paradoxically,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agent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spreads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rapidly</a:t>
            </a:r>
          </a:p>
          <a:p>
            <a:pPr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exhaust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susceptibles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disappear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quickly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from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 small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population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moves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indolently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through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same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population.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2300" y="355600"/>
            <a:ext cx="177800" cy="1651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300"/>
              </a:lnSpc>
              <a:tabLst/>
            </a:pPr>
            <a:r>
              <a:rPr lang="en-US" altLang="zh-CN" sz="1100" b="1" dirty="0" smtClean="0">
                <a:solidFill>
                  <a:srgbClr val="FFFFFF"/>
                </a:solidFill>
                <a:latin typeface="Segoe UI" pitchFamily="18" charset="0"/>
                <a:cs typeface="Segoe UI" pitchFamily="18" charset="0"/>
              </a:rPr>
              <a:t>332</a:t>
            </a:r>
          </a:p>
        </p:txBody>
      </p:sp>
      <p:sp>
        <p:nvSpPr>
          <p:cNvPr id="16" name="TextBox 1"/>
          <p:cNvSpPr txBox="1"/>
          <p:nvPr/>
        </p:nvSpPr>
        <p:spPr>
          <a:xfrm>
            <a:off x="209550" y="136594"/>
            <a:ext cx="7086600" cy="8109912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Requirements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Eradication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history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smallpox,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recently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rinderpest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virus, demonstrates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eradication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attainable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objective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 selected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human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animal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salient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epidemiologic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features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made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smallpox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eradication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possible were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relatively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long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incubation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period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(about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14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days)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low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infectiousness,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equivalent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durations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 latent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incubation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latin typeface="Garamond" pitchFamily="18" charset="0"/>
                <a:cs typeface="Garamond" pitchFamily="18" charset="0"/>
              </a:rPr>
              <a:t>periods,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latin typeface="Garamond" pitchFamily="18" charset="0"/>
                <a:cs typeface="Garamond" pitchFamily="18" charset="0"/>
              </a:rPr>
              <a:t>its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latin typeface="Garamond" pitchFamily="18" charset="0"/>
                <a:cs typeface="Garamond" pitchFamily="18" charset="0"/>
              </a:rPr>
              <a:t>marked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latin typeface="Garamond" pitchFamily="18" charset="0"/>
                <a:cs typeface="Garamond" pitchFamily="18" charset="0"/>
              </a:rPr>
              <a:t>seasonality,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latin typeface="Garamond" pitchFamily="18" charset="0"/>
                <a:cs typeface="Garamond" pitchFamily="18" charset="0"/>
              </a:rPr>
              <a:t>case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latin typeface="Garamond" pitchFamily="18" charset="0"/>
                <a:cs typeface="Garamond" pitchFamily="18" charset="0"/>
              </a:rPr>
              <a:t>to 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latin typeface="Garamond" pitchFamily="18" charset="0"/>
                <a:cs typeface="Garamond" pitchFamily="18" charset="0"/>
              </a:rPr>
              <a:t>ratio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latin typeface="Garamond" pitchFamily="18" charset="0"/>
                <a:cs typeface="Garamond" pitchFamily="18" charset="0"/>
              </a:rPr>
              <a:t>approaching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latin typeface="Garamond" pitchFamily="18" charset="0"/>
                <a:cs typeface="Garamond" pitchFamily="18" charset="0"/>
              </a:rPr>
              <a:t>1,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latin typeface="Garamond" pitchFamily="18" charset="0"/>
                <a:cs typeface="Garamond" pitchFamily="18" charset="0"/>
              </a:rPr>
              <a:t>lack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latin typeface="Garamond" pitchFamily="18" charset="0"/>
                <a:cs typeface="Garamond" pitchFamily="18" charset="0"/>
              </a:rPr>
              <a:t>extrahuman</a:t>
            </a:r>
            <a:r>
              <a:rPr lang="en-US" altLang="zh-CN" dirty="0" smtClean="0">
                <a:latin typeface="Garamond" pitchFamily="18" charset="0"/>
                <a:cs typeface="Garamond" pitchFamily="18" charset="0"/>
              </a:rPr>
              <a:t> reservoir</a:t>
            </a:r>
            <a:r>
              <a:rPr lang="en-US" altLang="zh-CN" dirty="0" smtClean="0">
                <a:latin typeface="Garamond" pitchFamily="18" charset="0"/>
                <a:cs typeface="Garamond" pitchFamily="18" charset="0"/>
              </a:rPr>
              <a:t>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latin typeface="Garamond" pitchFamily="18" charset="0"/>
                <a:cs typeface="Garamond" pitchFamily="18" charset="0"/>
              </a:rPr>
              <a:t>These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latin typeface="Garamond" pitchFamily="18" charset="0"/>
                <a:cs typeface="Garamond" pitchFamily="18" charset="0"/>
              </a:rPr>
              <a:t>features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latin typeface="Garamond" pitchFamily="18" charset="0"/>
                <a:cs typeface="Garamond" pitchFamily="18" charset="0"/>
              </a:rPr>
              <a:t>made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latin typeface="Garamond" pitchFamily="18" charset="0"/>
                <a:cs typeface="Garamond" pitchFamily="18" charset="0"/>
              </a:rPr>
              <a:t>it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latin typeface="Garamond" pitchFamily="18" charset="0"/>
                <a:cs typeface="Garamond" pitchFamily="18" charset="0"/>
              </a:rPr>
              <a:t>possible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latin typeface="Garamond" pitchFamily="18" charset="0"/>
                <a:cs typeface="Garamond" pitchFamily="18" charset="0"/>
              </a:rPr>
              <a:t>abandon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latin typeface="Garamond" pitchFamily="18" charset="0"/>
                <a:cs typeface="Garamond" pitchFamily="18" charset="0"/>
              </a:rPr>
              <a:t>mass vaccination </a:t>
            </a:r>
            <a:r>
              <a:rPr lang="en-US" altLang="zh-CN" dirty="0" smtClean="0">
                <a:latin typeface="Garamond" pitchFamily="18" charset="0"/>
                <a:cs typeface="Garamond" pitchFamily="18" charset="0"/>
              </a:rPr>
              <a:t>in favor of a search-and-containment strategy in which local outbreaks were </a:t>
            </a:r>
            <a:r>
              <a:rPr lang="en-US" altLang="zh-CN" dirty="0" smtClean="0">
                <a:latin typeface="Garamond" pitchFamily="18" charset="0"/>
                <a:cs typeface="Garamond" pitchFamily="18" charset="0"/>
              </a:rPr>
              <a:t>identified </a:t>
            </a:r>
            <a:r>
              <a:rPr lang="en-US" altLang="zh-CN" dirty="0" smtClean="0">
                <a:latin typeface="Garamond" pitchFamily="18" charset="0"/>
                <a:cs typeface="Garamond" pitchFamily="18" charset="0"/>
              </a:rPr>
              <a:t>and aborted by intensive immunization around each </a:t>
            </a:r>
            <a:r>
              <a:rPr lang="en-US" altLang="zh-CN" dirty="0" smtClean="0">
                <a:latin typeface="Garamond" pitchFamily="18" charset="0"/>
                <a:cs typeface="Garamond" pitchFamily="18" charset="0"/>
              </a:rPr>
              <a:t>focus. </a:t>
            </a:r>
            <a:r>
              <a:rPr lang="en-US" altLang="zh-CN" dirty="0" smtClean="0">
                <a:latin typeface="Garamond" pitchFamily="18" charset="0"/>
                <a:cs typeface="Garamond" pitchFamily="18" charset="0"/>
              </a:rPr>
              <a:t>The few local outbreaks during the seasonal trough were essential to the success of this strategy.</a:t>
            </a:r>
          </a:p>
          <a:p>
            <a:pPr>
              <a:tabLst>
                <a:tab pos="228600" algn="l"/>
              </a:tabLst>
            </a:pPr>
            <a:endParaRPr lang="en-US" altLang="zh-CN" dirty="0" smtClean="0">
              <a:solidFill>
                <a:srgbClr val="FF0000"/>
              </a:solidFill>
              <a:latin typeface="Garamond" pitchFamily="18" charset="0"/>
              <a:cs typeface="Garamond" pitchFamily="18" charset="0"/>
            </a:endParaRPr>
          </a:p>
          <a:p>
            <a:pPr>
              <a:tabLst>
                <a:tab pos="228600" algn="l"/>
              </a:tabLst>
            </a:pP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Development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Assessment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of</a:t>
            </a:r>
          </a:p>
          <a:p>
            <a:pPr>
              <a:tabLst/>
            </a:pP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Control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Measures</a:t>
            </a:r>
          </a:p>
          <a:p>
            <a:pPr>
              <a:tabLst/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addition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vaccines,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other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control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measures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sometimes useful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against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approaches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seek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reduce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risk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exposure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usually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suggested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epidemiologic studies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transmission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mechanisms.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Examples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include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reduction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risk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associated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blood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blood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products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 such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hepatitis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hepatitis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HIV,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human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T-cell</a:t>
            </a:r>
          </a:p>
          <a:p>
            <a:pPr>
              <a:tabLst/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Leukemia viruses I and II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. Another classical example is the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reduction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urban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yellow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fever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dengue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through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control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i="1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Aedes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 </a:t>
            </a:r>
            <a:r>
              <a:rPr lang="en-US" altLang="zh-CN" i="1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aegypti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mosquito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populations.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epidemiologic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management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illustrated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study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Bolivian hemorrhagic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fever—an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arenavirus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endemic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certain</a:t>
            </a:r>
          </a:p>
          <a:p>
            <a:pPr>
              <a:tabLst/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rural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villages.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Ecological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studies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suggested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was</a:t>
            </a:r>
          </a:p>
          <a:p>
            <a:pPr>
              <a:tabLst/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Enzootic in one species of </a:t>
            </a:r>
            <a:r>
              <a:rPr lang="en-US" altLang="zh-CN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peridomestic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 house-dwelling mouse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—</a:t>
            </a:r>
          </a:p>
          <a:p>
            <a:pPr>
              <a:tabLst/>
            </a:pPr>
            <a:r>
              <a:rPr lang="en-US" altLang="zh-CN" i="1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Calomys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i="1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callosus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—and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transmitted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aerosolized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fomites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.</a:t>
            </a:r>
          </a:p>
          <a:p>
            <a:pPr>
              <a:tabLst>
                <a:tab pos="228600" algn="l"/>
              </a:tabLst>
            </a:pPr>
            <a:endParaRPr lang="en-US" altLang="zh-CN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100" y="774700"/>
            <a:ext cx="3073400" cy="2349500"/>
          </a:xfrm>
          <a:prstGeom prst="rect">
            <a:avLst/>
          </a:prstGeom>
          <a:noFill/>
        </p:spPr>
      </p:pic>
      <p:sp>
        <p:nvSpPr>
          <p:cNvPr id="7" name="TextBox 1"/>
          <p:cNvSpPr txBox="1"/>
          <p:nvPr/>
        </p:nvSpPr>
        <p:spPr>
          <a:xfrm>
            <a:off x="673100" y="3390900"/>
            <a:ext cx="5861050" cy="1538883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tabLst>
                <a:tab pos="241300" algn="l"/>
              </a:tabLst>
            </a:pPr>
            <a:r>
              <a:rPr lang="en-US" altLang="zh-CN" sz="900" b="1" dirty="0" smtClean="0">
                <a:solidFill>
                  <a:srgbClr val="9C0835"/>
                </a:solidFill>
                <a:latin typeface="Segoe UI" pitchFamily="18" charset="0"/>
                <a:cs typeface="Segoe UI" pitchFamily="18" charset="0"/>
              </a:rPr>
              <a:t>FIGURE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b="1" dirty="0" smtClean="0">
                <a:solidFill>
                  <a:srgbClr val="9C0835"/>
                </a:solidFill>
                <a:latin typeface="Segoe UI" pitchFamily="18" charset="0"/>
                <a:cs typeface="Segoe UI" pitchFamily="18" charset="0"/>
              </a:rPr>
              <a:t>12.1.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Computation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incidence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rate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prevalence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ratio.</a:t>
            </a:r>
          </a:p>
          <a:p>
            <a:pPr>
              <a:tabLst>
                <a:tab pos="241300" algn="l"/>
              </a:tabLst>
            </a:pP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900" i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shaded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900" i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area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defines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population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time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frame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that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can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be expressed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as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person-time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units.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Cases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disease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indicated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by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i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circles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(placed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according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date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their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onset)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i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arrows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for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duration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of</a:t>
            </a:r>
          </a:p>
          <a:p>
            <a:pPr>
              <a:tabLst>
                <a:tab pos="241300" algn="l"/>
              </a:tabLst>
            </a:pP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illness.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900" i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Solid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900" i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circles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would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counted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for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computation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incidence, whereas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i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open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i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circles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would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excluded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because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they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had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onset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outside the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designated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time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frame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or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were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resident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outside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population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bound-</a:t>
            </a:r>
          </a:p>
          <a:p>
            <a:pPr>
              <a:tabLst>
                <a:tab pos="241300" algn="l"/>
              </a:tabLst>
            </a:pP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aries.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Incidence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equals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number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cases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divided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by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population-time units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.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Prevalence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would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determined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by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i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single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i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vertical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i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line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across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the hatched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area: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Cases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active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at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that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time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point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would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divided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by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size</a:t>
            </a:r>
          </a:p>
          <a:p>
            <a:pPr>
              <a:tabLst>
                <a:tab pos="241300" algn="l"/>
              </a:tabLst>
            </a:pP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population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compute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prevalence.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sz="1000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350" y="-323850"/>
            <a:ext cx="7391400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CN" dirty="0" smtClean="0"/>
          </a:p>
          <a:p>
            <a:pPr>
              <a:tabLst>
                <a:tab pos="241300" algn="l"/>
              </a:tabLst>
            </a:pPr>
            <a:r>
              <a:rPr lang="en-US" altLang="zh-CN" dirty="0" smtClean="0"/>
              <a:t>	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Sources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Data</a:t>
            </a:r>
          </a:p>
          <a:p>
            <a:pPr>
              <a:tabLst>
                <a:tab pos="241300" algn="l"/>
              </a:tabLst>
            </a:pPr>
            <a:r>
              <a:rPr lang="en-US" altLang="zh-CN" dirty="0" smtClean="0"/>
              <a:t>	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(viral)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several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sources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 case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data.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Passive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surveillance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denotes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continuous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reporting 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healthcare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workers.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law,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many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aredesignated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“reportable,”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theory,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reporting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all cases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required.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Within increasing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interest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pandemic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spread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respiratory 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emergence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new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zoonotic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pathogens, global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surveillance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networks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established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provide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data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incidence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transmission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real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time,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including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Program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Monitoring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Emerging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</a:t>
            </a:r>
            <a:r>
              <a:rPr lang="en-US" altLang="zh-CN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ProMED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World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Health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Organization’s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Global Outbreak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Alert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Response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Network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(GOARN).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/>
              <a:t>	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detection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through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epidemic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investigation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traditional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approach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collecting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information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outbreaks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investigations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usually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initiated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 public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health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authorities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but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instigated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healthcare workers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patient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families.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purpose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studies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several: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(a)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classify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illness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determine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causative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organism,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(b)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assess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extent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outbreak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economic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 health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impact,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(c)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abort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outbreak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prevent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recurrent Episodes.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(d)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inform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reassure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public. 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/>
              <a:t>	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Serological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surveys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used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detect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footprints 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leaves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population.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Serosurveys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particularly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useful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because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leave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 imprint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individuals—that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presence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immunoglobulin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</a:t>
            </a:r>
            <a:r>
              <a:rPr lang="en-US" altLang="zh-CN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IgG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antibody,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which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often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life long.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Because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many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cause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asymptomatic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infections 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nondescript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illnesses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addition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diagnosable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diseases, serological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surveys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identify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inapparent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apparent infections.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350" y="57150"/>
            <a:ext cx="7315200" cy="6827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Cohort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Case-Control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Study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Designs</a:t>
            </a:r>
            <a:endParaRPr lang="en-US" altLang="zh-CN" sz="800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  <a:p>
            <a:pPr>
              <a:tabLst/>
            </a:pPr>
            <a:r>
              <a:rPr lang="en-US" altLang="zh-CN" sz="2400" b="1" dirty="0" smtClean="0">
                <a:solidFill>
                  <a:srgbClr val="62C2B2"/>
                </a:solidFill>
                <a:latin typeface="Segoe UI" pitchFamily="18" charset="0"/>
                <a:cs typeface="Segoe UI" pitchFamily="18" charset="0"/>
              </a:rPr>
              <a:t>Cohort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dirty="0" smtClean="0">
                <a:solidFill>
                  <a:srgbClr val="62C2B2"/>
                </a:solidFill>
                <a:latin typeface="Segoe UI" pitchFamily="18" charset="0"/>
                <a:cs typeface="Segoe UI" pitchFamily="18" charset="0"/>
              </a:rPr>
              <a:t>Studies</a:t>
            </a:r>
          </a:p>
          <a:p>
            <a:pPr>
              <a:tabLst/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cohort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study,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which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conducted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prospectively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 retrospectively,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population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divided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two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groups,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one 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without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specified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exposure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attribute.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Both groups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followed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prospectively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incidence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under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study,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incidence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rates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both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groups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then</a:t>
            </a:r>
          </a:p>
          <a:p>
            <a:pPr>
              <a:lnSpc>
                <a:spcPts val="21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computed.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hypothetical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example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shown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Table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12.1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.</a:t>
            </a:r>
          </a:p>
          <a:p>
            <a:pPr>
              <a:lnSpc>
                <a:spcPts val="2100"/>
              </a:lnSpc>
              <a:tabLst>
                <a:tab pos="228600" algn="l"/>
              </a:tabLst>
            </a:pPr>
            <a:endParaRPr lang="en-US" altLang="zh-CN" sz="2000" b="1" dirty="0" smtClean="0">
              <a:solidFill>
                <a:srgbClr val="231F20"/>
              </a:solidFill>
              <a:latin typeface="Garamond" pitchFamily="18" charset="0"/>
              <a:cs typeface="Segoe UI" pitchFamily="18" charset="0"/>
            </a:endParaRPr>
          </a:p>
          <a:p>
            <a:pPr>
              <a:lnSpc>
                <a:spcPts val="2100"/>
              </a:lnSpc>
              <a:tabLst>
                <a:tab pos="228600" algn="l"/>
              </a:tabLst>
            </a:pPr>
            <a:r>
              <a:rPr lang="en-US" altLang="zh-CN" sz="2000" b="1" dirty="0" smtClean="0">
                <a:solidFill>
                  <a:srgbClr val="62C2B2"/>
                </a:solidFill>
                <a:latin typeface="Segoe UI" pitchFamily="18" charset="0"/>
                <a:cs typeface="Segoe UI" pitchFamily="18" charset="0"/>
              </a:rPr>
              <a:t> </a:t>
            </a:r>
            <a:r>
              <a:rPr lang="en-US" altLang="zh-CN" sz="2000" b="1" dirty="0" smtClean="0">
                <a:solidFill>
                  <a:srgbClr val="62C2B2"/>
                </a:solidFill>
                <a:latin typeface="Segoe UI" pitchFamily="18" charset="0"/>
                <a:cs typeface="Segoe UI" pitchFamily="18" charset="0"/>
              </a:rPr>
              <a:t>Case-Control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b="1" dirty="0" smtClean="0">
                <a:solidFill>
                  <a:srgbClr val="62C2B2"/>
                </a:solidFill>
                <a:latin typeface="Segoe UI" pitchFamily="18" charset="0"/>
                <a:cs typeface="Segoe UI" pitchFamily="18" charset="0"/>
              </a:rPr>
              <a:t>Studies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Cohort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studies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usually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require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extensive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resources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time because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necessitate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enrollment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large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numbers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 subjects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must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followed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period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months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years;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less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frequent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expectation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larger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population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longer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follow-up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needed.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Needless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say,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costs 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prospective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cohort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studies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great,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limiting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 situations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introduction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new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drug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vaccine, 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illustrated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Table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12.2.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Case-control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studies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more cost-effective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because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involve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smaller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numbers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subjects 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require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longitudinal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follow-up,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particularly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 disease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outcome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rare.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Table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12.1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shows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simplified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version 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study.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relative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risk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estimated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ratio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two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odds (0.4/1.2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Symbol" pitchFamily="18" charset="0"/>
                <a:cs typeface="Symbol" pitchFamily="18" charset="0"/>
              </a:rPr>
              <a:t>=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0.33).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two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samples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(cases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 controls)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must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representative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population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from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which they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drawn,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incidence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must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low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so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comprise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less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10%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total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population.</a:t>
            </a:r>
          </a:p>
          <a:p>
            <a:pPr>
              <a:lnSpc>
                <a:spcPts val="1100"/>
              </a:lnSpc>
              <a:tabLst>
                <a:tab pos="228600" algn="l"/>
              </a:tabLst>
            </a:pPr>
            <a:endParaRPr lang="en-US" altLang="zh-CN" sz="1000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  <a:p>
            <a:pPr>
              <a:tabLst/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/>
          <p:cNvSpPr/>
          <p:nvPr/>
        </p:nvSpPr>
        <p:spPr>
          <a:xfrm>
            <a:off x="1454391" y="990600"/>
            <a:ext cx="4563288" cy="1784350"/>
          </a:xfrm>
          <a:custGeom>
            <a:avLst/>
            <a:gdLst>
              <a:gd name="connsiteX0" fmla="*/ 0 w 4563288"/>
              <a:gd name="connsiteY0" fmla="*/ 1784350 h 1784350"/>
              <a:gd name="connsiteX1" fmla="*/ 4563287 w 4563288"/>
              <a:gd name="connsiteY1" fmla="*/ 1784350 h 1784350"/>
              <a:gd name="connsiteX2" fmla="*/ 4563287 w 4563288"/>
              <a:gd name="connsiteY2" fmla="*/ 0 h 1784350"/>
              <a:gd name="connsiteX3" fmla="*/ 0 w 4563288"/>
              <a:gd name="connsiteY3" fmla="*/ 0 h 1784350"/>
              <a:gd name="connsiteX4" fmla="*/ 0 w 4563288"/>
              <a:gd name="connsiteY4" fmla="*/ 1784350 h 178435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4563288" h="1784350">
                <a:moveTo>
                  <a:pt x="0" y="1784350"/>
                </a:moveTo>
                <a:lnTo>
                  <a:pt x="4563287" y="1784350"/>
                </a:lnTo>
                <a:lnTo>
                  <a:pt x="4563287" y="0"/>
                </a:lnTo>
                <a:lnTo>
                  <a:pt x="0" y="0"/>
                </a:lnTo>
                <a:lnTo>
                  <a:pt x="0" y="1784350"/>
                </a:lnTo>
              </a:path>
            </a:pathLst>
          </a:custGeom>
          <a:solidFill>
            <a:srgbClr val="FCF5E3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Freeform 3"/>
          <p:cNvSpPr/>
          <p:nvPr/>
        </p:nvSpPr>
        <p:spPr>
          <a:xfrm>
            <a:off x="1454391" y="800100"/>
            <a:ext cx="1397000" cy="203200"/>
          </a:xfrm>
          <a:custGeom>
            <a:avLst/>
            <a:gdLst>
              <a:gd name="connsiteX0" fmla="*/ 0 w 1397000"/>
              <a:gd name="connsiteY0" fmla="*/ 203200 h 203200"/>
              <a:gd name="connsiteX1" fmla="*/ 1397000 w 1397000"/>
              <a:gd name="connsiteY1" fmla="*/ 203200 h 203200"/>
              <a:gd name="connsiteX2" fmla="*/ 1397000 w 1397000"/>
              <a:gd name="connsiteY2" fmla="*/ 0 h 203200"/>
              <a:gd name="connsiteX3" fmla="*/ 0 w 1397000"/>
              <a:gd name="connsiteY3" fmla="*/ 0 h 203200"/>
              <a:gd name="connsiteX4" fmla="*/ 0 w 1397000"/>
              <a:gd name="connsiteY4" fmla="*/ 203200 h 2032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397000" h="203200">
                <a:moveTo>
                  <a:pt x="0" y="203200"/>
                </a:moveTo>
                <a:lnTo>
                  <a:pt x="1397000" y="203200"/>
                </a:lnTo>
                <a:lnTo>
                  <a:pt x="1397000" y="0"/>
                </a:lnTo>
                <a:lnTo>
                  <a:pt x="0" y="0"/>
                </a:lnTo>
                <a:lnTo>
                  <a:pt x="0" y="203200"/>
                </a:lnTo>
              </a:path>
            </a:pathLst>
          </a:custGeom>
          <a:solidFill>
            <a:srgbClr val="0B4D82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Freeform 3"/>
          <p:cNvSpPr/>
          <p:nvPr/>
        </p:nvSpPr>
        <p:spPr>
          <a:xfrm>
            <a:off x="2241804" y="800100"/>
            <a:ext cx="3775888" cy="387350"/>
          </a:xfrm>
          <a:custGeom>
            <a:avLst/>
            <a:gdLst>
              <a:gd name="connsiteX0" fmla="*/ 0 w 3775888"/>
              <a:gd name="connsiteY0" fmla="*/ 0 h 387350"/>
              <a:gd name="connsiteX1" fmla="*/ 0 w 3775888"/>
              <a:gd name="connsiteY1" fmla="*/ 290512 h 387350"/>
              <a:gd name="connsiteX2" fmla="*/ 51955 w 3775888"/>
              <a:gd name="connsiteY2" fmla="*/ 387350 h 387350"/>
              <a:gd name="connsiteX3" fmla="*/ 3775887 w 3775888"/>
              <a:gd name="connsiteY3" fmla="*/ 387350 h 387350"/>
              <a:gd name="connsiteX4" fmla="*/ 3775887 w 3775888"/>
              <a:gd name="connsiteY4" fmla="*/ 0 h 387350"/>
              <a:gd name="connsiteX5" fmla="*/ 0 w 3775888"/>
              <a:gd name="connsiteY5" fmla="*/ 0 h 38735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3775888" h="387350">
                <a:moveTo>
                  <a:pt x="0" y="0"/>
                </a:moveTo>
                <a:lnTo>
                  <a:pt x="0" y="290512"/>
                </a:lnTo>
                <a:cubicBezTo>
                  <a:pt x="0" y="387350"/>
                  <a:pt x="51955" y="387350"/>
                  <a:pt x="51955" y="387350"/>
                </a:cubicBezTo>
                <a:lnTo>
                  <a:pt x="3775887" y="387350"/>
                </a:lnTo>
                <a:lnTo>
                  <a:pt x="3775887" y="0"/>
                </a:lnTo>
                <a:lnTo>
                  <a:pt x="0" y="0"/>
                </a:lnTo>
              </a:path>
            </a:pathLst>
          </a:custGeom>
          <a:solidFill>
            <a:srgbClr val="E7C25A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Freeform 3"/>
          <p:cNvSpPr/>
          <p:nvPr/>
        </p:nvSpPr>
        <p:spPr>
          <a:xfrm>
            <a:off x="1448041" y="1560779"/>
            <a:ext cx="1118628" cy="25400"/>
          </a:xfrm>
          <a:custGeom>
            <a:avLst/>
            <a:gdLst>
              <a:gd name="connsiteX0" fmla="*/ 6350 w 1118628"/>
              <a:gd name="connsiteY0" fmla="*/ 6350 h 25400"/>
              <a:gd name="connsiteX1" fmla="*/ 1112278 w 1118628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1118628" h="25400">
                <a:moveTo>
                  <a:pt x="6350" y="6350"/>
                </a:moveTo>
                <a:lnTo>
                  <a:pt x="1112278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/>
        </p:nvSpPr>
        <p:spPr>
          <a:xfrm>
            <a:off x="2553970" y="1560779"/>
            <a:ext cx="797559" cy="25400"/>
          </a:xfrm>
          <a:custGeom>
            <a:avLst/>
            <a:gdLst>
              <a:gd name="connsiteX0" fmla="*/ 6350 w 797559"/>
              <a:gd name="connsiteY0" fmla="*/ 6350 h 25400"/>
              <a:gd name="connsiteX1" fmla="*/ 791209 w 797559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797559" h="25400">
                <a:moveTo>
                  <a:pt x="6350" y="6350"/>
                </a:moveTo>
                <a:lnTo>
                  <a:pt x="791209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/>
        </p:nvSpPr>
        <p:spPr>
          <a:xfrm>
            <a:off x="3338829" y="1560779"/>
            <a:ext cx="751840" cy="25400"/>
          </a:xfrm>
          <a:custGeom>
            <a:avLst/>
            <a:gdLst>
              <a:gd name="connsiteX0" fmla="*/ 6350 w 751840"/>
              <a:gd name="connsiteY0" fmla="*/ 6350 h 25400"/>
              <a:gd name="connsiteX1" fmla="*/ 745490 w 751840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751840" h="25400">
                <a:moveTo>
                  <a:pt x="6350" y="6350"/>
                </a:moveTo>
                <a:lnTo>
                  <a:pt x="745490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Freeform 3"/>
          <p:cNvSpPr/>
          <p:nvPr/>
        </p:nvSpPr>
        <p:spPr>
          <a:xfrm>
            <a:off x="4077970" y="1560779"/>
            <a:ext cx="1040130" cy="25400"/>
          </a:xfrm>
          <a:custGeom>
            <a:avLst/>
            <a:gdLst>
              <a:gd name="connsiteX0" fmla="*/ 6350 w 1040130"/>
              <a:gd name="connsiteY0" fmla="*/ 6350 h 25400"/>
              <a:gd name="connsiteX1" fmla="*/ 1033779 w 1040130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1040130" h="25400">
                <a:moveTo>
                  <a:pt x="6350" y="6350"/>
                </a:moveTo>
                <a:lnTo>
                  <a:pt x="1033779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Freeform 3"/>
          <p:cNvSpPr/>
          <p:nvPr/>
        </p:nvSpPr>
        <p:spPr>
          <a:xfrm>
            <a:off x="5105400" y="1560779"/>
            <a:ext cx="918629" cy="25400"/>
          </a:xfrm>
          <a:custGeom>
            <a:avLst/>
            <a:gdLst>
              <a:gd name="connsiteX0" fmla="*/ 6350 w 918629"/>
              <a:gd name="connsiteY0" fmla="*/ 6350 h 25400"/>
              <a:gd name="connsiteX1" fmla="*/ 912279 w 918629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918629" h="25400">
                <a:moveTo>
                  <a:pt x="6350" y="6350"/>
                </a:moveTo>
                <a:lnTo>
                  <a:pt x="912279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Freeform 3"/>
          <p:cNvSpPr/>
          <p:nvPr/>
        </p:nvSpPr>
        <p:spPr>
          <a:xfrm>
            <a:off x="1448041" y="2237727"/>
            <a:ext cx="1118628" cy="25400"/>
          </a:xfrm>
          <a:custGeom>
            <a:avLst/>
            <a:gdLst>
              <a:gd name="connsiteX0" fmla="*/ 6350 w 1118628"/>
              <a:gd name="connsiteY0" fmla="*/ 6350 h 25400"/>
              <a:gd name="connsiteX1" fmla="*/ 1112278 w 1118628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1118628" h="25400">
                <a:moveTo>
                  <a:pt x="6350" y="6350"/>
                </a:moveTo>
                <a:lnTo>
                  <a:pt x="1112278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Freeform 3"/>
          <p:cNvSpPr/>
          <p:nvPr/>
        </p:nvSpPr>
        <p:spPr>
          <a:xfrm>
            <a:off x="2553970" y="2237727"/>
            <a:ext cx="797559" cy="25400"/>
          </a:xfrm>
          <a:custGeom>
            <a:avLst/>
            <a:gdLst>
              <a:gd name="connsiteX0" fmla="*/ 6350 w 797559"/>
              <a:gd name="connsiteY0" fmla="*/ 6350 h 25400"/>
              <a:gd name="connsiteX1" fmla="*/ 791209 w 797559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797559" h="25400">
                <a:moveTo>
                  <a:pt x="6350" y="6350"/>
                </a:moveTo>
                <a:lnTo>
                  <a:pt x="791209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Freeform 3"/>
          <p:cNvSpPr/>
          <p:nvPr/>
        </p:nvSpPr>
        <p:spPr>
          <a:xfrm>
            <a:off x="3338829" y="2237727"/>
            <a:ext cx="751840" cy="25400"/>
          </a:xfrm>
          <a:custGeom>
            <a:avLst/>
            <a:gdLst>
              <a:gd name="connsiteX0" fmla="*/ 6350 w 751840"/>
              <a:gd name="connsiteY0" fmla="*/ 6350 h 25400"/>
              <a:gd name="connsiteX1" fmla="*/ 745490 w 751840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751840" h="25400">
                <a:moveTo>
                  <a:pt x="6350" y="6350"/>
                </a:moveTo>
                <a:lnTo>
                  <a:pt x="745490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Freeform 3"/>
          <p:cNvSpPr/>
          <p:nvPr/>
        </p:nvSpPr>
        <p:spPr>
          <a:xfrm>
            <a:off x="4077970" y="2237727"/>
            <a:ext cx="1040130" cy="25400"/>
          </a:xfrm>
          <a:custGeom>
            <a:avLst/>
            <a:gdLst>
              <a:gd name="connsiteX0" fmla="*/ 6350 w 1040130"/>
              <a:gd name="connsiteY0" fmla="*/ 6350 h 25400"/>
              <a:gd name="connsiteX1" fmla="*/ 1033779 w 1040130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1040130" h="25400">
                <a:moveTo>
                  <a:pt x="6350" y="6350"/>
                </a:moveTo>
                <a:lnTo>
                  <a:pt x="1033779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Freeform 3"/>
          <p:cNvSpPr/>
          <p:nvPr/>
        </p:nvSpPr>
        <p:spPr>
          <a:xfrm>
            <a:off x="5105400" y="2237727"/>
            <a:ext cx="918629" cy="25400"/>
          </a:xfrm>
          <a:custGeom>
            <a:avLst/>
            <a:gdLst>
              <a:gd name="connsiteX0" fmla="*/ 6350 w 918629"/>
              <a:gd name="connsiteY0" fmla="*/ 6350 h 25400"/>
              <a:gd name="connsiteX1" fmla="*/ 912279 w 918629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918629" h="25400">
                <a:moveTo>
                  <a:pt x="6350" y="6350"/>
                </a:moveTo>
                <a:lnTo>
                  <a:pt x="912279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Freeform 3"/>
          <p:cNvSpPr/>
          <p:nvPr/>
        </p:nvSpPr>
        <p:spPr>
          <a:xfrm>
            <a:off x="1448041" y="2778125"/>
            <a:ext cx="1118628" cy="25400"/>
          </a:xfrm>
          <a:custGeom>
            <a:avLst/>
            <a:gdLst>
              <a:gd name="connsiteX0" fmla="*/ 6350 w 1118628"/>
              <a:gd name="connsiteY0" fmla="*/ 6350 h 25400"/>
              <a:gd name="connsiteX1" fmla="*/ 1112278 w 1118628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1118628" h="25400">
                <a:moveTo>
                  <a:pt x="6350" y="6350"/>
                </a:moveTo>
                <a:lnTo>
                  <a:pt x="1112278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Freeform 3"/>
          <p:cNvSpPr/>
          <p:nvPr/>
        </p:nvSpPr>
        <p:spPr>
          <a:xfrm>
            <a:off x="2553970" y="2778125"/>
            <a:ext cx="797559" cy="25400"/>
          </a:xfrm>
          <a:custGeom>
            <a:avLst/>
            <a:gdLst>
              <a:gd name="connsiteX0" fmla="*/ 6350 w 797559"/>
              <a:gd name="connsiteY0" fmla="*/ 6350 h 25400"/>
              <a:gd name="connsiteX1" fmla="*/ 791209 w 797559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797559" h="25400">
                <a:moveTo>
                  <a:pt x="6350" y="6350"/>
                </a:moveTo>
                <a:lnTo>
                  <a:pt x="791209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Freeform 3"/>
          <p:cNvSpPr/>
          <p:nvPr/>
        </p:nvSpPr>
        <p:spPr>
          <a:xfrm>
            <a:off x="3338829" y="2778125"/>
            <a:ext cx="751840" cy="25400"/>
          </a:xfrm>
          <a:custGeom>
            <a:avLst/>
            <a:gdLst>
              <a:gd name="connsiteX0" fmla="*/ 6350 w 751840"/>
              <a:gd name="connsiteY0" fmla="*/ 6350 h 25400"/>
              <a:gd name="connsiteX1" fmla="*/ 745490 w 751840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751840" h="25400">
                <a:moveTo>
                  <a:pt x="6350" y="6350"/>
                </a:moveTo>
                <a:lnTo>
                  <a:pt x="745490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Freeform 3"/>
          <p:cNvSpPr/>
          <p:nvPr/>
        </p:nvSpPr>
        <p:spPr>
          <a:xfrm>
            <a:off x="4077970" y="2778125"/>
            <a:ext cx="1040130" cy="25400"/>
          </a:xfrm>
          <a:custGeom>
            <a:avLst/>
            <a:gdLst>
              <a:gd name="connsiteX0" fmla="*/ 6350 w 1040130"/>
              <a:gd name="connsiteY0" fmla="*/ 6350 h 25400"/>
              <a:gd name="connsiteX1" fmla="*/ 1033779 w 1040130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1040130" h="25400">
                <a:moveTo>
                  <a:pt x="6350" y="6350"/>
                </a:moveTo>
                <a:lnTo>
                  <a:pt x="1033779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Freeform 3"/>
          <p:cNvSpPr/>
          <p:nvPr/>
        </p:nvSpPr>
        <p:spPr>
          <a:xfrm>
            <a:off x="5105400" y="2778125"/>
            <a:ext cx="918629" cy="25400"/>
          </a:xfrm>
          <a:custGeom>
            <a:avLst/>
            <a:gdLst>
              <a:gd name="connsiteX0" fmla="*/ 6350 w 918629"/>
              <a:gd name="connsiteY0" fmla="*/ 6350 h 25400"/>
              <a:gd name="connsiteX1" fmla="*/ 912279 w 918629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918629" h="25400">
                <a:moveTo>
                  <a:pt x="6350" y="6350"/>
                </a:moveTo>
                <a:lnTo>
                  <a:pt x="912279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1"/>
          <p:cNvSpPr txBox="1"/>
          <p:nvPr/>
        </p:nvSpPr>
        <p:spPr>
          <a:xfrm>
            <a:off x="1511300" y="825500"/>
            <a:ext cx="647700" cy="1397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100"/>
              </a:lnSpc>
              <a:tabLst/>
            </a:pPr>
            <a:r>
              <a:rPr lang="en-US" altLang="zh-CN" sz="1000" b="1" dirty="0" smtClean="0">
                <a:solidFill>
                  <a:srgbClr val="FFFFFF"/>
                </a:solidFill>
                <a:latin typeface="Segoe UI" pitchFamily="18" charset="0"/>
                <a:cs typeface="Segoe UI" pitchFamily="18" charset="0"/>
              </a:rPr>
              <a:t>TABLE</a:t>
            </a:r>
            <a:r>
              <a:rPr lang="en-US" altLang="zh-CN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000" b="1" dirty="0" smtClean="0">
                <a:solidFill>
                  <a:srgbClr val="FFFFFF"/>
                </a:solidFill>
                <a:latin typeface="Segoe UI" pitchFamily="18" charset="0"/>
                <a:cs typeface="Segoe UI" pitchFamily="18" charset="0"/>
              </a:rPr>
              <a:t>12.1</a:t>
            </a:r>
          </a:p>
        </p:txBody>
      </p:sp>
      <p:sp>
        <p:nvSpPr>
          <p:cNvPr id="24" name="TextBox 1"/>
          <p:cNvSpPr txBox="1"/>
          <p:nvPr/>
        </p:nvSpPr>
        <p:spPr>
          <a:xfrm>
            <a:off x="2311400" y="812800"/>
            <a:ext cx="3200400" cy="330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300"/>
              </a:lnSpc>
              <a:tabLst/>
            </a:pP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Hypothetical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Data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Illustrate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Computations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for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Cohort</a:t>
            </a:r>
          </a:p>
          <a:p>
            <a:pPr>
              <a:lnSpc>
                <a:spcPts val="1300"/>
              </a:lnSpc>
              <a:tabLst/>
            </a:pP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Case-Control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Study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Vaccine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Efficacy</a:t>
            </a:r>
          </a:p>
        </p:txBody>
      </p:sp>
      <p:sp>
        <p:nvSpPr>
          <p:cNvPr id="25" name="TextBox 1"/>
          <p:cNvSpPr txBox="1"/>
          <p:nvPr/>
        </p:nvSpPr>
        <p:spPr>
          <a:xfrm>
            <a:off x="2438400" y="2286000"/>
            <a:ext cx="25400" cy="635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500"/>
              </a:lnSpc>
              <a:tabLst/>
            </a:pPr>
            <a:r>
              <a:rPr lang="en-US" altLang="zh-CN" sz="560" b="1" i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b</a:t>
            </a:r>
          </a:p>
        </p:txBody>
      </p:sp>
      <p:sp>
        <p:nvSpPr>
          <p:cNvPr id="26" name="TextBox 1"/>
          <p:cNvSpPr txBox="1"/>
          <p:nvPr/>
        </p:nvSpPr>
        <p:spPr>
          <a:xfrm>
            <a:off x="1524000" y="1435100"/>
            <a:ext cx="914400" cy="1295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100"/>
              </a:lnSpc>
              <a:tabLst/>
            </a:pP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Group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Cohort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study</a:t>
            </a:r>
            <a:r>
              <a:rPr lang="en-US" altLang="zh-CN" sz="560" b="1" i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</a:t>
            </a:r>
          </a:p>
          <a:p>
            <a:pPr>
              <a:lnSpc>
                <a:spcPts val="1000"/>
              </a:lnSpc>
              <a:tabLst/>
            </a:pP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Vaccinated</a:t>
            </a:r>
          </a:p>
          <a:p>
            <a:pPr>
              <a:lnSpc>
                <a:spcPts val="1100"/>
              </a:lnSpc>
              <a:tabLst/>
            </a:pP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Unvaccinated</a:t>
            </a:r>
          </a:p>
          <a:p>
            <a:pPr>
              <a:lnSpc>
                <a:spcPts val="1400"/>
              </a:lnSpc>
              <a:tabLst/>
            </a:pP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Group</a:t>
            </a:r>
          </a:p>
          <a:p>
            <a:pPr>
              <a:lnSpc>
                <a:spcPts val="1600"/>
              </a:lnSpc>
              <a:tabLst/>
            </a:pP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Case-control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study</a:t>
            </a:r>
          </a:p>
          <a:p>
            <a:pPr>
              <a:lnSpc>
                <a:spcPts val="1000"/>
              </a:lnSpc>
              <a:tabLst/>
            </a:pP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Vaccinated</a:t>
            </a:r>
          </a:p>
          <a:p>
            <a:pPr>
              <a:lnSpc>
                <a:spcPts val="1100"/>
              </a:lnSpc>
              <a:tabLst/>
            </a:pP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Unvaccinated</a:t>
            </a:r>
          </a:p>
        </p:txBody>
      </p:sp>
      <p:sp>
        <p:nvSpPr>
          <p:cNvPr id="27" name="TextBox 1"/>
          <p:cNvSpPr txBox="1"/>
          <p:nvPr/>
        </p:nvSpPr>
        <p:spPr>
          <a:xfrm>
            <a:off x="2679700" y="1435100"/>
            <a:ext cx="533400" cy="1295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100"/>
              </a:lnSpc>
              <a:tabLst>
                <a:tab pos="114300" algn="l"/>
                <a:tab pos="190500" algn="l"/>
                <a:tab pos="215900" algn="l"/>
              </a:tabLst>
            </a:pP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2012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Cases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700"/>
              </a:lnSpc>
              <a:tabLst>
                <a:tab pos="114300" algn="l"/>
                <a:tab pos="190500" algn="l"/>
                <a:tab pos="215900" algn="l"/>
              </a:tabLst>
            </a:pPr>
            <a:r>
              <a:rPr lang="en-US" altLang="zh-CN" dirty="0" smtClean="0"/>
              <a:t>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100</a:t>
            </a:r>
          </a:p>
          <a:p>
            <a:pPr>
              <a:lnSpc>
                <a:spcPts val="1100"/>
              </a:lnSpc>
              <a:tabLst>
                <a:tab pos="114300" algn="l"/>
                <a:tab pos="190500" algn="l"/>
                <a:tab pos="215900" algn="l"/>
              </a:tabLst>
            </a:pPr>
            <a:r>
              <a:rPr lang="en-US" altLang="zh-CN" dirty="0" smtClean="0"/>
              <a:t>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900</a:t>
            </a:r>
          </a:p>
          <a:p>
            <a:pPr>
              <a:lnSpc>
                <a:spcPts val="1400"/>
              </a:lnSpc>
              <a:tabLst>
                <a:tab pos="114300" algn="l"/>
                <a:tab pos="190500" algn="l"/>
                <a:tab pos="215900" algn="l"/>
              </a:tabLst>
            </a:pPr>
            <a:r>
              <a:rPr lang="en-US" altLang="zh-CN" dirty="0" smtClean="0"/>
              <a:t>	</a:t>
            </a: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Cases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700"/>
              </a:lnSpc>
              <a:tabLst>
                <a:tab pos="114300" algn="l"/>
                <a:tab pos="190500" algn="l"/>
                <a:tab pos="215900" algn="l"/>
              </a:tabLst>
            </a:pPr>
            <a:r>
              <a:rPr lang="en-US" altLang="zh-CN" dirty="0" smtClean="0"/>
              <a:t>	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10</a:t>
            </a:r>
          </a:p>
          <a:p>
            <a:pPr>
              <a:lnSpc>
                <a:spcPts val="1100"/>
              </a:lnSpc>
              <a:tabLst>
                <a:tab pos="114300" algn="l"/>
                <a:tab pos="190500" algn="l"/>
                <a:tab pos="215900" algn="l"/>
              </a:tabLst>
            </a:pPr>
            <a:r>
              <a:rPr lang="en-US" altLang="zh-CN" dirty="0" smtClean="0"/>
              <a:t>	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90</a:t>
            </a:r>
          </a:p>
        </p:txBody>
      </p:sp>
      <p:sp>
        <p:nvSpPr>
          <p:cNvPr id="28" name="TextBox 1"/>
          <p:cNvSpPr txBox="1"/>
          <p:nvPr/>
        </p:nvSpPr>
        <p:spPr>
          <a:xfrm>
            <a:off x="3441700" y="1435100"/>
            <a:ext cx="520700" cy="1295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100"/>
              </a:lnSpc>
              <a:tabLst>
                <a:tab pos="50800" algn="l"/>
                <a:tab pos="63500" algn="l"/>
                <a:tab pos="215900" algn="l"/>
              </a:tabLst>
            </a:pP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Population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700"/>
              </a:lnSpc>
              <a:tabLst>
                <a:tab pos="50800" algn="l"/>
                <a:tab pos="63500" algn="l"/>
                <a:tab pos="215900" algn="l"/>
              </a:tabLst>
            </a:pPr>
            <a:r>
              <a:rPr lang="en-US" altLang="zh-CN" dirty="0" smtClean="0"/>
              <a:t>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1,000,000</a:t>
            </a:r>
          </a:p>
          <a:p>
            <a:pPr>
              <a:lnSpc>
                <a:spcPts val="1100"/>
              </a:lnSpc>
              <a:tabLst>
                <a:tab pos="50800" algn="l"/>
                <a:tab pos="63500" algn="l"/>
                <a:tab pos="215900" algn="l"/>
              </a:tabLst>
            </a:pPr>
            <a:r>
              <a:rPr lang="en-US" altLang="zh-CN" dirty="0" smtClean="0"/>
              <a:t>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3,000,000</a:t>
            </a:r>
          </a:p>
          <a:p>
            <a:pPr>
              <a:lnSpc>
                <a:spcPts val="1400"/>
              </a:lnSpc>
              <a:tabLst>
                <a:tab pos="50800" algn="l"/>
                <a:tab pos="63500" algn="l"/>
                <a:tab pos="215900" algn="l"/>
              </a:tabLst>
            </a:pPr>
            <a:r>
              <a:rPr lang="en-US" altLang="zh-CN" dirty="0" smtClean="0"/>
              <a:t>		</a:t>
            </a: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Controls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700"/>
              </a:lnSpc>
              <a:tabLst>
                <a:tab pos="50800" algn="l"/>
                <a:tab pos="63500" algn="l"/>
                <a:tab pos="215900" algn="l"/>
              </a:tabLst>
            </a:pPr>
            <a:r>
              <a:rPr lang="en-US" altLang="zh-CN" dirty="0" smtClean="0"/>
              <a:t>	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25</a:t>
            </a:r>
          </a:p>
          <a:p>
            <a:pPr>
              <a:lnSpc>
                <a:spcPts val="1100"/>
              </a:lnSpc>
              <a:tabLst>
                <a:tab pos="50800" algn="l"/>
                <a:tab pos="63500" algn="l"/>
                <a:tab pos="215900" algn="l"/>
              </a:tabLst>
            </a:pPr>
            <a:r>
              <a:rPr lang="en-US" altLang="zh-CN" dirty="0" smtClean="0"/>
              <a:t>	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75</a:t>
            </a:r>
          </a:p>
        </p:txBody>
      </p:sp>
      <p:sp>
        <p:nvSpPr>
          <p:cNvPr id="29" name="TextBox 1"/>
          <p:cNvSpPr txBox="1"/>
          <p:nvPr/>
        </p:nvSpPr>
        <p:spPr>
          <a:xfrm>
            <a:off x="4203700" y="1295400"/>
            <a:ext cx="774700" cy="14351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100"/>
              </a:lnSpc>
              <a:tabLst>
                <a:tab pos="63500" algn="l"/>
                <a:tab pos="266700" algn="l"/>
                <a:tab pos="330200" algn="l"/>
              </a:tabLst>
            </a:pP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Rate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per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100,000</a:t>
            </a:r>
          </a:p>
          <a:p>
            <a:pPr>
              <a:lnSpc>
                <a:spcPts val="1100"/>
              </a:lnSpc>
              <a:tabLst>
                <a:tab pos="63500" algn="l"/>
                <a:tab pos="266700" algn="l"/>
                <a:tab pos="330200" algn="l"/>
              </a:tabLst>
            </a:pPr>
            <a:r>
              <a:rPr lang="en-US" altLang="zh-CN" dirty="0" smtClean="0"/>
              <a:t>	</a:t>
            </a: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person-years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700"/>
              </a:lnSpc>
              <a:tabLst>
                <a:tab pos="63500" algn="l"/>
                <a:tab pos="266700" algn="l"/>
                <a:tab pos="330200" algn="l"/>
              </a:tabLst>
            </a:pPr>
            <a:r>
              <a:rPr lang="en-US" altLang="zh-CN" dirty="0" smtClean="0"/>
              <a:t>	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10</a:t>
            </a:r>
          </a:p>
          <a:p>
            <a:pPr>
              <a:lnSpc>
                <a:spcPts val="1100"/>
              </a:lnSpc>
              <a:tabLst>
                <a:tab pos="63500" algn="l"/>
                <a:tab pos="266700" algn="l"/>
                <a:tab pos="330200" algn="l"/>
              </a:tabLst>
            </a:pPr>
            <a:r>
              <a:rPr lang="en-US" altLang="zh-CN" dirty="0" smtClean="0"/>
              <a:t>	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30</a:t>
            </a:r>
          </a:p>
          <a:p>
            <a:pPr>
              <a:lnSpc>
                <a:spcPts val="1400"/>
              </a:lnSpc>
              <a:tabLst>
                <a:tab pos="63500" algn="l"/>
                <a:tab pos="266700" algn="l"/>
                <a:tab pos="330200" algn="l"/>
              </a:tabLst>
            </a:pPr>
            <a:r>
              <a:rPr lang="en-US" altLang="zh-CN" dirty="0" smtClean="0"/>
              <a:t>		</a:t>
            </a: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Odds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700"/>
              </a:lnSpc>
              <a:tabLst>
                <a:tab pos="63500" algn="l"/>
                <a:tab pos="266700" algn="l"/>
                <a:tab pos="330200" algn="l"/>
              </a:tabLst>
            </a:pPr>
            <a:r>
              <a:rPr lang="en-US" altLang="zh-CN" dirty="0" smtClean="0"/>
              <a:t>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10/90</a:t>
            </a:r>
          </a:p>
          <a:p>
            <a:pPr>
              <a:lnSpc>
                <a:spcPts val="1100"/>
              </a:lnSpc>
              <a:tabLst>
                <a:tab pos="63500" algn="l"/>
                <a:tab pos="266700" algn="l"/>
                <a:tab pos="330200" algn="l"/>
              </a:tabLst>
            </a:pPr>
            <a:r>
              <a:rPr lang="en-US" altLang="zh-CN" dirty="0" smtClean="0"/>
              <a:t>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25/75</a:t>
            </a:r>
          </a:p>
        </p:txBody>
      </p:sp>
      <p:sp>
        <p:nvSpPr>
          <p:cNvPr id="30" name="TextBox 1"/>
          <p:cNvSpPr txBox="1"/>
          <p:nvPr/>
        </p:nvSpPr>
        <p:spPr>
          <a:xfrm>
            <a:off x="5245100" y="1422400"/>
            <a:ext cx="609600" cy="11557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100"/>
              </a:lnSpc>
              <a:tabLst>
                <a:tab pos="63500" algn="l"/>
                <a:tab pos="215900" algn="l"/>
              </a:tabLst>
            </a:pP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Relative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risk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700"/>
              </a:lnSpc>
              <a:tabLst>
                <a:tab pos="63500" algn="l"/>
                <a:tab pos="215900" algn="l"/>
              </a:tabLst>
            </a:pPr>
            <a:r>
              <a:rPr lang="en-US" altLang="zh-CN" dirty="0" smtClean="0"/>
              <a:t>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0.33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500"/>
              </a:lnSpc>
              <a:tabLst>
                <a:tab pos="63500" algn="l"/>
                <a:tab pos="215900" algn="l"/>
              </a:tabLst>
            </a:pPr>
            <a:r>
              <a:rPr lang="en-US" altLang="zh-CN" dirty="0" smtClean="0"/>
              <a:t>	</a:t>
            </a: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Odds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ratio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700"/>
              </a:lnSpc>
              <a:tabLst>
                <a:tab pos="63500" algn="l"/>
                <a:tab pos="215900" algn="l"/>
              </a:tabLst>
            </a:pPr>
            <a:r>
              <a:rPr lang="en-US" altLang="zh-CN" dirty="0" smtClean="0"/>
              <a:t>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0.33</a:t>
            </a:r>
          </a:p>
        </p:txBody>
      </p:sp>
      <p:sp>
        <p:nvSpPr>
          <p:cNvPr id="31" name="TextBox 1"/>
          <p:cNvSpPr txBox="1"/>
          <p:nvPr/>
        </p:nvSpPr>
        <p:spPr>
          <a:xfrm>
            <a:off x="1447800" y="2844800"/>
            <a:ext cx="1562100" cy="114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/>
            </a:pP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Vaccine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efficacy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ymbol" pitchFamily="18" charset="0"/>
                <a:cs typeface="Symbol" pitchFamily="18" charset="0"/>
              </a:rPr>
              <a:t>=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1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–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Relative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risk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ymbol" pitchFamily="18" charset="0"/>
                <a:cs typeface="Symbol" pitchFamily="18" charset="0"/>
              </a:rPr>
              <a:t>=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0.67.</a:t>
            </a:r>
          </a:p>
        </p:txBody>
      </p:sp>
      <p:sp>
        <p:nvSpPr>
          <p:cNvPr id="32" name="TextBox 1"/>
          <p:cNvSpPr txBox="1"/>
          <p:nvPr/>
        </p:nvSpPr>
        <p:spPr>
          <a:xfrm>
            <a:off x="1447800" y="3009900"/>
            <a:ext cx="25400" cy="508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400"/>
              </a:lnSpc>
              <a:tabLst/>
            </a:pPr>
            <a:r>
              <a:rPr lang="en-US" altLang="zh-CN" sz="471" i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</a:t>
            </a:r>
          </a:p>
        </p:txBody>
      </p:sp>
      <p:sp>
        <p:nvSpPr>
          <p:cNvPr id="33" name="TextBox 1"/>
          <p:cNvSpPr txBox="1"/>
          <p:nvPr/>
        </p:nvSpPr>
        <p:spPr>
          <a:xfrm>
            <a:off x="1473200" y="2997200"/>
            <a:ext cx="4533900" cy="114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/>
            </a:pP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Cohortstudy:Twopopulations,vaccinatedandnotvaccinated,arefollowedfor1year,andcasesoccurringineachgroupare</a:t>
            </a:r>
          </a:p>
        </p:txBody>
      </p:sp>
      <p:sp>
        <p:nvSpPr>
          <p:cNvPr id="34" name="TextBox 1"/>
          <p:cNvSpPr txBox="1"/>
          <p:nvPr/>
        </p:nvSpPr>
        <p:spPr>
          <a:xfrm>
            <a:off x="1447800" y="3136900"/>
            <a:ext cx="4559300" cy="368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/>
            </a:pP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recorded.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Rates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calculated,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ratio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rates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gives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relative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risk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for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those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who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were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vaccinated.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this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instance,</a:t>
            </a:r>
          </a:p>
          <a:p>
            <a:pPr>
              <a:lnSpc>
                <a:spcPts val="1000"/>
              </a:lnSpc>
              <a:tabLst/>
            </a:pP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relative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risk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lower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for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those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than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without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attribute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(immunization).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validity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this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design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depends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on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the</a:t>
            </a:r>
          </a:p>
          <a:p>
            <a:pPr>
              <a:lnSpc>
                <a:spcPts val="1000"/>
              </a:lnSpc>
              <a:tabLst/>
            </a:pP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assumption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that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vaccinated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not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vaccinated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groups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would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at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equal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risk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except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for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attribute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under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study.</a:t>
            </a:r>
          </a:p>
        </p:txBody>
      </p:sp>
      <p:sp>
        <p:nvSpPr>
          <p:cNvPr id="35" name="TextBox 1"/>
          <p:cNvSpPr txBox="1"/>
          <p:nvPr/>
        </p:nvSpPr>
        <p:spPr>
          <a:xfrm>
            <a:off x="1447800" y="3543300"/>
            <a:ext cx="25400" cy="508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400"/>
              </a:lnSpc>
              <a:tabLst/>
            </a:pPr>
            <a:r>
              <a:rPr lang="en-US" altLang="zh-CN" sz="471" i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b</a:t>
            </a:r>
          </a:p>
        </p:txBody>
      </p:sp>
      <p:sp>
        <p:nvSpPr>
          <p:cNvPr id="36" name="TextBox 1"/>
          <p:cNvSpPr txBox="1"/>
          <p:nvPr/>
        </p:nvSpPr>
        <p:spPr>
          <a:xfrm>
            <a:off x="1473200" y="3530600"/>
            <a:ext cx="4533900" cy="114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/>
            </a:pP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Case-control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study: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group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100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cases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100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controls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randomly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picked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representative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groups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from</a:t>
            </a:r>
          </a:p>
        </p:txBody>
      </p:sp>
      <p:sp>
        <p:nvSpPr>
          <p:cNvPr id="37" name="TextBox 1"/>
          <p:cNvSpPr txBox="1"/>
          <p:nvPr/>
        </p:nvSpPr>
        <p:spPr>
          <a:xfrm>
            <a:off x="1447800" y="3683000"/>
            <a:ext cx="4559300" cy="749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/>
            </a:pP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which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they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drawn.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Subjects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each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group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classified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vaccinated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or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not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vaccinated,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two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ratios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computed:</a:t>
            </a:r>
          </a:p>
          <a:p>
            <a:pPr>
              <a:lnSpc>
                <a:spcPts val="1000"/>
              </a:lnSpc>
              <a:tabLst/>
            </a:pP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vaccinated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cases/vaccinated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controls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unvaccinated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cases/unvaccinated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controls.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odds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case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being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exposed</a:t>
            </a:r>
          </a:p>
          <a:p>
            <a:pPr>
              <a:lnSpc>
                <a:spcPts val="1000"/>
              </a:lnSpc>
              <a:tabLst/>
            </a:pP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(vaccinated)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odds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control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being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exposed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used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compute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odds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ratio,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which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provides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an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estimate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of</a:t>
            </a:r>
          </a:p>
          <a:p>
            <a:pPr>
              <a:lnSpc>
                <a:spcPts val="1000"/>
              </a:lnSpc>
              <a:tabLst/>
            </a:pP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relative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risk.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validity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case-control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design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depends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on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two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assumptions: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(a)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case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control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groups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are</a:t>
            </a:r>
          </a:p>
          <a:p>
            <a:pPr>
              <a:lnSpc>
                <a:spcPts val="1000"/>
              </a:lnSpc>
              <a:tabLst/>
            </a:pP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representative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larger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groups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from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which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they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drawn,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(b)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number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cases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very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small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(</a:t>
            </a:r>
            <a:r>
              <a:rPr lang="en-US" altLang="zh-CN" sz="800" dirty="0" smtClean="0">
                <a:solidFill>
                  <a:srgbClr val="231F20"/>
                </a:solidFill>
                <a:latin typeface="Symbol" pitchFamily="18" charset="0"/>
                <a:cs typeface="Symbol" pitchFamily="18" charset="0"/>
              </a:rPr>
              <a:t>&lt;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1/10)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relative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to</a:t>
            </a:r>
          </a:p>
          <a:p>
            <a:pPr>
              <a:lnSpc>
                <a:spcPts val="900"/>
              </a:lnSpc>
              <a:tabLst/>
            </a:pP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total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population.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6705600" y="342900"/>
            <a:ext cx="304800" cy="203200"/>
          </a:xfrm>
          <a:custGeom>
            <a:avLst/>
            <a:gdLst>
              <a:gd name="connsiteX0" fmla="*/ 0 w 304800"/>
              <a:gd name="connsiteY0" fmla="*/ 203200 h 203200"/>
              <a:gd name="connsiteX1" fmla="*/ 304800 w 304800"/>
              <a:gd name="connsiteY1" fmla="*/ 203200 h 203200"/>
              <a:gd name="connsiteX2" fmla="*/ 304800 w 304800"/>
              <a:gd name="connsiteY2" fmla="*/ 0 h 203200"/>
              <a:gd name="connsiteX3" fmla="*/ 0 w 304800"/>
              <a:gd name="connsiteY3" fmla="*/ 0 h 203200"/>
              <a:gd name="connsiteX4" fmla="*/ 0 w 304800"/>
              <a:gd name="connsiteY4" fmla="*/ 203200 h 2032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04800" h="203200">
                <a:moveTo>
                  <a:pt x="0" y="203200"/>
                </a:moveTo>
                <a:lnTo>
                  <a:pt x="304800" y="203200"/>
                </a:lnTo>
                <a:lnTo>
                  <a:pt x="304800" y="0"/>
                </a:lnTo>
                <a:lnTo>
                  <a:pt x="0" y="0"/>
                </a:lnTo>
                <a:lnTo>
                  <a:pt x="0" y="203200"/>
                </a:lnTo>
              </a:path>
            </a:pathLst>
          </a:custGeom>
          <a:solidFill>
            <a:srgbClr val="62C2B2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Freeform 3"/>
          <p:cNvSpPr/>
          <p:nvPr/>
        </p:nvSpPr>
        <p:spPr>
          <a:xfrm>
            <a:off x="1567637" y="990600"/>
            <a:ext cx="4563287" cy="1682750"/>
          </a:xfrm>
          <a:custGeom>
            <a:avLst/>
            <a:gdLst>
              <a:gd name="connsiteX0" fmla="*/ 0 w 4563287"/>
              <a:gd name="connsiteY0" fmla="*/ 1682750 h 1682750"/>
              <a:gd name="connsiteX1" fmla="*/ 4563287 w 4563287"/>
              <a:gd name="connsiteY1" fmla="*/ 1682750 h 1682750"/>
              <a:gd name="connsiteX2" fmla="*/ 4563287 w 4563287"/>
              <a:gd name="connsiteY2" fmla="*/ 0 h 1682750"/>
              <a:gd name="connsiteX3" fmla="*/ 0 w 4563287"/>
              <a:gd name="connsiteY3" fmla="*/ 0 h 1682750"/>
              <a:gd name="connsiteX4" fmla="*/ 0 w 4563287"/>
              <a:gd name="connsiteY4" fmla="*/ 1682750 h 168275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4563287" h="1682750">
                <a:moveTo>
                  <a:pt x="0" y="1682750"/>
                </a:moveTo>
                <a:lnTo>
                  <a:pt x="4563287" y="1682750"/>
                </a:lnTo>
                <a:lnTo>
                  <a:pt x="4563287" y="0"/>
                </a:lnTo>
                <a:lnTo>
                  <a:pt x="0" y="0"/>
                </a:lnTo>
                <a:lnTo>
                  <a:pt x="0" y="1682750"/>
                </a:lnTo>
              </a:path>
            </a:pathLst>
          </a:custGeom>
          <a:solidFill>
            <a:srgbClr val="FCF5E3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Freeform 3"/>
          <p:cNvSpPr/>
          <p:nvPr/>
        </p:nvSpPr>
        <p:spPr>
          <a:xfrm>
            <a:off x="1567637" y="800100"/>
            <a:ext cx="1397000" cy="203200"/>
          </a:xfrm>
          <a:custGeom>
            <a:avLst/>
            <a:gdLst>
              <a:gd name="connsiteX0" fmla="*/ 0 w 1397000"/>
              <a:gd name="connsiteY0" fmla="*/ 203200 h 203200"/>
              <a:gd name="connsiteX1" fmla="*/ 1397000 w 1397000"/>
              <a:gd name="connsiteY1" fmla="*/ 203200 h 203200"/>
              <a:gd name="connsiteX2" fmla="*/ 1397000 w 1397000"/>
              <a:gd name="connsiteY2" fmla="*/ 0 h 203200"/>
              <a:gd name="connsiteX3" fmla="*/ 0 w 1397000"/>
              <a:gd name="connsiteY3" fmla="*/ 0 h 203200"/>
              <a:gd name="connsiteX4" fmla="*/ 0 w 1397000"/>
              <a:gd name="connsiteY4" fmla="*/ 203200 h 2032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397000" h="203200">
                <a:moveTo>
                  <a:pt x="0" y="203200"/>
                </a:moveTo>
                <a:lnTo>
                  <a:pt x="1397000" y="203200"/>
                </a:lnTo>
                <a:lnTo>
                  <a:pt x="1397000" y="0"/>
                </a:lnTo>
                <a:lnTo>
                  <a:pt x="0" y="0"/>
                </a:lnTo>
                <a:lnTo>
                  <a:pt x="0" y="203200"/>
                </a:lnTo>
              </a:path>
            </a:pathLst>
          </a:custGeom>
          <a:solidFill>
            <a:srgbClr val="0B4D82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Freeform 3"/>
          <p:cNvSpPr/>
          <p:nvPr/>
        </p:nvSpPr>
        <p:spPr>
          <a:xfrm>
            <a:off x="2355037" y="800100"/>
            <a:ext cx="3775887" cy="387350"/>
          </a:xfrm>
          <a:custGeom>
            <a:avLst/>
            <a:gdLst>
              <a:gd name="connsiteX0" fmla="*/ 0 w 3775887"/>
              <a:gd name="connsiteY0" fmla="*/ 0 h 387350"/>
              <a:gd name="connsiteX1" fmla="*/ 0 w 3775887"/>
              <a:gd name="connsiteY1" fmla="*/ 290512 h 387350"/>
              <a:gd name="connsiteX2" fmla="*/ 51955 w 3775887"/>
              <a:gd name="connsiteY2" fmla="*/ 387350 h 387350"/>
              <a:gd name="connsiteX3" fmla="*/ 3775887 w 3775887"/>
              <a:gd name="connsiteY3" fmla="*/ 387350 h 387350"/>
              <a:gd name="connsiteX4" fmla="*/ 3775887 w 3775887"/>
              <a:gd name="connsiteY4" fmla="*/ 0 h 387350"/>
              <a:gd name="connsiteX5" fmla="*/ 0 w 3775887"/>
              <a:gd name="connsiteY5" fmla="*/ 0 h 38735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3775887" h="387350">
                <a:moveTo>
                  <a:pt x="0" y="0"/>
                </a:moveTo>
                <a:lnTo>
                  <a:pt x="0" y="290512"/>
                </a:lnTo>
                <a:cubicBezTo>
                  <a:pt x="0" y="387350"/>
                  <a:pt x="51955" y="387350"/>
                  <a:pt x="51955" y="387350"/>
                </a:cubicBezTo>
                <a:lnTo>
                  <a:pt x="3775887" y="387350"/>
                </a:lnTo>
                <a:lnTo>
                  <a:pt x="3775887" y="0"/>
                </a:lnTo>
                <a:lnTo>
                  <a:pt x="0" y="0"/>
                </a:lnTo>
              </a:path>
            </a:pathLst>
          </a:custGeom>
          <a:solidFill>
            <a:srgbClr val="E7C25A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Freeform 3"/>
          <p:cNvSpPr/>
          <p:nvPr/>
        </p:nvSpPr>
        <p:spPr>
          <a:xfrm>
            <a:off x="2602687" y="1301750"/>
            <a:ext cx="155575" cy="69850"/>
          </a:xfrm>
          <a:custGeom>
            <a:avLst/>
            <a:gdLst>
              <a:gd name="connsiteX0" fmla="*/ 0 w 155575"/>
              <a:gd name="connsiteY0" fmla="*/ 69850 h 69850"/>
              <a:gd name="connsiteX1" fmla="*/ 155575 w 155575"/>
              <a:gd name="connsiteY1" fmla="*/ 69850 h 69850"/>
              <a:gd name="connsiteX2" fmla="*/ 155575 w 155575"/>
              <a:gd name="connsiteY2" fmla="*/ 0 h 69850"/>
              <a:gd name="connsiteX3" fmla="*/ 0 w 155575"/>
              <a:gd name="connsiteY3" fmla="*/ 0 h 69850"/>
              <a:gd name="connsiteX4" fmla="*/ 0 w 155575"/>
              <a:gd name="connsiteY4" fmla="*/ 69850 h 6985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55575" h="69850">
                <a:moveTo>
                  <a:pt x="0" y="69850"/>
                </a:moveTo>
                <a:lnTo>
                  <a:pt x="155575" y="69850"/>
                </a:lnTo>
                <a:lnTo>
                  <a:pt x="155575" y="0"/>
                </a:lnTo>
                <a:lnTo>
                  <a:pt x="0" y="0"/>
                </a:lnTo>
                <a:lnTo>
                  <a:pt x="0" y="69850"/>
                </a:lnTo>
              </a:path>
            </a:pathLst>
          </a:custGeom>
          <a:solidFill>
            <a:srgbClr val="FCF5E3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/>
        </p:nvSpPr>
        <p:spPr>
          <a:xfrm>
            <a:off x="5055654" y="1528244"/>
            <a:ext cx="664626" cy="61376"/>
          </a:xfrm>
          <a:custGeom>
            <a:avLst/>
            <a:gdLst>
              <a:gd name="connsiteX0" fmla="*/ 0 w 664626"/>
              <a:gd name="connsiteY0" fmla="*/ 61376 h 61376"/>
              <a:gd name="connsiteX1" fmla="*/ 664626 w 664626"/>
              <a:gd name="connsiteY1" fmla="*/ 61376 h 61376"/>
              <a:gd name="connsiteX2" fmla="*/ 664626 w 664626"/>
              <a:gd name="connsiteY2" fmla="*/ 0 h 61376"/>
              <a:gd name="connsiteX3" fmla="*/ 0 w 664626"/>
              <a:gd name="connsiteY3" fmla="*/ 0 h 61376"/>
              <a:gd name="connsiteX4" fmla="*/ 0 w 664626"/>
              <a:gd name="connsiteY4" fmla="*/ 61376 h 6137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64626" h="61376">
                <a:moveTo>
                  <a:pt x="0" y="61376"/>
                </a:moveTo>
                <a:lnTo>
                  <a:pt x="664626" y="61376"/>
                </a:lnTo>
                <a:lnTo>
                  <a:pt x="664626" y="0"/>
                </a:lnTo>
                <a:lnTo>
                  <a:pt x="0" y="0"/>
                </a:lnTo>
                <a:lnTo>
                  <a:pt x="0" y="61376"/>
                </a:lnTo>
              </a:path>
            </a:pathLst>
          </a:custGeom>
          <a:solidFill>
            <a:srgbClr val="FCF5E3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/>
        </p:nvSpPr>
        <p:spPr>
          <a:xfrm>
            <a:off x="1558925" y="1557680"/>
            <a:ext cx="768350" cy="25400"/>
          </a:xfrm>
          <a:custGeom>
            <a:avLst/>
            <a:gdLst>
              <a:gd name="connsiteX0" fmla="*/ 6350 w 768350"/>
              <a:gd name="connsiteY0" fmla="*/ 6350 h 25400"/>
              <a:gd name="connsiteX1" fmla="*/ 762000 w 768350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768350" h="25400">
                <a:moveTo>
                  <a:pt x="6350" y="6350"/>
                </a:moveTo>
                <a:lnTo>
                  <a:pt x="762000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Freeform 3"/>
          <p:cNvSpPr/>
          <p:nvPr/>
        </p:nvSpPr>
        <p:spPr>
          <a:xfrm>
            <a:off x="2314575" y="1557680"/>
            <a:ext cx="1066800" cy="25400"/>
          </a:xfrm>
          <a:custGeom>
            <a:avLst/>
            <a:gdLst>
              <a:gd name="connsiteX0" fmla="*/ 6350 w 1066800"/>
              <a:gd name="connsiteY0" fmla="*/ 6350 h 25400"/>
              <a:gd name="connsiteX1" fmla="*/ 1060450 w 1066800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1066800" h="25400">
                <a:moveTo>
                  <a:pt x="6350" y="6350"/>
                </a:moveTo>
                <a:lnTo>
                  <a:pt x="1060450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Freeform 3"/>
          <p:cNvSpPr/>
          <p:nvPr/>
        </p:nvSpPr>
        <p:spPr>
          <a:xfrm>
            <a:off x="3368675" y="1557680"/>
            <a:ext cx="745070" cy="25400"/>
          </a:xfrm>
          <a:custGeom>
            <a:avLst/>
            <a:gdLst>
              <a:gd name="connsiteX0" fmla="*/ 6350 w 745070"/>
              <a:gd name="connsiteY0" fmla="*/ 6350 h 25400"/>
              <a:gd name="connsiteX1" fmla="*/ 738720 w 745070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745070" h="25400">
                <a:moveTo>
                  <a:pt x="6350" y="6350"/>
                </a:moveTo>
                <a:lnTo>
                  <a:pt x="738720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Freeform 3"/>
          <p:cNvSpPr/>
          <p:nvPr/>
        </p:nvSpPr>
        <p:spPr>
          <a:xfrm>
            <a:off x="4101045" y="1557680"/>
            <a:ext cx="626529" cy="25400"/>
          </a:xfrm>
          <a:custGeom>
            <a:avLst/>
            <a:gdLst>
              <a:gd name="connsiteX0" fmla="*/ 6350 w 626529"/>
              <a:gd name="connsiteY0" fmla="*/ 6350 h 25400"/>
              <a:gd name="connsiteX1" fmla="*/ 620179 w 626529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626529" h="25400">
                <a:moveTo>
                  <a:pt x="6350" y="6350"/>
                </a:moveTo>
                <a:lnTo>
                  <a:pt x="620179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Freeform 3"/>
          <p:cNvSpPr/>
          <p:nvPr/>
        </p:nvSpPr>
        <p:spPr>
          <a:xfrm>
            <a:off x="4714875" y="1557680"/>
            <a:ext cx="626529" cy="25400"/>
          </a:xfrm>
          <a:custGeom>
            <a:avLst/>
            <a:gdLst>
              <a:gd name="connsiteX0" fmla="*/ 6350 w 626529"/>
              <a:gd name="connsiteY0" fmla="*/ 6350 h 25400"/>
              <a:gd name="connsiteX1" fmla="*/ 620179 w 626529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626529" h="25400">
                <a:moveTo>
                  <a:pt x="6350" y="6350"/>
                </a:moveTo>
                <a:lnTo>
                  <a:pt x="620179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Freeform 3"/>
          <p:cNvSpPr/>
          <p:nvPr/>
        </p:nvSpPr>
        <p:spPr>
          <a:xfrm>
            <a:off x="5328704" y="1557680"/>
            <a:ext cx="808570" cy="25400"/>
          </a:xfrm>
          <a:custGeom>
            <a:avLst/>
            <a:gdLst>
              <a:gd name="connsiteX0" fmla="*/ 6350 w 808570"/>
              <a:gd name="connsiteY0" fmla="*/ 6350 h 25400"/>
              <a:gd name="connsiteX1" fmla="*/ 802220 w 808570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808570" h="25400">
                <a:moveTo>
                  <a:pt x="6350" y="6350"/>
                </a:moveTo>
                <a:lnTo>
                  <a:pt x="802220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Freeform 3"/>
          <p:cNvSpPr/>
          <p:nvPr/>
        </p:nvSpPr>
        <p:spPr>
          <a:xfrm>
            <a:off x="1558925" y="2700058"/>
            <a:ext cx="768350" cy="25400"/>
          </a:xfrm>
          <a:custGeom>
            <a:avLst/>
            <a:gdLst>
              <a:gd name="connsiteX0" fmla="*/ 6350 w 768350"/>
              <a:gd name="connsiteY0" fmla="*/ 6350 h 25400"/>
              <a:gd name="connsiteX1" fmla="*/ 762000 w 768350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768350" h="25400">
                <a:moveTo>
                  <a:pt x="6350" y="6350"/>
                </a:moveTo>
                <a:lnTo>
                  <a:pt x="762000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Freeform 3"/>
          <p:cNvSpPr/>
          <p:nvPr/>
        </p:nvSpPr>
        <p:spPr>
          <a:xfrm>
            <a:off x="2314575" y="2700058"/>
            <a:ext cx="1066800" cy="25400"/>
          </a:xfrm>
          <a:custGeom>
            <a:avLst/>
            <a:gdLst>
              <a:gd name="connsiteX0" fmla="*/ 6350 w 1066800"/>
              <a:gd name="connsiteY0" fmla="*/ 6350 h 25400"/>
              <a:gd name="connsiteX1" fmla="*/ 1060450 w 1066800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1066800" h="25400">
                <a:moveTo>
                  <a:pt x="6350" y="6350"/>
                </a:moveTo>
                <a:lnTo>
                  <a:pt x="1060450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Freeform 3"/>
          <p:cNvSpPr/>
          <p:nvPr/>
        </p:nvSpPr>
        <p:spPr>
          <a:xfrm>
            <a:off x="3368675" y="2700058"/>
            <a:ext cx="745070" cy="25400"/>
          </a:xfrm>
          <a:custGeom>
            <a:avLst/>
            <a:gdLst>
              <a:gd name="connsiteX0" fmla="*/ 6350 w 745070"/>
              <a:gd name="connsiteY0" fmla="*/ 6350 h 25400"/>
              <a:gd name="connsiteX1" fmla="*/ 738720 w 745070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745070" h="25400">
                <a:moveTo>
                  <a:pt x="6350" y="6350"/>
                </a:moveTo>
                <a:lnTo>
                  <a:pt x="738720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Freeform 3"/>
          <p:cNvSpPr/>
          <p:nvPr/>
        </p:nvSpPr>
        <p:spPr>
          <a:xfrm>
            <a:off x="4101045" y="2700058"/>
            <a:ext cx="626529" cy="25400"/>
          </a:xfrm>
          <a:custGeom>
            <a:avLst/>
            <a:gdLst>
              <a:gd name="connsiteX0" fmla="*/ 6350 w 626529"/>
              <a:gd name="connsiteY0" fmla="*/ 6350 h 25400"/>
              <a:gd name="connsiteX1" fmla="*/ 620179 w 626529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626529" h="25400">
                <a:moveTo>
                  <a:pt x="6350" y="6350"/>
                </a:moveTo>
                <a:lnTo>
                  <a:pt x="620179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Freeform 3"/>
          <p:cNvSpPr/>
          <p:nvPr/>
        </p:nvSpPr>
        <p:spPr>
          <a:xfrm>
            <a:off x="4714875" y="2700058"/>
            <a:ext cx="626529" cy="25400"/>
          </a:xfrm>
          <a:custGeom>
            <a:avLst/>
            <a:gdLst>
              <a:gd name="connsiteX0" fmla="*/ 6350 w 626529"/>
              <a:gd name="connsiteY0" fmla="*/ 6350 h 25400"/>
              <a:gd name="connsiteX1" fmla="*/ 620179 w 626529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626529" h="25400">
                <a:moveTo>
                  <a:pt x="6350" y="6350"/>
                </a:moveTo>
                <a:lnTo>
                  <a:pt x="620179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Freeform 3"/>
          <p:cNvSpPr/>
          <p:nvPr/>
        </p:nvSpPr>
        <p:spPr>
          <a:xfrm>
            <a:off x="5328704" y="2700058"/>
            <a:ext cx="808570" cy="25400"/>
          </a:xfrm>
          <a:custGeom>
            <a:avLst/>
            <a:gdLst>
              <a:gd name="connsiteX0" fmla="*/ 6350 w 808570"/>
              <a:gd name="connsiteY0" fmla="*/ 6350 h 25400"/>
              <a:gd name="connsiteX1" fmla="*/ 802220 w 808570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808570" h="25400">
                <a:moveTo>
                  <a:pt x="6350" y="6350"/>
                </a:moveTo>
                <a:lnTo>
                  <a:pt x="802220" y="6350"/>
                </a:lnTo>
              </a:path>
            </a:pathLst>
          </a:custGeom>
          <a:ln w="12700">
            <a:solidFill>
              <a:srgbClr val="0B4D82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TextBox 1"/>
          <p:cNvSpPr txBox="1"/>
          <p:nvPr/>
        </p:nvSpPr>
        <p:spPr>
          <a:xfrm>
            <a:off x="5105400" y="381000"/>
            <a:ext cx="1435100" cy="152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200"/>
              </a:lnSpc>
              <a:tabLst/>
            </a:pP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CHAPTER฀12฀฀</a:t>
            </a:r>
            <a:r>
              <a:rPr lang="en-US" altLang="zh-CN" sz="1200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|</a:t>
            </a:r>
            <a:r>
              <a:rPr lang="en-US" altLang="zh-CN" sz="9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฀฀EPIDEMIOLOGY</a:t>
            </a:r>
          </a:p>
        </p:txBody>
      </p:sp>
      <p:sp>
        <p:nvSpPr>
          <p:cNvPr id="21" name="TextBox 1"/>
          <p:cNvSpPr txBox="1"/>
          <p:nvPr/>
        </p:nvSpPr>
        <p:spPr>
          <a:xfrm>
            <a:off x="6756400" y="368300"/>
            <a:ext cx="177800" cy="1651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300"/>
              </a:lnSpc>
              <a:tabLst/>
            </a:pPr>
            <a:r>
              <a:rPr lang="en-US" altLang="zh-CN" sz="1100" b="1" dirty="0" smtClean="0">
                <a:solidFill>
                  <a:srgbClr val="FFFFFF"/>
                </a:solidFill>
                <a:latin typeface="Segoe UI" pitchFamily="18" charset="0"/>
                <a:cs typeface="Segoe UI" pitchFamily="18" charset="0"/>
              </a:rPr>
              <a:t>317</a:t>
            </a:r>
          </a:p>
        </p:txBody>
      </p:sp>
      <p:sp>
        <p:nvSpPr>
          <p:cNvPr id="22" name="TextBox 1"/>
          <p:cNvSpPr txBox="1"/>
          <p:nvPr/>
        </p:nvSpPr>
        <p:spPr>
          <a:xfrm>
            <a:off x="133350" y="3911600"/>
            <a:ext cx="6661619" cy="5365571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600"/>
              </a:lnSpc>
              <a:tabLst>
                <a:tab pos="228600" algn="l"/>
              </a:tabLst>
            </a:pPr>
            <a:r>
              <a:rPr lang="en-US" altLang="zh-CN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BASIC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BIOLOGICAL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CONCEPTS</a:t>
            </a:r>
          </a:p>
          <a:p>
            <a:pPr>
              <a:tabLst>
                <a:tab pos="228600" algn="l"/>
              </a:tabLst>
            </a:pP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Susceptibility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Immunity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epidemiologic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purposes,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population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divided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three groups: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susceptible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infectious),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immune.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Persons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considered 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(recovered)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exempt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from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unable 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links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transmission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chain,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whereas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susceptible individuals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infected,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become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infectious,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experience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compartmentalization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population 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basis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simple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SIR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(susceptible,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infectious,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recovered) models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transmission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explain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periodicity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incidence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outcome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buildup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decline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susceptible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individuals.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/>
              <a:t>	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Susceptibility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present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immediately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after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birth.</a:t>
            </a:r>
          </a:p>
          <a:p>
            <a:pPr>
              <a:tabLst>
                <a:tab pos="228600" algn="l"/>
              </a:tabLst>
            </a:pPr>
            <a:r>
              <a:rPr lang="en-US" altLang="zh-CN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IgG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antibodies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actively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transported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across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placenta, conferring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protective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neonates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young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infants. 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individuals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from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protected state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susceptible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irst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year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life.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 then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conferred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vaccination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infection.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/>
              <a:t>	</a:t>
            </a:r>
            <a:endParaRPr lang="en-US" altLang="zh-CN" sz="1200" b="1" dirty="0" smtClean="0">
              <a:solidFill>
                <a:srgbClr val="358682"/>
              </a:solidFill>
              <a:latin typeface="Segoe UI" pitchFamily="18" charset="0"/>
              <a:cs typeface="Segoe UI" pitchFamily="18" charset="0"/>
            </a:endParaRPr>
          </a:p>
        </p:txBody>
      </p:sp>
      <p:sp>
        <p:nvSpPr>
          <p:cNvPr id="24" name="TextBox 1"/>
          <p:cNvSpPr txBox="1"/>
          <p:nvPr/>
        </p:nvSpPr>
        <p:spPr>
          <a:xfrm>
            <a:off x="1625600" y="825500"/>
            <a:ext cx="647700" cy="1397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100"/>
              </a:lnSpc>
              <a:tabLst/>
            </a:pPr>
            <a:r>
              <a:rPr lang="en-US" altLang="zh-CN" sz="1000" b="1" dirty="0" smtClean="0">
                <a:solidFill>
                  <a:srgbClr val="FFFFFF"/>
                </a:solidFill>
                <a:latin typeface="Segoe UI" pitchFamily="18" charset="0"/>
                <a:cs typeface="Segoe UI" pitchFamily="18" charset="0"/>
              </a:rPr>
              <a:t>TABLE</a:t>
            </a:r>
            <a:r>
              <a:rPr lang="en-US" altLang="zh-CN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000" b="1" dirty="0" smtClean="0">
                <a:solidFill>
                  <a:srgbClr val="FFFFFF"/>
                </a:solidFill>
                <a:latin typeface="Segoe UI" pitchFamily="18" charset="0"/>
                <a:cs typeface="Segoe UI" pitchFamily="18" charset="0"/>
              </a:rPr>
              <a:t>12.2</a:t>
            </a:r>
          </a:p>
        </p:txBody>
      </p:sp>
      <p:sp>
        <p:nvSpPr>
          <p:cNvPr id="25" name="TextBox 1"/>
          <p:cNvSpPr txBox="1"/>
          <p:nvPr/>
        </p:nvSpPr>
        <p:spPr>
          <a:xfrm>
            <a:off x="2425700" y="812800"/>
            <a:ext cx="3390900" cy="330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300"/>
              </a:lnSpc>
              <a:tabLst/>
            </a:pP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1954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Field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Trial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Poliomyelitis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Vaccine: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Comparison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of</a:t>
            </a:r>
          </a:p>
          <a:p>
            <a:pPr>
              <a:lnSpc>
                <a:spcPts val="1300"/>
              </a:lnSpc>
              <a:tabLst/>
            </a:pP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Attack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Rates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for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Vaccinated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Unvaccinated</a:t>
            </a:r>
            <a:r>
              <a:rPr lang="en-US" altLang="zh-CN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Children</a:t>
            </a:r>
            <a:r>
              <a:rPr lang="en-US" altLang="zh-CN" sz="648" b="1" i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</a:t>
            </a:r>
          </a:p>
        </p:txBody>
      </p:sp>
      <p:sp>
        <p:nvSpPr>
          <p:cNvPr id="26" name="TextBox 1"/>
          <p:cNvSpPr txBox="1"/>
          <p:nvPr/>
        </p:nvSpPr>
        <p:spPr>
          <a:xfrm>
            <a:off x="1638300" y="1409700"/>
            <a:ext cx="520700" cy="9525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100"/>
              </a:lnSpc>
              <a:tabLst>
                <a:tab pos="50800" algn="l"/>
              </a:tabLst>
            </a:pP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Study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area</a:t>
            </a:r>
          </a:p>
          <a:p>
            <a:pPr>
              <a:lnSpc>
                <a:spcPts val="1600"/>
              </a:lnSpc>
              <a:tabLst>
                <a:tab pos="50800" algn="l"/>
              </a:tabLst>
            </a:pP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Placebo</a:t>
            </a:r>
          </a:p>
          <a:p>
            <a:pPr>
              <a:lnSpc>
                <a:spcPts val="1100"/>
              </a:lnSpc>
              <a:tabLst>
                <a:tab pos="50800" algn="l"/>
              </a:tabLst>
            </a:pPr>
            <a:r>
              <a:rPr lang="en-US" altLang="zh-CN" dirty="0" smtClean="0"/>
              <a:t>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areas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400"/>
              </a:lnSpc>
              <a:tabLst>
                <a:tab pos="50800" algn="l"/>
              </a:tabLst>
            </a:pP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Observed</a:t>
            </a:r>
          </a:p>
          <a:p>
            <a:pPr>
              <a:lnSpc>
                <a:spcPts val="1100"/>
              </a:lnSpc>
              <a:tabLst>
                <a:tab pos="50800" algn="l"/>
              </a:tabLst>
            </a:pPr>
            <a:r>
              <a:rPr lang="en-US" altLang="zh-CN" dirty="0" smtClean="0"/>
              <a:t>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areas</a:t>
            </a:r>
          </a:p>
        </p:txBody>
      </p:sp>
      <p:sp>
        <p:nvSpPr>
          <p:cNvPr id="27" name="TextBox 1"/>
          <p:cNvSpPr txBox="1"/>
          <p:nvPr/>
        </p:nvSpPr>
        <p:spPr>
          <a:xfrm>
            <a:off x="2387600" y="1422400"/>
            <a:ext cx="889000" cy="1092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100"/>
              </a:lnSpc>
              <a:tabLst/>
            </a:pP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Vaccination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group</a:t>
            </a:r>
          </a:p>
          <a:p>
            <a:pPr>
              <a:lnSpc>
                <a:spcPts val="1600"/>
              </a:lnSpc>
              <a:tabLst/>
            </a:pP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Vaccinated</a:t>
            </a:r>
          </a:p>
          <a:p>
            <a:pPr>
              <a:lnSpc>
                <a:spcPts val="1100"/>
              </a:lnSpc>
              <a:tabLst/>
            </a:pP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Placebo</a:t>
            </a:r>
          </a:p>
          <a:p>
            <a:pPr>
              <a:lnSpc>
                <a:spcPts val="1100"/>
              </a:lnSpc>
              <a:tabLst/>
            </a:pP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Not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inoculated</a:t>
            </a:r>
          </a:p>
          <a:p>
            <a:pPr>
              <a:lnSpc>
                <a:spcPts val="1300"/>
              </a:lnSpc>
              <a:tabLst/>
            </a:pP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Vaccinated</a:t>
            </a:r>
          </a:p>
          <a:p>
            <a:pPr>
              <a:lnSpc>
                <a:spcPts val="1100"/>
              </a:lnSpc>
              <a:tabLst/>
            </a:pP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Controls</a:t>
            </a:r>
          </a:p>
          <a:p>
            <a:pPr>
              <a:lnSpc>
                <a:spcPts val="1100"/>
              </a:lnSpc>
              <a:tabLst/>
            </a:pP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2nd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grade,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not</a:t>
            </a:r>
          </a:p>
        </p:txBody>
      </p:sp>
      <p:sp>
        <p:nvSpPr>
          <p:cNvPr id="28" name="TextBox 1"/>
          <p:cNvSpPr txBox="1"/>
          <p:nvPr/>
        </p:nvSpPr>
        <p:spPr>
          <a:xfrm>
            <a:off x="3467100" y="1422400"/>
            <a:ext cx="520700" cy="1092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100"/>
              </a:lnSpc>
              <a:tabLst>
                <a:tab pos="88900" algn="l"/>
              </a:tabLst>
            </a:pP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Population</a:t>
            </a:r>
          </a:p>
          <a:p>
            <a:pPr>
              <a:lnSpc>
                <a:spcPts val="1600"/>
              </a:lnSpc>
              <a:tabLst>
                <a:tab pos="88900" algn="l"/>
              </a:tabLst>
            </a:pPr>
            <a:r>
              <a:rPr lang="en-US" altLang="zh-CN" dirty="0" smtClean="0"/>
              <a:t>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201,000</a:t>
            </a:r>
          </a:p>
          <a:p>
            <a:pPr>
              <a:lnSpc>
                <a:spcPts val="1100"/>
              </a:lnSpc>
              <a:tabLst>
                <a:tab pos="88900" algn="l"/>
              </a:tabLst>
            </a:pPr>
            <a:r>
              <a:rPr lang="en-US" altLang="zh-CN" dirty="0" smtClean="0"/>
              <a:t>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201,000</a:t>
            </a:r>
          </a:p>
          <a:p>
            <a:pPr>
              <a:lnSpc>
                <a:spcPts val="1100"/>
              </a:lnSpc>
              <a:tabLst>
                <a:tab pos="88900" algn="l"/>
              </a:tabLst>
            </a:pPr>
            <a:r>
              <a:rPr lang="en-US" altLang="zh-CN" dirty="0" smtClean="0"/>
              <a:t>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339,000</a:t>
            </a:r>
          </a:p>
          <a:p>
            <a:pPr>
              <a:lnSpc>
                <a:spcPts val="1300"/>
              </a:lnSpc>
              <a:tabLst>
                <a:tab pos="88900" algn="l"/>
              </a:tabLst>
            </a:pPr>
            <a:r>
              <a:rPr lang="en-US" altLang="zh-CN" dirty="0" smtClean="0"/>
              <a:t>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222,000</a:t>
            </a:r>
          </a:p>
          <a:p>
            <a:pPr>
              <a:lnSpc>
                <a:spcPts val="1100"/>
              </a:lnSpc>
              <a:tabLst>
                <a:tab pos="88900" algn="l"/>
              </a:tabLst>
            </a:pPr>
            <a:r>
              <a:rPr lang="en-US" altLang="zh-CN" dirty="0" smtClean="0"/>
              <a:t>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725,000</a:t>
            </a:r>
          </a:p>
          <a:p>
            <a:pPr>
              <a:lnSpc>
                <a:spcPts val="1100"/>
              </a:lnSpc>
              <a:tabLst>
                <a:tab pos="88900" algn="l"/>
              </a:tabLst>
            </a:pPr>
            <a:r>
              <a:rPr lang="en-US" altLang="zh-CN" dirty="0" smtClean="0"/>
              <a:t>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124,000</a:t>
            </a:r>
          </a:p>
        </p:txBody>
      </p:sp>
      <p:sp>
        <p:nvSpPr>
          <p:cNvPr id="29" name="TextBox 1"/>
          <p:cNvSpPr txBox="1"/>
          <p:nvPr/>
        </p:nvSpPr>
        <p:spPr>
          <a:xfrm>
            <a:off x="4191000" y="1282700"/>
            <a:ext cx="431800" cy="12319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100"/>
              </a:lnSpc>
              <a:tabLst>
                <a:tab pos="76200" algn="l"/>
                <a:tab pos="139700" algn="l"/>
                <a:tab pos="190500" algn="l"/>
              </a:tabLst>
            </a:pP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Paralytic</a:t>
            </a:r>
          </a:p>
          <a:p>
            <a:pPr>
              <a:lnSpc>
                <a:spcPts val="1100"/>
              </a:lnSpc>
              <a:tabLst>
                <a:tab pos="76200" algn="l"/>
                <a:tab pos="139700" algn="l"/>
                <a:tab pos="190500" algn="l"/>
              </a:tabLst>
            </a:pPr>
            <a:r>
              <a:rPr lang="en-US" altLang="zh-CN" dirty="0" smtClean="0"/>
              <a:t>	</a:t>
            </a: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cases</a:t>
            </a:r>
          </a:p>
          <a:p>
            <a:pPr>
              <a:lnSpc>
                <a:spcPts val="1600"/>
              </a:lnSpc>
              <a:tabLst>
                <a:tab pos="76200" algn="l"/>
                <a:tab pos="139700" algn="l"/>
                <a:tab pos="190500" algn="l"/>
              </a:tabLst>
            </a:pPr>
            <a:r>
              <a:rPr lang="en-US" altLang="zh-CN" dirty="0" smtClean="0"/>
              <a:t>	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33</a:t>
            </a:r>
          </a:p>
          <a:p>
            <a:pPr>
              <a:lnSpc>
                <a:spcPts val="1100"/>
              </a:lnSpc>
              <a:tabLst>
                <a:tab pos="76200" algn="l"/>
                <a:tab pos="139700" algn="l"/>
                <a:tab pos="190500" algn="l"/>
              </a:tabLst>
            </a:pPr>
            <a:r>
              <a:rPr lang="en-US" altLang="zh-CN" dirty="0" smtClean="0"/>
              <a:t>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115</a:t>
            </a:r>
          </a:p>
          <a:p>
            <a:pPr>
              <a:lnSpc>
                <a:spcPts val="1100"/>
              </a:lnSpc>
              <a:tabLst>
                <a:tab pos="76200" algn="l"/>
                <a:tab pos="139700" algn="l"/>
                <a:tab pos="190500" algn="l"/>
              </a:tabLst>
            </a:pPr>
            <a:r>
              <a:rPr lang="en-US" altLang="zh-CN" dirty="0" smtClean="0"/>
              <a:t>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121</a:t>
            </a:r>
          </a:p>
          <a:p>
            <a:pPr>
              <a:lnSpc>
                <a:spcPts val="1300"/>
              </a:lnSpc>
              <a:tabLst>
                <a:tab pos="76200" algn="l"/>
                <a:tab pos="139700" algn="l"/>
                <a:tab pos="190500" algn="l"/>
              </a:tabLst>
            </a:pPr>
            <a:r>
              <a:rPr lang="en-US" altLang="zh-CN" dirty="0" smtClean="0"/>
              <a:t>	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38</a:t>
            </a:r>
          </a:p>
          <a:p>
            <a:pPr>
              <a:lnSpc>
                <a:spcPts val="1100"/>
              </a:lnSpc>
              <a:tabLst>
                <a:tab pos="76200" algn="l"/>
                <a:tab pos="139700" algn="l"/>
                <a:tab pos="190500" algn="l"/>
              </a:tabLst>
            </a:pPr>
            <a:r>
              <a:rPr lang="en-US" altLang="zh-CN" dirty="0" smtClean="0"/>
              <a:t>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330</a:t>
            </a:r>
          </a:p>
          <a:p>
            <a:pPr>
              <a:lnSpc>
                <a:spcPts val="1100"/>
              </a:lnSpc>
              <a:tabLst>
                <a:tab pos="76200" algn="l"/>
                <a:tab pos="139700" algn="l"/>
                <a:tab pos="190500" algn="l"/>
              </a:tabLst>
            </a:pPr>
            <a:r>
              <a:rPr lang="en-US" altLang="zh-CN" dirty="0" smtClean="0"/>
              <a:t>	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43</a:t>
            </a:r>
          </a:p>
        </p:txBody>
      </p:sp>
      <p:sp>
        <p:nvSpPr>
          <p:cNvPr id="30" name="TextBox 1"/>
          <p:cNvSpPr txBox="1"/>
          <p:nvPr/>
        </p:nvSpPr>
        <p:spPr>
          <a:xfrm>
            <a:off x="4813300" y="1282700"/>
            <a:ext cx="406400" cy="12319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100"/>
              </a:lnSpc>
              <a:tabLst>
                <a:tab pos="38100" algn="l"/>
                <a:tab pos="152400" algn="l"/>
              </a:tabLst>
            </a:pP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Rate</a:t>
            </a:r>
            <a:r>
              <a:rPr lang="en-US" altLang="zh-CN" sz="9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per</a:t>
            </a:r>
          </a:p>
          <a:p>
            <a:pPr>
              <a:lnSpc>
                <a:spcPts val="1100"/>
              </a:lnSpc>
              <a:tabLst>
                <a:tab pos="38100" algn="l"/>
                <a:tab pos="152400" algn="l"/>
              </a:tabLst>
            </a:pPr>
            <a:r>
              <a:rPr lang="en-US" altLang="zh-CN" dirty="0" smtClean="0"/>
              <a:t>	</a:t>
            </a: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100,000</a:t>
            </a:r>
          </a:p>
          <a:p>
            <a:pPr>
              <a:lnSpc>
                <a:spcPts val="1600"/>
              </a:lnSpc>
              <a:tabLst>
                <a:tab pos="38100" algn="l"/>
                <a:tab pos="152400" algn="l"/>
              </a:tabLst>
            </a:pPr>
            <a:r>
              <a:rPr lang="en-US" altLang="zh-CN" dirty="0" smtClean="0"/>
              <a:t>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16</a:t>
            </a:r>
          </a:p>
          <a:p>
            <a:pPr>
              <a:lnSpc>
                <a:spcPts val="1100"/>
              </a:lnSpc>
              <a:tabLst>
                <a:tab pos="38100" algn="l"/>
                <a:tab pos="152400" algn="l"/>
              </a:tabLst>
            </a:pPr>
            <a:r>
              <a:rPr lang="en-US" altLang="zh-CN" dirty="0" smtClean="0"/>
              <a:t>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57</a:t>
            </a:r>
          </a:p>
          <a:p>
            <a:pPr>
              <a:lnSpc>
                <a:spcPts val="1100"/>
              </a:lnSpc>
              <a:tabLst>
                <a:tab pos="38100" algn="l"/>
                <a:tab pos="152400" algn="l"/>
              </a:tabLst>
            </a:pPr>
            <a:r>
              <a:rPr lang="en-US" altLang="zh-CN" dirty="0" smtClean="0"/>
              <a:t>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36</a:t>
            </a:r>
          </a:p>
          <a:p>
            <a:pPr>
              <a:lnSpc>
                <a:spcPts val="1300"/>
              </a:lnSpc>
              <a:tabLst>
                <a:tab pos="38100" algn="l"/>
                <a:tab pos="152400" algn="l"/>
              </a:tabLst>
            </a:pPr>
            <a:r>
              <a:rPr lang="en-US" altLang="zh-CN" dirty="0" smtClean="0"/>
              <a:t>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17</a:t>
            </a:r>
          </a:p>
          <a:p>
            <a:pPr>
              <a:lnSpc>
                <a:spcPts val="1100"/>
              </a:lnSpc>
              <a:tabLst>
                <a:tab pos="38100" algn="l"/>
                <a:tab pos="152400" algn="l"/>
              </a:tabLst>
            </a:pPr>
            <a:r>
              <a:rPr lang="en-US" altLang="zh-CN" dirty="0" smtClean="0"/>
              <a:t>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46</a:t>
            </a:r>
          </a:p>
          <a:p>
            <a:pPr>
              <a:lnSpc>
                <a:spcPts val="1100"/>
              </a:lnSpc>
              <a:tabLst>
                <a:tab pos="38100" algn="l"/>
                <a:tab pos="152400" algn="l"/>
              </a:tabLst>
            </a:pPr>
            <a:r>
              <a:rPr lang="en-US" altLang="zh-CN" dirty="0" smtClean="0"/>
              <a:t>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35</a:t>
            </a:r>
          </a:p>
        </p:txBody>
      </p:sp>
      <p:sp>
        <p:nvSpPr>
          <p:cNvPr id="31" name="TextBox 1"/>
          <p:cNvSpPr txBox="1"/>
          <p:nvPr/>
        </p:nvSpPr>
        <p:spPr>
          <a:xfrm>
            <a:off x="5486400" y="1270000"/>
            <a:ext cx="482600" cy="9525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100"/>
              </a:lnSpc>
              <a:tabLst>
                <a:tab pos="38100" algn="l"/>
                <a:tab pos="139700" algn="l"/>
              </a:tabLst>
            </a:pP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Estimated</a:t>
            </a:r>
          </a:p>
          <a:p>
            <a:pPr>
              <a:lnSpc>
                <a:spcPts val="1100"/>
              </a:lnSpc>
              <a:tabLst>
                <a:tab pos="38100" algn="l"/>
                <a:tab pos="139700" algn="l"/>
              </a:tabLst>
            </a:pPr>
            <a:r>
              <a:rPr lang="en-US" altLang="zh-CN" dirty="0" smtClean="0"/>
              <a:t>	</a:t>
            </a:r>
            <a:r>
              <a:rPr lang="en-US" altLang="zh-CN" sz="950" b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efficacy</a:t>
            </a:r>
          </a:p>
          <a:p>
            <a:pPr>
              <a:lnSpc>
                <a:spcPts val="1600"/>
              </a:lnSpc>
              <a:tabLst>
                <a:tab pos="38100" algn="l"/>
                <a:tab pos="139700" algn="l"/>
              </a:tabLst>
            </a:pPr>
            <a:r>
              <a:rPr lang="en-US" altLang="zh-CN" dirty="0" smtClean="0"/>
              <a:t>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72%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500"/>
              </a:lnSpc>
              <a:tabLst>
                <a:tab pos="38100" algn="l"/>
                <a:tab pos="139700" algn="l"/>
              </a:tabLst>
            </a:pPr>
            <a:r>
              <a:rPr lang="en-US" altLang="zh-CN" dirty="0" smtClean="0"/>
              <a:t>	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63%</a:t>
            </a:r>
          </a:p>
        </p:txBody>
      </p:sp>
      <p:sp>
        <p:nvSpPr>
          <p:cNvPr id="32" name="TextBox 1"/>
          <p:cNvSpPr txBox="1"/>
          <p:nvPr/>
        </p:nvSpPr>
        <p:spPr>
          <a:xfrm>
            <a:off x="1562100" y="2781300"/>
            <a:ext cx="25400" cy="508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400"/>
              </a:lnSpc>
              <a:tabLst/>
            </a:pPr>
            <a:r>
              <a:rPr lang="en-US" altLang="zh-CN" sz="471" i="1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</a:t>
            </a:r>
          </a:p>
        </p:txBody>
      </p:sp>
      <p:sp>
        <p:nvSpPr>
          <p:cNvPr id="33" name="TextBox 1"/>
          <p:cNvSpPr txBox="1"/>
          <p:nvPr/>
        </p:nvSpPr>
        <p:spPr>
          <a:xfrm>
            <a:off x="1587500" y="2489200"/>
            <a:ext cx="4533900" cy="3937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000"/>
              </a:lnSpc>
              <a:tabLst>
                <a:tab pos="863600" algn="l"/>
              </a:tabLst>
            </a:pPr>
            <a:r>
              <a:rPr lang="en-US" altLang="zh-CN" dirty="0" smtClean="0"/>
              <a:t>	</a:t>
            </a:r>
            <a:r>
              <a:rPr lang="en-US" altLang="zh-CN" sz="95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inoculated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  <a:tabLst>
                <a:tab pos="863600" algn="l"/>
              </a:tabLst>
            </a:pP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Vaccine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was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administered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spring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1954,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children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were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followed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prospectively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through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summer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poliomyelitis</a:t>
            </a:r>
          </a:p>
        </p:txBody>
      </p:sp>
      <p:sp>
        <p:nvSpPr>
          <p:cNvPr id="34" name="TextBox 1"/>
          <p:cNvSpPr txBox="1"/>
          <p:nvPr/>
        </p:nvSpPr>
        <p:spPr>
          <a:xfrm>
            <a:off x="1562100" y="2908300"/>
            <a:ext cx="5538376" cy="405239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/>
            </a:pP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season.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Placebo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areas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were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divided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into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volunteers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who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were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vaccinated,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volunteers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who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received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placebo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inoculations,</a:t>
            </a:r>
          </a:p>
          <a:p>
            <a:pPr>
              <a:lnSpc>
                <a:spcPts val="1000"/>
              </a:lnSpc>
              <a:tabLst/>
            </a:pP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nonvolunteers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(not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inoculated).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Observed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areas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were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divided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into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second-grade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volunteers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(vaccinated),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second-grade</a:t>
            </a:r>
          </a:p>
          <a:p>
            <a:pPr>
              <a:lnSpc>
                <a:spcPts val="900"/>
              </a:lnSpc>
              <a:tabLst/>
            </a:pP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nonvolunteers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(not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inoculated),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first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third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graders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(controls).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50" y="755883"/>
            <a:ext cx="7086600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Parameters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Determine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Incidence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acute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following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three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parameters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determine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incidence: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proportion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population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susceptible,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proportion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population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infectious,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rate 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contact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between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susceptible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individuals,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contact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defined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encounter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sufficient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transmission.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proportion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persons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become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ill—the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case 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ratio—determines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proportion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persons detected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through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surveillance.</a:t>
            </a:r>
          </a:p>
          <a:p>
            <a:pPr>
              <a:tabLst>
                <a:tab pos="228600" algn="l"/>
              </a:tabLst>
            </a:pPr>
            <a:r>
              <a:rPr lang="en-US" altLang="zh-CN" b="1" dirty="0" smtClean="0">
                <a:solidFill>
                  <a:srgbClr val="62C2B2"/>
                </a:solidFill>
                <a:latin typeface="Segoe UI" pitchFamily="18" charset="0"/>
                <a:cs typeface="Segoe UI" pitchFamily="18" charset="0"/>
              </a:rPr>
              <a:t>Proportion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62C2B2"/>
                </a:solidFill>
                <a:latin typeface="Segoe UI" pitchFamily="18" charset="0"/>
                <a:cs typeface="Segoe UI" pitchFamily="18" charset="0"/>
              </a:rPr>
              <a:t>Susceptible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population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exposed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individual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 a specific virus, the susceptible part of the population will determine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spread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agent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account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new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cases. </a:t>
            </a:r>
          </a:p>
          <a:p>
            <a:pPr>
              <a:tabLst>
                <a:tab pos="228600" algn="l"/>
              </a:tabLst>
            </a:pPr>
            <a:r>
              <a:rPr lang="en-US" altLang="zh-CN" b="1" dirty="0" smtClean="0">
                <a:solidFill>
                  <a:srgbClr val="62C2B2"/>
                </a:solidFill>
                <a:latin typeface="Segoe UI" pitchFamily="18" charset="0"/>
                <a:cs typeface="Segoe UI" pitchFamily="18" charset="0"/>
              </a:rPr>
              <a:t>Proportion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62C2B2"/>
                </a:solidFill>
                <a:latin typeface="Segoe UI" pitchFamily="18" charset="0"/>
                <a:cs typeface="Segoe UI" pitchFamily="18" charset="0"/>
              </a:rPr>
              <a:t>Infectious</a:t>
            </a:r>
          </a:p>
          <a:p>
            <a:pPr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proportion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susceptibles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become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infected,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 subsequently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infectious,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during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ixed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period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(e.g., year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season)</a:t>
            </a:r>
          </a:p>
          <a:p>
            <a:pPr>
              <a:lnSpc>
                <a:spcPts val="1800"/>
              </a:lnSpc>
              <a:tabLst>
                <a:tab pos="228600" algn="l"/>
              </a:tabLst>
            </a:pPr>
            <a:endParaRPr lang="en-US" altLang="zh-CN" sz="1200" b="1" dirty="0" smtClean="0">
              <a:solidFill>
                <a:srgbClr val="358682"/>
              </a:solidFill>
              <a:latin typeface="Segoe UI" pitchFamily="18" charset="0"/>
              <a:cs typeface="Segoe UI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3"/>
          <p:cNvSpPr/>
          <p:nvPr/>
        </p:nvSpPr>
        <p:spPr>
          <a:xfrm>
            <a:off x="2489441" y="1301750"/>
            <a:ext cx="155575" cy="69850"/>
          </a:xfrm>
          <a:custGeom>
            <a:avLst/>
            <a:gdLst>
              <a:gd name="connsiteX0" fmla="*/ 0 w 155575"/>
              <a:gd name="connsiteY0" fmla="*/ 69850 h 69850"/>
              <a:gd name="connsiteX1" fmla="*/ 155575 w 155575"/>
              <a:gd name="connsiteY1" fmla="*/ 69850 h 69850"/>
              <a:gd name="connsiteX2" fmla="*/ 155575 w 155575"/>
              <a:gd name="connsiteY2" fmla="*/ 0 h 69850"/>
              <a:gd name="connsiteX3" fmla="*/ 0 w 155575"/>
              <a:gd name="connsiteY3" fmla="*/ 0 h 69850"/>
              <a:gd name="connsiteX4" fmla="*/ 0 w 155575"/>
              <a:gd name="connsiteY4" fmla="*/ 69850 h 6985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55575" h="69850">
                <a:moveTo>
                  <a:pt x="0" y="69850"/>
                </a:moveTo>
                <a:lnTo>
                  <a:pt x="155575" y="69850"/>
                </a:lnTo>
                <a:lnTo>
                  <a:pt x="155575" y="0"/>
                </a:lnTo>
                <a:lnTo>
                  <a:pt x="0" y="0"/>
                </a:lnTo>
                <a:lnTo>
                  <a:pt x="0" y="69850"/>
                </a:lnTo>
              </a:path>
            </a:pathLst>
          </a:custGeom>
          <a:solidFill>
            <a:srgbClr val="FCF5E3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/>
        </p:nvSpPr>
        <p:spPr>
          <a:xfrm>
            <a:off x="2004479" y="1325044"/>
            <a:ext cx="664631" cy="61376"/>
          </a:xfrm>
          <a:custGeom>
            <a:avLst/>
            <a:gdLst>
              <a:gd name="connsiteX0" fmla="*/ 0 w 664631"/>
              <a:gd name="connsiteY0" fmla="*/ 61376 h 61376"/>
              <a:gd name="connsiteX1" fmla="*/ 664631 w 664631"/>
              <a:gd name="connsiteY1" fmla="*/ 61376 h 61376"/>
              <a:gd name="connsiteX2" fmla="*/ 664631 w 664631"/>
              <a:gd name="connsiteY2" fmla="*/ 0 h 61376"/>
              <a:gd name="connsiteX3" fmla="*/ 0 w 664631"/>
              <a:gd name="connsiteY3" fmla="*/ 0 h 61376"/>
              <a:gd name="connsiteX4" fmla="*/ 0 w 664631"/>
              <a:gd name="connsiteY4" fmla="*/ 61376 h 6137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64631" h="61376">
                <a:moveTo>
                  <a:pt x="0" y="61376"/>
                </a:moveTo>
                <a:lnTo>
                  <a:pt x="664631" y="61376"/>
                </a:lnTo>
                <a:lnTo>
                  <a:pt x="664631" y="0"/>
                </a:lnTo>
                <a:lnTo>
                  <a:pt x="0" y="0"/>
                </a:lnTo>
                <a:lnTo>
                  <a:pt x="0" y="61376"/>
                </a:lnTo>
              </a:path>
            </a:pathLst>
          </a:custGeom>
          <a:solidFill>
            <a:srgbClr val="FCF5E3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/>
        </p:nvSpPr>
        <p:spPr>
          <a:xfrm>
            <a:off x="4942420" y="1528244"/>
            <a:ext cx="664626" cy="61376"/>
          </a:xfrm>
          <a:custGeom>
            <a:avLst/>
            <a:gdLst>
              <a:gd name="connsiteX0" fmla="*/ 0 w 664626"/>
              <a:gd name="connsiteY0" fmla="*/ 61376 h 61376"/>
              <a:gd name="connsiteX1" fmla="*/ 664626 w 664626"/>
              <a:gd name="connsiteY1" fmla="*/ 61376 h 61376"/>
              <a:gd name="connsiteX2" fmla="*/ 664626 w 664626"/>
              <a:gd name="connsiteY2" fmla="*/ 0 h 61376"/>
              <a:gd name="connsiteX3" fmla="*/ 0 w 664626"/>
              <a:gd name="connsiteY3" fmla="*/ 0 h 61376"/>
              <a:gd name="connsiteX4" fmla="*/ 0 w 664626"/>
              <a:gd name="connsiteY4" fmla="*/ 61376 h 6137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64626" h="61376">
                <a:moveTo>
                  <a:pt x="0" y="61376"/>
                </a:moveTo>
                <a:lnTo>
                  <a:pt x="664626" y="61376"/>
                </a:lnTo>
                <a:lnTo>
                  <a:pt x="664626" y="0"/>
                </a:lnTo>
                <a:lnTo>
                  <a:pt x="0" y="0"/>
                </a:lnTo>
                <a:lnTo>
                  <a:pt x="0" y="61376"/>
                </a:lnTo>
              </a:path>
            </a:pathLst>
          </a:custGeom>
          <a:solidFill>
            <a:srgbClr val="FCF5E3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TextBox 1"/>
          <p:cNvSpPr txBox="1"/>
          <p:nvPr/>
        </p:nvSpPr>
        <p:spPr>
          <a:xfrm>
            <a:off x="133350" y="1030332"/>
            <a:ext cx="7239000" cy="7517443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tabLst/>
            </a:pPr>
            <a:r>
              <a:rPr lang="en-US" altLang="zh-CN" b="1" dirty="0" smtClean="0">
                <a:solidFill>
                  <a:srgbClr val="62C2B2"/>
                </a:solidFill>
                <a:latin typeface="Segoe UI" pitchFamily="18" charset="0"/>
                <a:cs typeface="Segoe UI" pitchFamily="18" charset="0"/>
              </a:rPr>
              <a:t>Rate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62C2B2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62C2B2"/>
                </a:solidFill>
                <a:latin typeface="Segoe UI" pitchFamily="18" charset="0"/>
                <a:cs typeface="Segoe UI" pitchFamily="18" charset="0"/>
              </a:rPr>
              <a:t>Contact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62C2B2"/>
                </a:solidFill>
                <a:latin typeface="Segoe UI" pitchFamily="18" charset="0"/>
                <a:cs typeface="Segoe UI" pitchFamily="18" charset="0"/>
              </a:rPr>
              <a:t>Between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62C2B2"/>
                </a:solidFill>
                <a:latin typeface="Segoe UI" pitchFamily="18" charset="0"/>
                <a:cs typeface="Segoe UI" pitchFamily="18" charset="0"/>
              </a:rPr>
              <a:t>Susceptible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62C2B2"/>
                </a:solidFill>
                <a:latin typeface="Segoe UI" pitchFamily="18" charset="0"/>
                <a:cs typeface="Segoe UI" pitchFamily="18" charset="0"/>
              </a:rPr>
              <a:t>and Infectious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62C2B2"/>
                </a:solidFill>
                <a:latin typeface="Segoe UI" pitchFamily="18" charset="0"/>
                <a:cs typeface="Segoe UI" pitchFamily="18" charset="0"/>
              </a:rPr>
              <a:t>Individuals</a:t>
            </a:r>
          </a:p>
          <a:p>
            <a:pPr>
              <a:tabLst/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contact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between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susceptible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individuals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determines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dynamics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spread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population.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depends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mode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transmission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(e.g., respiratory,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oral–fecal,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sexual,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vector-borne),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age-specific</a:t>
            </a:r>
            <a:endParaRPr lang="en-US" altLang="zh-CN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  <a:p>
            <a:pPr>
              <a:tabLst/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contact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patterns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networks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between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individuals,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 distribution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susceptible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individuals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within 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population.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Spatial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clustering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susceptible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individuals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 result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outbreaks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despite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high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proportion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individuals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population.</a:t>
            </a:r>
          </a:p>
          <a:p>
            <a:pPr>
              <a:lnSpc>
                <a:spcPts val="2100"/>
              </a:lnSpc>
              <a:tabLst/>
            </a:pPr>
            <a:r>
              <a:rPr lang="en-US" altLang="zh-CN" b="1" dirty="0" smtClean="0">
                <a:solidFill>
                  <a:srgbClr val="62C2B2"/>
                </a:solidFill>
                <a:latin typeface="Segoe UI" pitchFamily="18" charset="0"/>
                <a:cs typeface="Segoe UI" pitchFamily="18" charset="0"/>
              </a:rPr>
              <a:t>Case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62C2B2"/>
                </a:solidFill>
                <a:latin typeface="Segoe UI" pitchFamily="18" charset="0"/>
                <a:cs typeface="Segoe UI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62C2B2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62C2B2"/>
                </a:solidFill>
                <a:latin typeface="Segoe UI" pitchFamily="18" charset="0"/>
                <a:cs typeface="Segoe UI" pitchFamily="18" charset="0"/>
              </a:rPr>
              <a:t>Fatality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62C2B2"/>
                </a:solidFill>
                <a:latin typeface="Segoe UI" pitchFamily="18" charset="0"/>
                <a:cs typeface="Segoe UI" pitchFamily="18" charset="0"/>
              </a:rPr>
              <a:t>Ratios</a:t>
            </a:r>
          </a:p>
          <a:p>
            <a:pPr>
              <a:tabLst/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One 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important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contributions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modern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laboratory methods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epidemiology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identification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inapparent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subclinical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insight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most infections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caused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some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were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asymptomatic.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 relative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frequency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subclinical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expressed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</a:p>
          <a:p>
            <a:pPr>
              <a:tabLst/>
            </a:pPr>
            <a:r>
              <a:rPr lang="en-US" altLang="zh-CN" b="1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case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ratio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—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number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clinical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 100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lethality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different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parameter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represents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virulence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organism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 designated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case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fatality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ratio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fatality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ratio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number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deaths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attributable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100 cases.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noteworthy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regular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relationship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between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ratio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severity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illness (i.e.,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between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pathogenicity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virulence).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Determining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ratio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important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objective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outbreak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investigations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novel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pathogens,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 severe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acute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respiratory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syndrome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(SARS)-</a:t>
            </a:r>
            <a:r>
              <a:rPr lang="en-US" altLang="zh-CN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coronavirus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2009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pandemic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H1N1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influenza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Typically,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early</a:t>
            </a:r>
          </a:p>
          <a:p>
            <a:pPr>
              <a:tabLst/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outbreak,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clinical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attention 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counted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incident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resulting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underestimate 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true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incidence.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Accurate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measurement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subclinical 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requires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population-based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surveys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laboratory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confirmation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(e.g.,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serological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surveys).</a:t>
            </a:r>
          </a:p>
        </p:txBody>
      </p:sp>
      <p:sp>
        <p:nvSpPr>
          <p:cNvPr id="20" name="TextBox 1"/>
          <p:cNvSpPr txBox="1"/>
          <p:nvPr/>
        </p:nvSpPr>
        <p:spPr>
          <a:xfrm>
            <a:off x="3848100" y="3314700"/>
            <a:ext cx="65" cy="21679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400"/>
              </a:lnSpc>
              <a:tabLst>
                <a:tab pos="228600" algn="l"/>
              </a:tabLst>
            </a:pPr>
            <a:endParaRPr lang="en-US" altLang="zh-CN" sz="1000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</TotalTime>
  <Words>4180</Words>
  <Application>Microsoft Office PowerPoint</Application>
  <PresentationFormat>Custom</PresentationFormat>
  <Paragraphs>442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ABBAS</cp:lastModifiedBy>
  <cp:revision>79</cp:revision>
  <dcterms:created xsi:type="dcterms:W3CDTF">2006-08-16T00:00:00Z</dcterms:created>
  <dcterms:modified xsi:type="dcterms:W3CDTF">2020-03-25T12:15:35Z</dcterms:modified>
</cp:coreProperties>
</file>