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9" r:id="rId5"/>
    <p:sldId id="280" r:id="rId6"/>
    <p:sldId id="258" r:id="rId7"/>
    <p:sldId id="259" r:id="rId8"/>
    <p:sldId id="297" r:id="rId9"/>
    <p:sldId id="260" r:id="rId10"/>
    <p:sldId id="261" r:id="rId11"/>
    <p:sldId id="282" r:id="rId12"/>
    <p:sldId id="281" r:id="rId13"/>
    <p:sldId id="283" r:id="rId14"/>
    <p:sldId id="263" r:id="rId15"/>
    <p:sldId id="284" r:id="rId16"/>
    <p:sldId id="285" r:id="rId17"/>
    <p:sldId id="266" r:id="rId18"/>
    <p:sldId id="267" r:id="rId19"/>
    <p:sldId id="288" r:id="rId20"/>
    <p:sldId id="268" r:id="rId21"/>
    <p:sldId id="290" r:id="rId22"/>
    <p:sldId id="291" r:id="rId23"/>
    <p:sldId id="271" r:id="rId24"/>
    <p:sldId id="293" r:id="rId25"/>
    <p:sldId id="274" r:id="rId26"/>
  </p:sldIdLst>
  <p:sldSz cx="7581900" cy="98679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65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71500" y="9417050"/>
            <a:ext cx="304800" cy="203200"/>
          </a:xfrm>
          <a:custGeom>
            <a:avLst/>
            <a:gdLst>
              <a:gd name="connsiteX0" fmla="*/ 0 w 304800"/>
              <a:gd name="connsiteY0" fmla="*/ 203200 h 203200"/>
              <a:gd name="connsiteX1" fmla="*/ 304800 w 304800"/>
              <a:gd name="connsiteY1" fmla="*/ 203200 h 203200"/>
              <a:gd name="connsiteX2" fmla="*/ 304800 w 304800"/>
              <a:gd name="connsiteY2" fmla="*/ 0 h 203200"/>
              <a:gd name="connsiteX3" fmla="*/ 0 w 304800"/>
              <a:gd name="connsiteY3" fmla="*/ 0 h 203200"/>
              <a:gd name="connsiteX4" fmla="*/ 0 w 304800"/>
              <a:gd name="connsiteY4" fmla="*/ 20320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4800" h="203200">
                <a:moveTo>
                  <a:pt x="0" y="203200"/>
                </a:moveTo>
                <a:lnTo>
                  <a:pt x="304800" y="203200"/>
                </a:lnTo>
                <a:lnTo>
                  <a:pt x="304800" y="0"/>
                </a:lnTo>
                <a:lnTo>
                  <a:pt x="0" y="0"/>
                </a:lnTo>
                <a:lnTo>
                  <a:pt x="0" y="203200"/>
                </a:lnTo>
              </a:path>
            </a:pathLst>
          </a:custGeom>
          <a:solidFill>
            <a:srgbClr val="62C2B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571500" y="2476497"/>
            <a:ext cx="3048000" cy="6760629"/>
          </a:xfrm>
          <a:custGeom>
            <a:avLst/>
            <a:gdLst>
              <a:gd name="connsiteX0" fmla="*/ 0 w 3048000"/>
              <a:gd name="connsiteY0" fmla="*/ 6760629 h 6760629"/>
              <a:gd name="connsiteX1" fmla="*/ 3048000 w 3048000"/>
              <a:gd name="connsiteY1" fmla="*/ 6760629 h 6760629"/>
              <a:gd name="connsiteX2" fmla="*/ 3048000 w 3048000"/>
              <a:gd name="connsiteY2" fmla="*/ 0 h 6760629"/>
              <a:gd name="connsiteX3" fmla="*/ 0 w 3048000"/>
              <a:gd name="connsiteY3" fmla="*/ 0 h 6760629"/>
              <a:gd name="connsiteX4" fmla="*/ 0 w 3048000"/>
              <a:gd name="connsiteY4" fmla="*/ 6760629 h 67606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48000" h="6760629">
                <a:moveTo>
                  <a:pt x="0" y="6760629"/>
                </a:moveTo>
                <a:lnTo>
                  <a:pt x="3048000" y="6760629"/>
                </a:lnTo>
                <a:lnTo>
                  <a:pt x="3048000" y="0"/>
                </a:lnTo>
                <a:lnTo>
                  <a:pt x="0" y="0"/>
                </a:lnTo>
                <a:lnTo>
                  <a:pt x="0" y="6760629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5150" y="2469502"/>
            <a:ext cx="3060700" cy="25400"/>
          </a:xfrm>
          <a:custGeom>
            <a:avLst/>
            <a:gdLst>
              <a:gd name="connsiteX0" fmla="*/ 6350 w 3060700"/>
              <a:gd name="connsiteY0" fmla="*/ 6350 h 25400"/>
              <a:gd name="connsiteX1" fmla="*/ 3054350 w 30607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60700" h="25400">
                <a:moveTo>
                  <a:pt x="6350" y="6350"/>
                </a:moveTo>
                <a:lnTo>
                  <a:pt x="3054350" y="6350"/>
                </a:lnTo>
              </a:path>
            </a:pathLst>
          </a:custGeom>
          <a:ln w="12700">
            <a:solidFill>
              <a:srgbClr val="E7C25A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565150" y="9225905"/>
            <a:ext cx="3060700" cy="25400"/>
          </a:xfrm>
          <a:custGeom>
            <a:avLst/>
            <a:gdLst>
              <a:gd name="connsiteX0" fmla="*/ 6350 w 3060700"/>
              <a:gd name="connsiteY0" fmla="*/ 6350 h 25400"/>
              <a:gd name="connsiteX1" fmla="*/ 3054350 w 30607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60700" h="25400">
                <a:moveTo>
                  <a:pt x="6350" y="6350"/>
                </a:moveTo>
                <a:lnTo>
                  <a:pt x="3054350" y="6350"/>
                </a:lnTo>
              </a:path>
            </a:pathLst>
          </a:custGeom>
          <a:ln w="12700">
            <a:solidFill>
              <a:srgbClr val="E7C25A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324100" y="444500"/>
            <a:ext cx="736600" cy="914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200"/>
              </a:lnSpc>
              <a:tabLst/>
            </a:pPr>
            <a:r>
              <a:rPr lang="en-US" altLang="zh-CN" sz="7200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12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85750" y="285750"/>
            <a:ext cx="6858000" cy="758669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5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sz="30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Epidemiology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Basic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Definitions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Methods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INCIDENCE฀AND฀PREVALENCE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SOURCES฀OF฀DATA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COHORT฀AND฀CASE-CONTROL฀STUDY฀DESIGNS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Basic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Biological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Concepts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SUSCEPTIBILITY฀AND฀IMMUNITY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PARAMETERS฀THAT฀DETERMINE฀INCIDENCE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INCUBATION,฀LATENT,฀AND฀INFECTIOUS฀PERIODS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GENERATION฀TIME฀AND฀SERIAL฀INTERVAL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Transmission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Viruses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VIRUSES฀MAINTAINED฀WITHIN฀A฀SINGLE฀HOST฀POPULATION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VIRUSES฀THAT฀ALTERNATELY฀INFECT฀DIFFERENT฀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HOST฀SPECIES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TERMINAL฀HOSTS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TRANSMISSION฀OF฀PERSISTENT฀VIRAL฀INFECTIONS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QUANTITATION฀OF฀TRANSMISSION฀AND฀THE฀BASIC฀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REPRODUCTIVE฀RATE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MODELING฀VIRAL฀DYNAMICS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Descriptive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Epidemiology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PERSON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PLACE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TIME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Emergence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EMERGENCE฀OF฀NOVEL฀VIRUSES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INCREASE฀IN฀THE฀CASE฀INFECTION฀RATIO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NEW฀RECOGNITION฀OF฀AN฀EXISTING฀VIRUS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POSSIBLE฀INCREASED฀FREQUENCY฀OF฀VIRAL฀DISEASE฀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EMERGENCE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Epidemics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COMMON฀SOURCE฀EPIDEMICS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PROPAGATED฀EPIDEMICS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EPIDEMICS,฀VIRAL฀PATHOGENESIS,฀AND฀MOLECULAR฀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EPIDEMIOLOGY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PHYLODYNAMICS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Perpetuation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Eradication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Viruses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SMALL฀POPULATIONS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LARGE฀POPULATIONS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REQUIREMENTS฀FOR฀ERADICATION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Applications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Epidemiology</a:t>
            </a:r>
          </a:p>
          <a:p>
            <a:pPr>
              <a:lnSpc>
                <a:spcPts val="12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IDENTIFICATION฀OF฀ETIOLOGICAL฀AGENTS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EVALUATION฀OF฀VACCINE฀EFFICACY฀AND฀SAFETY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	</a:t>
            </a:r>
            <a:r>
              <a:rPr lang="en-US" altLang="zh-CN" sz="10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DEVELOPMENT฀AND฀ASSESSMENT฀OF฀CONTROL฀MEASURES</a:t>
            </a:r>
          </a:p>
          <a:p>
            <a:pPr>
              <a:lnSpc>
                <a:spcPts val="11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0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Acknowledgments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50800" algn="l"/>
                <a:tab pos="152400" algn="l"/>
                <a:tab pos="3175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1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314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"/>
          <p:cNvSpPr/>
          <p:nvPr/>
        </p:nvSpPr>
        <p:spPr>
          <a:xfrm>
            <a:off x="3966883" y="6610351"/>
            <a:ext cx="3043516" cy="2648584"/>
          </a:xfrm>
          <a:custGeom>
            <a:avLst/>
            <a:gdLst>
              <a:gd name="connsiteX0" fmla="*/ 0 w 3043516"/>
              <a:gd name="connsiteY0" fmla="*/ 2378075 h 2378075"/>
              <a:gd name="connsiteX1" fmla="*/ 3043516 w 3043516"/>
              <a:gd name="connsiteY1" fmla="*/ 2378075 h 2378075"/>
              <a:gd name="connsiteX2" fmla="*/ 3043516 w 3043516"/>
              <a:gd name="connsiteY2" fmla="*/ 0 h 2378075"/>
              <a:gd name="connsiteX3" fmla="*/ 0 w 3043516"/>
              <a:gd name="connsiteY3" fmla="*/ 0 h 2378075"/>
              <a:gd name="connsiteX4" fmla="*/ 0 w 3043516"/>
              <a:gd name="connsiteY4" fmla="*/ 2378075 h 23780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43516" h="2378075">
                <a:moveTo>
                  <a:pt x="0" y="2378075"/>
                </a:moveTo>
                <a:lnTo>
                  <a:pt x="3043516" y="2378075"/>
                </a:lnTo>
                <a:lnTo>
                  <a:pt x="3043516" y="0"/>
                </a:lnTo>
                <a:lnTo>
                  <a:pt x="0" y="0"/>
                </a:lnTo>
                <a:lnTo>
                  <a:pt x="0" y="2378075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3966883" y="6690359"/>
            <a:ext cx="1397000" cy="203200"/>
          </a:xfrm>
          <a:custGeom>
            <a:avLst/>
            <a:gdLst>
              <a:gd name="connsiteX0" fmla="*/ 0 w 1397000"/>
              <a:gd name="connsiteY0" fmla="*/ 203200 h 203200"/>
              <a:gd name="connsiteX1" fmla="*/ 1397000 w 1397000"/>
              <a:gd name="connsiteY1" fmla="*/ 203200 h 203200"/>
              <a:gd name="connsiteX2" fmla="*/ 1397000 w 1397000"/>
              <a:gd name="connsiteY2" fmla="*/ 0 h 203200"/>
              <a:gd name="connsiteX3" fmla="*/ 0 w 1397000"/>
              <a:gd name="connsiteY3" fmla="*/ 0 h 203200"/>
              <a:gd name="connsiteX4" fmla="*/ 0 w 1397000"/>
              <a:gd name="connsiteY4" fmla="*/ 20320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97000" h="203200">
                <a:moveTo>
                  <a:pt x="0" y="203200"/>
                </a:moveTo>
                <a:lnTo>
                  <a:pt x="1397000" y="203200"/>
                </a:lnTo>
                <a:lnTo>
                  <a:pt x="1397000" y="0"/>
                </a:lnTo>
                <a:lnTo>
                  <a:pt x="0" y="0"/>
                </a:lnTo>
                <a:lnTo>
                  <a:pt x="0" y="203200"/>
                </a:lnTo>
              </a:path>
            </a:pathLst>
          </a:custGeom>
          <a:solidFill>
            <a:srgbClr val="0B4D8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4754283" y="6690359"/>
            <a:ext cx="2256116" cy="387350"/>
          </a:xfrm>
          <a:custGeom>
            <a:avLst/>
            <a:gdLst>
              <a:gd name="connsiteX0" fmla="*/ 0 w 2256116"/>
              <a:gd name="connsiteY0" fmla="*/ 0 h 387350"/>
              <a:gd name="connsiteX1" fmla="*/ 0 w 2256116"/>
              <a:gd name="connsiteY1" fmla="*/ 290512 h 387350"/>
              <a:gd name="connsiteX2" fmla="*/ 31051 w 2256116"/>
              <a:gd name="connsiteY2" fmla="*/ 387350 h 387350"/>
              <a:gd name="connsiteX3" fmla="*/ 2256116 w 2256116"/>
              <a:gd name="connsiteY3" fmla="*/ 387350 h 387350"/>
              <a:gd name="connsiteX4" fmla="*/ 2256116 w 2256116"/>
              <a:gd name="connsiteY4" fmla="*/ 0 h 387350"/>
              <a:gd name="connsiteX5" fmla="*/ 0 w 2256116"/>
              <a:gd name="connsiteY5" fmla="*/ 0 h 3873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256116" h="387350">
                <a:moveTo>
                  <a:pt x="0" y="0"/>
                </a:moveTo>
                <a:lnTo>
                  <a:pt x="0" y="290512"/>
                </a:lnTo>
                <a:cubicBezTo>
                  <a:pt x="0" y="387350"/>
                  <a:pt x="31051" y="387350"/>
                  <a:pt x="31051" y="387350"/>
                </a:cubicBezTo>
                <a:lnTo>
                  <a:pt x="2256116" y="387350"/>
                </a:lnTo>
                <a:lnTo>
                  <a:pt x="2256116" y="0"/>
                </a:lnTo>
                <a:lnTo>
                  <a:pt x="0" y="0"/>
                </a:lnTo>
              </a:path>
            </a:pathLst>
          </a:custGeom>
          <a:solidFill>
            <a:srgbClr val="E7C25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3956050" y="7451115"/>
            <a:ext cx="914400" cy="25400"/>
          </a:xfrm>
          <a:custGeom>
            <a:avLst/>
            <a:gdLst>
              <a:gd name="connsiteX0" fmla="*/ 6350 w 914400"/>
              <a:gd name="connsiteY0" fmla="*/ 6350 h 25400"/>
              <a:gd name="connsiteX1" fmla="*/ 908050 w 9144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14400" h="25400">
                <a:moveTo>
                  <a:pt x="6350" y="6350"/>
                </a:moveTo>
                <a:lnTo>
                  <a:pt x="90805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4857750" y="7451115"/>
            <a:ext cx="920750" cy="25400"/>
          </a:xfrm>
          <a:custGeom>
            <a:avLst/>
            <a:gdLst>
              <a:gd name="connsiteX0" fmla="*/ 6350 w 920750"/>
              <a:gd name="connsiteY0" fmla="*/ 6350 h 25400"/>
              <a:gd name="connsiteX1" fmla="*/ 914400 w 9207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20750" h="25400">
                <a:moveTo>
                  <a:pt x="6350" y="6350"/>
                </a:moveTo>
                <a:lnTo>
                  <a:pt x="9144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5765800" y="7451115"/>
            <a:ext cx="1250950" cy="25400"/>
          </a:xfrm>
          <a:custGeom>
            <a:avLst/>
            <a:gdLst>
              <a:gd name="connsiteX0" fmla="*/ 6350 w 1250950"/>
              <a:gd name="connsiteY0" fmla="*/ 6350 h 25400"/>
              <a:gd name="connsiteX1" fmla="*/ 1244600 w 12509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50950" h="25400">
                <a:moveTo>
                  <a:pt x="6350" y="6350"/>
                </a:moveTo>
                <a:lnTo>
                  <a:pt x="12446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3956050" y="9254836"/>
            <a:ext cx="914400" cy="25400"/>
          </a:xfrm>
          <a:custGeom>
            <a:avLst/>
            <a:gdLst>
              <a:gd name="connsiteX0" fmla="*/ 6350 w 914400"/>
              <a:gd name="connsiteY0" fmla="*/ 6350 h 25400"/>
              <a:gd name="connsiteX1" fmla="*/ 908050 w 9144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14400" h="25400">
                <a:moveTo>
                  <a:pt x="6350" y="6350"/>
                </a:moveTo>
                <a:lnTo>
                  <a:pt x="90805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4857750" y="9254836"/>
            <a:ext cx="920750" cy="25400"/>
          </a:xfrm>
          <a:custGeom>
            <a:avLst/>
            <a:gdLst>
              <a:gd name="connsiteX0" fmla="*/ 6350 w 920750"/>
              <a:gd name="connsiteY0" fmla="*/ 6350 h 25400"/>
              <a:gd name="connsiteX1" fmla="*/ 914400 w 9207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20750" h="25400">
                <a:moveTo>
                  <a:pt x="6350" y="6350"/>
                </a:moveTo>
                <a:lnTo>
                  <a:pt x="9144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5765800" y="9254836"/>
            <a:ext cx="1250950" cy="25400"/>
          </a:xfrm>
          <a:custGeom>
            <a:avLst/>
            <a:gdLst>
              <a:gd name="connsiteX0" fmla="*/ 6350 w 1250950"/>
              <a:gd name="connsiteY0" fmla="*/ 6350 h 25400"/>
              <a:gd name="connsiteX1" fmla="*/ 1244600 w 12509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50950" h="25400">
                <a:moveTo>
                  <a:pt x="6350" y="6350"/>
                </a:moveTo>
                <a:lnTo>
                  <a:pt x="12446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550" y="787400"/>
            <a:ext cx="3073400" cy="2197100"/>
          </a:xfrm>
          <a:prstGeom prst="rect">
            <a:avLst/>
          </a:prstGeom>
          <a:noFill/>
        </p:spPr>
      </p:pic>
      <p:sp>
        <p:nvSpPr>
          <p:cNvPr id="20" name="TextBox 1"/>
          <p:cNvSpPr txBox="1"/>
          <p:nvPr/>
        </p:nvSpPr>
        <p:spPr>
          <a:xfrm>
            <a:off x="2114550" y="3136900"/>
            <a:ext cx="3707746" cy="98488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900" b="1" dirty="0" smtClean="0">
                <a:solidFill>
                  <a:srgbClr val="9C0835"/>
                </a:solidFill>
                <a:latin typeface="Segoe UI" pitchFamily="18" charset="0"/>
                <a:cs typeface="Segoe UI" pitchFamily="18" charset="0"/>
              </a:rPr>
              <a:t>FIGURE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b="1" dirty="0" smtClean="0">
                <a:solidFill>
                  <a:srgbClr val="9C0835"/>
                </a:solidFill>
                <a:latin typeface="Segoe UI" pitchFamily="18" charset="0"/>
                <a:cs typeface="Segoe UI" pitchFamily="18" charset="0"/>
              </a:rPr>
              <a:t>12.3.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Incubation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period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generation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time.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Incubation</a:t>
            </a:r>
          </a:p>
          <a:p>
            <a:pPr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period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interval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between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acquisition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onset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illness,</a:t>
            </a:r>
          </a:p>
          <a:p>
            <a:pPr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whereas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generation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time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interval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between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acquisition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infection</a:t>
            </a:r>
          </a:p>
          <a:p>
            <a:pPr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transmission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another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person.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diagram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shows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mean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</a:p>
          <a:p>
            <a:pPr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each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parameter;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practice,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there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spread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around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mean.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  <p:sp>
        <p:nvSpPr>
          <p:cNvPr id="22" name="TextBox 1"/>
          <p:cNvSpPr txBox="1"/>
          <p:nvPr/>
        </p:nvSpPr>
        <p:spPr>
          <a:xfrm>
            <a:off x="4025900" y="6731000"/>
            <a:ext cx="660400" cy="698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TABLE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12.4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Transmission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pattern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4826000" y="6718300"/>
            <a:ext cx="1778000" cy="711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14300" algn="l"/>
              </a:tabLst>
            </a:pP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Major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Transmission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Patterns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ts val="1300"/>
              </a:lnSpc>
              <a:tabLst>
                <a:tab pos="114300" algn="l"/>
              </a:tabLst>
            </a:pP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Infections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Humans</a:t>
            </a:r>
          </a:p>
          <a:p>
            <a:pPr>
              <a:lnSpc>
                <a:spcPts val="1900"/>
              </a:lnSpc>
              <a:tabLst>
                <a:tab pos="1143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Maintenance</a:t>
            </a:r>
          </a:p>
          <a:p>
            <a:pPr>
              <a:lnSpc>
                <a:spcPts val="1100"/>
              </a:lnSpc>
              <a:tabLst>
                <a:tab pos="1143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cycle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Example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3943350" y="7518400"/>
            <a:ext cx="736600" cy="685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Animal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3943350" y="8343900"/>
            <a:ext cx="7112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Vector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Vector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4940300" y="7518400"/>
            <a:ext cx="736600" cy="685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Animal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animal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4940300" y="8356600"/>
            <a:ext cx="711200" cy="546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508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Vector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508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Vector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</a:p>
          <a:p>
            <a:pPr>
              <a:lnSpc>
                <a:spcPts val="11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vertebrate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5988050" y="7518400"/>
            <a:ext cx="1079500" cy="685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Measles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Hepatitis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Humanimmunodeficiency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Rabies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000750" y="8191500"/>
            <a:ext cx="457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Hantavirus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6013450" y="8356600"/>
            <a:ext cx="1054100" cy="825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Dengue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Urban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yellow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fever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St.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Louis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encephalitis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encephalitis</a:t>
            </a:r>
          </a:p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50" y="209550"/>
            <a:ext cx="7162800" cy="441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/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Maintained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Within</a:t>
            </a:r>
          </a:p>
          <a:p>
            <a:pPr>
              <a:tabLst/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Host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Population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characteristic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host-to-host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transmission: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direct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person-to-person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respiratory,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fecal–oral,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sexual,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child,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(b)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indirect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fomites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vectors.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 short-term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 require efficient transmission to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subsequent hosts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characterized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excretion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 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 measles,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smallpox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viruses. 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efficient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transmission, because they are excreted continuously or intermittently for many years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maintain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</a:p>
          <a:p>
            <a:pPr>
              <a:lnSpc>
                <a:spcPts val="1100"/>
              </a:lnSpc>
              <a:tabLst/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-357"/>
            <a:ext cx="73152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Incubation,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Latent,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Infectious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Periods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course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conveniently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divided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periods.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acquisition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onset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incubation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“onset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illness”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explicitly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 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pathognomonic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symptoms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reported.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 acquisition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onset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 period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shorter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incubation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Consequently,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 begins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onset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(smallpox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exception)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sometimes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effectiveness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quarantine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measures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shorter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incubation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unrecognized.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Generation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Time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Serial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Interval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average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generation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tabLst>
                <a:tab pos="228600" algn="l"/>
              </a:tabLst>
            </a:pP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TRANSMISSION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VIRUSES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classified: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maintained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alternately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417"/>
            <a:ext cx="7315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Transmission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Persistent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classic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herpesviruses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intermittently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activation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 Thus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 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childhood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50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recrudescence.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single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extend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implications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perpetuation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eradication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 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inefficiently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household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frequency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less than 1 per 100 person-years exposure, and HIV is transmitted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sexual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approximately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 per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1,000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episodes,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directly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correlated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load.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passage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luids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viable 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28600" algn="l"/>
              </a:tabLst>
            </a:pPr>
            <a:r>
              <a:rPr lang="en-US" altLang="zh-CN" sz="2800" b="1" dirty="0" err="1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Quantitation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Transmission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Basic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Reproductive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Rate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quantified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reproductive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(R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0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average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completely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course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characteristics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community.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33350" y="209550"/>
            <a:ext cx="7239000" cy="392415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Elimination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achieved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reducing 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quarantine),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vaccination),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reducing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treatment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load).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Modeling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Dynamics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Mathematical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help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quantify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dynamics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interventions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feasible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ethical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smallpox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bioterrorism).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clarify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conceptual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framework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dynamics,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suggest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 for transmission and require careful measurement, and generate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estimate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size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course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periodicity,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reproductive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various interventions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16550"/>
            <a:ext cx="723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300" algn="l"/>
              </a:tabLst>
            </a:pP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DESCRIPTIVE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EPIDEMIOLOGY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hallowed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maxim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description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person,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place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collection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descriptive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information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necessary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occurrence,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course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surprisingly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powerful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analysis.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Person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tabulating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looks 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features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distinguish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general 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exist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demographic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features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behavioral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characteristics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sex,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occupation,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residence,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any aspect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conduct.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frequently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outbreak.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598148"/>
            <a:ext cx="7315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endParaRPr lang="en-US" altLang="zh-CN" sz="2400" b="1" dirty="0" smtClean="0">
              <a:solidFill>
                <a:srgbClr val="62C2B2"/>
              </a:solidFill>
              <a:latin typeface="Segoe UI" pitchFamily="18" charset="0"/>
              <a:cs typeface="Segoe UI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Age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Distribution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reflects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risk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cumulative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reaches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100%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 instances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children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children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young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adults,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older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apparent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Poliomyelitis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introduction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eras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reflect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readily,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young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children;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contrariwise,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countries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 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rigorous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hygiene,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delayed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poliomyelitis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30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older.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12.4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compares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shows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parallelism 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acquisition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reflects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Louis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encephalitis,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unpredictable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central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infrequent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groups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Attack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children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higher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elderly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(10-fold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"/>
          <p:cNvSpPr/>
          <p:nvPr/>
        </p:nvSpPr>
        <p:spPr>
          <a:xfrm>
            <a:off x="1454391" y="7378700"/>
            <a:ext cx="4563288" cy="1466316"/>
          </a:xfrm>
          <a:custGeom>
            <a:avLst/>
            <a:gdLst>
              <a:gd name="connsiteX0" fmla="*/ 0 w 4563288"/>
              <a:gd name="connsiteY0" fmla="*/ 1466316 h 1466316"/>
              <a:gd name="connsiteX1" fmla="*/ 4563287 w 4563288"/>
              <a:gd name="connsiteY1" fmla="*/ 1466316 h 1466316"/>
              <a:gd name="connsiteX2" fmla="*/ 4563287 w 4563288"/>
              <a:gd name="connsiteY2" fmla="*/ 0 h 1466316"/>
              <a:gd name="connsiteX3" fmla="*/ 0 w 4563288"/>
              <a:gd name="connsiteY3" fmla="*/ 0 h 1466316"/>
              <a:gd name="connsiteX4" fmla="*/ 0 w 4563288"/>
              <a:gd name="connsiteY4" fmla="*/ 1466316 h 14663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563288" h="1466316">
                <a:moveTo>
                  <a:pt x="0" y="1466316"/>
                </a:moveTo>
                <a:lnTo>
                  <a:pt x="4563287" y="1466316"/>
                </a:lnTo>
                <a:lnTo>
                  <a:pt x="4563287" y="0"/>
                </a:lnTo>
                <a:lnTo>
                  <a:pt x="0" y="0"/>
                </a:lnTo>
                <a:lnTo>
                  <a:pt x="0" y="1466316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2241804" y="7188200"/>
            <a:ext cx="3775888" cy="387350"/>
          </a:xfrm>
          <a:custGeom>
            <a:avLst/>
            <a:gdLst>
              <a:gd name="connsiteX0" fmla="*/ 0 w 3775888"/>
              <a:gd name="connsiteY0" fmla="*/ 0 h 387350"/>
              <a:gd name="connsiteX1" fmla="*/ 0 w 3775888"/>
              <a:gd name="connsiteY1" fmla="*/ 290512 h 387350"/>
              <a:gd name="connsiteX2" fmla="*/ 51955 w 3775888"/>
              <a:gd name="connsiteY2" fmla="*/ 387350 h 387350"/>
              <a:gd name="connsiteX3" fmla="*/ 3775887 w 3775888"/>
              <a:gd name="connsiteY3" fmla="*/ 387350 h 387350"/>
              <a:gd name="connsiteX4" fmla="*/ 3775887 w 3775888"/>
              <a:gd name="connsiteY4" fmla="*/ 0 h 387350"/>
              <a:gd name="connsiteX5" fmla="*/ 0 w 3775888"/>
              <a:gd name="connsiteY5" fmla="*/ 0 h 3873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775888" h="387350">
                <a:moveTo>
                  <a:pt x="0" y="0"/>
                </a:moveTo>
                <a:lnTo>
                  <a:pt x="0" y="290512"/>
                </a:lnTo>
                <a:cubicBezTo>
                  <a:pt x="0" y="387350"/>
                  <a:pt x="51955" y="387350"/>
                  <a:pt x="51955" y="387350"/>
                </a:cubicBezTo>
                <a:lnTo>
                  <a:pt x="3775887" y="387350"/>
                </a:lnTo>
                <a:lnTo>
                  <a:pt x="3775887" y="0"/>
                </a:lnTo>
                <a:lnTo>
                  <a:pt x="0" y="0"/>
                </a:lnTo>
              </a:path>
            </a:pathLst>
          </a:custGeom>
          <a:solidFill>
            <a:srgbClr val="E7C25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1443570" y="8830017"/>
            <a:ext cx="751116" cy="25400"/>
          </a:xfrm>
          <a:custGeom>
            <a:avLst/>
            <a:gdLst>
              <a:gd name="connsiteX0" fmla="*/ 6350 w 751116"/>
              <a:gd name="connsiteY0" fmla="*/ 6350 h 25400"/>
              <a:gd name="connsiteX1" fmla="*/ 744766 w 751116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51116" h="25400">
                <a:moveTo>
                  <a:pt x="6350" y="6350"/>
                </a:moveTo>
                <a:lnTo>
                  <a:pt x="744766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2181974" y="8830017"/>
            <a:ext cx="781050" cy="25400"/>
          </a:xfrm>
          <a:custGeom>
            <a:avLst/>
            <a:gdLst>
              <a:gd name="connsiteX0" fmla="*/ 6350 w 781050"/>
              <a:gd name="connsiteY0" fmla="*/ 6350 h 25400"/>
              <a:gd name="connsiteX1" fmla="*/ 774700 w 7810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81050" h="25400">
                <a:moveTo>
                  <a:pt x="6350" y="6350"/>
                </a:moveTo>
                <a:lnTo>
                  <a:pt x="7747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2950324" y="8830017"/>
            <a:ext cx="898842" cy="25400"/>
          </a:xfrm>
          <a:custGeom>
            <a:avLst/>
            <a:gdLst>
              <a:gd name="connsiteX0" fmla="*/ 6350 w 898842"/>
              <a:gd name="connsiteY0" fmla="*/ 6350 h 25400"/>
              <a:gd name="connsiteX1" fmla="*/ 892492 w 898842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98842" h="25400">
                <a:moveTo>
                  <a:pt x="6350" y="6350"/>
                </a:moveTo>
                <a:lnTo>
                  <a:pt x="892492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3836466" y="8830017"/>
            <a:ext cx="828357" cy="25400"/>
          </a:xfrm>
          <a:custGeom>
            <a:avLst/>
            <a:gdLst>
              <a:gd name="connsiteX0" fmla="*/ 6350 w 828357"/>
              <a:gd name="connsiteY0" fmla="*/ 6350 h 25400"/>
              <a:gd name="connsiteX1" fmla="*/ 822007 w 828357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28357" h="25400">
                <a:moveTo>
                  <a:pt x="6350" y="6350"/>
                </a:moveTo>
                <a:lnTo>
                  <a:pt x="822007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4652124" y="8830017"/>
            <a:ext cx="762000" cy="25400"/>
          </a:xfrm>
          <a:custGeom>
            <a:avLst/>
            <a:gdLst>
              <a:gd name="connsiteX0" fmla="*/ 6350 w 762000"/>
              <a:gd name="connsiteY0" fmla="*/ 6350 h 25400"/>
              <a:gd name="connsiteX1" fmla="*/ 755650 w 7620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62000" h="25400">
                <a:moveTo>
                  <a:pt x="6350" y="6350"/>
                </a:moveTo>
                <a:lnTo>
                  <a:pt x="75565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5401424" y="8830017"/>
            <a:ext cx="609917" cy="25400"/>
          </a:xfrm>
          <a:custGeom>
            <a:avLst/>
            <a:gdLst>
              <a:gd name="connsiteX0" fmla="*/ 6350 w 609917"/>
              <a:gd name="connsiteY0" fmla="*/ 6350 h 25400"/>
              <a:gd name="connsiteX1" fmla="*/ 603567 w 609917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917" h="25400">
                <a:moveTo>
                  <a:pt x="6350" y="6350"/>
                </a:moveTo>
                <a:lnTo>
                  <a:pt x="603567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1443570" y="8004200"/>
            <a:ext cx="751116" cy="25400"/>
          </a:xfrm>
          <a:custGeom>
            <a:avLst/>
            <a:gdLst>
              <a:gd name="connsiteX0" fmla="*/ 6350 w 751116"/>
              <a:gd name="connsiteY0" fmla="*/ 6350 h 25400"/>
              <a:gd name="connsiteX1" fmla="*/ 744766 w 751116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51116" h="25400">
                <a:moveTo>
                  <a:pt x="6350" y="6350"/>
                </a:moveTo>
                <a:lnTo>
                  <a:pt x="744766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2181974" y="8004200"/>
            <a:ext cx="781050" cy="25400"/>
          </a:xfrm>
          <a:custGeom>
            <a:avLst/>
            <a:gdLst>
              <a:gd name="connsiteX0" fmla="*/ 6350 w 781050"/>
              <a:gd name="connsiteY0" fmla="*/ 6350 h 25400"/>
              <a:gd name="connsiteX1" fmla="*/ 774700 w 7810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81050" h="25400">
                <a:moveTo>
                  <a:pt x="6350" y="6350"/>
                </a:moveTo>
                <a:lnTo>
                  <a:pt x="7747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2950324" y="8004200"/>
            <a:ext cx="898842" cy="25400"/>
          </a:xfrm>
          <a:custGeom>
            <a:avLst/>
            <a:gdLst>
              <a:gd name="connsiteX0" fmla="*/ 6350 w 898842"/>
              <a:gd name="connsiteY0" fmla="*/ 6350 h 25400"/>
              <a:gd name="connsiteX1" fmla="*/ 892492 w 898842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98842" h="25400">
                <a:moveTo>
                  <a:pt x="6350" y="6350"/>
                </a:moveTo>
                <a:lnTo>
                  <a:pt x="892492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3836466" y="8004200"/>
            <a:ext cx="828357" cy="25400"/>
          </a:xfrm>
          <a:custGeom>
            <a:avLst/>
            <a:gdLst>
              <a:gd name="connsiteX0" fmla="*/ 6350 w 828357"/>
              <a:gd name="connsiteY0" fmla="*/ 6350 h 25400"/>
              <a:gd name="connsiteX1" fmla="*/ 822007 w 828357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28357" h="25400">
                <a:moveTo>
                  <a:pt x="6350" y="6350"/>
                </a:moveTo>
                <a:lnTo>
                  <a:pt x="822007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4652124" y="8004200"/>
            <a:ext cx="762000" cy="25400"/>
          </a:xfrm>
          <a:custGeom>
            <a:avLst/>
            <a:gdLst>
              <a:gd name="connsiteX0" fmla="*/ 6350 w 762000"/>
              <a:gd name="connsiteY0" fmla="*/ 6350 h 25400"/>
              <a:gd name="connsiteX1" fmla="*/ 755650 w 7620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62000" h="25400">
                <a:moveTo>
                  <a:pt x="6350" y="6350"/>
                </a:moveTo>
                <a:lnTo>
                  <a:pt x="75565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5401424" y="8004200"/>
            <a:ext cx="609917" cy="25400"/>
          </a:xfrm>
          <a:custGeom>
            <a:avLst/>
            <a:gdLst>
              <a:gd name="connsiteX0" fmla="*/ 6350 w 609917"/>
              <a:gd name="connsiteY0" fmla="*/ 6350 h 25400"/>
              <a:gd name="connsiteX1" fmla="*/ 603567 w 609917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917" h="25400">
                <a:moveTo>
                  <a:pt x="6350" y="6350"/>
                </a:moveTo>
                <a:lnTo>
                  <a:pt x="603567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622300" y="355600"/>
            <a:ext cx="177800" cy="16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324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1473200" y="7200900"/>
            <a:ext cx="4254500" cy="330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838200" algn="l"/>
              </a:tabLst>
            </a:pP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TABLE 12.10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Regional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Socioeconomic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Differences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Attack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Rates</a:t>
            </a:r>
          </a:p>
          <a:p>
            <a:pPr>
              <a:lnSpc>
                <a:spcPts val="1300"/>
              </a:lnSpc>
              <a:tabLst>
                <a:tab pos="838200" algn="l"/>
              </a:tabLst>
            </a:pPr>
            <a:r>
              <a:rPr lang="en-US" altLang="zh-CN" dirty="0" smtClean="0"/>
              <a:t>	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(per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100,000)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St.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Louis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Encephalitis,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Houston,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Texas,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1964</a:t>
            </a:r>
            <a:r>
              <a:rPr lang="en-US" altLang="zh-CN" sz="648" b="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41" name="TextBox 1"/>
          <p:cNvSpPr txBox="1"/>
          <p:nvPr/>
        </p:nvSpPr>
        <p:spPr>
          <a:xfrm>
            <a:off x="1524000" y="7861300"/>
            <a:ext cx="571500" cy="914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Circle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(innermost)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4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5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(outermost)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2260600" y="7721600"/>
            <a:ext cx="596900" cy="1054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White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upper</a:t>
            </a:r>
          </a:p>
          <a:p>
            <a:pPr>
              <a:lnSpc>
                <a:spcPts val="11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class</a:t>
            </a:r>
          </a:p>
          <a:p>
            <a:pPr>
              <a:lnSpc>
                <a:spcPts val="16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—</a:t>
            </a:r>
          </a:p>
          <a:p>
            <a:pPr>
              <a:lnSpc>
                <a:spcPts val="11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34</a:t>
            </a:r>
          </a:p>
          <a:p>
            <a:pPr>
              <a:lnSpc>
                <a:spcPts val="11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14</a:t>
            </a:r>
          </a:p>
          <a:p>
            <a:pPr>
              <a:lnSpc>
                <a:spcPts val="11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dirty="0" smtClean="0"/>
              <a:t>	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</a:t>
            </a:r>
          </a:p>
          <a:p>
            <a:pPr>
              <a:lnSpc>
                <a:spcPts val="1100"/>
              </a:lnSpc>
              <a:tabLst>
                <a:tab pos="177800" algn="l"/>
                <a:tab pos="241300" algn="l"/>
                <a:tab pos="254000" algn="l"/>
                <a:tab pos="304800" algn="l"/>
              </a:tabLst>
            </a:pPr>
            <a:r>
              <a:rPr lang="en-US" altLang="zh-CN" dirty="0" smtClean="0"/>
              <a:t>	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3060700" y="7721600"/>
            <a:ext cx="647700" cy="1054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White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middle</a:t>
            </a:r>
          </a:p>
          <a:p>
            <a:pPr>
              <a:lnSpc>
                <a:spcPts val="11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class</a:t>
            </a:r>
          </a:p>
          <a:p>
            <a:pPr>
              <a:lnSpc>
                <a:spcPts val="16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70</a:t>
            </a:r>
          </a:p>
          <a:p>
            <a:pPr>
              <a:lnSpc>
                <a:spcPts val="11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73</a:t>
            </a:r>
          </a:p>
          <a:p>
            <a:pPr>
              <a:lnSpc>
                <a:spcPts val="11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20</a:t>
            </a:r>
          </a:p>
          <a:p>
            <a:pPr>
              <a:lnSpc>
                <a:spcPts val="11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</a:t>
            </a:r>
          </a:p>
          <a:p>
            <a:pPr>
              <a:lnSpc>
                <a:spcPts val="1100"/>
              </a:lnSpc>
              <a:tabLst>
                <a:tab pos="203200" algn="l"/>
                <a:tab pos="279400" algn="l"/>
                <a:tab pos="3302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8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3937000" y="7721600"/>
            <a:ext cx="609600" cy="1054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White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lower</a:t>
            </a:r>
          </a:p>
          <a:p>
            <a:pPr>
              <a:lnSpc>
                <a:spcPts val="11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class</a:t>
            </a:r>
          </a:p>
          <a:p>
            <a:pPr>
              <a:lnSpc>
                <a:spcPts val="16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102</a:t>
            </a:r>
          </a:p>
          <a:p>
            <a:pPr>
              <a:lnSpc>
                <a:spcPts val="11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dirty="0" smtClean="0"/>
              <a:t>	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51</a:t>
            </a:r>
          </a:p>
          <a:p>
            <a:pPr>
              <a:lnSpc>
                <a:spcPts val="11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dirty="0" smtClean="0"/>
              <a:t>	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30</a:t>
            </a:r>
          </a:p>
          <a:p>
            <a:pPr>
              <a:lnSpc>
                <a:spcPts val="11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dirty="0" smtClean="0"/>
              <a:t>		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6</a:t>
            </a:r>
          </a:p>
          <a:p>
            <a:pPr>
              <a:lnSpc>
                <a:spcPts val="1100"/>
              </a:lnSpc>
              <a:tabLst>
                <a:tab pos="177800" algn="l"/>
                <a:tab pos="228600" algn="l"/>
                <a:tab pos="266700" algn="l"/>
                <a:tab pos="279400" algn="l"/>
                <a:tab pos="3302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—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4787900" y="7861300"/>
            <a:ext cx="482600" cy="914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190500" algn="l"/>
                <a:tab pos="2413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Nonwhite</a:t>
            </a:r>
          </a:p>
          <a:p>
            <a:pPr>
              <a:lnSpc>
                <a:spcPts val="1600"/>
              </a:lnSpc>
              <a:tabLst>
                <a:tab pos="1905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77</a:t>
            </a:r>
          </a:p>
          <a:p>
            <a:pPr>
              <a:lnSpc>
                <a:spcPts val="1100"/>
              </a:lnSpc>
              <a:tabLst>
                <a:tab pos="1905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50</a:t>
            </a:r>
          </a:p>
          <a:p>
            <a:pPr>
              <a:lnSpc>
                <a:spcPts val="1100"/>
              </a:lnSpc>
              <a:tabLst>
                <a:tab pos="1905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20</a:t>
            </a:r>
          </a:p>
          <a:p>
            <a:pPr>
              <a:lnSpc>
                <a:spcPts val="1100"/>
              </a:lnSpc>
              <a:tabLst>
                <a:tab pos="1905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</a:t>
            </a:r>
          </a:p>
          <a:p>
            <a:pPr>
              <a:lnSpc>
                <a:spcPts val="1100"/>
              </a:lnSpc>
              <a:tabLst>
                <a:tab pos="1905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6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5549900" y="7861300"/>
            <a:ext cx="292100" cy="914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114300" algn="l"/>
                <a:tab pos="1651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Totals</a:t>
            </a:r>
          </a:p>
          <a:p>
            <a:pPr>
              <a:lnSpc>
                <a:spcPts val="1600"/>
              </a:lnSpc>
              <a:tabLst>
                <a:tab pos="114300" algn="l"/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77</a:t>
            </a:r>
          </a:p>
          <a:p>
            <a:pPr>
              <a:lnSpc>
                <a:spcPts val="1100"/>
              </a:lnSpc>
              <a:tabLst>
                <a:tab pos="114300" algn="l"/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50</a:t>
            </a:r>
          </a:p>
          <a:p>
            <a:pPr>
              <a:lnSpc>
                <a:spcPts val="1100"/>
              </a:lnSpc>
              <a:tabLst>
                <a:tab pos="114300" algn="l"/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20</a:t>
            </a:r>
          </a:p>
          <a:p>
            <a:pPr>
              <a:lnSpc>
                <a:spcPts val="1100"/>
              </a:lnSpc>
              <a:tabLst>
                <a:tab pos="114300" algn="l"/>
                <a:tab pos="1651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</a:t>
            </a:r>
          </a:p>
          <a:p>
            <a:pPr>
              <a:lnSpc>
                <a:spcPts val="1100"/>
              </a:lnSpc>
              <a:tabLst>
                <a:tab pos="114300" algn="l"/>
                <a:tab pos="1651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6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1447800" y="8902700"/>
            <a:ext cx="25400" cy="50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"/>
              </a:lnSpc>
              <a:tabLst/>
            </a:pPr>
            <a:r>
              <a:rPr lang="en-US" altLang="zh-CN" sz="47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48" name="TextBox 1"/>
          <p:cNvSpPr txBox="1"/>
          <p:nvPr/>
        </p:nvSpPr>
        <p:spPr>
          <a:xfrm>
            <a:off x="1473200" y="8890000"/>
            <a:ext cx="45339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city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divided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concentric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circles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socioeconomically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racially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stratified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census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tracts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within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each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circle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1447800" y="9029700"/>
            <a:ext cx="1357744" cy="16158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prior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rates..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9550" y="-19050"/>
            <a:ext cx="71628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/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Place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Historically,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mapping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preceded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development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significant 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introduction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place-specific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famous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John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Snow’s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mapping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cholera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Broad Street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London.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Mapping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spatial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 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remains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powerful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intriguing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aspects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descriptive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enhanced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 remote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sensing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technologies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sophisticated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spatial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tools,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network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models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sz="105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 </a:t>
            </a:r>
            <a:endParaRPr lang="en-US" altLang="zh-CN" sz="1050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  <a:p>
            <a:pPr>
              <a:tabLst/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Time</a:t>
            </a:r>
            <a:endParaRPr lang="en-US" altLang="zh-CN" sz="2800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  <a:p>
            <a:pPr>
              <a:tabLst/>
            </a:pPr>
            <a:r>
              <a:rPr lang="en-US" altLang="zh-CN" sz="28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Seasonality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striking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incidence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temperate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climates,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winter,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summer.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respiratory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readily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winter,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 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Conversely,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enteroviral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summer,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rotaviruses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a striking exception, as noted earlier.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Arbovirus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infections are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summer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months,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vectors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active.</a:t>
            </a:r>
          </a:p>
          <a:p>
            <a:pPr>
              <a:tabLst/>
            </a:pP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705600" y="342900"/>
            <a:ext cx="304800" cy="203200"/>
          </a:xfrm>
          <a:custGeom>
            <a:avLst/>
            <a:gdLst>
              <a:gd name="connsiteX0" fmla="*/ 0 w 304800"/>
              <a:gd name="connsiteY0" fmla="*/ 203200 h 203200"/>
              <a:gd name="connsiteX1" fmla="*/ 304800 w 304800"/>
              <a:gd name="connsiteY1" fmla="*/ 203200 h 203200"/>
              <a:gd name="connsiteX2" fmla="*/ 304800 w 304800"/>
              <a:gd name="connsiteY2" fmla="*/ 0 h 203200"/>
              <a:gd name="connsiteX3" fmla="*/ 0 w 304800"/>
              <a:gd name="connsiteY3" fmla="*/ 0 h 203200"/>
              <a:gd name="connsiteX4" fmla="*/ 0 w 304800"/>
              <a:gd name="connsiteY4" fmla="*/ 20320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4800" h="203200">
                <a:moveTo>
                  <a:pt x="0" y="203200"/>
                </a:moveTo>
                <a:lnTo>
                  <a:pt x="304800" y="203200"/>
                </a:lnTo>
                <a:lnTo>
                  <a:pt x="304800" y="0"/>
                </a:lnTo>
                <a:lnTo>
                  <a:pt x="0" y="0"/>
                </a:lnTo>
                <a:lnTo>
                  <a:pt x="0" y="203200"/>
                </a:lnTo>
              </a:path>
            </a:pathLst>
          </a:custGeom>
          <a:solidFill>
            <a:srgbClr val="62C2B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1098550" y="9259644"/>
            <a:ext cx="5499100" cy="25400"/>
          </a:xfrm>
          <a:custGeom>
            <a:avLst/>
            <a:gdLst>
              <a:gd name="connsiteX0" fmla="*/ 6350 w 5499100"/>
              <a:gd name="connsiteY0" fmla="*/ 6350 h 25400"/>
              <a:gd name="connsiteX1" fmla="*/ 5492750 w 54991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499100" h="25400">
                <a:moveTo>
                  <a:pt x="6350" y="6350"/>
                </a:moveTo>
                <a:lnTo>
                  <a:pt x="5492750" y="6350"/>
                </a:lnTo>
              </a:path>
            </a:pathLst>
          </a:custGeom>
          <a:ln w="12700">
            <a:solidFill>
              <a:srgbClr val="9C0835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5397500"/>
            <a:ext cx="6350000" cy="3035300"/>
          </a:xfrm>
          <a:prstGeom prst="rect">
            <a:avLst/>
          </a:prstGeom>
          <a:noFill/>
        </p:spPr>
      </p:pic>
      <p:sp>
        <p:nvSpPr>
          <p:cNvPr id="26" name="TextBox 1"/>
          <p:cNvSpPr txBox="1"/>
          <p:nvPr/>
        </p:nvSpPr>
        <p:spPr>
          <a:xfrm>
            <a:off x="209550" y="133350"/>
            <a:ext cx="7086600" cy="364715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tropics,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 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temperate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climates.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sub-Saharan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Africa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irregular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nonlinear,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dynamics.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underlying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explanations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 remain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elusive.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 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hypothesized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 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vitamin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levels.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changes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behavior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patterns, particularly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schools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particularly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temperature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humidity.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poliomyelitis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northeastern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contrasts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1092200" y="8509000"/>
            <a:ext cx="5486400" cy="685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900" b="1" dirty="0" smtClean="0">
                <a:solidFill>
                  <a:srgbClr val="9C0835"/>
                </a:solidFill>
                <a:latin typeface="Segoe UI" pitchFamily="18" charset="0"/>
                <a:cs typeface="Segoe UI" pitchFamily="18" charset="0"/>
              </a:rPr>
              <a:t>FIGURE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9C0835"/>
                </a:solidFill>
                <a:latin typeface="Segoe UI" pitchFamily="18" charset="0"/>
                <a:cs typeface="Segoe UI" pitchFamily="18" charset="0"/>
              </a:rPr>
              <a:t>12.5.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Seasonal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distribution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poliomyelitis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New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England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Hawaii,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seasonal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variation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humidity.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Upper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panel: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1942–1951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New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England.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Lower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panel: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1938–1952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Hawaii.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(Data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Enright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JR.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Epidemiology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poliomyelitis.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Hawaii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J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1954;13:350–354;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Nathanson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N,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Martin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JR.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epidemiology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poliomyelitis: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enigmas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surrounding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its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appearance,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epidemicity,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disappearance.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Am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J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Epidemiol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1979;110:672–692;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Serfling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RE,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Sherman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IL.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Poliomyelitis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distribution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United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States.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Public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Health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Rep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1953;68:453–466.)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361950"/>
            <a:ext cx="73152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poliomyelitis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islands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Hawaii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humidity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remains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12.5).This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observation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hypothesis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sensitivity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humidity,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example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rapidly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inactivated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winter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months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low humidity, 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whereas influenza virus remains viable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 similar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conditions.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recently,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decrease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vapor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absolute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moisture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air)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mediated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increased 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survival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levels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vapor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pressure.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/>
            </a:pP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Impact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Pandemics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on</a:t>
            </a:r>
          </a:p>
          <a:p>
            <a:pPr>
              <a:tabLst/>
            </a:pP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Secular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Trends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Life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Expectancy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occasions,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pandemic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expectancy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exceptional,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deserve mention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enormous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impact.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global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1918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H1N1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genotype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recombinant 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avian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negative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antibodies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rapidly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world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estimated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mortality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40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million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sufficient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expectancy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archaeology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led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reconstruction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sequence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generation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reverse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genetics;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apparent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explained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striking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impact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HIV/AIDS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expectancy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countries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sub-Saharan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Africa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12.6).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Botswana,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instance,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AIDS reduced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expectancy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63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 42—an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magnitude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recorded medical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history.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281077"/>
            <a:ext cx="7315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BASIC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DEFINITIONS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METHODS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Incidence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Prevalence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quantification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cardinal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feature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accomplish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concept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 introduced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coinage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12.1).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fractions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numerator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denominator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called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attack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quantify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frame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 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counted.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Prevalence,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technically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total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numerator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prevalence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just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 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carried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forward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specified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interval.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/>
              <a:t>	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33350" y="133350"/>
            <a:ext cx="7315200" cy="55861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EMERGENCE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dramatic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aspects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historical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reflect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true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real possibility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(b)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endemic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marked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lastly,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(c)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recognition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existing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 previously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unidentified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diagnosed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laboratory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accompanied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heightened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practitioner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awareness.</a:t>
            </a:r>
          </a:p>
          <a:p>
            <a:pPr>
              <a:tabLst/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Emergence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Novel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Viruses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AIDS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too familiar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AIDS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appeared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Europe around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1979,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demonstrated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Francisco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recognition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 Of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AIDS was re-enacted in India and Southeast Asia in the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mid 1980s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methods permitted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earliest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suggests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HIV-2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derived 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indigenous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sooty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mangabeys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HIV-1 originated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simian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immunodeiciency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(SIV)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circulating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chimpanzees.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/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50" y="88999"/>
            <a:ext cx="71628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New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Recognition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Existing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striking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pulmonary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syndrome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mortality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reported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southwestern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1993,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combined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laboratory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investigation indicated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SNV,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previously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unknown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bunyavirus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belonging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Hantavirus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SNV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indigenous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</a:t>
            </a:r>
            <a:r>
              <a:rPr lang="en-US" altLang="zh-CN" i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Peromyscus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maniculatus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 causes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accompanied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excretion leading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aerosols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exposure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SNV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recognition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long-existing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brought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attention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unusual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cluster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</a:p>
          <a:p>
            <a:endParaRPr lang="en-US" altLang="zh-CN" dirty="0" smtClean="0"/>
          </a:p>
          <a:p>
            <a:pPr>
              <a:tabLst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Increased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Frequency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tabLst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Disease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Emergence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emerging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zoonoses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increasing frequency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trends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enhanced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probability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diseases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12.9).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First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,the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world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inexorably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urbanization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concentrated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people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densely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areas,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facilitating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transportation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carriage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globe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incubation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Third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man-made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perturbations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environment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likelihood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zoonotic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arboviral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-59650"/>
            <a:ext cx="731520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241300" algn="l"/>
              </a:tabLst>
            </a:pP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EPIDEMICS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medical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phenomenon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dramatic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occurrence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immediate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heightened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 classified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according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principal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 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propagated.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Common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Source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Epidemics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implies,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exposure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food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water,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aerosol,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injected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explosive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simultaneous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frequently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Finally,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 challenge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epidemiologist,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unraveling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 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ongoing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prevention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recurrences.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illustrate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beginning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World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II,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military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decided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immunize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troops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against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 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would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theaters where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jungle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might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encountered.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attenuated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17D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developed vaccine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safe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immunogen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efficacy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depended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infectivity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17D virus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enhanced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final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formulation.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avoid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serum sickness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1,000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donors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recruited,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whom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medical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Johns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Hopkins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University.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Unfortunately,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carrier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 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400,000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troops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received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contaminated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(about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20,000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1942.</a:t>
            </a: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/>
          <p:nvPr/>
        </p:nvSpPr>
        <p:spPr>
          <a:xfrm>
            <a:off x="133350" y="627231"/>
            <a:ext cx="7239000" cy="834531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Propagated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Epidemics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Propagated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implies,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host-to-host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occurrence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therefore 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clinical 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incidence—namely,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 susceptible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unusually high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 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operating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level.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 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 is possible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implicate a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parameter.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characteristics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given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virus—namely,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transmissibility.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 short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 rapidly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despite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(R0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approximately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compared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5–7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polioviruses).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kinetics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excreted;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inluenced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pathogenicity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great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natural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pathogenicity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classical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 caused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smallpox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Africa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milder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alastrim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minor)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South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America.</a:t>
            </a:r>
            <a:r>
              <a:rPr lang="en-US" altLang="zh-CN" dirty="0" smtClean="0"/>
              <a:t>	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tabLst>
                <a:tab pos="228600" algn="l"/>
              </a:tabLst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-64651"/>
            <a:ext cx="7315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pPr>
              <a:tabLst>
                <a:tab pos="241300" algn="l"/>
              </a:tabLst>
            </a:pP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PERPETUATION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ERADICATION</a:t>
            </a:r>
          </a:p>
          <a:p>
            <a:pPr>
              <a:tabLst>
                <a:tab pos="241300" algn="l"/>
              </a:tabLst>
            </a:pP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VIRUSES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infections,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perpetuation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survival.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Eradication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converse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perpetuation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represents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ultimate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method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eradication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necessary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requirements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perpetuation.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perpetuation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 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size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(b)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turnover 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introduced),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(c)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density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(d)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transmissibility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 (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(c)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 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persistent).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given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parameters).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Paradoxically,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rapidly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exhaust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disappear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quickly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small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indolently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00" y="355600"/>
            <a:ext cx="177800" cy="16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332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209550" y="136594"/>
            <a:ext cx="7086600" cy="810991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Requirements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Eradication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history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smallpox,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rinderpest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 demonstrates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eradication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attainable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objective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selected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animal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salient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features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smallpox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eradication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possible 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incubation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(about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14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days)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infectiousness,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equivalent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incubation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periods,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marked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seasonality,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to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approaching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1,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lack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Garamond" pitchFamily="18" charset="0"/>
                <a:cs typeface="Garamond" pitchFamily="18" charset="0"/>
              </a:rPr>
              <a:t>extrahuman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 reservoir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features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made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possible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abandon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mass vaccination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in favor of a search-and-containment strategy in which local outbreaks were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identified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and aborted by intensive immunization around each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focus. </a:t>
            </a:r>
            <a:r>
              <a:rPr lang="en-US" altLang="zh-CN" dirty="0" smtClean="0">
                <a:latin typeface="Garamond" pitchFamily="18" charset="0"/>
                <a:cs typeface="Garamond" pitchFamily="18" charset="0"/>
              </a:rPr>
              <a:t>The few local outbreaks during the seasonal trough were essential to the success of this strategy.</a:t>
            </a:r>
          </a:p>
          <a:p>
            <a:pPr>
              <a:tabLst>
                <a:tab pos="228600" algn="l"/>
              </a:tabLst>
            </a:pPr>
            <a:endParaRPr lang="en-US" altLang="zh-CN" dirty="0" smtClean="0">
              <a:solidFill>
                <a:srgbClr val="FF000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Development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Assessment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tabLst/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Measures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measures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sometimes 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against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reduce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suggested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 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products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 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T-cell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Leukemia viruses I and II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 Another classical example is the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urban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dengue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Aedes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i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aegypti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mosquito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management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illustrated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Bolivian hemorrhagic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fever—an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arenavirus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rural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villages.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Ecological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suggested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Enzootic in one species of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peridomestic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house-dwelling mouse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—</a:t>
            </a:r>
          </a:p>
          <a:p>
            <a:pPr>
              <a:tabLst/>
            </a:pPr>
            <a:r>
              <a:rPr lang="en-US" altLang="zh-CN" i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Calomys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callosus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—and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aerosolized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fomites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tabLst>
                <a:tab pos="228600" algn="l"/>
              </a:tabLst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774700"/>
            <a:ext cx="3073400" cy="2349500"/>
          </a:xfrm>
          <a:prstGeom prst="rect">
            <a:avLst/>
          </a:prstGeom>
          <a:noFill/>
        </p:spPr>
      </p:pic>
      <p:sp>
        <p:nvSpPr>
          <p:cNvPr id="7" name="TextBox 1"/>
          <p:cNvSpPr txBox="1"/>
          <p:nvPr/>
        </p:nvSpPr>
        <p:spPr>
          <a:xfrm>
            <a:off x="673100" y="3390900"/>
            <a:ext cx="5861050" cy="153888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241300" algn="l"/>
              </a:tabLst>
            </a:pPr>
            <a:r>
              <a:rPr lang="en-US" altLang="zh-CN" sz="900" b="1" dirty="0" smtClean="0">
                <a:solidFill>
                  <a:srgbClr val="9C0835"/>
                </a:solidFill>
                <a:latin typeface="Segoe UI" pitchFamily="18" charset="0"/>
                <a:cs typeface="Segoe UI" pitchFamily="18" charset="0"/>
              </a:rPr>
              <a:t>FIGURE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9C0835"/>
                </a:solidFill>
                <a:latin typeface="Segoe UI" pitchFamily="18" charset="0"/>
                <a:cs typeface="Segoe UI" pitchFamily="18" charset="0"/>
              </a:rPr>
              <a:t>12.1.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incidence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prevalence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ratio.</a:t>
            </a:r>
          </a:p>
          <a:p>
            <a:pPr>
              <a:tabLst>
                <a:tab pos="241300" algn="l"/>
              </a:tabLst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shaded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defines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time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frame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 expressed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person-time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units.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disease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indicated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circles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(placed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according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date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onset)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arrows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duration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tabLst>
                <a:tab pos="241300" algn="l"/>
              </a:tabLst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illness.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Solid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circles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would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counted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incidence, whereas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open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circles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would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excluded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because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had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onset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outside 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designated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time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frame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resident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outside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bound-</a:t>
            </a:r>
          </a:p>
          <a:p>
            <a:pPr>
              <a:tabLst>
                <a:tab pos="241300" algn="l"/>
              </a:tabLst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aries.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Incidence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equals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number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divided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population-time units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Prevalence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would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determined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vertical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line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across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 hatched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area: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active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time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point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would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divided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size</a:t>
            </a:r>
          </a:p>
          <a:p>
            <a:pPr>
              <a:tabLst>
                <a:tab pos="241300" algn="l"/>
              </a:tabLst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prevalence.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sz="10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-323850"/>
            <a:ext cx="73914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pPr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Sources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Data</a:t>
            </a:r>
          </a:p>
          <a:p>
            <a:pPr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(viral)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sources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data.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surveillance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denotes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reporting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healthcare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workers.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law,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aredesignated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“reportable,”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theory,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reporting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 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 increasing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respiratory 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zoonotic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pathogens, global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surveillance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networks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data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real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Program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Monitoring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ProMED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World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Health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Organization’s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Global 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Alert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Network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(GOARN).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investigation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traditional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collecting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information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investigations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 public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health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authorities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instigated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healthcare workers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families.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purpose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several: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classify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organism,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(b)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economic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health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impact,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(c)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prevent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recurrent Episodes.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(d)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inform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reassure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public. 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footprints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Serosurveys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particularly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imprint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individuals—that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immunoglobulin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IgG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 long.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asymptomatic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 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nondescript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diagnosable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diseases, serological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inapparent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apparent 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57150"/>
            <a:ext cx="7315200" cy="682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Cohort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Case-Control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Study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Designs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/>
            </a:pP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Cohort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Studies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cohort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conducted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prospectively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 retrospectively,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divided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groups,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 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attribute.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 groups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prospectively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groups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then</a:t>
            </a:r>
          </a:p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computed.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hypothetical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12.1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</a:p>
          <a:p>
            <a:pPr>
              <a:lnSpc>
                <a:spcPts val="2100"/>
              </a:lnSpc>
              <a:tabLst>
                <a:tab pos="228600" algn="l"/>
              </a:tabLst>
            </a:pPr>
            <a:endParaRPr lang="en-US" altLang="zh-CN" sz="2000" b="1" dirty="0" smtClean="0">
              <a:solidFill>
                <a:srgbClr val="231F20"/>
              </a:solidFill>
              <a:latin typeface="Garamond" pitchFamily="18" charset="0"/>
              <a:cs typeface="Segoe UI" pitchFamily="18" charset="0"/>
            </a:endParaRPr>
          </a:p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US" altLang="zh-CN" sz="20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sz="20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Case-Control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Studies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Cohort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extensive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resources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 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necessitate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enrollment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subjects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months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years;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frequent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expectation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follow-up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needed.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Needless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costs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prospective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cohort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great,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situations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introduction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drug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vaccine, 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illustrated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12.2.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Case-control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 cost-effective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subjects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longitudinal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follow-up,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particularly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rare.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12.1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shows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simplified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version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estimated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odds (0.4/1.2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Symbol" pitchFamily="18" charset="0"/>
                <a:cs typeface="Symbol" pitchFamily="18" charset="0"/>
              </a:rPr>
              <a:t>=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0.33).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samples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controls)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representative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 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drawn,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comprise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10%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</a:p>
          <a:p>
            <a:pPr>
              <a:lnSpc>
                <a:spcPts val="1100"/>
              </a:lnSpc>
              <a:tabLst>
                <a:tab pos="228600" algn="l"/>
              </a:tabLst>
            </a:pPr>
            <a:endParaRPr lang="en-US" altLang="zh-CN" sz="10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454391" y="990600"/>
            <a:ext cx="4563288" cy="1784350"/>
          </a:xfrm>
          <a:custGeom>
            <a:avLst/>
            <a:gdLst>
              <a:gd name="connsiteX0" fmla="*/ 0 w 4563288"/>
              <a:gd name="connsiteY0" fmla="*/ 1784350 h 1784350"/>
              <a:gd name="connsiteX1" fmla="*/ 4563287 w 4563288"/>
              <a:gd name="connsiteY1" fmla="*/ 1784350 h 1784350"/>
              <a:gd name="connsiteX2" fmla="*/ 4563287 w 4563288"/>
              <a:gd name="connsiteY2" fmla="*/ 0 h 1784350"/>
              <a:gd name="connsiteX3" fmla="*/ 0 w 4563288"/>
              <a:gd name="connsiteY3" fmla="*/ 0 h 1784350"/>
              <a:gd name="connsiteX4" fmla="*/ 0 w 4563288"/>
              <a:gd name="connsiteY4" fmla="*/ 1784350 h 17843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563288" h="1784350">
                <a:moveTo>
                  <a:pt x="0" y="1784350"/>
                </a:moveTo>
                <a:lnTo>
                  <a:pt x="4563287" y="1784350"/>
                </a:lnTo>
                <a:lnTo>
                  <a:pt x="4563287" y="0"/>
                </a:lnTo>
                <a:lnTo>
                  <a:pt x="0" y="0"/>
                </a:lnTo>
                <a:lnTo>
                  <a:pt x="0" y="1784350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454391" y="800100"/>
            <a:ext cx="1397000" cy="203200"/>
          </a:xfrm>
          <a:custGeom>
            <a:avLst/>
            <a:gdLst>
              <a:gd name="connsiteX0" fmla="*/ 0 w 1397000"/>
              <a:gd name="connsiteY0" fmla="*/ 203200 h 203200"/>
              <a:gd name="connsiteX1" fmla="*/ 1397000 w 1397000"/>
              <a:gd name="connsiteY1" fmla="*/ 203200 h 203200"/>
              <a:gd name="connsiteX2" fmla="*/ 1397000 w 1397000"/>
              <a:gd name="connsiteY2" fmla="*/ 0 h 203200"/>
              <a:gd name="connsiteX3" fmla="*/ 0 w 1397000"/>
              <a:gd name="connsiteY3" fmla="*/ 0 h 203200"/>
              <a:gd name="connsiteX4" fmla="*/ 0 w 1397000"/>
              <a:gd name="connsiteY4" fmla="*/ 20320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97000" h="203200">
                <a:moveTo>
                  <a:pt x="0" y="203200"/>
                </a:moveTo>
                <a:lnTo>
                  <a:pt x="1397000" y="203200"/>
                </a:lnTo>
                <a:lnTo>
                  <a:pt x="1397000" y="0"/>
                </a:lnTo>
                <a:lnTo>
                  <a:pt x="0" y="0"/>
                </a:lnTo>
                <a:lnTo>
                  <a:pt x="0" y="203200"/>
                </a:lnTo>
              </a:path>
            </a:pathLst>
          </a:custGeom>
          <a:solidFill>
            <a:srgbClr val="0B4D8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241804" y="800100"/>
            <a:ext cx="3775888" cy="387350"/>
          </a:xfrm>
          <a:custGeom>
            <a:avLst/>
            <a:gdLst>
              <a:gd name="connsiteX0" fmla="*/ 0 w 3775888"/>
              <a:gd name="connsiteY0" fmla="*/ 0 h 387350"/>
              <a:gd name="connsiteX1" fmla="*/ 0 w 3775888"/>
              <a:gd name="connsiteY1" fmla="*/ 290512 h 387350"/>
              <a:gd name="connsiteX2" fmla="*/ 51955 w 3775888"/>
              <a:gd name="connsiteY2" fmla="*/ 387350 h 387350"/>
              <a:gd name="connsiteX3" fmla="*/ 3775887 w 3775888"/>
              <a:gd name="connsiteY3" fmla="*/ 387350 h 387350"/>
              <a:gd name="connsiteX4" fmla="*/ 3775887 w 3775888"/>
              <a:gd name="connsiteY4" fmla="*/ 0 h 387350"/>
              <a:gd name="connsiteX5" fmla="*/ 0 w 3775888"/>
              <a:gd name="connsiteY5" fmla="*/ 0 h 3873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775888" h="387350">
                <a:moveTo>
                  <a:pt x="0" y="0"/>
                </a:moveTo>
                <a:lnTo>
                  <a:pt x="0" y="290512"/>
                </a:lnTo>
                <a:cubicBezTo>
                  <a:pt x="0" y="387350"/>
                  <a:pt x="51955" y="387350"/>
                  <a:pt x="51955" y="387350"/>
                </a:cubicBezTo>
                <a:lnTo>
                  <a:pt x="3775887" y="387350"/>
                </a:lnTo>
                <a:lnTo>
                  <a:pt x="3775887" y="0"/>
                </a:lnTo>
                <a:lnTo>
                  <a:pt x="0" y="0"/>
                </a:lnTo>
              </a:path>
            </a:pathLst>
          </a:custGeom>
          <a:solidFill>
            <a:srgbClr val="E7C25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1448041" y="1560779"/>
            <a:ext cx="1118628" cy="25400"/>
          </a:xfrm>
          <a:custGeom>
            <a:avLst/>
            <a:gdLst>
              <a:gd name="connsiteX0" fmla="*/ 6350 w 1118628"/>
              <a:gd name="connsiteY0" fmla="*/ 6350 h 25400"/>
              <a:gd name="connsiteX1" fmla="*/ 1112278 w 1118628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18628" h="25400">
                <a:moveTo>
                  <a:pt x="6350" y="6350"/>
                </a:moveTo>
                <a:lnTo>
                  <a:pt x="1112278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553970" y="1560779"/>
            <a:ext cx="797559" cy="25400"/>
          </a:xfrm>
          <a:custGeom>
            <a:avLst/>
            <a:gdLst>
              <a:gd name="connsiteX0" fmla="*/ 6350 w 797559"/>
              <a:gd name="connsiteY0" fmla="*/ 6350 h 25400"/>
              <a:gd name="connsiteX1" fmla="*/ 791209 w 79755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97559" h="25400">
                <a:moveTo>
                  <a:pt x="6350" y="6350"/>
                </a:moveTo>
                <a:lnTo>
                  <a:pt x="79120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3338829" y="1560779"/>
            <a:ext cx="751840" cy="25400"/>
          </a:xfrm>
          <a:custGeom>
            <a:avLst/>
            <a:gdLst>
              <a:gd name="connsiteX0" fmla="*/ 6350 w 751840"/>
              <a:gd name="connsiteY0" fmla="*/ 6350 h 25400"/>
              <a:gd name="connsiteX1" fmla="*/ 745490 w 75184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51840" h="25400">
                <a:moveTo>
                  <a:pt x="6350" y="6350"/>
                </a:moveTo>
                <a:lnTo>
                  <a:pt x="74549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4077970" y="1560779"/>
            <a:ext cx="1040130" cy="25400"/>
          </a:xfrm>
          <a:custGeom>
            <a:avLst/>
            <a:gdLst>
              <a:gd name="connsiteX0" fmla="*/ 6350 w 1040130"/>
              <a:gd name="connsiteY0" fmla="*/ 6350 h 25400"/>
              <a:gd name="connsiteX1" fmla="*/ 1033779 w 104013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40130" h="25400">
                <a:moveTo>
                  <a:pt x="6350" y="6350"/>
                </a:moveTo>
                <a:lnTo>
                  <a:pt x="10337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5105400" y="1560779"/>
            <a:ext cx="918629" cy="25400"/>
          </a:xfrm>
          <a:custGeom>
            <a:avLst/>
            <a:gdLst>
              <a:gd name="connsiteX0" fmla="*/ 6350 w 918629"/>
              <a:gd name="connsiteY0" fmla="*/ 6350 h 25400"/>
              <a:gd name="connsiteX1" fmla="*/ 912279 w 9186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18629" h="25400">
                <a:moveTo>
                  <a:pt x="6350" y="6350"/>
                </a:moveTo>
                <a:lnTo>
                  <a:pt x="9122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1448041" y="2237727"/>
            <a:ext cx="1118628" cy="25400"/>
          </a:xfrm>
          <a:custGeom>
            <a:avLst/>
            <a:gdLst>
              <a:gd name="connsiteX0" fmla="*/ 6350 w 1118628"/>
              <a:gd name="connsiteY0" fmla="*/ 6350 h 25400"/>
              <a:gd name="connsiteX1" fmla="*/ 1112278 w 1118628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18628" h="25400">
                <a:moveTo>
                  <a:pt x="6350" y="6350"/>
                </a:moveTo>
                <a:lnTo>
                  <a:pt x="1112278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2553970" y="2237727"/>
            <a:ext cx="797559" cy="25400"/>
          </a:xfrm>
          <a:custGeom>
            <a:avLst/>
            <a:gdLst>
              <a:gd name="connsiteX0" fmla="*/ 6350 w 797559"/>
              <a:gd name="connsiteY0" fmla="*/ 6350 h 25400"/>
              <a:gd name="connsiteX1" fmla="*/ 791209 w 79755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97559" h="25400">
                <a:moveTo>
                  <a:pt x="6350" y="6350"/>
                </a:moveTo>
                <a:lnTo>
                  <a:pt x="79120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3338829" y="2237727"/>
            <a:ext cx="751840" cy="25400"/>
          </a:xfrm>
          <a:custGeom>
            <a:avLst/>
            <a:gdLst>
              <a:gd name="connsiteX0" fmla="*/ 6350 w 751840"/>
              <a:gd name="connsiteY0" fmla="*/ 6350 h 25400"/>
              <a:gd name="connsiteX1" fmla="*/ 745490 w 75184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51840" h="25400">
                <a:moveTo>
                  <a:pt x="6350" y="6350"/>
                </a:moveTo>
                <a:lnTo>
                  <a:pt x="74549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4077970" y="2237727"/>
            <a:ext cx="1040130" cy="25400"/>
          </a:xfrm>
          <a:custGeom>
            <a:avLst/>
            <a:gdLst>
              <a:gd name="connsiteX0" fmla="*/ 6350 w 1040130"/>
              <a:gd name="connsiteY0" fmla="*/ 6350 h 25400"/>
              <a:gd name="connsiteX1" fmla="*/ 1033779 w 104013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40130" h="25400">
                <a:moveTo>
                  <a:pt x="6350" y="6350"/>
                </a:moveTo>
                <a:lnTo>
                  <a:pt x="10337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5105400" y="2237727"/>
            <a:ext cx="918629" cy="25400"/>
          </a:xfrm>
          <a:custGeom>
            <a:avLst/>
            <a:gdLst>
              <a:gd name="connsiteX0" fmla="*/ 6350 w 918629"/>
              <a:gd name="connsiteY0" fmla="*/ 6350 h 25400"/>
              <a:gd name="connsiteX1" fmla="*/ 912279 w 9186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18629" h="25400">
                <a:moveTo>
                  <a:pt x="6350" y="6350"/>
                </a:moveTo>
                <a:lnTo>
                  <a:pt x="9122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1448041" y="2778125"/>
            <a:ext cx="1118628" cy="25400"/>
          </a:xfrm>
          <a:custGeom>
            <a:avLst/>
            <a:gdLst>
              <a:gd name="connsiteX0" fmla="*/ 6350 w 1118628"/>
              <a:gd name="connsiteY0" fmla="*/ 6350 h 25400"/>
              <a:gd name="connsiteX1" fmla="*/ 1112278 w 1118628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18628" h="25400">
                <a:moveTo>
                  <a:pt x="6350" y="6350"/>
                </a:moveTo>
                <a:lnTo>
                  <a:pt x="1112278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2553970" y="2778125"/>
            <a:ext cx="797559" cy="25400"/>
          </a:xfrm>
          <a:custGeom>
            <a:avLst/>
            <a:gdLst>
              <a:gd name="connsiteX0" fmla="*/ 6350 w 797559"/>
              <a:gd name="connsiteY0" fmla="*/ 6350 h 25400"/>
              <a:gd name="connsiteX1" fmla="*/ 791209 w 79755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97559" h="25400">
                <a:moveTo>
                  <a:pt x="6350" y="6350"/>
                </a:moveTo>
                <a:lnTo>
                  <a:pt x="79120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3338829" y="2778125"/>
            <a:ext cx="751840" cy="25400"/>
          </a:xfrm>
          <a:custGeom>
            <a:avLst/>
            <a:gdLst>
              <a:gd name="connsiteX0" fmla="*/ 6350 w 751840"/>
              <a:gd name="connsiteY0" fmla="*/ 6350 h 25400"/>
              <a:gd name="connsiteX1" fmla="*/ 745490 w 75184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51840" h="25400">
                <a:moveTo>
                  <a:pt x="6350" y="6350"/>
                </a:moveTo>
                <a:lnTo>
                  <a:pt x="74549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4077970" y="2778125"/>
            <a:ext cx="1040130" cy="25400"/>
          </a:xfrm>
          <a:custGeom>
            <a:avLst/>
            <a:gdLst>
              <a:gd name="connsiteX0" fmla="*/ 6350 w 1040130"/>
              <a:gd name="connsiteY0" fmla="*/ 6350 h 25400"/>
              <a:gd name="connsiteX1" fmla="*/ 1033779 w 104013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40130" h="25400">
                <a:moveTo>
                  <a:pt x="6350" y="6350"/>
                </a:moveTo>
                <a:lnTo>
                  <a:pt x="10337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5105400" y="2778125"/>
            <a:ext cx="918629" cy="25400"/>
          </a:xfrm>
          <a:custGeom>
            <a:avLst/>
            <a:gdLst>
              <a:gd name="connsiteX0" fmla="*/ 6350 w 918629"/>
              <a:gd name="connsiteY0" fmla="*/ 6350 h 25400"/>
              <a:gd name="connsiteX1" fmla="*/ 912279 w 9186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18629" h="25400">
                <a:moveTo>
                  <a:pt x="6350" y="6350"/>
                </a:moveTo>
                <a:lnTo>
                  <a:pt x="9122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"/>
          <p:cNvSpPr txBox="1"/>
          <p:nvPr/>
        </p:nvSpPr>
        <p:spPr>
          <a:xfrm>
            <a:off x="1511300" y="825500"/>
            <a:ext cx="6477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TABLE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12.1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2311400" y="812800"/>
            <a:ext cx="3200400" cy="330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Hypothetical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Data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Illustrate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Computations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Cohort</a:t>
            </a:r>
          </a:p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Case-Control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Study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Efficacy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2438400" y="2286000"/>
            <a:ext cx="25400" cy="63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00"/>
              </a:lnSpc>
              <a:tabLst/>
            </a:pPr>
            <a:r>
              <a:rPr lang="en-US" altLang="zh-CN" sz="560" b="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524000" y="1435100"/>
            <a:ext cx="914400" cy="1295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Cohort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study</a:t>
            </a:r>
            <a:r>
              <a:rPr lang="en-US" altLang="zh-CN" sz="560" b="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Unvaccinated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Case-control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study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Unvaccinated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679700" y="1435100"/>
            <a:ext cx="533400" cy="1295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114300" algn="l"/>
                <a:tab pos="190500" algn="l"/>
                <a:tab pos="2159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2012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14300" algn="l"/>
                <a:tab pos="190500" algn="l"/>
                <a:tab pos="2159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100</a:t>
            </a:r>
          </a:p>
          <a:p>
            <a:pPr>
              <a:lnSpc>
                <a:spcPts val="1100"/>
              </a:lnSpc>
              <a:tabLst>
                <a:tab pos="114300" algn="l"/>
                <a:tab pos="190500" algn="l"/>
                <a:tab pos="2159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900</a:t>
            </a:r>
          </a:p>
          <a:p>
            <a:pPr>
              <a:lnSpc>
                <a:spcPts val="1400"/>
              </a:lnSpc>
              <a:tabLst>
                <a:tab pos="114300" algn="l"/>
                <a:tab pos="190500" algn="l"/>
                <a:tab pos="2159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14300" algn="l"/>
                <a:tab pos="190500" algn="l"/>
                <a:tab pos="2159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</a:t>
            </a:r>
          </a:p>
          <a:p>
            <a:pPr>
              <a:lnSpc>
                <a:spcPts val="1100"/>
              </a:lnSpc>
              <a:tabLst>
                <a:tab pos="114300" algn="l"/>
                <a:tab pos="190500" algn="l"/>
                <a:tab pos="2159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90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3441700" y="1435100"/>
            <a:ext cx="520700" cy="1295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50800" algn="l"/>
                <a:tab pos="63500" algn="l"/>
                <a:tab pos="2159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50800" algn="l"/>
                <a:tab pos="63500" algn="l"/>
                <a:tab pos="215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1,000,000</a:t>
            </a:r>
          </a:p>
          <a:p>
            <a:pPr>
              <a:lnSpc>
                <a:spcPts val="1100"/>
              </a:lnSpc>
              <a:tabLst>
                <a:tab pos="50800" algn="l"/>
                <a:tab pos="63500" algn="l"/>
                <a:tab pos="215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3,000,000</a:t>
            </a:r>
          </a:p>
          <a:p>
            <a:pPr>
              <a:lnSpc>
                <a:spcPts val="1400"/>
              </a:lnSpc>
              <a:tabLst>
                <a:tab pos="50800" algn="l"/>
                <a:tab pos="63500" algn="l"/>
                <a:tab pos="215900" algn="l"/>
              </a:tabLst>
            </a:pPr>
            <a:r>
              <a:rPr lang="en-US" altLang="zh-CN" dirty="0" smtClean="0"/>
              <a:t>	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50800" algn="l"/>
                <a:tab pos="63500" algn="l"/>
                <a:tab pos="2159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25</a:t>
            </a:r>
          </a:p>
          <a:p>
            <a:pPr>
              <a:lnSpc>
                <a:spcPts val="1100"/>
              </a:lnSpc>
              <a:tabLst>
                <a:tab pos="50800" algn="l"/>
                <a:tab pos="63500" algn="l"/>
                <a:tab pos="2159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75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4203700" y="1295400"/>
            <a:ext cx="774700" cy="143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100,000</a:t>
            </a:r>
          </a:p>
          <a:p>
            <a:pPr>
              <a:lnSpc>
                <a:spcPts val="11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person-years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</a:t>
            </a:r>
          </a:p>
          <a:p>
            <a:pPr>
              <a:lnSpc>
                <a:spcPts val="11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30</a:t>
            </a:r>
          </a:p>
          <a:p>
            <a:pPr>
              <a:lnSpc>
                <a:spcPts val="14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Odds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10/90</a:t>
            </a:r>
          </a:p>
          <a:p>
            <a:pPr>
              <a:lnSpc>
                <a:spcPts val="1100"/>
              </a:lnSpc>
              <a:tabLst>
                <a:tab pos="63500" algn="l"/>
                <a:tab pos="266700" algn="l"/>
                <a:tab pos="3302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25/75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5245100" y="1422400"/>
            <a:ext cx="609600" cy="1155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  <a:tab pos="2159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risk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63500" algn="l"/>
                <a:tab pos="2159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0.33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63500" algn="l"/>
                <a:tab pos="2159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Odds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ratio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63500" algn="l"/>
                <a:tab pos="2159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0.33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1447800" y="2844800"/>
            <a:ext cx="15621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efficacy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ymbol" pitchFamily="18" charset="0"/>
                <a:cs typeface="Symbol" pitchFamily="18" charset="0"/>
              </a:rPr>
              <a:t>=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–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risk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ymbol" pitchFamily="18" charset="0"/>
                <a:cs typeface="Symbol" pitchFamily="18" charset="0"/>
              </a:rPr>
              <a:t>=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0.67.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1447800" y="3009900"/>
            <a:ext cx="25400" cy="50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"/>
              </a:lnSpc>
              <a:tabLst/>
            </a:pPr>
            <a:r>
              <a:rPr lang="en-US" altLang="zh-CN" sz="47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1473200" y="2997200"/>
            <a:ext cx="45339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Cohortstudy:Twopopulations,vaccinatedandnotvaccinated,arefollowedfor1year,andcasesoccurringineachgroupare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1447800" y="3136900"/>
            <a:ext cx="45593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recorded.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calculated,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ratio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gives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risk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those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instance,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risk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lower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those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than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without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attribute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(immunization).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validity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design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depends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assumption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would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equal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risk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except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attribute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under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study.</a:t>
            </a:r>
          </a:p>
        </p:txBody>
      </p:sp>
      <p:sp>
        <p:nvSpPr>
          <p:cNvPr id="35" name="TextBox 1"/>
          <p:cNvSpPr txBox="1"/>
          <p:nvPr/>
        </p:nvSpPr>
        <p:spPr>
          <a:xfrm>
            <a:off x="1447800" y="3543300"/>
            <a:ext cx="25400" cy="50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"/>
              </a:lnSpc>
              <a:tabLst/>
            </a:pPr>
            <a:r>
              <a:rPr lang="en-US" altLang="zh-CN" sz="47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1473200" y="3530600"/>
            <a:ext cx="45339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Case-control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study: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100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100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randomly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picked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representative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from</a:t>
            </a:r>
          </a:p>
        </p:txBody>
      </p:sp>
      <p:sp>
        <p:nvSpPr>
          <p:cNvPr id="37" name="TextBox 1"/>
          <p:cNvSpPr txBox="1"/>
          <p:nvPr/>
        </p:nvSpPr>
        <p:spPr>
          <a:xfrm>
            <a:off x="1447800" y="3683000"/>
            <a:ext cx="4559300" cy="749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drawn.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Subjects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each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classified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two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ratios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computed: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cases/vaccinated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cases/unvaccinated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controls.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odds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being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exposed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(vaccinated)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odds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being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exposed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compute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odds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ratio,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provides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estimate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risk.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validity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case-control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design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depends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two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assumptions: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(a)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representative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larger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drawn,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(b)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number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very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small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</a:t>
            </a:r>
            <a:r>
              <a:rPr lang="en-US" altLang="zh-CN" sz="800" dirty="0" smtClean="0">
                <a:solidFill>
                  <a:srgbClr val="231F20"/>
                </a:solidFill>
                <a:latin typeface="Symbol" pitchFamily="18" charset="0"/>
                <a:cs typeface="Symbol" pitchFamily="18" charset="0"/>
              </a:rPr>
              <a:t>&lt;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1/10)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relative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total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705600" y="342900"/>
            <a:ext cx="304800" cy="203200"/>
          </a:xfrm>
          <a:custGeom>
            <a:avLst/>
            <a:gdLst>
              <a:gd name="connsiteX0" fmla="*/ 0 w 304800"/>
              <a:gd name="connsiteY0" fmla="*/ 203200 h 203200"/>
              <a:gd name="connsiteX1" fmla="*/ 304800 w 304800"/>
              <a:gd name="connsiteY1" fmla="*/ 203200 h 203200"/>
              <a:gd name="connsiteX2" fmla="*/ 304800 w 304800"/>
              <a:gd name="connsiteY2" fmla="*/ 0 h 203200"/>
              <a:gd name="connsiteX3" fmla="*/ 0 w 304800"/>
              <a:gd name="connsiteY3" fmla="*/ 0 h 203200"/>
              <a:gd name="connsiteX4" fmla="*/ 0 w 304800"/>
              <a:gd name="connsiteY4" fmla="*/ 20320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4800" h="203200">
                <a:moveTo>
                  <a:pt x="0" y="203200"/>
                </a:moveTo>
                <a:lnTo>
                  <a:pt x="304800" y="203200"/>
                </a:lnTo>
                <a:lnTo>
                  <a:pt x="304800" y="0"/>
                </a:lnTo>
                <a:lnTo>
                  <a:pt x="0" y="0"/>
                </a:lnTo>
                <a:lnTo>
                  <a:pt x="0" y="203200"/>
                </a:lnTo>
              </a:path>
            </a:pathLst>
          </a:custGeom>
          <a:solidFill>
            <a:srgbClr val="62C2B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1567637" y="990600"/>
            <a:ext cx="4563287" cy="1682750"/>
          </a:xfrm>
          <a:custGeom>
            <a:avLst/>
            <a:gdLst>
              <a:gd name="connsiteX0" fmla="*/ 0 w 4563287"/>
              <a:gd name="connsiteY0" fmla="*/ 1682750 h 1682750"/>
              <a:gd name="connsiteX1" fmla="*/ 4563287 w 4563287"/>
              <a:gd name="connsiteY1" fmla="*/ 1682750 h 1682750"/>
              <a:gd name="connsiteX2" fmla="*/ 4563287 w 4563287"/>
              <a:gd name="connsiteY2" fmla="*/ 0 h 1682750"/>
              <a:gd name="connsiteX3" fmla="*/ 0 w 4563287"/>
              <a:gd name="connsiteY3" fmla="*/ 0 h 1682750"/>
              <a:gd name="connsiteX4" fmla="*/ 0 w 4563287"/>
              <a:gd name="connsiteY4" fmla="*/ 1682750 h 16827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563287" h="1682750">
                <a:moveTo>
                  <a:pt x="0" y="1682750"/>
                </a:moveTo>
                <a:lnTo>
                  <a:pt x="4563287" y="1682750"/>
                </a:lnTo>
                <a:lnTo>
                  <a:pt x="4563287" y="0"/>
                </a:lnTo>
                <a:lnTo>
                  <a:pt x="0" y="0"/>
                </a:lnTo>
                <a:lnTo>
                  <a:pt x="0" y="1682750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567637" y="800100"/>
            <a:ext cx="1397000" cy="203200"/>
          </a:xfrm>
          <a:custGeom>
            <a:avLst/>
            <a:gdLst>
              <a:gd name="connsiteX0" fmla="*/ 0 w 1397000"/>
              <a:gd name="connsiteY0" fmla="*/ 203200 h 203200"/>
              <a:gd name="connsiteX1" fmla="*/ 1397000 w 1397000"/>
              <a:gd name="connsiteY1" fmla="*/ 203200 h 203200"/>
              <a:gd name="connsiteX2" fmla="*/ 1397000 w 1397000"/>
              <a:gd name="connsiteY2" fmla="*/ 0 h 203200"/>
              <a:gd name="connsiteX3" fmla="*/ 0 w 1397000"/>
              <a:gd name="connsiteY3" fmla="*/ 0 h 203200"/>
              <a:gd name="connsiteX4" fmla="*/ 0 w 1397000"/>
              <a:gd name="connsiteY4" fmla="*/ 20320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97000" h="203200">
                <a:moveTo>
                  <a:pt x="0" y="203200"/>
                </a:moveTo>
                <a:lnTo>
                  <a:pt x="1397000" y="203200"/>
                </a:lnTo>
                <a:lnTo>
                  <a:pt x="1397000" y="0"/>
                </a:lnTo>
                <a:lnTo>
                  <a:pt x="0" y="0"/>
                </a:lnTo>
                <a:lnTo>
                  <a:pt x="0" y="203200"/>
                </a:lnTo>
              </a:path>
            </a:pathLst>
          </a:custGeom>
          <a:solidFill>
            <a:srgbClr val="0B4D8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355037" y="800100"/>
            <a:ext cx="3775887" cy="387350"/>
          </a:xfrm>
          <a:custGeom>
            <a:avLst/>
            <a:gdLst>
              <a:gd name="connsiteX0" fmla="*/ 0 w 3775887"/>
              <a:gd name="connsiteY0" fmla="*/ 0 h 387350"/>
              <a:gd name="connsiteX1" fmla="*/ 0 w 3775887"/>
              <a:gd name="connsiteY1" fmla="*/ 290512 h 387350"/>
              <a:gd name="connsiteX2" fmla="*/ 51955 w 3775887"/>
              <a:gd name="connsiteY2" fmla="*/ 387350 h 387350"/>
              <a:gd name="connsiteX3" fmla="*/ 3775887 w 3775887"/>
              <a:gd name="connsiteY3" fmla="*/ 387350 h 387350"/>
              <a:gd name="connsiteX4" fmla="*/ 3775887 w 3775887"/>
              <a:gd name="connsiteY4" fmla="*/ 0 h 387350"/>
              <a:gd name="connsiteX5" fmla="*/ 0 w 3775887"/>
              <a:gd name="connsiteY5" fmla="*/ 0 h 3873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775887" h="387350">
                <a:moveTo>
                  <a:pt x="0" y="0"/>
                </a:moveTo>
                <a:lnTo>
                  <a:pt x="0" y="290512"/>
                </a:lnTo>
                <a:cubicBezTo>
                  <a:pt x="0" y="387350"/>
                  <a:pt x="51955" y="387350"/>
                  <a:pt x="51955" y="387350"/>
                </a:cubicBezTo>
                <a:lnTo>
                  <a:pt x="3775887" y="387350"/>
                </a:lnTo>
                <a:lnTo>
                  <a:pt x="3775887" y="0"/>
                </a:lnTo>
                <a:lnTo>
                  <a:pt x="0" y="0"/>
                </a:lnTo>
              </a:path>
            </a:pathLst>
          </a:custGeom>
          <a:solidFill>
            <a:srgbClr val="E7C25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2602687" y="1301750"/>
            <a:ext cx="155575" cy="69850"/>
          </a:xfrm>
          <a:custGeom>
            <a:avLst/>
            <a:gdLst>
              <a:gd name="connsiteX0" fmla="*/ 0 w 155575"/>
              <a:gd name="connsiteY0" fmla="*/ 69850 h 69850"/>
              <a:gd name="connsiteX1" fmla="*/ 155575 w 155575"/>
              <a:gd name="connsiteY1" fmla="*/ 69850 h 69850"/>
              <a:gd name="connsiteX2" fmla="*/ 155575 w 155575"/>
              <a:gd name="connsiteY2" fmla="*/ 0 h 69850"/>
              <a:gd name="connsiteX3" fmla="*/ 0 w 155575"/>
              <a:gd name="connsiteY3" fmla="*/ 0 h 69850"/>
              <a:gd name="connsiteX4" fmla="*/ 0 w 155575"/>
              <a:gd name="connsiteY4" fmla="*/ 69850 h 698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5575" h="69850">
                <a:moveTo>
                  <a:pt x="0" y="69850"/>
                </a:moveTo>
                <a:lnTo>
                  <a:pt x="155575" y="69850"/>
                </a:lnTo>
                <a:lnTo>
                  <a:pt x="155575" y="0"/>
                </a:lnTo>
                <a:lnTo>
                  <a:pt x="0" y="0"/>
                </a:lnTo>
                <a:lnTo>
                  <a:pt x="0" y="69850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5055654" y="1528244"/>
            <a:ext cx="664626" cy="61376"/>
          </a:xfrm>
          <a:custGeom>
            <a:avLst/>
            <a:gdLst>
              <a:gd name="connsiteX0" fmla="*/ 0 w 664626"/>
              <a:gd name="connsiteY0" fmla="*/ 61376 h 61376"/>
              <a:gd name="connsiteX1" fmla="*/ 664626 w 664626"/>
              <a:gd name="connsiteY1" fmla="*/ 61376 h 61376"/>
              <a:gd name="connsiteX2" fmla="*/ 664626 w 664626"/>
              <a:gd name="connsiteY2" fmla="*/ 0 h 61376"/>
              <a:gd name="connsiteX3" fmla="*/ 0 w 664626"/>
              <a:gd name="connsiteY3" fmla="*/ 0 h 61376"/>
              <a:gd name="connsiteX4" fmla="*/ 0 w 664626"/>
              <a:gd name="connsiteY4" fmla="*/ 61376 h 613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626" h="61376">
                <a:moveTo>
                  <a:pt x="0" y="61376"/>
                </a:moveTo>
                <a:lnTo>
                  <a:pt x="664626" y="61376"/>
                </a:lnTo>
                <a:lnTo>
                  <a:pt x="664626" y="0"/>
                </a:lnTo>
                <a:lnTo>
                  <a:pt x="0" y="0"/>
                </a:lnTo>
                <a:lnTo>
                  <a:pt x="0" y="61376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1558925" y="1557680"/>
            <a:ext cx="768350" cy="25400"/>
          </a:xfrm>
          <a:custGeom>
            <a:avLst/>
            <a:gdLst>
              <a:gd name="connsiteX0" fmla="*/ 6350 w 768350"/>
              <a:gd name="connsiteY0" fmla="*/ 6350 h 25400"/>
              <a:gd name="connsiteX1" fmla="*/ 762000 w 7683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68350" h="25400">
                <a:moveTo>
                  <a:pt x="6350" y="6350"/>
                </a:moveTo>
                <a:lnTo>
                  <a:pt x="7620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2314575" y="1557680"/>
            <a:ext cx="1066800" cy="25400"/>
          </a:xfrm>
          <a:custGeom>
            <a:avLst/>
            <a:gdLst>
              <a:gd name="connsiteX0" fmla="*/ 6350 w 1066800"/>
              <a:gd name="connsiteY0" fmla="*/ 6350 h 25400"/>
              <a:gd name="connsiteX1" fmla="*/ 1060450 w 10668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800" h="25400">
                <a:moveTo>
                  <a:pt x="6350" y="6350"/>
                </a:moveTo>
                <a:lnTo>
                  <a:pt x="106045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3368675" y="1557680"/>
            <a:ext cx="745070" cy="25400"/>
          </a:xfrm>
          <a:custGeom>
            <a:avLst/>
            <a:gdLst>
              <a:gd name="connsiteX0" fmla="*/ 6350 w 745070"/>
              <a:gd name="connsiteY0" fmla="*/ 6350 h 25400"/>
              <a:gd name="connsiteX1" fmla="*/ 738720 w 74507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45070" h="25400">
                <a:moveTo>
                  <a:pt x="6350" y="6350"/>
                </a:moveTo>
                <a:lnTo>
                  <a:pt x="73872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4101045" y="1557680"/>
            <a:ext cx="626529" cy="25400"/>
          </a:xfrm>
          <a:custGeom>
            <a:avLst/>
            <a:gdLst>
              <a:gd name="connsiteX0" fmla="*/ 6350 w 626529"/>
              <a:gd name="connsiteY0" fmla="*/ 6350 h 25400"/>
              <a:gd name="connsiteX1" fmla="*/ 620179 w 6265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26529" h="25400">
                <a:moveTo>
                  <a:pt x="6350" y="6350"/>
                </a:moveTo>
                <a:lnTo>
                  <a:pt x="6201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4714875" y="1557680"/>
            <a:ext cx="626529" cy="25400"/>
          </a:xfrm>
          <a:custGeom>
            <a:avLst/>
            <a:gdLst>
              <a:gd name="connsiteX0" fmla="*/ 6350 w 626529"/>
              <a:gd name="connsiteY0" fmla="*/ 6350 h 25400"/>
              <a:gd name="connsiteX1" fmla="*/ 620179 w 6265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26529" h="25400">
                <a:moveTo>
                  <a:pt x="6350" y="6350"/>
                </a:moveTo>
                <a:lnTo>
                  <a:pt x="6201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5328704" y="1557680"/>
            <a:ext cx="808570" cy="25400"/>
          </a:xfrm>
          <a:custGeom>
            <a:avLst/>
            <a:gdLst>
              <a:gd name="connsiteX0" fmla="*/ 6350 w 808570"/>
              <a:gd name="connsiteY0" fmla="*/ 6350 h 25400"/>
              <a:gd name="connsiteX1" fmla="*/ 802220 w 80857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08570" h="25400">
                <a:moveTo>
                  <a:pt x="6350" y="6350"/>
                </a:moveTo>
                <a:lnTo>
                  <a:pt x="80222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1558925" y="2700058"/>
            <a:ext cx="768350" cy="25400"/>
          </a:xfrm>
          <a:custGeom>
            <a:avLst/>
            <a:gdLst>
              <a:gd name="connsiteX0" fmla="*/ 6350 w 768350"/>
              <a:gd name="connsiteY0" fmla="*/ 6350 h 25400"/>
              <a:gd name="connsiteX1" fmla="*/ 762000 w 76835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68350" h="25400">
                <a:moveTo>
                  <a:pt x="6350" y="6350"/>
                </a:moveTo>
                <a:lnTo>
                  <a:pt x="76200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2314575" y="2700058"/>
            <a:ext cx="1066800" cy="25400"/>
          </a:xfrm>
          <a:custGeom>
            <a:avLst/>
            <a:gdLst>
              <a:gd name="connsiteX0" fmla="*/ 6350 w 1066800"/>
              <a:gd name="connsiteY0" fmla="*/ 6350 h 25400"/>
              <a:gd name="connsiteX1" fmla="*/ 1060450 w 106680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800" h="25400">
                <a:moveTo>
                  <a:pt x="6350" y="6350"/>
                </a:moveTo>
                <a:lnTo>
                  <a:pt x="106045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3368675" y="2700058"/>
            <a:ext cx="745070" cy="25400"/>
          </a:xfrm>
          <a:custGeom>
            <a:avLst/>
            <a:gdLst>
              <a:gd name="connsiteX0" fmla="*/ 6350 w 745070"/>
              <a:gd name="connsiteY0" fmla="*/ 6350 h 25400"/>
              <a:gd name="connsiteX1" fmla="*/ 738720 w 74507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45070" h="25400">
                <a:moveTo>
                  <a:pt x="6350" y="6350"/>
                </a:moveTo>
                <a:lnTo>
                  <a:pt x="73872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4101045" y="2700058"/>
            <a:ext cx="626529" cy="25400"/>
          </a:xfrm>
          <a:custGeom>
            <a:avLst/>
            <a:gdLst>
              <a:gd name="connsiteX0" fmla="*/ 6350 w 626529"/>
              <a:gd name="connsiteY0" fmla="*/ 6350 h 25400"/>
              <a:gd name="connsiteX1" fmla="*/ 620179 w 6265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26529" h="25400">
                <a:moveTo>
                  <a:pt x="6350" y="6350"/>
                </a:moveTo>
                <a:lnTo>
                  <a:pt x="6201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4714875" y="2700058"/>
            <a:ext cx="626529" cy="25400"/>
          </a:xfrm>
          <a:custGeom>
            <a:avLst/>
            <a:gdLst>
              <a:gd name="connsiteX0" fmla="*/ 6350 w 626529"/>
              <a:gd name="connsiteY0" fmla="*/ 6350 h 25400"/>
              <a:gd name="connsiteX1" fmla="*/ 620179 w 626529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26529" h="25400">
                <a:moveTo>
                  <a:pt x="6350" y="6350"/>
                </a:moveTo>
                <a:lnTo>
                  <a:pt x="620179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5328704" y="2700058"/>
            <a:ext cx="808570" cy="25400"/>
          </a:xfrm>
          <a:custGeom>
            <a:avLst/>
            <a:gdLst>
              <a:gd name="connsiteX0" fmla="*/ 6350 w 808570"/>
              <a:gd name="connsiteY0" fmla="*/ 6350 h 25400"/>
              <a:gd name="connsiteX1" fmla="*/ 802220 w 808570"/>
              <a:gd name="connsiteY1" fmla="*/ 6350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08570" h="25400">
                <a:moveTo>
                  <a:pt x="6350" y="6350"/>
                </a:moveTo>
                <a:lnTo>
                  <a:pt x="802220" y="6350"/>
                </a:lnTo>
              </a:path>
            </a:pathLst>
          </a:custGeom>
          <a:ln w="12700">
            <a:solidFill>
              <a:srgbClr val="0B4D82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105400" y="381000"/>
            <a:ext cx="14351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/>
            </a:pP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CHAPTER฀12฀฀</a:t>
            </a:r>
            <a:r>
              <a:rPr lang="en-US" altLang="zh-CN" sz="1200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|</a:t>
            </a:r>
            <a:r>
              <a:rPr lang="en-US" altLang="zh-CN" sz="9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฀฀EPIDEMIOLOGY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6756400" y="368300"/>
            <a:ext cx="177800" cy="16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317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33350" y="3911600"/>
            <a:ext cx="6661619" cy="536557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BASIC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BIOLOGICAL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CONCEPTS</a:t>
            </a:r>
          </a:p>
          <a:p>
            <a:pPr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purposes,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divided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 groups: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considered 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(recovered)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exempt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unable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chain,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 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experience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compartmentalization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(susceptible,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recovered) models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periodicity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buildup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decline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immediately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birth.</a:t>
            </a:r>
          </a:p>
          <a:p>
            <a:pPr>
              <a:tabLst>
                <a:tab pos="228600" algn="l"/>
              </a:tabLst>
            </a:pP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IgG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transported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across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placenta, conferring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neonates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young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infants. 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protected 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life.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 then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/>
              <a:t>	</a:t>
            </a:r>
            <a:endParaRPr lang="en-US" altLang="zh-CN" sz="1200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625600" y="825500"/>
            <a:ext cx="6477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TABLE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0" b="1" dirty="0" smtClean="0">
                <a:solidFill>
                  <a:srgbClr val="FFFFFF"/>
                </a:solidFill>
                <a:latin typeface="Segoe UI" pitchFamily="18" charset="0"/>
                <a:cs typeface="Segoe UI" pitchFamily="18" charset="0"/>
              </a:rPr>
              <a:t>12.2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2425700" y="812800"/>
            <a:ext cx="3390900" cy="330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1954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Field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Trial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Poliomyelitis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Vaccine: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Comparison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ts val="1300"/>
              </a:lnSpc>
              <a:tabLst/>
            </a:pP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Attack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Rates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Unvaccinated</a:t>
            </a:r>
            <a:r>
              <a:rPr lang="en-US" altLang="zh-CN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Children</a:t>
            </a:r>
            <a:r>
              <a:rPr lang="en-US" altLang="zh-CN" sz="648" b="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638300" y="1409700"/>
            <a:ext cx="520700" cy="952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508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Study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</a:t>
            </a:r>
          </a:p>
          <a:p>
            <a:pPr>
              <a:lnSpc>
                <a:spcPts val="1600"/>
              </a:lnSpc>
              <a:tabLst>
                <a:tab pos="508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Placebo</a:t>
            </a:r>
          </a:p>
          <a:p>
            <a:pPr>
              <a:lnSpc>
                <a:spcPts val="11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0800" algn="l"/>
              </a:tabLst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Observed</a:t>
            </a:r>
          </a:p>
          <a:p>
            <a:pPr>
              <a:lnSpc>
                <a:spcPts val="11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areas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387600" y="1422400"/>
            <a:ext cx="889000" cy="1092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Vaccination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group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Placebo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Not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inoculated</a:t>
            </a:r>
          </a:p>
          <a:p>
            <a:pPr>
              <a:lnSpc>
                <a:spcPts val="13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Controls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2nd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grade,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not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3467100" y="1422400"/>
            <a:ext cx="520700" cy="1092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889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Population</a:t>
            </a:r>
          </a:p>
          <a:p>
            <a:pPr>
              <a:lnSpc>
                <a:spcPts val="16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201,000</a:t>
            </a:r>
          </a:p>
          <a:p>
            <a:pPr>
              <a:lnSpc>
                <a:spcPts val="11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201,000</a:t>
            </a:r>
          </a:p>
          <a:p>
            <a:pPr>
              <a:lnSpc>
                <a:spcPts val="11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339,000</a:t>
            </a:r>
          </a:p>
          <a:p>
            <a:pPr>
              <a:lnSpc>
                <a:spcPts val="13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222,000</a:t>
            </a:r>
          </a:p>
          <a:p>
            <a:pPr>
              <a:lnSpc>
                <a:spcPts val="11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725,000</a:t>
            </a:r>
          </a:p>
          <a:p>
            <a:pPr>
              <a:lnSpc>
                <a:spcPts val="11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124,000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4191000" y="1282700"/>
            <a:ext cx="431800" cy="1231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Paralytic</a:t>
            </a:r>
          </a:p>
          <a:p>
            <a:pPr>
              <a:lnSpc>
                <a:spcPts val="11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cases</a:t>
            </a:r>
          </a:p>
          <a:p>
            <a:pPr>
              <a:lnSpc>
                <a:spcPts val="16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33</a:t>
            </a:r>
          </a:p>
          <a:p>
            <a:pPr>
              <a:lnSpc>
                <a:spcPts val="11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115</a:t>
            </a:r>
          </a:p>
          <a:p>
            <a:pPr>
              <a:lnSpc>
                <a:spcPts val="11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121</a:t>
            </a:r>
          </a:p>
          <a:p>
            <a:pPr>
              <a:lnSpc>
                <a:spcPts val="13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38</a:t>
            </a:r>
          </a:p>
          <a:p>
            <a:pPr>
              <a:lnSpc>
                <a:spcPts val="11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330</a:t>
            </a:r>
          </a:p>
          <a:p>
            <a:pPr>
              <a:lnSpc>
                <a:spcPts val="1100"/>
              </a:lnSpc>
              <a:tabLst>
                <a:tab pos="76200" algn="l"/>
                <a:tab pos="139700" algn="l"/>
                <a:tab pos="190500" algn="l"/>
              </a:tabLst>
            </a:pPr>
            <a:r>
              <a:rPr lang="en-US" altLang="zh-CN" dirty="0" smtClean="0"/>
              <a:t>	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43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813300" y="1282700"/>
            <a:ext cx="406400" cy="1231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38100" algn="l"/>
                <a:tab pos="1524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Rate</a:t>
            </a:r>
            <a:r>
              <a:rPr lang="en-US" altLang="zh-CN" sz="9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per</a:t>
            </a:r>
          </a:p>
          <a:p>
            <a:pPr>
              <a:lnSpc>
                <a:spcPts val="11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100,000</a:t>
            </a:r>
          </a:p>
          <a:p>
            <a:pPr>
              <a:lnSpc>
                <a:spcPts val="16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16</a:t>
            </a:r>
          </a:p>
          <a:p>
            <a:pPr>
              <a:lnSpc>
                <a:spcPts val="11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57</a:t>
            </a:r>
          </a:p>
          <a:p>
            <a:pPr>
              <a:lnSpc>
                <a:spcPts val="11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36</a:t>
            </a:r>
          </a:p>
          <a:p>
            <a:pPr>
              <a:lnSpc>
                <a:spcPts val="13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17</a:t>
            </a:r>
          </a:p>
          <a:p>
            <a:pPr>
              <a:lnSpc>
                <a:spcPts val="11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46</a:t>
            </a:r>
          </a:p>
          <a:p>
            <a:pPr>
              <a:lnSpc>
                <a:spcPts val="1100"/>
              </a:lnSpc>
              <a:tabLst>
                <a:tab pos="38100" algn="l"/>
                <a:tab pos="1524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35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5486400" y="1270000"/>
            <a:ext cx="482600" cy="952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38100" algn="l"/>
                <a:tab pos="139700" algn="l"/>
              </a:tabLst>
            </a:pP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Estimated</a:t>
            </a:r>
          </a:p>
          <a:p>
            <a:pPr>
              <a:lnSpc>
                <a:spcPts val="1100"/>
              </a:lnSpc>
              <a:tabLst>
                <a:tab pos="38100" algn="l"/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950" b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efficacy</a:t>
            </a:r>
          </a:p>
          <a:p>
            <a:pPr>
              <a:lnSpc>
                <a:spcPts val="1600"/>
              </a:lnSpc>
              <a:tabLst>
                <a:tab pos="38100" algn="l"/>
                <a:tab pos="1397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72%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38100" algn="l"/>
                <a:tab pos="139700" algn="l"/>
              </a:tabLst>
            </a:pPr>
            <a:r>
              <a:rPr lang="en-US" altLang="zh-CN" dirty="0" smtClean="0"/>
              <a:t>	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63%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1562100" y="2781300"/>
            <a:ext cx="25400" cy="50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00"/>
              </a:lnSpc>
              <a:tabLst/>
            </a:pPr>
            <a:r>
              <a:rPr lang="en-US" altLang="zh-CN" sz="471" i="1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1587500" y="2489200"/>
            <a:ext cx="45339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863600" algn="l"/>
              </a:tabLst>
            </a:pPr>
            <a:r>
              <a:rPr lang="en-US" altLang="zh-CN" dirty="0" smtClean="0"/>
              <a:t>	</a:t>
            </a:r>
            <a:r>
              <a:rPr lang="en-US" altLang="zh-CN" sz="95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inoculated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863600" algn="l"/>
              </a:tabLst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administered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spring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1954,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children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followed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prospectively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through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summer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poliomyelitis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1562100" y="2908300"/>
            <a:ext cx="5538376" cy="40523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season.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Placebo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divided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volunteers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vaccinated,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volunteers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who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received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placebo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inoculations,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nonvolunteers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(not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inoculated).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Observed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areas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divided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second-grade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volunteers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(vaccinated),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second-grade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nonvolunteers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(not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inoculated),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first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third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graders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(controls).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755883"/>
            <a:ext cx="70866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Incidence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susceptible,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encounter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sufficient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transmission.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ill—the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ratio—determines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persons detected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surveillance.</a:t>
            </a:r>
          </a:p>
          <a:p>
            <a:pPr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Susceptible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exposed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 a specific virus, the susceptible part of the population will 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account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cases. </a:t>
            </a:r>
          </a:p>
          <a:p>
            <a:pPr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Infectious</a:t>
            </a:r>
          </a:p>
          <a:p>
            <a:pPr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subsequently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ixed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 year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season)</a:t>
            </a:r>
          </a:p>
          <a:p>
            <a:pPr>
              <a:lnSpc>
                <a:spcPts val="1800"/>
              </a:lnSpc>
              <a:tabLst>
                <a:tab pos="228600" algn="l"/>
              </a:tabLst>
            </a:pPr>
            <a:endParaRPr lang="en-US" altLang="zh-CN" sz="1200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/>
        </p:nvSpPr>
        <p:spPr>
          <a:xfrm>
            <a:off x="2489441" y="1301750"/>
            <a:ext cx="155575" cy="69850"/>
          </a:xfrm>
          <a:custGeom>
            <a:avLst/>
            <a:gdLst>
              <a:gd name="connsiteX0" fmla="*/ 0 w 155575"/>
              <a:gd name="connsiteY0" fmla="*/ 69850 h 69850"/>
              <a:gd name="connsiteX1" fmla="*/ 155575 w 155575"/>
              <a:gd name="connsiteY1" fmla="*/ 69850 h 69850"/>
              <a:gd name="connsiteX2" fmla="*/ 155575 w 155575"/>
              <a:gd name="connsiteY2" fmla="*/ 0 h 69850"/>
              <a:gd name="connsiteX3" fmla="*/ 0 w 155575"/>
              <a:gd name="connsiteY3" fmla="*/ 0 h 69850"/>
              <a:gd name="connsiteX4" fmla="*/ 0 w 155575"/>
              <a:gd name="connsiteY4" fmla="*/ 69850 h 698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5575" h="69850">
                <a:moveTo>
                  <a:pt x="0" y="69850"/>
                </a:moveTo>
                <a:lnTo>
                  <a:pt x="155575" y="69850"/>
                </a:lnTo>
                <a:lnTo>
                  <a:pt x="155575" y="0"/>
                </a:lnTo>
                <a:lnTo>
                  <a:pt x="0" y="0"/>
                </a:lnTo>
                <a:lnTo>
                  <a:pt x="0" y="69850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004479" y="1325044"/>
            <a:ext cx="664631" cy="61376"/>
          </a:xfrm>
          <a:custGeom>
            <a:avLst/>
            <a:gdLst>
              <a:gd name="connsiteX0" fmla="*/ 0 w 664631"/>
              <a:gd name="connsiteY0" fmla="*/ 61376 h 61376"/>
              <a:gd name="connsiteX1" fmla="*/ 664631 w 664631"/>
              <a:gd name="connsiteY1" fmla="*/ 61376 h 61376"/>
              <a:gd name="connsiteX2" fmla="*/ 664631 w 664631"/>
              <a:gd name="connsiteY2" fmla="*/ 0 h 61376"/>
              <a:gd name="connsiteX3" fmla="*/ 0 w 664631"/>
              <a:gd name="connsiteY3" fmla="*/ 0 h 61376"/>
              <a:gd name="connsiteX4" fmla="*/ 0 w 664631"/>
              <a:gd name="connsiteY4" fmla="*/ 61376 h 613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631" h="61376">
                <a:moveTo>
                  <a:pt x="0" y="61376"/>
                </a:moveTo>
                <a:lnTo>
                  <a:pt x="664631" y="61376"/>
                </a:lnTo>
                <a:lnTo>
                  <a:pt x="664631" y="0"/>
                </a:lnTo>
                <a:lnTo>
                  <a:pt x="0" y="0"/>
                </a:lnTo>
                <a:lnTo>
                  <a:pt x="0" y="61376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4942420" y="1528244"/>
            <a:ext cx="664626" cy="61376"/>
          </a:xfrm>
          <a:custGeom>
            <a:avLst/>
            <a:gdLst>
              <a:gd name="connsiteX0" fmla="*/ 0 w 664626"/>
              <a:gd name="connsiteY0" fmla="*/ 61376 h 61376"/>
              <a:gd name="connsiteX1" fmla="*/ 664626 w 664626"/>
              <a:gd name="connsiteY1" fmla="*/ 61376 h 61376"/>
              <a:gd name="connsiteX2" fmla="*/ 664626 w 664626"/>
              <a:gd name="connsiteY2" fmla="*/ 0 h 61376"/>
              <a:gd name="connsiteX3" fmla="*/ 0 w 664626"/>
              <a:gd name="connsiteY3" fmla="*/ 0 h 61376"/>
              <a:gd name="connsiteX4" fmla="*/ 0 w 664626"/>
              <a:gd name="connsiteY4" fmla="*/ 61376 h 613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64626" h="61376">
                <a:moveTo>
                  <a:pt x="0" y="61376"/>
                </a:moveTo>
                <a:lnTo>
                  <a:pt x="664626" y="61376"/>
                </a:lnTo>
                <a:lnTo>
                  <a:pt x="664626" y="0"/>
                </a:lnTo>
                <a:lnTo>
                  <a:pt x="0" y="0"/>
                </a:lnTo>
                <a:lnTo>
                  <a:pt x="0" y="61376"/>
                </a:lnTo>
              </a:path>
            </a:pathLst>
          </a:custGeom>
          <a:solidFill>
            <a:srgbClr val="FCF5E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"/>
          <p:cNvSpPr txBox="1"/>
          <p:nvPr/>
        </p:nvSpPr>
        <p:spPr>
          <a:xfrm>
            <a:off x="133350" y="1030332"/>
            <a:ext cx="7239000" cy="751744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and 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Individuals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dynamics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depends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 respiratory,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oral–fecal,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sexual,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vector-borne),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age-specific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networks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Spatial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clustering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 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despite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proportion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individuals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population.</a:t>
            </a:r>
          </a:p>
          <a:p>
            <a:pPr>
              <a:lnSpc>
                <a:spcPts val="2100"/>
              </a:lnSpc>
              <a:tabLst/>
            </a:pP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Fatality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62C2B2"/>
                </a:solidFill>
                <a:latin typeface="Segoe UI" pitchFamily="18" charset="0"/>
                <a:cs typeface="Segoe UI" pitchFamily="18" charset="0"/>
              </a:rPr>
              <a:t>Ratios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laboratory methods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inapparent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insight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 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asymptomatic.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relative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frequency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tabLst/>
            </a:pP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—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 100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lethality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parameter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represents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designated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fatality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fatality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attributable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100 cases.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noteworthy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illness (i.e.,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pathogenicity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virulence).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ratio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objective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investigations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novel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 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respiratory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syndrome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(SARS)-</a:t>
            </a:r>
            <a:r>
              <a:rPr lang="en-US" altLang="zh-CN" dirty="0" err="1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coronavirus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2009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pandemic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H1N1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influenza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Typically,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early</a:t>
            </a:r>
          </a:p>
          <a:p>
            <a:pPr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outbreak,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clinical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attention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counted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underestimate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incidence.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Accurate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measurement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subclinical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population-based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laboratory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confirmation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surveys).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3848100" y="3314700"/>
            <a:ext cx="65" cy="2167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>
                <a:tab pos="228600" algn="l"/>
              </a:tabLst>
            </a:pPr>
            <a:endParaRPr lang="en-US" altLang="zh-CN" sz="10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4180</Words>
  <Application>Microsoft Office PowerPoint</Application>
  <PresentationFormat>Custom</PresentationFormat>
  <Paragraphs>442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79</cp:revision>
  <dcterms:created xsi:type="dcterms:W3CDTF">2006-08-16T00:00:00Z</dcterms:created>
  <dcterms:modified xsi:type="dcterms:W3CDTF">2020-03-25T12:15:35Z</dcterms:modified>
</cp:coreProperties>
</file>