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58" r:id="rId4"/>
    <p:sldId id="274" r:id="rId5"/>
    <p:sldId id="273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7389" autoAdjust="0"/>
  </p:normalViewPr>
  <p:slideViewPr>
    <p:cSldViewPr>
      <p:cViewPr>
        <p:scale>
          <a:sx n="50" d="100"/>
          <a:sy n="50" d="100"/>
        </p:scale>
        <p:origin x="-9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8F949-E98E-4D77-89A3-2B996E10A439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993D0-04DF-48C4-AE4B-481150405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11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F863C-A1DC-439F-B9BC-E907F97AC7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13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993D0-04DF-48C4-AE4B-4811504050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31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200" dirty="0" smtClean="0">
                <a:solidFill>
                  <a:prstClr val="black"/>
                </a:solidFill>
                <a:latin typeface="Times New Roman"/>
                <a:cs typeface="Arial"/>
                <a:sym typeface="Symbol" pitchFamily="18" charset="2"/>
              </a:rPr>
              <a:t> Note that </a:t>
            </a:r>
            <a:r>
              <a:rPr lang="en-US" altLang="en-US" sz="12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bodies (systems) contain internal energy and not heat.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pressure</a:t>
            </a:r>
            <a:r>
              <a:rPr lang="en-US" altLang="en-US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At constant pressure, some of the heat supplied goes into doing work of expansion and less is available with the system (to raise it temperature).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993D0-04DF-48C4-AE4B-4811504050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48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/>
                <a:ea typeface="Calibri"/>
                <a:cs typeface="Arial"/>
              </a:rPr>
              <a:t>For gases, </a:t>
            </a:r>
            <a:r>
              <a:rPr lang="en-US" sz="12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1200" baseline="-25000" dirty="0" err="1" smtClean="0">
                <a:latin typeface="Times New Roman"/>
                <a:ea typeface="Calibri"/>
                <a:cs typeface="Arial"/>
              </a:rPr>
              <a:t>p</a:t>
            </a:r>
            <a:r>
              <a:rPr lang="en-US" sz="1200" dirty="0" smtClean="0">
                <a:latin typeface="Times New Roman"/>
                <a:ea typeface="Calibri"/>
                <a:cs typeface="Arial"/>
              </a:rPr>
              <a:t> is greater than C</a:t>
            </a:r>
            <a:r>
              <a:rPr lang="en-US" sz="1200" baseline="-25000" dirty="0" smtClean="0">
                <a:latin typeface="Times New Roman"/>
                <a:ea typeface="Calibri"/>
                <a:cs typeface="Arial"/>
              </a:rPr>
              <a:t>v</a:t>
            </a:r>
            <a:r>
              <a:rPr lang="en-US" sz="1200" dirty="0" smtClean="0">
                <a:latin typeface="Times New Roman"/>
                <a:ea typeface="Calibri"/>
                <a:cs typeface="Arial"/>
              </a:rPr>
              <a:t>. This is because in a constant pressure process some of the heat added will be used to do work as the system expands, so the internal energy cannot increase as much as in a constant volume process.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993D0-04DF-48C4-AE4B-4811504050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718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16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5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6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68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6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97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1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2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03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5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C620D-5F92-439F-86F1-D9CDAAF8341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98D25-7C26-4ECE-A139-497F01C4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3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48400" y="238780"/>
            <a:ext cx="7599709" cy="6085820"/>
            <a:chOff x="548400" y="238780"/>
            <a:chExt cx="7599709" cy="6085820"/>
          </a:xfrm>
        </p:grpSpPr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548400" y="238780"/>
              <a:ext cx="7599709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800" b="1" dirty="0" smtClean="0">
                  <a:latin typeface="Times New Roman" pitchFamily="18" charset="0"/>
                </a:rPr>
                <a:t>The Course of </a:t>
              </a:r>
              <a:r>
                <a:rPr lang="en-US" sz="2800" b="1" dirty="0"/>
                <a:t>Fundamentals of Thermodynamics</a:t>
              </a:r>
              <a:endParaRPr lang="en-US" altLang="en-US" sz="2800" b="1" dirty="0">
                <a:latin typeface="Times New Roman" pitchFamily="18" charset="0"/>
              </a:endParaRPr>
            </a:p>
          </p:txBody>
        </p:sp>
        <p:sp>
          <p:nvSpPr>
            <p:cNvPr id="10" name="Subtitle 2"/>
            <p:cNvSpPr txBox="1">
              <a:spLocks/>
            </p:cNvSpPr>
            <p:nvPr/>
          </p:nvSpPr>
          <p:spPr>
            <a:xfrm>
              <a:off x="1331640" y="4572000"/>
              <a:ext cx="6400800" cy="175260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2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sz="8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MUSTANSIRIYAH UNIVERSITY </a:t>
              </a:r>
              <a:endPara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None/>
              </a:pPr>
              <a:r>
                <a:rPr lang="en-US" sz="8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COLLEGE OF SCIENCES</a:t>
              </a:r>
              <a:endPara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None/>
              </a:pPr>
              <a:r>
                <a:rPr lang="en-US" sz="8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ATMOSPHERIC SCIENCES DEPARTMENT </a:t>
              </a:r>
              <a:endPara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None/>
              </a:pPr>
              <a:r>
                <a:rPr lang="en-US" sz="8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2019-2020 </a:t>
              </a:r>
              <a:endParaRPr lang="en-GB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None/>
              </a:pPr>
              <a:r>
                <a:rPr lang="en-US" sz="8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Dr. </a:t>
              </a:r>
              <a:r>
                <a:rPr lang="en-US" sz="80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Sama</a:t>
              </a:r>
              <a:r>
                <a:rPr lang="en-US" sz="8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Khalid Mohammed</a:t>
              </a:r>
              <a:endParaRPr lang="en-GB" sz="80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None/>
              </a:pPr>
              <a:r>
                <a:rPr lang="en-US" sz="8000" b="1" cap="small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SECOND STAGE </a:t>
              </a:r>
            </a:p>
            <a:p>
              <a:pPr marL="0" indent="0" algn="ctr">
                <a:buNone/>
              </a:pPr>
              <a:endParaRPr lang="en-GB" sz="8000" b="1" cap="small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 algn="ctr">
                <a:buNone/>
              </a:pPr>
              <a:endParaRPr lang="en-GB" dirty="0"/>
            </a:p>
          </p:txBody>
        </p:sp>
        <p:pic>
          <p:nvPicPr>
            <p:cNvPr id="2" name="Picture 1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0" y="960343"/>
              <a:ext cx="5760720" cy="31821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581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RELATION BETWEEN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Cv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18456"/>
            <a:ext cx="89154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To see the relation between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en-US" sz="2400" baseline="-250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and </a:t>
            </a:r>
            <a:r>
              <a:rPr lang="en-US" altLang="en-US" sz="2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</a:t>
            </a:r>
            <a:r>
              <a:rPr lang="en-US" altLang="en-US" sz="2400" baseline="-250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we start with the:</a:t>
            </a:r>
          </a:p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endParaRPr lang="en-US" sz="2400" dirty="0">
              <a:latin typeface="Times New Roman" pitchFamily="18" charset="0"/>
              <a:ea typeface="Calibri"/>
              <a:cs typeface="Times New Roman" pitchFamily="18" charset="0"/>
              <a:sym typeface="Symbol" pitchFamily="18" charset="2"/>
            </a:endParaRPr>
          </a:p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itchFamily="18" charset="0"/>
              <a:ea typeface="Calibri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From the definition of enthalpy,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                                         H =U +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pV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,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we take the partial derivative with respect to T at constant pressure to get: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Substituting (9) into (8) we get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The differential of U is: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1800" y="1600200"/>
                <a:ext cx="3927614" cy="682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𝐶𝑣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𝐻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     (8)</m:t>
                    </m:r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600200"/>
                <a:ext cx="3927614" cy="68217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24200" y="3657600"/>
                <a:ext cx="3793283" cy="765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(9)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657600"/>
                <a:ext cx="3793283" cy="765338"/>
              </a:xfrm>
              <a:prstGeom prst="rect">
                <a:avLst/>
              </a:prstGeom>
              <a:blipFill rotWithShape="1">
                <a:blip r:embed="rId3"/>
                <a:stretch>
                  <a:fillRect r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752600" y="5025862"/>
                <a:ext cx="5190588" cy="7653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200" i="1" baseline="-25000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𝐶𝑣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025862"/>
                <a:ext cx="5190588" cy="765338"/>
              </a:xfrm>
              <a:prstGeom prst="rect">
                <a:avLst/>
              </a:prstGeom>
              <a:blipFill rotWithShape="1">
                <a:blip r:embed="rId4"/>
                <a:stretch>
                  <a:fillRect r="-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" y="6136943"/>
                <a:ext cx="3523529" cy="644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𝑑𝑈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dT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  </m:t>
                    </m:r>
                    <m:r>
                      <a:rPr lang="en-US" sz="2200" b="0" i="1" smtClean="0">
                        <a:latin typeface="Cambria Math"/>
                      </a:rPr>
                      <m:t>𝑑𝑉</m:t>
                    </m:r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6136943"/>
                <a:ext cx="3523529" cy="64485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83" y="4876800"/>
            <a:ext cx="5387603" cy="105727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2453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RELATION BETWEEN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Cv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1018456"/>
                <a:ext cx="8915400" cy="63764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Dividing by </a:t>
                </a:r>
                <a:r>
                  <a:rPr lang="en-US" sz="2400" dirty="0" err="1" smtClean="0">
                    <a:latin typeface="Times New Roman"/>
                    <a:ea typeface="Calibri"/>
                    <a:cs typeface="Arial"/>
                  </a:rPr>
                  <a:t>dT</a:t>
                </a: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 gives: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and assuming constant pressure we get: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Or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Substituting this into (10)</a:t>
                </a:r>
                <a:endParaRPr lang="en-US" sz="2800" b="0" i="1" dirty="0" smtClean="0">
                  <a:latin typeface="Cambria Math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8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 smtClean="0">
                        <a:latin typeface="Times New Roman"/>
                        <a:ea typeface="Calibri"/>
                        <a:cs typeface="Arial"/>
                      </a:rPr>
                      <m:t>gives</m:t>
                    </m:r>
                    <m:r>
                      <a:rPr lang="en-US" sz="2800" b="0" i="1" dirty="0" smtClean="0">
                        <a:latin typeface="Cambria Math"/>
                        <a:ea typeface="Calibri"/>
                        <a:cs typeface="Arial"/>
                      </a:rPr>
                      <m:t>         </m:t>
                    </m:r>
                    <m:r>
                      <a:rPr lang="en-US" sz="3200" b="0" i="1" smtClean="0">
                        <a:latin typeface="Cambria Math"/>
                      </a:rPr>
                      <m:t>𝐶</m:t>
                    </m:r>
                    <m:r>
                      <a:rPr lang="en-US" sz="3200" b="0" i="1" baseline="-25000" smtClean="0">
                        <a:latin typeface="Cambria Math"/>
                      </a:rPr>
                      <m:t>𝑝</m:t>
                    </m:r>
                    <m:r>
                      <a:rPr lang="en-US" sz="3200" b="0" i="1" smtClean="0">
                        <a:latin typeface="Cambria Math"/>
                      </a:rPr>
                      <m:t>−</m:t>
                    </m:r>
                    <m:r>
                      <a:rPr lang="en-US" sz="3200" b="0" i="1" smtClean="0">
                        <a:latin typeface="Cambria Math"/>
                      </a:rPr>
                      <m:t>𝐶𝑣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3600" i="1" smtClean="0">
                            <a:latin typeface="Cambria Math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3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3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3200" b="0" i="1" smtClean="0">
                                        <a:latin typeface="Cambria Math"/>
                                      </a:rPr>
                                      <m:t>𝑉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4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   (12)</m:t>
                    </m:r>
                  </m:oMath>
                </a14:m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8456"/>
                <a:ext cx="8915400" cy="6376489"/>
              </a:xfrm>
              <a:prstGeom prst="rect">
                <a:avLst/>
              </a:prstGeom>
              <a:blipFill rotWithShape="1">
                <a:blip r:embed="rId2"/>
                <a:stretch>
                  <a:fillRect l="-1025" t="-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743200" y="1524000"/>
                <a:ext cx="3001656" cy="6448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𝜕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𝑈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𝑑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𝑇</m:t>
                            </m:r>
                          </m:den>
                        </m:f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2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𝑑𝑉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𝑑𝑇</m:t>
                        </m:r>
                      </m:den>
                    </m:f>
                  </m:oMath>
                </a14:m>
                <a:endParaRPr lang="en-US" sz="2200" baseline="-25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1524000"/>
                <a:ext cx="3001656" cy="64485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743200" y="2860343"/>
                <a:ext cx="3737242" cy="7280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𝑑𝑈</m:t>
                                    </m:r>
                                  </m:num>
                                  <m:den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𝑑𝑇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𝑑𝑉</m:t>
                                </m:r>
                              </m:num>
                              <m:den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𝑑𝑇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2860343"/>
                <a:ext cx="3737242" cy="7280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663558" y="3996380"/>
                <a:ext cx="5489842" cy="728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baseline="-25000" dirty="0" smtClean="0"/>
                  <a:t>             </a:t>
                </a:r>
                <a:r>
                  <a:rPr lang="en-US" sz="2200" dirty="0" smtClean="0"/>
                  <a:t>(11)</a:t>
                </a:r>
                <a:endParaRPr lang="en-US" sz="2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3558" y="3996380"/>
                <a:ext cx="5489842" cy="7280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810000" y="4800600"/>
                <a:ext cx="5190588" cy="76533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200" i="1" baseline="-25000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2200" i="1" smtClean="0">
                                <a:latin typeface="Cambria Math"/>
                              </a:rPr>
                              <m:t>𝐶𝑣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+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−</m:t>
                        </m:r>
                        <m:d>
                          <m:d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2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2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(10)</a:t>
                </a:r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800600"/>
                <a:ext cx="5190588" cy="765338"/>
              </a:xfrm>
              <a:prstGeom prst="rect">
                <a:avLst/>
              </a:prstGeom>
              <a:blipFill rotWithShape="1">
                <a:blip r:embed="rId6"/>
                <a:stretch>
                  <a:fillRect r="-2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/>
          <p:cNvCxnSpPr/>
          <p:nvPr/>
        </p:nvCxnSpPr>
        <p:spPr>
          <a:xfrm flipH="1">
            <a:off x="3733800" y="3850943"/>
            <a:ext cx="685800" cy="94965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390086" y="4724400"/>
            <a:ext cx="685800" cy="94965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 rot="19122894">
            <a:off x="5833795" y="3581400"/>
            <a:ext cx="1143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19122894">
            <a:off x="3876846" y="6397940"/>
            <a:ext cx="405950" cy="3724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19122894">
            <a:off x="5770039" y="6107439"/>
            <a:ext cx="405950" cy="3724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RELATION BETWEEN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Cv</a:t>
            </a:r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 AND </a:t>
            </a:r>
            <a:r>
              <a:rPr lang="en-US" sz="2600" b="1" dirty="0" err="1" smtClean="0">
                <a:effectLst/>
                <a:latin typeface="Times New Roman"/>
                <a:ea typeface="Calibri"/>
                <a:cs typeface="Arial"/>
              </a:rPr>
              <a:t>Cp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1018456"/>
                <a:ext cx="8915400" cy="22397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In terms of specific heats this is:</a:t>
                </a:r>
              </a:p>
              <a:p>
                <a:pPr algn="ctr">
                  <a:lnSpc>
                    <a:spcPct val="115000"/>
                  </a:lnSpc>
                  <a:buSzPct val="150000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𝐶</m:t>
                    </m:r>
                    <m:r>
                      <a:rPr lang="en-US" sz="2400" b="0" i="1" baseline="-25000" smtClean="0">
                        <a:latin typeface="Cambria Math"/>
                      </a:rPr>
                      <m:t>𝑝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𝐶𝑣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/>
                            <a:cs typeface="Arial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4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num>
                                  <m:den>
                                    <m:r>
                                      <a:rPr lang="en-US" sz="24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l-GR" sz="2400" b="0" i="1" smtClean="0">
                                        <a:latin typeface="Cambria Math"/>
                                      </a:rPr>
                                      <m:t>α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e>
                    </m:d>
                  </m:oMath>
                </a14:m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</a:rPr>
                                  <m:t>α</m:t>
                                </m:r>
                              </m:num>
                              <m:den>
                                <m:r>
                                  <a:rPr lang="en-US" sz="2400" i="1" smtClean="0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      (13)</m:t>
                    </m:r>
                  </m:oMath>
                </a14:m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lvl="1" algn="just">
                  <a:lnSpc>
                    <a:spcPct val="115000"/>
                  </a:lnSpc>
                  <a:buSzPct val="150000"/>
                </a:pPr>
                <a:r>
                  <a:rPr lang="en-US" sz="2000" dirty="0" smtClean="0">
                    <a:latin typeface="Times New Roman"/>
                    <a:ea typeface="Calibri"/>
                    <a:cs typeface="Arial"/>
                  </a:rPr>
                  <a:t>(𝜕𝑈/𝜕𝑉)</a:t>
                </a:r>
                <a:r>
                  <a:rPr lang="en-US" sz="2000" baseline="-25000" dirty="0" smtClean="0">
                    <a:latin typeface="Times New Roman"/>
                    <a:ea typeface="Calibri"/>
                    <a:cs typeface="Arial"/>
                  </a:rPr>
                  <a:t>𝑇 </a:t>
                </a:r>
                <a:r>
                  <a:rPr lang="en-US" sz="2000" dirty="0" smtClean="0">
                    <a:latin typeface="Times New Roman"/>
                    <a:ea typeface="Calibri"/>
                    <a:cs typeface="Arial"/>
                  </a:rPr>
                  <a:t>or (𝜕𝑢/𝜕</a:t>
                </a:r>
                <a:r>
                  <a:rPr lang="el-GR" sz="2000" dirty="0" smtClean="0">
                    <a:latin typeface="Times New Roman"/>
                    <a:ea typeface="Calibri"/>
                    <a:cs typeface="Arial"/>
                  </a:rPr>
                  <a:t>α)</a:t>
                </a:r>
                <a:r>
                  <a:rPr lang="en-US" sz="2000" baseline="-25000" dirty="0" smtClean="0">
                    <a:latin typeface="Times New Roman"/>
                    <a:ea typeface="Calibri"/>
                    <a:cs typeface="Arial"/>
                  </a:rPr>
                  <a:t>T  </a:t>
                </a:r>
                <a:r>
                  <a:rPr lang="en-US" sz="2400" dirty="0">
                    <a:latin typeface="Times New Roman"/>
                    <a:ea typeface="Calibri"/>
                    <a:cs typeface="Arial"/>
                  </a:rPr>
                  <a:t>is called the internal pressure, and is due to </a:t>
                </a: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forces between </a:t>
                </a:r>
                <a:r>
                  <a:rPr lang="en-US" sz="2400" dirty="0">
                    <a:latin typeface="Times New Roman"/>
                    <a:ea typeface="Calibri"/>
                    <a:cs typeface="Arial"/>
                  </a:rPr>
                  <a:t>the molecules of the substance</a:t>
                </a: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.</a:t>
                </a:r>
                <a:endParaRPr lang="en-US" sz="2400" dirty="0"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8456"/>
                <a:ext cx="8915400" cy="2239780"/>
              </a:xfrm>
              <a:prstGeom prst="rect">
                <a:avLst/>
              </a:prstGeom>
              <a:blipFill rotWithShape="1">
                <a:blip r:embed="rId3"/>
                <a:stretch>
                  <a:fillRect l="-1025" t="-1090" r="-957" b="-4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241"/>
            <a:ext cx="4800600" cy="457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3505200"/>
            <a:ext cx="73914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Riddles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For gases, </a:t>
            </a:r>
            <a:r>
              <a:rPr lang="en-US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p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&gt; </a:t>
            </a:r>
            <a:r>
              <a:rPr lang="en-US" sz="24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C</a:t>
            </a:r>
            <a:r>
              <a:rPr lang="en-US" sz="2400" baseline="-25000" dirty="0" err="1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v</a:t>
            </a:r>
            <a:r>
              <a:rPr lang="en-US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why?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SPECIFIC HEATS FOR IDEAL GASES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09600"/>
            <a:ext cx="891540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Recall that the specific heat at constant volume and the specific heat at constant pressure was defined as: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Since the internal energy and enthalpy of an ideal gas depend only on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temperature, then for an ideal gas we don’t have to write the specific heats as partial derivatives, but can instead use full derivatives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From the expressions for the internal energy of ideal gases, 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we get that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b="0" i="1" dirty="0" smtClean="0">
              <a:latin typeface="Cambria Math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1528708"/>
                <a:ext cx="1708929" cy="8989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528708"/>
                <a:ext cx="1708929" cy="8989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02264" y="1550526"/>
                <a:ext cx="1670008" cy="936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m:oMathPara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264" y="1550526"/>
                <a:ext cx="1670008" cy="93621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34466" y="3782144"/>
                <a:ext cx="1232710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𝐶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𝑣</m:t>
                      </m:r>
                      <m:r>
                        <a:rPr lang="en-US" sz="22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𝑑𝑇</m:t>
                          </m:r>
                        </m:den>
                      </m:f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466" y="3782144"/>
                <a:ext cx="1232710" cy="73513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9330" y="3803962"/>
                <a:ext cx="1211870" cy="735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𝐶</m:t>
                      </m:r>
                      <m:r>
                        <a:rPr lang="en-US" sz="2200" b="0" i="1" baseline="-25000" smtClean="0">
                          <a:latin typeface="Cambria Math"/>
                        </a:rPr>
                        <m:t>𝑝</m:t>
                      </m:r>
                      <m:r>
                        <a:rPr lang="en-US" sz="22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𝑑h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𝑑𝑇</m:t>
                          </m:r>
                        </m:den>
                      </m:f>
                    </m:oMath>
                  </m:oMathPara>
                </a14:m>
                <a:endParaRPr lang="en-US" sz="2200" baseline="-25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9330" y="3803962"/>
                <a:ext cx="1211870" cy="735138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1699637" y="5972579"/>
            <a:ext cx="7520563" cy="733021"/>
            <a:chOff x="1066800" y="5547921"/>
            <a:chExt cx="7520563" cy="73302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066800" y="5562600"/>
                  <a:ext cx="5791200" cy="701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baseline="-25000" smtClean="0">
                          <a:latin typeface="Cambria Math"/>
                        </a:rPr>
                        <m:t>𝑣</m:t>
                      </m:r>
                      <m:r>
                        <a:rPr lang="en-US" sz="28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200" dirty="0" smtClean="0"/>
                    <a:t> R’ for monatomic gas   ;  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6800" y="5562600"/>
                  <a:ext cx="5791200" cy="70160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17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060050" y="5547921"/>
                  <a:ext cx="3527313" cy="7330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𝑣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≡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 smtClean="0"/>
                          <m:t>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’   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for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b="0" i="0" dirty="0" smtClean="0"/>
                          <m:t>di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atomic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gas</m:t>
                        </m:r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0050" y="5547921"/>
                  <a:ext cx="3527313" cy="733021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8518" y="4800600"/>
            <a:ext cx="6817282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090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SPECIFIC HEATS FOR IDEAL GASES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018456"/>
            <a:ext cx="89154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The expression relating the specific heats at constant pressure and at constant volume is also greatly simplified for an ideal gas. The general expression [Eqn. (13)] becomes, for an ideal gas,</a:t>
            </a:r>
          </a:p>
          <a:p>
            <a:pPr algn="ctr">
              <a:lnSpc>
                <a:spcPct val="115000"/>
              </a:lnSpc>
              <a:buSzPct val="150000"/>
            </a:pPr>
            <a:r>
              <a:rPr lang="en-US" sz="24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2400" baseline="-25000" dirty="0" err="1" smtClean="0">
                <a:latin typeface="Times New Roman"/>
                <a:ea typeface="Calibri"/>
                <a:cs typeface="Arial"/>
              </a:rPr>
              <a:t>p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-C</a:t>
            </a:r>
            <a:r>
              <a:rPr lang="en-US" sz="2400" baseline="-25000" dirty="0" err="1" smtClean="0">
                <a:latin typeface="Times New Roman"/>
                <a:ea typeface="Calibri"/>
                <a:cs typeface="Arial"/>
              </a:rPr>
              <a:t>v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=R’       (14)</a:t>
            </a: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which tells us that:</a:t>
            </a:r>
          </a:p>
          <a:p>
            <a:pPr algn="just">
              <a:lnSpc>
                <a:spcPct val="115000"/>
              </a:lnSpc>
              <a:buSzPct val="150000"/>
            </a:pPr>
            <a:endParaRPr lang="en-US" sz="2400" dirty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buSzPct val="150000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99% of the atmosphere is composed of diatomic molecules (N</a:t>
            </a:r>
            <a:r>
              <a:rPr lang="en-US" sz="2400" baseline="-25000" dirty="0" smtClean="0"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and O</a:t>
            </a:r>
            <a:r>
              <a:rPr lang="en-US" sz="2400" baseline="-25000" dirty="0"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), and has a specific gas constant of 287.1 J-kg</a:t>
            </a:r>
            <a:r>
              <a:rPr lang="en-US" sz="2400" baseline="30000" dirty="0" smtClean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-K</a:t>
            </a:r>
            <a:r>
              <a:rPr lang="en-US" sz="2400" baseline="30000" dirty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 This leads to values of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2800" i="1" baseline="-25000" dirty="0" err="1" smtClean="0">
                <a:latin typeface="Cambria Math"/>
              </a:rPr>
              <a:t>v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and </a:t>
            </a:r>
            <a:r>
              <a:rPr lang="en-US" sz="2400" dirty="0" err="1" smtClean="0">
                <a:latin typeface="Times New Roman"/>
                <a:ea typeface="Calibri"/>
                <a:cs typeface="Arial"/>
              </a:rPr>
              <a:t>C</a:t>
            </a:r>
            <a:r>
              <a:rPr lang="en-US" sz="2400" baseline="-25000" dirty="0" err="1" smtClean="0">
                <a:latin typeface="Times New Roman"/>
                <a:ea typeface="Calibri"/>
                <a:cs typeface="Arial"/>
              </a:rPr>
              <a:t>p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of 718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J-kg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-K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 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and 1005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J-kg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-K</a:t>
            </a:r>
            <a:r>
              <a:rPr lang="en-US" sz="2400" baseline="300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 These values are extremely close to the measured values for the atmosphere.</a:t>
            </a:r>
            <a:endParaRPr lang="en-US" sz="2400" dirty="0">
              <a:latin typeface="Times New Roman"/>
              <a:ea typeface="Calibri"/>
              <a:cs typeface="Arial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3276600"/>
            <a:ext cx="7520563" cy="748823"/>
            <a:chOff x="609600" y="2843335"/>
            <a:chExt cx="4792790" cy="7488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9600" y="2890556"/>
                  <a:ext cx="3690682" cy="70160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𝐶</m:t>
                      </m:r>
                      <m:r>
                        <a:rPr lang="en-US" sz="2800" b="0" i="1" baseline="-25000" smtClean="0">
                          <a:latin typeface="Cambria Math"/>
                        </a:rPr>
                        <m:t>𝑝</m:t>
                      </m:r>
                      <m:r>
                        <a:rPr lang="en-US" sz="2800" b="0" i="1" smtClean="0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0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800" b="0" i="0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sz="2200" dirty="0" smtClean="0"/>
                    <a:t> R’ for monatomic gas   ;  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890556"/>
                  <a:ext cx="3690682" cy="70160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b="-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154464" y="2843335"/>
                  <a:ext cx="2247926" cy="7330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≡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7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200" dirty="0" smtClean="0"/>
                          <m:t>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’   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for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b="0" i="0" dirty="0" smtClean="0"/>
                          <m:t>di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atomic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200" dirty="0" smtClean="0"/>
                          <m:t>gas</m:t>
                        </m:r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64" y="2843335"/>
                  <a:ext cx="2247926" cy="733021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406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THE FIRST LAW OF THERMODYNAMICS FOR IDEAL GASES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1018456"/>
                <a:ext cx="8915400" cy="58008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The specific heats for ideal gasses are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endParaRPr lang="en-US" sz="2400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From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these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we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can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write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𝑑𝑢</m:t>
                    </m:r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dh=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endParaRPr lang="en-US" sz="2400" i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Using these expressions in the first law of thermodynamics results in the following two forms for the first law:</a:t>
                </a:r>
              </a:p>
              <a:p>
                <a:pPr>
                  <a:lnSpc>
                    <a:spcPct val="115000"/>
                  </a:lnSpc>
                  <a:buSzPct val="150000"/>
                </a:pP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                      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dq-pd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; 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dq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+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α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dp</a:t>
                </a:r>
                <a:endParaRPr lang="en-US" sz="2400" i="1" dirty="0" smtClean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 smtClean="0"/>
                  <a:t>First </a:t>
                </a:r>
                <a:r>
                  <a:rPr lang="en-US" sz="2400" b="1" dirty="0"/>
                  <a:t>Law of Thermodynamics for Ideal </a:t>
                </a:r>
                <a:r>
                  <a:rPr lang="en-US" sz="2400" b="1" dirty="0" smtClean="0"/>
                  <a:t>Gas)</a:t>
                </a:r>
                <a:endParaRPr lang="en-US" sz="2400" b="1" dirty="0"/>
              </a:p>
              <a:p>
                <a:pPr marL="342900" indent="-342900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We are often most interested in how the thermodynamic variables change with time. By dividing the first law by </a:t>
                </a:r>
                <a:r>
                  <a:rPr lang="en-US" sz="24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dt</a:t>
                </a: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we get:</a:t>
                </a:r>
              </a:p>
              <a:p>
                <a:pPr lvl="3">
                  <a:lnSpc>
                    <a:spcPct val="115000"/>
                  </a:lnSpc>
                  <a:buSzPct val="150000"/>
                </a:pP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-p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; C</a:t>
                </a:r>
                <a:r>
                  <a:rPr lang="en-US" sz="2400" i="1" baseline="-250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+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               </a:t>
                </a:r>
              </a:p>
              <a:p>
                <a:pPr lvl="3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(</a:t>
                </a:r>
                <a:r>
                  <a:rPr lang="en-US" sz="2400" b="1" dirty="0"/>
                  <a:t>First Law of Thermodynamics for Ideal </a:t>
                </a:r>
                <a:r>
                  <a:rPr lang="en-US" sz="2400" b="1" dirty="0" smtClean="0"/>
                  <a:t>Gas)</a:t>
                </a:r>
                <a:endParaRPr lang="en-US" sz="2400" dirty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buSzPct val="150000"/>
                </a:pPr>
                <a:endParaRPr lang="en-US" sz="2400" dirty="0">
                  <a:latin typeface="Times New Roman" panose="02020603050405020304" pitchFamily="18" charset="0"/>
                  <a:ea typeface="Calibri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018456"/>
                <a:ext cx="8915400" cy="5800819"/>
              </a:xfrm>
              <a:prstGeom prst="rect">
                <a:avLst/>
              </a:prstGeom>
              <a:blipFill rotWithShape="1">
                <a:blip r:embed="rId2"/>
                <a:stretch>
                  <a:fillRect l="-1846" t="-3151" r="-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059047" y="1447800"/>
            <a:ext cx="3756734" cy="756956"/>
            <a:chOff x="609600" y="2971800"/>
            <a:chExt cx="3756734" cy="75695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609600" y="2971800"/>
                  <a:ext cx="1232710" cy="735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𝑣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𝑑𝑢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𝑑𝑇</m:t>
                            </m:r>
                          </m:den>
                        </m:f>
                      </m:oMath>
                    </m:oMathPara>
                  </a14:m>
                  <a:endParaRPr lang="en-US" sz="22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971800"/>
                  <a:ext cx="1232710" cy="73513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3154464" y="2993618"/>
                  <a:ext cx="1211870" cy="73513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latin typeface="Cambria Math"/>
                          </a:rPr>
                          <m:t>𝐶</m:t>
                        </m:r>
                        <m:r>
                          <a:rPr lang="en-US" sz="2200" b="0" i="1" baseline="-25000" smtClean="0"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𝑑h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𝑑𝑇</m:t>
                            </m:r>
                          </m:den>
                        </m:f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64" y="2993618"/>
                  <a:ext cx="1211870" cy="73513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Rectangle 3"/>
          <p:cNvSpPr/>
          <p:nvPr/>
        </p:nvSpPr>
        <p:spPr>
          <a:xfrm>
            <a:off x="685800" y="3581400"/>
            <a:ext cx="7467600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8200" y="5334000"/>
            <a:ext cx="74676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5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THE FIRST LAW OF THERMODYNAMICS FOR IDEAL GASES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2400" y="762000"/>
                <a:ext cx="8915400" cy="57414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In meteorology, the most common form of the first law used the last equation. </a:t>
                </a: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There are many different symbols used for the heating term. Some common ways that you will see the first law written in other textbooks are</a:t>
                </a:r>
              </a:p>
              <a:p>
                <a:pPr lvl="4" algn="just">
                  <a:lnSpc>
                    <a:spcPct val="115000"/>
                  </a:lnSpc>
                  <a:buSzPct val="150000"/>
                </a:pP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𝐷𝑡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 − </m:t>
                    </m:r>
                  </m:oMath>
                </a14:m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w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𝑑𝑄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b="0" i="1" dirty="0" smtClean="0">
                    <a:latin typeface="Times New Roman" panose="02020603050405020304" pitchFamily="18" charset="0"/>
                  </a:rPr>
                  <a:t>     Bluestein(1992)</a:t>
                </a:r>
              </a:p>
              <a:p>
                <a:pPr lvl="4" algn="just">
                  <a:lnSpc>
                    <a:spcPct val="115000"/>
                  </a:lnSpc>
                  <a:buSzPct val="150000"/>
                </a:pP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𝐷𝑇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𝐷𝑡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𝑃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</m:t>
                        </m:r>
                        <m:r>
                          <m:rPr>
                            <m:nor/>
                          </m:rPr>
                          <a:rPr lang="el-GR" sz="2400" i="1" dirty="0" smtClean="0">
                            <a:latin typeface="Times New Roman" panose="02020603050405020304" pitchFamily="18" charset="0"/>
                            <a:ea typeface="Calibri"/>
                            <a:cs typeface="Times New Roman" panose="02020603050405020304" pitchFamily="18" charset="0"/>
                          </a:rPr>
                          <m:t>α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𝐷𝑡</m:t>
                        </m:r>
                      </m:den>
                    </m:f>
                  </m:oMath>
                </a14:m>
                <a:r>
                  <a:rPr lang="en-US" sz="2400" b="0" i="1" dirty="0" smtClean="0">
                    <a:latin typeface="Times New Roman" panose="02020603050405020304" pitchFamily="18" charset="0"/>
                  </a:rPr>
                  <a:t>  = J     Holton(1992)</a:t>
                </a:r>
              </a:p>
              <a:p>
                <a:pPr lvl="4" algn="just">
                  <a:lnSpc>
                    <a:spcPct val="115000"/>
                  </a:lnSpc>
                  <a:buSzPct val="150000"/>
                </a:pP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 </m:t>
                    </m:r>
                  </m:oMath>
                </a14:m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𝐷𝑝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𝐷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= H      </a:t>
                </a:r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Houze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(1993)</a:t>
                </a: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endParaRPr lang="en-US" sz="2400" dirty="0" smtClean="0">
                  <a:latin typeface="Times New Roman"/>
                  <a:ea typeface="Calibri"/>
                  <a:cs typeface="Arial"/>
                </a:endParaRPr>
              </a:p>
              <a:p>
                <a:pPr marL="342900" indent="-342900" algn="just">
                  <a:lnSpc>
                    <a:spcPct val="115000"/>
                  </a:lnSpc>
                  <a:buSzPct val="150000"/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The first law is often referred to as the thermodynamic equation or</a:t>
                </a:r>
              </a:p>
              <a:p>
                <a:pPr algn="just">
                  <a:lnSpc>
                    <a:spcPct val="115000"/>
                  </a:lnSpc>
                  <a:buSzPct val="150000"/>
                </a:pPr>
                <a:r>
                  <a:rPr lang="en-US" sz="2400" dirty="0" smtClean="0">
                    <a:latin typeface="Times New Roman"/>
                    <a:ea typeface="Calibri"/>
                    <a:cs typeface="Arial"/>
                  </a:rPr>
                  <a:t>thermodynamic energy equation.</a:t>
                </a:r>
                <a:endParaRPr lang="en-US" sz="2400" dirty="0">
                  <a:latin typeface="Times New Roman"/>
                  <a:ea typeface="Calibri"/>
                  <a:cs typeface="Arial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762000"/>
                <a:ext cx="8915400" cy="5741444"/>
              </a:xfrm>
              <a:prstGeom prst="rect">
                <a:avLst/>
              </a:prstGeom>
              <a:blipFill rotWithShape="1">
                <a:blip r:embed="rId2"/>
                <a:stretch>
                  <a:fillRect l="-1846" t="-3185" r="-957" b="-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52600" y="1219200"/>
                <a:ext cx="6576848" cy="704039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3">
                  <a:lnSpc>
                    <a:spcPct val="115000"/>
                  </a:lnSpc>
                  <a:buSzPct val="150000"/>
                </a:pP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C</a:t>
                </a:r>
                <a:r>
                  <a:rPr lang="en-US" sz="2400" i="1" baseline="-25000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v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-p</a:t>
                </a:r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l-GR" sz="2400" b="0" i="1" smtClean="0">
                            <a:latin typeface="Cambria Math"/>
                          </a:rPr>
                          <m:t>α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; C</a:t>
                </a:r>
                <a:r>
                  <a:rPr lang="en-US" sz="2400" i="1" baseline="-25000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p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𝑑𝑇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𝑑𝑞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err="1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+</a:t>
                </a:r>
                <a:r>
                  <a:rPr lang="el-GR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α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2400" i="1" smtClean="0">
                            <a:latin typeface="Cambria Math"/>
                          </a:rPr>
                          <m:t>𝑑</m:t>
                        </m:r>
                        <m:r>
                          <a:rPr lang="en-US" sz="24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2400" i="1" dirty="0" smtClean="0">
                    <a:latin typeface="Times New Roman" panose="02020603050405020304" pitchFamily="18" charset="0"/>
                    <a:ea typeface="Calibri"/>
                    <a:cs typeface="Times New Roman" panose="02020603050405020304" pitchFamily="18" charset="0"/>
                  </a:rPr>
                  <a:t>                   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1219200"/>
                <a:ext cx="6576848" cy="704039"/>
              </a:xfrm>
              <a:prstGeom prst="rect">
                <a:avLst/>
              </a:prstGeom>
              <a:blipFill rotWithShape="1"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434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4876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300000"/>
              </a:lnSpc>
            </a:pPr>
            <a:r>
              <a:rPr lang="en-US" sz="2400" b="1" dirty="0">
                <a:latin typeface="Andalus" pitchFamily="18" charset="-78"/>
                <a:cs typeface="Andalus" pitchFamily="18" charset="-78"/>
              </a:rPr>
              <a:t>Welcome Students </a:t>
            </a:r>
            <a:r>
              <a:rPr lang="en-US" sz="2400" b="1" dirty="0" smtClean="0">
                <a:latin typeface="Andalus" pitchFamily="18" charset="-78"/>
                <a:cs typeface="Andalus" pitchFamily="18" charset="-78"/>
              </a:rPr>
              <a:t>In </a:t>
            </a:r>
            <a:r>
              <a:rPr lang="en-US" sz="2400" b="1" dirty="0">
                <a:latin typeface="Andalus" pitchFamily="18" charset="-78"/>
                <a:cs typeface="Andalus" pitchFamily="18" charset="-78"/>
              </a:rPr>
              <a:t>The </a:t>
            </a:r>
            <a:r>
              <a:rPr lang="en-US" sz="2400" b="1" i="1" u="sng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i="1" u="sng" dirty="0" smtClean="0">
                <a:latin typeface="Andalus" pitchFamily="18" charset="-78"/>
                <a:cs typeface="Andalus" pitchFamily="18" charset="-78"/>
              </a:rPr>
              <a:t>Sixth  </a:t>
            </a:r>
            <a:r>
              <a:rPr lang="en-US" sz="2400" b="1" i="1" u="sng" dirty="0">
                <a:latin typeface="Andalus" pitchFamily="18" charset="-78"/>
                <a:cs typeface="Andalus" pitchFamily="18" charset="-78"/>
              </a:rPr>
              <a:t>Lecture </a:t>
            </a:r>
            <a:r>
              <a:rPr lang="en-US" sz="2400" b="1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b="1" dirty="0">
                <a:latin typeface="Andalus" pitchFamily="18" charset="-78"/>
                <a:cs typeface="Andalus" pitchFamily="18" charset="-78"/>
                <a:sym typeface="Wingdings" pitchFamily="2" charset="2"/>
              </a:rPr>
              <a:t>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2"/>
          <a:stretch/>
        </p:blipFill>
        <p:spPr>
          <a:xfrm>
            <a:off x="1379765" y="762000"/>
            <a:ext cx="6392635" cy="376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614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752600"/>
            <a:ext cx="8610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Enthalpy and why it is used.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 capacities and specific heats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elation between c</a:t>
            </a:r>
            <a:r>
              <a:rPr lang="en-US" sz="24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b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endParaRPr lang="en-US" sz="2400" b="1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heats for ideal gases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for ideal gases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lecture including the following items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1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772400" cy="472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26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0"/>
            <a:ext cx="4675893" cy="6858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Your Information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" y="685800"/>
            <a:ext cx="91249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heat is added to a material at constant pressure so that the specific volume of the material increases from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work done by a unit mass of the material is p(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we know that: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finite quantity of heat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added to a unit mass of the material at constant pressure is given by 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u1 and u2 are, respectively, the initial and final internal energies for a unit mass of the material.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at constant pressure,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h is the enthalpy of a unit mass of the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material,which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defined by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u, p, and </a:t>
            </a:r>
            <a:r>
              <a:rPr lang="el-G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functions of state, h is a function of state. Differentiating the last equation, we obtain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58243"/>
            <a:ext cx="1978126" cy="52863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1777" y="2575888"/>
            <a:ext cx="3235486" cy="98735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386" y="4219575"/>
            <a:ext cx="1925814" cy="50482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39643"/>
            <a:ext cx="1752600" cy="5524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6248400"/>
            <a:ext cx="1610913" cy="5334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140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ENTHALPY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582341"/>
            <a:ext cx="8915400" cy="41549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one of the state variables, and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defined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≡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differential of H is given as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pdV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Vdp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makes it possible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write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law of thermodynamics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Vdp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(1)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86200" y="3736033"/>
            <a:ext cx="1371600" cy="607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34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WHY USING ENTHALPY?</a:t>
            </a:r>
            <a: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449687"/>
            <a:ext cx="89154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The reason enthalpy is convenient to use is that for </a:t>
            </a:r>
            <a:r>
              <a:rPr lang="en-US" sz="2400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constant pressure processes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dp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= 0 and so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dH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b="1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b="1" dirty="0"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Courier New"/>
              <a:buChar char="o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Since many thermodynamic processes in the atmosphere occur at constant pressure, change in enthalpy and heat are equivalent and are used interchangeably in such processes.</a:t>
            </a:r>
            <a:endParaRPr lang="en-US" sz="2400" dirty="0"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In an isobaric (constant pressure) process, </a:t>
            </a:r>
            <a:r>
              <a:rPr lang="en-US" sz="2400" b="1" dirty="0" err="1" smtClean="0">
                <a:latin typeface="Times New Roman"/>
                <a:ea typeface="Calibri"/>
                <a:cs typeface="Arial"/>
              </a:rPr>
              <a:t>dW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= </a:t>
            </a:r>
            <a:r>
              <a:rPr lang="en-US" sz="2400" b="1" dirty="0" err="1" smtClean="0">
                <a:latin typeface="Times New Roman"/>
                <a:ea typeface="Calibri"/>
                <a:cs typeface="Arial"/>
              </a:rPr>
              <a:t>dU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− </a:t>
            </a:r>
            <a:r>
              <a:rPr lang="en-US" sz="2400" b="1" dirty="0" err="1" smtClean="0">
                <a:latin typeface="Times New Roman"/>
                <a:ea typeface="Calibri"/>
                <a:cs typeface="Arial"/>
              </a:rPr>
              <a:t>dH</a:t>
            </a:r>
            <a:r>
              <a:rPr lang="en-US" sz="2400" b="1" dirty="0" smtClean="0"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which states that the work is the difference in the changes of internal energy and enthalpy.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From the first form of the first law,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dU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–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pdV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we see that at </a:t>
            </a:r>
            <a:r>
              <a:rPr lang="en-US" sz="2400" u="sng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constant volume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dU</a:t>
            </a:r>
            <a:r>
              <a:rPr lang="en-US" sz="2400" b="1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b="1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2400" dirty="0">
              <a:ea typeface="Calibri"/>
              <a:cs typeface="Arial"/>
            </a:endParaRPr>
          </a:p>
          <a:p>
            <a:pPr marL="800100" lvl="1" indent="-342900" algn="just">
              <a:lnSpc>
                <a:spcPct val="115000"/>
              </a:lnSpc>
              <a:buFont typeface="Courier New"/>
              <a:buChar char="o"/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For constant volume processes, heat and change in internal energy are interchangeable.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581471"/>
            <a:ext cx="906780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constant pressure processes, heat and enthalpy change are equivalent.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constant volume processes, heat and internal energy change are equivalent.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324600" y="2438400"/>
            <a:ext cx="2667000" cy="607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048000" y="914401"/>
            <a:ext cx="2057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476500" y="4193233"/>
            <a:ext cx="1714500" cy="6073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HEAT CAPACITIES AND SPECIFIC HEATS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685800"/>
            <a:ext cx="8915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Symbol"/>
              <a:buChar char="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Heat capacity is the </a:t>
            </a:r>
            <a:r>
              <a:rPr lang="en-US" altLang="en-US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amount of heat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needed to raise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the </a:t>
            </a:r>
            <a:r>
              <a:rPr lang="en-US" sz="24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temperature of a substance T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by one degree.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Heat capacity is defined in terms of either </a:t>
            </a:r>
            <a:r>
              <a:rPr lang="en-US" sz="2400" u="sng" dirty="0" smtClean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a constant volume process or a constant pressure process </a:t>
            </a:r>
            <a:r>
              <a:rPr lang="en-US" sz="2400" b="1" u="sng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(At constant pressure, some of the heat supplied goes into doing work of expansion and less is available with the system )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algn="just">
              <a:lnSpc>
                <a:spcPct val="115000"/>
              </a:lnSpc>
            </a:pPr>
            <a:endParaRPr lang="en-US" altLang="en-US" sz="2400" dirty="0" smtClean="0">
              <a:solidFill>
                <a:prstClr val="black"/>
              </a:solidFill>
              <a:latin typeface="Times New Roman"/>
              <a:cs typeface="Arial"/>
              <a:sym typeface="Symbol" pitchFamily="18" charset="2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640207" y="3197469"/>
            <a:ext cx="5751193" cy="688731"/>
            <a:chOff x="2390033" y="2965243"/>
            <a:chExt cx="4102130" cy="68873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390033" y="2965243"/>
                  <a:ext cx="1965842" cy="6448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200" dirty="0" smtClean="0"/>
                    <a:t>      (2)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90033" y="2965243"/>
                  <a:ext cx="1965842" cy="64485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934897" y="2971800"/>
                  <a:ext cx="1557266" cy="6821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      </a:t>
                  </a:r>
                  <a:r>
                    <a:rPr lang="en-US" sz="2200" dirty="0" smtClean="0"/>
                    <a:t>(3)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34897" y="2971800"/>
                  <a:ext cx="1557266" cy="68217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r="-278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8" name="Rectangle 17"/>
          <p:cNvSpPr/>
          <p:nvPr/>
        </p:nvSpPr>
        <p:spPr>
          <a:xfrm>
            <a:off x="152400" y="3435038"/>
            <a:ext cx="8915400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endParaRPr lang="en-US" altLang="en-US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342900" lvl="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From the two forms of the first law (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dH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), and (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dU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 = </a:t>
            </a:r>
            <a:r>
              <a:rPr lang="en-US" sz="2400" i="1" dirty="0" err="1" smtClean="0">
                <a:effectLst/>
                <a:latin typeface="Times New Roman"/>
                <a:ea typeface="Calibri"/>
                <a:cs typeface="Arial"/>
              </a:rPr>
              <a:t>dQ</a:t>
            </a:r>
            <a:r>
              <a:rPr lang="en-US" sz="2400" i="1" dirty="0" smtClean="0">
                <a:effectLst/>
                <a:latin typeface="Times New Roman"/>
                <a:ea typeface="Calibri"/>
                <a:cs typeface="Arial"/>
              </a:rPr>
              <a:t>), 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we can show that: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lvl="0" algn="just">
              <a:lnSpc>
                <a:spcPct val="115000"/>
              </a:lnSpc>
            </a:pPr>
            <a:r>
              <a:rPr lang="en-US" sz="2400" dirty="0" smtClean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    so </a:t>
            </a:r>
            <a:r>
              <a:rPr lang="en-US" sz="2400" dirty="0">
                <a:solidFill>
                  <a:prstClr val="black"/>
                </a:solidFill>
                <a:latin typeface="Times New Roman"/>
                <a:ea typeface="Calibri"/>
                <a:cs typeface="Arial"/>
              </a:rPr>
              <a:t>that the definitions for heat capacity can also be written as</a:t>
            </a:r>
            <a:endParaRPr lang="en-US" sz="2400" dirty="0">
              <a:latin typeface="Times New Roman"/>
              <a:ea typeface="Calibri"/>
              <a:cs typeface="Arial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55091" y="5943600"/>
            <a:ext cx="5231509" cy="936218"/>
            <a:chOff x="609600" y="2841218"/>
            <a:chExt cx="5231509" cy="9362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09600" y="2971800"/>
                  <a:ext cx="2094420" cy="6448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    </a:t>
                  </a:r>
                  <a:r>
                    <a:rPr lang="en-US" sz="2200" dirty="0" smtClean="0"/>
                    <a:t>(4)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2971800"/>
                  <a:ext cx="2094420" cy="64485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29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3383064" y="2841218"/>
                  <a:ext cx="2458045" cy="93621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/>
                              </a:rPr>
                              <m:t>𝐶</m:t>
                            </m:r>
                            <m:r>
                              <a:rPr lang="en-US" sz="2200" b="0" i="1" baseline="-25000" smtClean="0">
                                <a:latin typeface="Cambria Math"/>
                              </a:rPr>
                              <m:t>𝑝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≡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/>
                          </a:rPr>
                          <m:t>     (5)</m:t>
                        </m:r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3064" y="2841218"/>
                  <a:ext cx="2458045" cy="93621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oup 21"/>
          <p:cNvGrpSpPr/>
          <p:nvPr/>
        </p:nvGrpSpPr>
        <p:grpSpPr>
          <a:xfrm>
            <a:off x="2790813" y="4467018"/>
            <a:ext cx="5057787" cy="1019382"/>
            <a:chOff x="2362200" y="5076618"/>
            <a:chExt cx="5057787" cy="101938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362200" y="5120900"/>
                  <a:ext cx="2222275" cy="9447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𝑄</m:t>
                                        </m:r>
                                      </m:num>
                                      <m:den>
                                        <m:r>
                                          <a:rPr lang="en-US" sz="220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𝑈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𝑣</m:t>
                            </m:r>
                          </m:sub>
                        </m:sSub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62200" y="5120900"/>
                  <a:ext cx="2222275" cy="944746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5087297" y="5076618"/>
                  <a:ext cx="2332690" cy="101938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i="1" smtClean="0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200" i="1" smtClean="0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𝑄</m:t>
                                        </m:r>
                                      </m:num>
                                      <m:den>
                                        <m:r>
                                          <a:rPr lang="en-US" sz="2200" i="1" smtClean="0">
                                            <a:latin typeface="Cambria Math"/>
                                          </a:rPr>
                                          <m:t>𝜕</m:t>
                                        </m:r>
                                        <m:r>
                                          <a:rPr lang="en-US" sz="2200" b="0" i="1" smtClean="0">
                                            <a:latin typeface="Cambria Math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b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200" baseline="-25000" dirty="0"/>
                              <m:t> 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=</m:t>
                            </m:r>
                            <m:d>
                              <m:dPr>
                                <m:ctrlPr>
                                  <a:rPr lang="en-US" sz="220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20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𝐻</m:t>
                                    </m:r>
                                  </m:num>
                                  <m:den>
                                    <m:r>
                                      <a:rPr lang="en-US" sz="2200" i="1" smtClean="0"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sz="2200" b="0" i="1" smtClean="0">
                                        <a:latin typeface="Cambria Math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en-US" sz="2200" b="0" i="1" smtClean="0">
                                <a:latin typeface="Cambria Math"/>
                              </a:rPr>
                              <m:t>𝑝</m:t>
                            </m:r>
                          </m:sub>
                        </m:sSub>
                      </m:oMath>
                    </m:oMathPara>
                  </a14:m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87297" y="5076618"/>
                  <a:ext cx="2332690" cy="1019382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2854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792162"/>
          </a:xfrm>
        </p:spPr>
        <p:txBody>
          <a:bodyPr>
            <a:noAutofit/>
          </a:bodyPr>
          <a:lstStyle/>
          <a:p>
            <a:r>
              <a:rPr lang="en-US" sz="2600" b="1" dirty="0" smtClean="0">
                <a:effectLst/>
                <a:latin typeface="Times New Roman"/>
                <a:ea typeface="Calibri"/>
                <a:cs typeface="Arial"/>
              </a:rPr>
              <a:t>HEAT CAPACITIES AND SPECIFIC HEATS</a:t>
            </a:r>
            <a:endParaRPr 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762000"/>
            <a:ext cx="8915400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The units of heat capacity are J K</a:t>
            </a:r>
            <a:r>
              <a:rPr lang="en-US" altLang="en-US" sz="2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−1</a:t>
            </a:r>
            <a:r>
              <a:rPr lang="en-US" alt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34290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Heat capacity is an extensive property (depends on ‘amount of matter’),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intensive counterpart is called specific heat, and is defined as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solidFill>
                <a:prstClr val="black"/>
              </a:solidFill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endParaRPr lang="en-US" sz="2400" dirty="0" smtClean="0">
              <a:latin typeface="Times New Roman"/>
              <a:ea typeface="Calibri"/>
              <a:cs typeface="Arial"/>
            </a:endParaRP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The units of specific heat are J K</a:t>
            </a:r>
            <a:r>
              <a:rPr lang="en-US" sz="2400" baseline="30000" dirty="0" smtClean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 kg</a:t>
            </a:r>
            <a:r>
              <a:rPr lang="en-US" sz="2400" baseline="30000" dirty="0">
                <a:latin typeface="Times New Roman"/>
                <a:ea typeface="Calibri"/>
                <a:cs typeface="Arial"/>
              </a:rPr>
              <a:t>−1</a:t>
            </a:r>
            <a:r>
              <a:rPr lang="en-US" sz="2400" dirty="0" smtClean="0">
                <a:latin typeface="Times New Roman"/>
                <a:ea typeface="Calibri"/>
                <a:cs typeface="Arial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buFont typeface="Symbol"/>
              <a:buChar char="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Heat capacities and specific heats are not constant, but are functions of  T and p.</a:t>
            </a:r>
          </a:p>
          <a:p>
            <a:pPr marL="342900" lvl="0" indent="-342900" algn="just">
              <a:lnSpc>
                <a:spcPct val="115000"/>
              </a:lnSpc>
              <a:buSzPct val="150000"/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/>
                <a:ea typeface="Calibri"/>
                <a:cs typeface="Arial"/>
              </a:rPr>
              <a:t>If a substance has higher heat capacity, then more heat has to be added to raise its temperature.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741379" y="2590800"/>
            <a:ext cx="5726221" cy="682174"/>
            <a:chOff x="609600" y="2971800"/>
            <a:chExt cx="4500305" cy="6821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609600" y="3009117"/>
                  <a:ext cx="2083136" cy="64485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𝑣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f>
                            <m:f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200" b="0" i="1" baseline="-25000" smtClean="0">
                                  <a:latin typeface="Cambria Math"/>
                                </a:rPr>
                                <m:t>𝑣</m:t>
                              </m:r>
                            </m:num>
                            <m:den>
                              <m:r>
                                <a:rPr lang="en-US" sz="220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𝑣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    </a:t>
                  </a:r>
                  <a:r>
                    <a:rPr lang="en-US" sz="2200" dirty="0" smtClean="0"/>
                    <a:t>(6)</a:t>
                  </a:r>
                  <a:endParaRPr lang="en-US" sz="2200" baseline="-25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600" y="3009117"/>
                  <a:ext cx="2083136" cy="64485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r="-230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154464" y="2971800"/>
                  <a:ext cx="1955441" cy="6821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/>
                            </a:rPr>
                            <m:t>𝐶</m:t>
                          </m:r>
                          <m:r>
                            <a:rPr lang="en-US" sz="2200" b="0" i="1" baseline="-25000" smtClean="0">
                              <a:latin typeface="Cambria Math"/>
                            </a:rPr>
                            <m:t>𝑝</m:t>
                          </m:r>
                          <m:r>
                            <a:rPr lang="en-US" sz="2200" b="0" i="1" smtClean="0">
                              <a:latin typeface="Cambria Math"/>
                            </a:rPr>
                            <m:t>≡</m:t>
                          </m:r>
                          <m:f>
                            <m:f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200" b="0" i="1" smtClean="0">
                                  <a:latin typeface="Cambria Math"/>
                                </a:rPr>
                                <m:t>𝐶</m:t>
                              </m:r>
                              <m:r>
                                <a:rPr lang="en-US" sz="2200" b="0" i="1" baseline="-25000" smtClean="0">
                                  <a:latin typeface="Cambria Math"/>
                                </a:rPr>
                                <m:t>𝑝</m:t>
                              </m:r>
                            </m:num>
                            <m:den>
                              <m:r>
                                <a:rPr lang="en-US" sz="2200" i="1" smtClean="0">
                                  <a:latin typeface="Cambria Math"/>
                                </a:rPr>
                                <m:t>𝑚</m:t>
                              </m:r>
                            </m:den>
                          </m:f>
                          <m:r>
                            <a:rPr lang="en-US" sz="22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20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2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en-US" sz="2200" i="1" smtClean="0"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sz="2200" b="0" i="1" smtClean="0">
                                      <a:latin typeface="Cambria Math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2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</m:oMath>
                  </a14:m>
                  <a:r>
                    <a:rPr lang="en-US" sz="2200" baseline="-25000" dirty="0" smtClean="0"/>
                    <a:t>  </a:t>
                  </a:r>
                  <a:r>
                    <a:rPr lang="en-US" sz="2200" dirty="0" smtClean="0"/>
                    <a:t>(7)</a:t>
                  </a:r>
                  <a:endParaRPr lang="en-US" sz="22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4464" y="2971800"/>
                  <a:ext cx="1955441" cy="682174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220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1685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5204</TotalTime>
  <Words>1782</Words>
  <Application>Microsoft Office PowerPoint</Application>
  <PresentationFormat>On-screen Show (4:3)</PresentationFormat>
  <Paragraphs>172</Paragraphs>
  <Slides>16</Slides>
  <Notes>4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This lecture including the following items</vt:lpstr>
      <vt:lpstr>PowerPoint Presentation</vt:lpstr>
      <vt:lpstr>For Your Information</vt:lpstr>
      <vt:lpstr>ENTHALPY </vt:lpstr>
      <vt:lpstr>WHY USING ENTHALPY? </vt:lpstr>
      <vt:lpstr>HEAT CAPACITIES AND SPECIFIC HEATS</vt:lpstr>
      <vt:lpstr>HEAT CAPACITIES AND SPECIFIC HEATS</vt:lpstr>
      <vt:lpstr>RELATION BETWEEN Cv and Cp</vt:lpstr>
      <vt:lpstr>RELATION BETWEEN Cv and Cp</vt:lpstr>
      <vt:lpstr>RELATION BETWEEN Cv AND Cp</vt:lpstr>
      <vt:lpstr>SPECIFIC HEATS FOR IDEAL GASES</vt:lpstr>
      <vt:lpstr>SPECIFIC HEATS FOR IDEAL GASES</vt:lpstr>
      <vt:lpstr>THE FIRST LAW OF THERMODYNAMICS FOR IDEAL GASES</vt:lpstr>
      <vt:lpstr>THE FIRST LAW OF THERMODYNAMICS FOR IDEAL GASES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</dc:creator>
  <cp:lastModifiedBy>L</cp:lastModifiedBy>
  <cp:revision>29</cp:revision>
  <dcterms:created xsi:type="dcterms:W3CDTF">2020-03-17T15:43:11Z</dcterms:created>
  <dcterms:modified xsi:type="dcterms:W3CDTF">2020-03-21T09:22:57Z</dcterms:modified>
</cp:coreProperties>
</file>