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3" r:id="rId8"/>
    <p:sldId id="265" r:id="rId9"/>
    <p:sldId id="266" r:id="rId10"/>
    <p:sldId id="267" r:id="rId11"/>
    <p:sldId id="268" r:id="rId12"/>
    <p:sldId id="269" r:id="rId13"/>
    <p:sldId id="270" r:id="rId14"/>
    <p:sldId id="271" r:id="rId15"/>
    <p:sldId id="272" r:id="rId16"/>
    <p:sldId id="27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D4E728-7CA1-4793-BA8E-942AE31E42DE}" type="datetimeFigureOut">
              <a:rPr lang="en-US" smtClean="0"/>
              <a:pPr/>
              <a:t>24-Mar-18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D4E728-7CA1-4793-BA8E-942AE31E42DE}" type="datetimeFigureOut">
              <a:rPr lang="en-US" smtClean="0"/>
              <a:pPr/>
              <a:t>24-Mar-18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D4E728-7CA1-4793-BA8E-942AE31E42DE}" type="datetimeFigureOut">
              <a:rPr lang="en-US" smtClean="0"/>
              <a:pPr/>
              <a:t>24-Mar-18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D4E728-7CA1-4793-BA8E-942AE31E42DE}" type="datetimeFigureOut">
              <a:rPr lang="en-US" smtClean="0"/>
              <a:pPr/>
              <a:t>24-Mar-18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D4E728-7CA1-4793-BA8E-942AE31E42DE}" type="datetimeFigureOut">
              <a:rPr lang="en-US" smtClean="0"/>
              <a:pPr/>
              <a:t>24-Mar-18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D4E728-7CA1-4793-BA8E-942AE31E42DE}" type="datetimeFigureOut">
              <a:rPr lang="en-US" smtClean="0"/>
              <a:pPr/>
              <a:t>24-Mar-18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D4E728-7CA1-4793-BA8E-942AE31E42DE}" type="datetimeFigureOut">
              <a:rPr lang="en-US" smtClean="0"/>
              <a:pPr/>
              <a:t>24-Mar-18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D4E728-7CA1-4793-BA8E-942AE31E42DE}" type="datetimeFigureOut">
              <a:rPr lang="en-US" smtClean="0"/>
              <a:pPr/>
              <a:t>24-Mar-18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D4E728-7CA1-4793-BA8E-942AE31E42DE}" type="datetimeFigureOut">
              <a:rPr lang="en-US" smtClean="0"/>
              <a:pPr/>
              <a:t>24-Mar-18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D4E728-7CA1-4793-BA8E-942AE31E42DE}" type="datetimeFigureOut">
              <a:rPr lang="en-US" smtClean="0"/>
              <a:pPr/>
              <a:t>24-Mar-18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D4E728-7CA1-4793-BA8E-942AE31E42DE}" type="datetimeFigureOut">
              <a:rPr lang="en-US" smtClean="0"/>
              <a:pPr/>
              <a:t>24-Mar-18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888D4-273B-4E9F-BD1C-EBA6C0ABC8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D4E728-7CA1-4793-BA8E-942AE31E42DE}" type="datetimeFigureOut">
              <a:rPr lang="en-US" smtClean="0"/>
              <a:pPr/>
              <a:t>24-Mar-18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F888D4-273B-4E9F-BD1C-EBA6C0ABC89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1"/>
            <a:ext cx="7772400" cy="2305050"/>
          </a:xfrm>
        </p:spPr>
        <p:txBody>
          <a:bodyPr>
            <a:normAutofit/>
          </a:bodyPr>
          <a:lstStyle/>
          <a:p>
            <a:pPr algn="ctr"/>
            <a:r>
              <a:rPr lang="en-US" dirty="0" smtClean="0"/>
              <a:t>Drug Distribution ,Metabolism and Excretion(Elimination) </a:t>
            </a:r>
            <a:endParaRPr lang="en-US" dirty="0"/>
          </a:p>
        </p:txBody>
      </p:sp>
      <p:sp>
        <p:nvSpPr>
          <p:cNvPr id="3" name="Subtitle 2"/>
          <p:cNvSpPr>
            <a:spLocks noGrp="1"/>
          </p:cNvSpPr>
          <p:nvPr>
            <p:ph type="subTitle" idx="1"/>
          </p:nvPr>
        </p:nvSpPr>
        <p:spPr/>
        <p:txBody>
          <a:bodyPr/>
          <a:lstStyle/>
          <a:p>
            <a:r>
              <a:rPr lang="en-US" b="1" dirty="0" smtClean="0">
                <a:solidFill>
                  <a:srgbClr val="FF0000"/>
                </a:solidFill>
              </a:rPr>
              <a:t>3</a:t>
            </a:r>
            <a:r>
              <a:rPr lang="en-US" b="1" baseline="30000" dirty="0" smtClean="0">
                <a:solidFill>
                  <a:srgbClr val="FF0000"/>
                </a:solidFill>
              </a:rPr>
              <a:t>rd</a:t>
            </a:r>
            <a:r>
              <a:rPr lang="en-US" b="1" dirty="0" smtClean="0">
                <a:solidFill>
                  <a:srgbClr val="FF0000"/>
                </a:solidFill>
              </a:rPr>
              <a:t> lecture in advance Antibiotics </a:t>
            </a:r>
            <a:endParaRPr lang="en-US"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algn="just">
              <a:buNone/>
            </a:pPr>
            <a:r>
              <a:rPr lang="en-US" b="1" dirty="0" smtClean="0">
                <a:latin typeface="Times New Roman" pitchFamily="18" charset="0"/>
                <a:cs typeface="Times New Roman" pitchFamily="18" charset="0"/>
              </a:rPr>
              <a:t>Pharmacologically </a:t>
            </a:r>
            <a:r>
              <a:rPr lang="en-US" b="1" dirty="0" smtClean="0">
                <a:latin typeface="Times New Roman" pitchFamily="18" charset="0"/>
                <a:cs typeface="Times New Roman" pitchFamily="18" charset="0"/>
              </a:rPr>
              <a:t>Active Metabolites</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Some drugs produce </a:t>
            </a:r>
            <a:r>
              <a:rPr lang="en-US" b="1" dirty="0" smtClean="0">
                <a:latin typeface="Times New Roman" pitchFamily="18" charset="0"/>
                <a:cs typeface="Times New Roman" pitchFamily="18" charset="0"/>
              </a:rPr>
              <a:t>pharmacologically active metabolites</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Morphine </a:t>
            </a:r>
            <a:r>
              <a:rPr lang="en-US" dirty="0" smtClean="0">
                <a:latin typeface="Times New Roman" pitchFamily="18" charset="0"/>
                <a:cs typeface="Times New Roman" pitchFamily="18" charset="0"/>
              </a:rPr>
              <a:t>is a pharmacologically active metabolite of heroin.  Morphine acts as an agonist at a particular binding </a:t>
            </a:r>
            <a:r>
              <a:rPr lang="en-US" dirty="0" smtClean="0">
                <a:latin typeface="Times New Roman" pitchFamily="18" charset="0"/>
                <a:cs typeface="Times New Roman" pitchFamily="18" charset="0"/>
              </a:rPr>
              <a:t>site to </a:t>
            </a:r>
            <a:r>
              <a:rPr lang="en-US" dirty="0" smtClean="0">
                <a:latin typeface="Times New Roman" pitchFamily="18" charset="0"/>
                <a:cs typeface="Times New Roman" pitchFamily="18" charset="0"/>
              </a:rPr>
              <a:t>cause pain relief.    When morphine is given orally, it undergoes extensive first pass liver metabolism, which lowers the concentration.  Morphine only enters the brain slowly.  Thus, only low concentrations reach the brain to have an effect.</a:t>
            </a:r>
          </a:p>
          <a:p>
            <a:pPr algn="just"/>
            <a:r>
              <a:rPr lang="en-US" b="1" dirty="0" smtClean="0">
                <a:latin typeface="Times New Roman" pitchFamily="18" charset="0"/>
                <a:cs typeface="Times New Roman" pitchFamily="18" charset="0"/>
              </a:rPr>
              <a:t>Heroin</a:t>
            </a:r>
            <a:r>
              <a:rPr lang="en-US" dirty="0" smtClean="0">
                <a:latin typeface="Times New Roman" pitchFamily="18" charset="0"/>
                <a:cs typeface="Times New Roman" pitchFamily="18" charset="0"/>
              </a:rPr>
              <a:t> is diacetylmorphine, and is more lipid soluble than morphine.  Thus, heroin enters the brain more readily than morphine.  Once, in the brain, heroin is </a:t>
            </a:r>
            <a:r>
              <a:rPr lang="en-US" dirty="0" smtClean="0">
                <a:latin typeface="Times New Roman" pitchFamily="18" charset="0"/>
                <a:cs typeface="Times New Roman" pitchFamily="18" charset="0"/>
              </a:rPr>
              <a:t>metabolized </a:t>
            </a:r>
            <a:r>
              <a:rPr lang="en-US" dirty="0" smtClean="0">
                <a:latin typeface="Times New Roman" pitchFamily="18" charset="0"/>
                <a:cs typeface="Times New Roman" pitchFamily="18" charset="0"/>
              </a:rPr>
              <a:t>to morphine, which gives the pain </a:t>
            </a:r>
            <a:r>
              <a:rPr lang="en-US" dirty="0" smtClean="0">
                <a:latin typeface="Times New Roman" pitchFamily="18" charset="0"/>
                <a:cs typeface="Times New Roman" pitchFamily="18" charset="0"/>
              </a:rPr>
              <a:t>relief.</a:t>
            </a:r>
            <a:r>
              <a:rPr lang="en-US" dirty="0" smtClean="0">
                <a:latin typeface="Times New Roman" pitchFamily="18" charset="0"/>
                <a:cs typeface="Times New Roman" pitchFamily="18" charset="0"/>
              </a:rPr>
              <a:t>  For the same dose, much higher levels of morphine in the brain can be obtained with heroin than morphine. </a:t>
            </a:r>
            <a:endParaRPr lang="en-US"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pPr algn="just"/>
            <a:r>
              <a:rPr lang="en-US" b="1" dirty="0" smtClean="0"/>
              <a:t>Pharmacological Toxic Metabolites</a:t>
            </a:r>
            <a:endParaRPr lang="en-US" dirty="0" smtClean="0"/>
          </a:p>
          <a:p>
            <a:pPr algn="just"/>
            <a:r>
              <a:rPr lang="en-US" dirty="0" smtClean="0"/>
              <a:t>In addition to the metabolites of drug being therapeutic, metabolites may be toxic.  </a:t>
            </a:r>
            <a:r>
              <a:rPr lang="en-US" b="1" dirty="0" err="1" smtClean="0"/>
              <a:t>Paracetamol</a:t>
            </a:r>
            <a:r>
              <a:rPr lang="en-US" dirty="0" smtClean="0"/>
              <a:t> is considered by many to be a relatively safe drug.  It is considered safe enough to be sold without a prescription.  Normally most of the </a:t>
            </a:r>
            <a:r>
              <a:rPr lang="en-US" dirty="0" err="1" smtClean="0"/>
              <a:t>paracetamol</a:t>
            </a:r>
            <a:r>
              <a:rPr lang="en-US" dirty="0" smtClean="0"/>
              <a:t> is conjugated and excreted in urine (Figure 2.6).</a:t>
            </a:r>
          </a:p>
          <a:p>
            <a:pPr algn="just"/>
            <a:r>
              <a:rPr lang="en-US" dirty="0" smtClean="0"/>
              <a:t>Figure 2.6 Metabolism of </a:t>
            </a:r>
            <a:r>
              <a:rPr lang="en-US" dirty="0" err="1" smtClean="0"/>
              <a:t>paracetamol</a:t>
            </a:r>
            <a:r>
              <a:rPr lang="en-US" dirty="0" smtClean="0"/>
              <a:t> (Copyright QUT, Sheila </a:t>
            </a:r>
            <a:r>
              <a:rPr lang="en-US" dirty="0" err="1" smtClean="0"/>
              <a:t>Doggrell</a:t>
            </a:r>
            <a:r>
              <a:rPr lang="en-US" dirty="0" smtClean="0"/>
              <a:t>)</a:t>
            </a:r>
          </a:p>
          <a:p>
            <a:pPr algn="just"/>
            <a:r>
              <a:rPr lang="en-US" dirty="0" smtClean="0"/>
              <a:t>However, a small amount of </a:t>
            </a:r>
            <a:r>
              <a:rPr lang="en-US" dirty="0" err="1" smtClean="0"/>
              <a:t>paracetamol</a:t>
            </a:r>
            <a:r>
              <a:rPr lang="en-US" dirty="0" smtClean="0"/>
              <a:t> is </a:t>
            </a:r>
            <a:r>
              <a:rPr lang="en-US" dirty="0" err="1" smtClean="0"/>
              <a:t>metabolised</a:t>
            </a:r>
            <a:r>
              <a:rPr lang="en-US" dirty="0" smtClean="0"/>
              <a:t> by the CYP enzyme system to NAPQI.  NAPQI is potentially very toxic to the liver.  Fortunately small amounts of NAPQI, in the presence of glutathione, are readily excreted in the urine.  Thus, normally, we do not observe toxicity with </a:t>
            </a:r>
            <a:r>
              <a:rPr lang="en-US" dirty="0" err="1" smtClean="0"/>
              <a:t>paracetamol</a:t>
            </a:r>
            <a:r>
              <a:rPr lang="en-US" dirty="0" smtClean="0"/>
              <a:t>.  However, when high doses of </a:t>
            </a:r>
            <a:r>
              <a:rPr lang="en-US" dirty="0" err="1" smtClean="0"/>
              <a:t>paracetamol</a:t>
            </a:r>
            <a:r>
              <a:rPr lang="en-US" dirty="0" smtClean="0"/>
              <a:t> are administered, the glutathione gets used up, NAPQI levels build up, and become toxic.  The main feature of </a:t>
            </a:r>
            <a:r>
              <a:rPr lang="en-US" dirty="0" err="1" smtClean="0"/>
              <a:t>paracetamol</a:t>
            </a:r>
            <a:r>
              <a:rPr lang="en-US" dirty="0" smtClean="0"/>
              <a:t> poisoning is liver failure.  </a:t>
            </a:r>
            <a:r>
              <a:rPr lang="en-US" dirty="0" err="1" smtClean="0"/>
              <a:t>Paracetamol</a:t>
            </a:r>
            <a:r>
              <a:rPr lang="en-US" dirty="0" smtClean="0"/>
              <a:t> poisoning will be discussed further under treatment of poisoning.</a:t>
            </a:r>
          </a:p>
          <a:p>
            <a:pPr algn="just"/>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algn="just">
              <a:buNone/>
            </a:pPr>
            <a:r>
              <a:rPr lang="en-US" b="1" dirty="0" smtClean="0">
                <a:solidFill>
                  <a:srgbClr val="FF0000"/>
                </a:solidFill>
              </a:rPr>
              <a:t>Drug Elimination   </a:t>
            </a:r>
            <a:r>
              <a:rPr lang="en-US" dirty="0" smtClean="0"/>
              <a:t>: The </a:t>
            </a:r>
            <a:r>
              <a:rPr lang="en-US" dirty="0" smtClean="0"/>
              <a:t>most common way from administration of drug to elimination is by liver metabolism and kidney excretion </a:t>
            </a:r>
            <a:r>
              <a:rPr lang="en-US" dirty="0" smtClean="0"/>
              <a:t>.</a:t>
            </a:r>
            <a:r>
              <a:rPr lang="en-US" dirty="0" smtClean="0"/>
              <a:t>  After oral administration, drugs are taken from the gastrointestinal tract in the circulation for metabolism in the liver.</a:t>
            </a:r>
          </a:p>
          <a:p>
            <a:pPr algn="just"/>
            <a:r>
              <a:rPr lang="en-US" dirty="0" smtClean="0"/>
              <a:t>Drugs </a:t>
            </a:r>
            <a:r>
              <a:rPr lang="en-US" dirty="0" smtClean="0"/>
              <a:t>administered by other routes (e.g. sublingual, via injection) also end up in the circulation being carried to the liver for metabolism.  After metabolism in the liver, the metabolites are carried in the circulation to the kidney for excretion in the urine.  A few drugs are excreted without metabolism.  Some drug metabolites are transported in the bile to the gastrointestinal tract, where they may be recycled or eliminated in the </a:t>
            </a:r>
            <a:r>
              <a:rPr lang="en-US" dirty="0" smtClean="0"/>
              <a:t>faces.</a:t>
            </a:r>
            <a:endParaRPr lang="en-US" dirty="0" smtClean="0"/>
          </a:p>
          <a:p>
            <a:pPr algn="just"/>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pPr algn="just">
              <a:buNone/>
            </a:pPr>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kidney is the most important site for excreting drugs.  Drugs are eliminated from the body either after conversion to metabolites that are excreted, or they are excreted unchanged.</a:t>
            </a:r>
          </a:p>
          <a:p>
            <a:pPr algn="just"/>
            <a:r>
              <a:rPr lang="en-US" dirty="0" smtClean="0">
                <a:latin typeface="Times New Roman" pitchFamily="18" charset="0"/>
                <a:cs typeface="Times New Roman" pitchFamily="18" charset="0"/>
              </a:rPr>
              <a:t>Kidney function and drug excretion varies with the </a:t>
            </a:r>
            <a:r>
              <a:rPr lang="en-US" b="1" dirty="0" smtClean="0">
                <a:latin typeface="Times New Roman" pitchFamily="18" charset="0"/>
                <a:cs typeface="Times New Roman" pitchFamily="18" charset="0"/>
              </a:rPr>
              <a:t>life cycle</a:t>
            </a:r>
            <a:r>
              <a:rPr lang="en-US" dirty="0" smtClean="0">
                <a:latin typeface="Times New Roman" pitchFamily="18" charset="0"/>
                <a:cs typeface="Times New Roman" pitchFamily="18" charset="0"/>
              </a:rPr>
              <a:t>.  When renal function is low or impaired, the excretion of drugs may be reduced, leading to a build up of drug and toxicity.  For instance, </a:t>
            </a:r>
            <a:r>
              <a:rPr lang="en-US" b="1" dirty="0" smtClean="0">
                <a:latin typeface="Times New Roman" pitchFamily="18" charset="0"/>
                <a:cs typeface="Times New Roman" pitchFamily="18" charset="0"/>
              </a:rPr>
              <a:t>renal function</a:t>
            </a:r>
            <a:r>
              <a:rPr lang="en-US" dirty="0" smtClean="0">
                <a:latin typeface="Times New Roman" pitchFamily="18" charset="0"/>
                <a:cs typeface="Times New Roman" pitchFamily="18" charset="0"/>
              </a:rPr>
              <a:t> is low in the neonate but matures rapidly in the first few months.  This means that neonates may need very small doses, even measured as per kilogram, compared to older people.  After maturation, kidney function declines about 1% per year in adulthood.  Thus, older-adults (≥ 65 years) may have functional kidney impairment, and require small doses of drugs that undergo excretion from the kidney than the doses used in younger adults.</a:t>
            </a:r>
          </a:p>
          <a:p>
            <a:pPr algn="just"/>
            <a:r>
              <a:rPr lang="en-US" dirty="0" smtClean="0">
                <a:latin typeface="Times New Roman" pitchFamily="18" charset="0"/>
                <a:cs typeface="Times New Roman" pitchFamily="18" charset="0"/>
              </a:rPr>
              <a:t>The first step in excretion from the kidney is </a:t>
            </a:r>
            <a:r>
              <a:rPr lang="en-US" dirty="0" err="1" smtClean="0">
                <a:latin typeface="Times New Roman" pitchFamily="18" charset="0"/>
                <a:cs typeface="Times New Roman" pitchFamily="18" charset="0"/>
              </a:rPr>
              <a:t>glomerular</a:t>
            </a:r>
            <a:r>
              <a:rPr lang="en-US" dirty="0" smtClean="0">
                <a:latin typeface="Times New Roman" pitchFamily="18" charset="0"/>
                <a:cs typeface="Times New Roman" pitchFamily="18" charset="0"/>
              </a:rPr>
              <a:t> filtration.  Drugs are delivered to the kidney in the blood stream, and free drug (water soluble or free fraction of lipid soluble </a:t>
            </a:r>
            <a:r>
              <a:rPr lang="en-US" dirty="0" smtClean="0">
                <a:latin typeface="Times New Roman" pitchFamily="18" charset="0"/>
                <a:cs typeface="Times New Roman" pitchFamily="18" charset="0"/>
              </a:rPr>
              <a:t>drugs</a:t>
            </a:r>
            <a:endParaRPr lang="en-US"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62500" lnSpcReduction="20000"/>
          </a:bodyPr>
          <a:lstStyle/>
          <a:p>
            <a:pPr algn="just">
              <a:buNone/>
            </a:pPr>
            <a:r>
              <a:rPr lang="en-US" b="1"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Secretion and </a:t>
            </a:r>
            <a:r>
              <a:rPr lang="en-US" b="1" dirty="0" smtClean="0">
                <a:solidFill>
                  <a:srgbClr val="FF0000"/>
                </a:solidFill>
                <a:latin typeface="Times New Roman" pitchFamily="18" charset="0"/>
                <a:cs typeface="Times New Roman" pitchFamily="18" charset="0"/>
              </a:rPr>
              <a:t>Re absorption</a:t>
            </a:r>
          </a:p>
          <a:p>
            <a:pPr algn="just"/>
            <a:r>
              <a:rPr lang="en-US" dirty="0" smtClean="0">
                <a:latin typeface="Times New Roman" pitchFamily="18" charset="0"/>
                <a:cs typeface="Times New Roman" pitchFamily="18" charset="0"/>
              </a:rPr>
              <a:t>In </a:t>
            </a:r>
            <a:r>
              <a:rPr lang="en-US" dirty="0" smtClean="0">
                <a:latin typeface="Times New Roman" pitchFamily="18" charset="0"/>
                <a:cs typeface="Times New Roman" pitchFamily="18" charset="0"/>
              </a:rPr>
              <a:t>the adult there are about a million kidney tubules.  In these tubules, movement out of the tubule into the interstitial fluid, and, hence, to the blood is known as </a:t>
            </a:r>
            <a:r>
              <a:rPr lang="en-US" dirty="0" smtClean="0">
                <a:latin typeface="Times New Roman" pitchFamily="18" charset="0"/>
                <a:cs typeface="Times New Roman" pitchFamily="18" charset="0"/>
              </a:rPr>
              <a:t>re absorption</a:t>
            </a:r>
            <a:r>
              <a:rPr lang="en-US"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Lipid </a:t>
            </a:r>
            <a:r>
              <a:rPr lang="en-US" b="1" dirty="0" smtClean="0">
                <a:solidFill>
                  <a:srgbClr val="FF0000"/>
                </a:solidFill>
                <a:latin typeface="Times New Roman" pitchFamily="18" charset="0"/>
                <a:cs typeface="Times New Roman" pitchFamily="18" charset="0"/>
              </a:rPr>
              <a:t>soluble drugs</a:t>
            </a:r>
            <a:r>
              <a:rPr lang="en-US" dirty="0" smtClean="0">
                <a:solidFill>
                  <a:srgbClr val="FF0000"/>
                </a:solidFill>
                <a:latin typeface="Times New Roman" pitchFamily="18" charset="0"/>
                <a:cs typeface="Times New Roman" pitchFamily="18" charset="0"/>
              </a:rPr>
              <a:t> </a:t>
            </a:r>
            <a:r>
              <a:rPr lang="en-US" dirty="0" smtClean="0">
                <a:latin typeface="Times New Roman" pitchFamily="18" charset="0"/>
                <a:cs typeface="Times New Roman" pitchFamily="18" charset="0"/>
              </a:rPr>
              <a:t>are readily reabsorbed, so they will continue to be recycled back into circulation.  It is only when drugs are water soluble that they remain in the kidney tubule to be excreted.</a:t>
            </a:r>
          </a:p>
          <a:p>
            <a:pPr algn="just"/>
            <a:r>
              <a:rPr lang="en-US" dirty="0" smtClean="0">
                <a:latin typeface="Times New Roman" pitchFamily="18" charset="0"/>
                <a:cs typeface="Times New Roman" pitchFamily="18" charset="0"/>
              </a:rPr>
              <a:t>Endogenous compounds that are positively charged </a:t>
            </a:r>
            <a:r>
              <a:rPr lang="en-US" dirty="0" smtClean="0">
                <a:latin typeface="Times New Roman" pitchFamily="18" charset="0"/>
                <a:cs typeface="Times New Roman" pitchFamily="18" charset="0"/>
              </a:rPr>
              <a:t> are </a:t>
            </a:r>
            <a:r>
              <a:rPr lang="en-US" dirty="0" smtClean="0">
                <a:latin typeface="Times New Roman" pitchFamily="18" charset="0"/>
                <a:cs typeface="Times New Roman" pitchFamily="18" charset="0"/>
              </a:rPr>
              <a:t>actively secreted into the proximal tubule using transporters.   Many positively charged drugs can be secreted on these </a:t>
            </a:r>
            <a:r>
              <a:rPr lang="en-US" dirty="0" smtClean="0">
                <a:latin typeface="Times New Roman" pitchFamily="18" charset="0"/>
                <a:cs typeface="Times New Roman" pitchFamily="18" charset="0"/>
              </a:rPr>
              <a:t>transporters , </a:t>
            </a:r>
            <a:r>
              <a:rPr lang="en-US" dirty="0" smtClean="0">
                <a:latin typeface="Times New Roman" pitchFamily="18" charset="0"/>
                <a:cs typeface="Times New Roman" pitchFamily="18" charset="0"/>
              </a:rPr>
              <a:t>and are excreted following active transport into the urine.  Similarly, endogenous compounds that are negatively charged are also secreted into the proximal tubule via transporters, and drugs can use this transporter. </a:t>
            </a:r>
          </a:p>
          <a:p>
            <a:pPr algn="just"/>
            <a:r>
              <a:rPr lang="en-US" dirty="0" smtClean="0">
                <a:latin typeface="Times New Roman" pitchFamily="18" charset="0"/>
                <a:cs typeface="Times New Roman" pitchFamily="18" charset="0"/>
              </a:rPr>
              <a:t>The drug </a:t>
            </a:r>
            <a:r>
              <a:rPr lang="en-US" b="1" dirty="0" err="1" smtClean="0">
                <a:latin typeface="Times New Roman" pitchFamily="18" charset="0"/>
                <a:cs typeface="Times New Roman" pitchFamily="18" charset="0"/>
              </a:rPr>
              <a:t>probenecid</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has two distinct actions on the kidney.  The first action is related to uric acid.  Uric acid (one of the body’s waste products) is actively reabsorbed from the kidney tubule, and an excessive accumulation of </a:t>
            </a:r>
            <a:r>
              <a:rPr lang="en-US" dirty="0" err="1" smtClean="0">
                <a:latin typeface="Times New Roman" pitchFamily="18" charset="0"/>
                <a:cs typeface="Times New Roman" pitchFamily="18" charset="0"/>
              </a:rPr>
              <a:t>urate</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 the plasma leads to gout.  The pain of gout is due to crystals of </a:t>
            </a:r>
            <a:r>
              <a:rPr lang="en-US" dirty="0" err="1" smtClean="0">
                <a:latin typeface="Times New Roman" pitchFamily="18" charset="0"/>
                <a:cs typeface="Times New Roman" pitchFamily="18" charset="0"/>
              </a:rPr>
              <a:t>urate</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 the joints.  Some drugs used to treat gout are known as </a:t>
            </a:r>
            <a:r>
              <a:rPr lang="en-US" dirty="0" err="1" smtClean="0">
                <a:latin typeface="Times New Roman" pitchFamily="18" charset="0"/>
                <a:cs typeface="Times New Roman" pitchFamily="18" charset="0"/>
              </a:rPr>
              <a:t>uricosuric</a:t>
            </a:r>
            <a:r>
              <a:rPr lang="en-US" dirty="0" smtClean="0">
                <a:latin typeface="Times New Roman" pitchFamily="18" charset="0"/>
                <a:cs typeface="Times New Roman" pitchFamily="18" charset="0"/>
              </a:rPr>
              <a:t> agents.  The </a:t>
            </a:r>
            <a:r>
              <a:rPr lang="en-US" dirty="0" err="1" smtClean="0">
                <a:latin typeface="Times New Roman" pitchFamily="18" charset="0"/>
                <a:cs typeface="Times New Roman" pitchFamily="18" charset="0"/>
              </a:rPr>
              <a:t>uricosuric</a:t>
            </a:r>
            <a:r>
              <a:rPr lang="en-US" dirty="0" smtClean="0">
                <a:latin typeface="Times New Roman" pitchFamily="18" charset="0"/>
                <a:cs typeface="Times New Roman" pitchFamily="18" charset="0"/>
              </a:rPr>
              <a:t> agents (e.g. </a:t>
            </a:r>
            <a:r>
              <a:rPr lang="en-US" dirty="0" err="1" smtClean="0">
                <a:latin typeface="Times New Roman" pitchFamily="18" charset="0"/>
                <a:cs typeface="Times New Roman" pitchFamily="18" charset="0"/>
              </a:rPr>
              <a:t>probenecid</a:t>
            </a:r>
            <a:r>
              <a:rPr lang="en-US" dirty="0" smtClean="0">
                <a:latin typeface="Times New Roman" pitchFamily="18" charset="0"/>
                <a:cs typeface="Times New Roman" pitchFamily="18" charset="0"/>
              </a:rPr>
              <a:t>) inhibit the </a:t>
            </a:r>
            <a:r>
              <a:rPr lang="en-US" dirty="0" err="1" smtClean="0">
                <a:latin typeface="Times New Roman" pitchFamily="18" charset="0"/>
                <a:cs typeface="Times New Roman" pitchFamily="18" charset="0"/>
              </a:rPr>
              <a:t>reabsorption</a:t>
            </a:r>
            <a:r>
              <a:rPr lang="en-US" dirty="0" smtClean="0">
                <a:latin typeface="Times New Roman" pitchFamily="18" charset="0"/>
                <a:cs typeface="Times New Roman" pitchFamily="18" charset="0"/>
              </a:rPr>
              <a:t> to promote the excretion of </a:t>
            </a:r>
            <a:r>
              <a:rPr lang="en-US" dirty="0" err="1" smtClean="0">
                <a:latin typeface="Times New Roman" pitchFamily="18" charset="0"/>
                <a:cs typeface="Times New Roman" pitchFamily="18" charset="0"/>
              </a:rPr>
              <a:t>urate</a:t>
            </a:r>
            <a:r>
              <a:rPr lang="en-US" dirty="0" smtClean="0">
                <a:latin typeface="Times New Roman" pitchFamily="18" charset="0"/>
                <a:cs typeface="Times New Roman" pitchFamily="18" charset="0"/>
              </a:rPr>
              <a:t>, and prevent the accumulation of </a:t>
            </a:r>
            <a:r>
              <a:rPr lang="en-US" dirty="0" err="1" smtClean="0">
                <a:latin typeface="Times New Roman" pitchFamily="18" charset="0"/>
                <a:cs typeface="Times New Roman" pitchFamily="18" charset="0"/>
              </a:rPr>
              <a:t>urate</a:t>
            </a:r>
            <a:r>
              <a:rPr lang="en-US" dirty="0" smtClean="0">
                <a:latin typeface="Times New Roman" pitchFamily="18" charset="0"/>
                <a:cs typeface="Times New Roman" pitchFamily="18" charset="0"/>
              </a:rPr>
              <a:t> in joints.  The second action of </a:t>
            </a:r>
            <a:r>
              <a:rPr lang="en-US" dirty="0" err="1" smtClean="0">
                <a:latin typeface="Times New Roman" pitchFamily="18" charset="0"/>
                <a:cs typeface="Times New Roman" pitchFamily="18" charset="0"/>
              </a:rPr>
              <a:t>probenecid</a:t>
            </a:r>
            <a:r>
              <a:rPr lang="en-US" dirty="0" smtClean="0">
                <a:latin typeface="Times New Roman" pitchFamily="18" charset="0"/>
                <a:cs typeface="Times New Roman" pitchFamily="18" charset="0"/>
              </a:rPr>
              <a:t> relates to </a:t>
            </a:r>
            <a:r>
              <a:rPr lang="en-US" b="1" dirty="0" smtClean="0">
                <a:solidFill>
                  <a:srgbClr val="FF0000"/>
                </a:solidFill>
                <a:latin typeface="Times New Roman" pitchFamily="18" charset="0"/>
                <a:cs typeface="Times New Roman" pitchFamily="18" charset="0"/>
              </a:rPr>
              <a:t>penicillin</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levels.  Penicillin is rapidly eliminated from the body, as 90% of penicillin is secreted into the proximal tubule, and excreted.  Thus, after administration, the levels and effectiveness of penicillin declines rapidly.  However, this can be inhibited by </a:t>
            </a:r>
            <a:r>
              <a:rPr lang="en-US" dirty="0" err="1" smtClean="0">
                <a:latin typeface="Times New Roman" pitchFamily="18" charset="0"/>
                <a:cs typeface="Times New Roman" pitchFamily="18" charset="0"/>
              </a:rPr>
              <a:t>probenecid</a:t>
            </a:r>
            <a:r>
              <a:rPr lang="en-US"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Thus, </a:t>
            </a:r>
            <a:r>
              <a:rPr lang="en-US" dirty="0" err="1" smtClean="0">
                <a:latin typeface="Times New Roman" pitchFamily="18" charset="0"/>
                <a:cs typeface="Times New Roman" pitchFamily="18" charset="0"/>
              </a:rPr>
              <a:t>probenecid</a:t>
            </a:r>
            <a:r>
              <a:rPr lang="en-US" dirty="0" smtClean="0">
                <a:latin typeface="Times New Roman" pitchFamily="18" charset="0"/>
                <a:cs typeface="Times New Roman" pitchFamily="18" charset="0"/>
              </a:rPr>
              <a:t> can be used to increase and prolong the plasma levels of penicillin, to increase the effectiveness of penicillin</a:t>
            </a:r>
            <a:r>
              <a:rPr lang="en-US"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77500" lnSpcReduction="20000"/>
          </a:bodyPr>
          <a:lstStyle/>
          <a:p>
            <a:pPr algn="just">
              <a:buNone/>
            </a:pPr>
            <a:r>
              <a:rPr lang="en-US" b="1"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Renal Insufficiency</a:t>
            </a:r>
            <a:endParaRPr lang="en-US" dirty="0" smtClean="0">
              <a:solidFill>
                <a:srgbClr val="FF0000"/>
              </a:solidFill>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In renal </a:t>
            </a:r>
            <a:r>
              <a:rPr lang="en-US" dirty="0" smtClean="0">
                <a:latin typeface="Times New Roman" pitchFamily="18" charset="0"/>
                <a:cs typeface="Times New Roman" pitchFamily="18" charset="0"/>
              </a:rPr>
              <a:t>insufficiency</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 neonates, and with age-related renal impairment), the duration of action of drugs excreted unchanged from the kidney is prolonged.  Examples of drugs excreted unchanged by the kidney include the </a:t>
            </a:r>
            <a:r>
              <a:rPr lang="en-US" b="1" dirty="0" err="1" smtClean="0">
                <a:latin typeface="Times New Roman" pitchFamily="18" charset="0"/>
                <a:cs typeface="Times New Roman" pitchFamily="18" charset="0"/>
              </a:rPr>
              <a:t>aminoglycoside</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antibiotics and </a:t>
            </a:r>
            <a:r>
              <a:rPr lang="en-US" b="1" dirty="0" err="1" smtClean="0">
                <a:latin typeface="Times New Roman" pitchFamily="18" charset="0"/>
                <a:cs typeface="Times New Roman" pitchFamily="18" charset="0"/>
              </a:rPr>
              <a:t>digoxin</a:t>
            </a:r>
            <a:r>
              <a:rPr lang="en-US" dirty="0" smtClean="0">
                <a:latin typeface="Times New Roman" pitchFamily="18" charset="0"/>
                <a:cs typeface="Times New Roman" pitchFamily="18" charset="0"/>
              </a:rPr>
              <a:t>.  The levels of these drugs may increase in renal insufficiency and produce toxicity.  Both of these drugs have a small </a:t>
            </a:r>
            <a:r>
              <a:rPr lang="en-US" b="1" dirty="0" smtClean="0">
                <a:latin typeface="Times New Roman" pitchFamily="18" charset="0"/>
                <a:cs typeface="Times New Roman" pitchFamily="18" charset="0"/>
              </a:rPr>
              <a:t>therapeutic window</a:t>
            </a:r>
            <a:r>
              <a:rPr lang="en-US" dirty="0" smtClean="0">
                <a:latin typeface="Times New Roman" pitchFamily="18" charset="0"/>
                <a:cs typeface="Times New Roman" pitchFamily="18" charset="0"/>
              </a:rPr>
              <a:t>, which means that the concentrations that cause toxicity effects are only slightly above the concentrations that cause a therapeutic effect. The toxicity with </a:t>
            </a:r>
            <a:r>
              <a:rPr lang="en-US" dirty="0" err="1" smtClean="0">
                <a:latin typeface="Times New Roman" pitchFamily="18" charset="0"/>
                <a:cs typeface="Times New Roman" pitchFamily="18" charset="0"/>
              </a:rPr>
              <a:t>aminoglycosides</a:t>
            </a:r>
            <a:r>
              <a:rPr lang="en-US" dirty="0" smtClean="0">
                <a:latin typeface="Times New Roman" pitchFamily="18" charset="0"/>
                <a:cs typeface="Times New Roman" pitchFamily="18" charset="0"/>
              </a:rPr>
              <a:t> includes </a:t>
            </a:r>
            <a:r>
              <a:rPr lang="en-US" dirty="0" err="1" smtClean="0">
                <a:latin typeface="Times New Roman" pitchFamily="18" charset="0"/>
                <a:cs typeface="Times New Roman" pitchFamily="18" charset="0"/>
              </a:rPr>
              <a:t>ototoxicity</a:t>
            </a:r>
            <a:r>
              <a:rPr lang="en-US" dirty="0" smtClean="0">
                <a:latin typeface="Times New Roman" pitchFamily="18" charset="0"/>
                <a:cs typeface="Times New Roman" pitchFamily="18" charset="0"/>
              </a:rPr>
              <a:t> (ringing in ears to deafness).  </a:t>
            </a:r>
            <a:r>
              <a:rPr lang="en-US" dirty="0" err="1" smtClean="0">
                <a:latin typeface="Times New Roman" pitchFamily="18" charset="0"/>
                <a:cs typeface="Times New Roman" pitchFamily="18" charset="0"/>
              </a:rPr>
              <a:t>Digoxin</a:t>
            </a:r>
            <a:r>
              <a:rPr lang="en-US" dirty="0" smtClean="0">
                <a:latin typeface="Times New Roman" pitchFamily="18" charset="0"/>
                <a:cs typeface="Times New Roman" pitchFamily="18" charset="0"/>
              </a:rPr>
              <a:t> is used to increase the force of the heart beat in heart failure, and has a small therapeutic window, with toxicity including cardiac arrhythmias.  When renal excretion is impaired, it may be necessary to decrease the dose of these drugs and/or increase the dose interval.</a:t>
            </a:r>
          </a:p>
          <a:p>
            <a:pPr algn="just"/>
            <a:r>
              <a:rPr lang="en-US" b="1" dirty="0" smtClean="0">
                <a:latin typeface="Times New Roman" pitchFamily="18" charset="0"/>
                <a:cs typeface="Times New Roman" pitchFamily="18" charset="0"/>
              </a:rPr>
              <a:t>Clearance</a:t>
            </a:r>
            <a:r>
              <a:rPr lang="en-US" dirty="0" smtClean="0">
                <a:latin typeface="Times New Roman" pitchFamily="18" charset="0"/>
                <a:cs typeface="Times New Roman" pitchFamily="18" charset="0"/>
              </a:rPr>
              <a:t> is term given to the combination of metabolism and excretion of a drug.  When a drug is </a:t>
            </a:r>
            <a:r>
              <a:rPr lang="en-US" dirty="0" smtClean="0">
                <a:latin typeface="Times New Roman" pitchFamily="18" charset="0"/>
                <a:cs typeface="Times New Roman" pitchFamily="18" charset="0"/>
              </a:rPr>
              <a:t>metabolized </a:t>
            </a:r>
            <a:r>
              <a:rPr lang="en-US" dirty="0" smtClean="0">
                <a:latin typeface="Times New Roman" pitchFamily="18" charset="0"/>
                <a:cs typeface="Times New Roman" pitchFamily="18" charset="0"/>
              </a:rPr>
              <a:t>by the liver and the metabolite is excreted via </a:t>
            </a:r>
            <a:r>
              <a:rPr lang="en-US" dirty="0" smtClean="0">
                <a:latin typeface="Times New Roman" pitchFamily="18" charset="0"/>
                <a:cs typeface="Times New Roman" pitchFamily="18" charset="0"/>
              </a:rPr>
              <a:t>the kidney</a:t>
            </a:r>
            <a:r>
              <a:rPr lang="en-US" dirty="0" smtClean="0">
                <a:latin typeface="Times New Roman" pitchFamily="18" charset="0"/>
                <a:cs typeface="Times New Roman" pitchFamily="18" charset="0"/>
              </a:rPr>
              <a:t>, renal insufficiency can lead to increased plasma concentrations and adverse effects.  Thus, we need to lower doses when there is kidney insufficiency</a:t>
            </a:r>
            <a:r>
              <a:rPr lang="en-US" dirty="0" smtClean="0"/>
              <a:t>.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77500" lnSpcReduction="20000"/>
          </a:bodyPr>
          <a:lstStyle/>
          <a:p>
            <a:pPr algn="just"/>
            <a:r>
              <a:rPr lang="en-US" b="1" dirty="0" smtClean="0"/>
              <a:t>Elimination Half-Life</a:t>
            </a:r>
            <a:endParaRPr lang="en-US" dirty="0" smtClean="0"/>
          </a:p>
          <a:p>
            <a:pPr algn="just"/>
            <a:r>
              <a:rPr lang="en-US" dirty="0" smtClean="0"/>
              <a:t>The </a:t>
            </a:r>
            <a:r>
              <a:rPr lang="en-US" b="1" dirty="0" smtClean="0"/>
              <a:t>elimination half-life</a:t>
            </a:r>
            <a:r>
              <a:rPr lang="en-US" dirty="0" smtClean="0"/>
              <a:t> is the time from the maximum concentration to half maximum concentration.  The elimination half-life is dependent on the rates of metabolism and elimination of the drug.  Thus, slowly </a:t>
            </a:r>
            <a:r>
              <a:rPr lang="en-US" dirty="0" smtClean="0"/>
              <a:t>metabolized </a:t>
            </a:r>
            <a:r>
              <a:rPr lang="en-US" dirty="0" smtClean="0"/>
              <a:t>and slowly eliminated drugs will have long half-lives.  Whereas, rapidly </a:t>
            </a:r>
            <a:r>
              <a:rPr lang="en-US" dirty="0" smtClean="0"/>
              <a:t>metabolized </a:t>
            </a:r>
            <a:r>
              <a:rPr lang="en-US" dirty="0" smtClean="0"/>
              <a:t>and rapidly eliminated drugs will have short half-lives.  The half-life is an important determinant of the frequency a drug needs to be administered.  Drugs with short half-lives need to be given more often than those with long half-lives</a:t>
            </a:r>
            <a:r>
              <a:rPr lang="en-US" dirty="0" smtClean="0"/>
              <a:t>.</a:t>
            </a:r>
            <a:endParaRPr lang="en-US" dirty="0" smtClean="0"/>
          </a:p>
          <a:p>
            <a:pPr algn="just"/>
            <a:r>
              <a:rPr lang="en-US" dirty="0" smtClean="0"/>
              <a:t>When a </a:t>
            </a:r>
            <a:r>
              <a:rPr lang="en-US" dirty="0" smtClean="0"/>
              <a:t>Drug </a:t>
            </a:r>
            <a:r>
              <a:rPr lang="en-US" dirty="0" smtClean="0"/>
              <a:t>administered</a:t>
            </a:r>
            <a:r>
              <a:rPr lang="en-US" dirty="0" smtClean="0"/>
              <a:t> </a:t>
            </a:r>
            <a:r>
              <a:rPr lang="en-US" b="1" dirty="0" smtClean="0"/>
              <a:t>intravenously</a:t>
            </a:r>
            <a:r>
              <a:rPr lang="en-US" dirty="0" smtClean="0"/>
              <a:t>, giving a maximum concentration straight away, and then the concentration diminishes over time, as the drug is </a:t>
            </a:r>
            <a:r>
              <a:rPr lang="en-US" dirty="0" smtClean="0"/>
              <a:t>metabolized </a:t>
            </a:r>
            <a:r>
              <a:rPr lang="en-US" dirty="0" smtClean="0"/>
              <a:t>and excreted.  The elimination half-life is the time from the maximum concentration to half maximum concentration.  </a:t>
            </a:r>
          </a:p>
          <a:p>
            <a:pPr algn="just"/>
            <a:r>
              <a:rPr lang="en-US" dirty="0" smtClean="0"/>
              <a:t>Elimination half-lives can also be determined when drugs are administered </a:t>
            </a:r>
            <a:r>
              <a:rPr lang="en-US" b="1" dirty="0" smtClean="0"/>
              <a:t>orally</a:t>
            </a:r>
            <a:r>
              <a:rPr lang="en-US" dirty="0" smtClean="0"/>
              <a:t>.  When Drug </a:t>
            </a:r>
            <a:r>
              <a:rPr lang="en-US" dirty="0" smtClean="0"/>
              <a:t> </a:t>
            </a:r>
            <a:r>
              <a:rPr lang="en-US" dirty="0" smtClean="0"/>
              <a:t>is administered orally, it has to be absorbed into the blood stream, so blood levels rise slowly over time to a maximum.  Once again, the elimination half-life is the time from the maximum concentration to half maximum concentration.</a:t>
            </a:r>
            <a:r>
              <a:rPr lang="en-US"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458200" cy="457200"/>
          </a:xfrm>
        </p:spPr>
        <p:txBody>
          <a:bodyPr>
            <a:normAutofit fontScale="90000"/>
          </a:bodyPr>
          <a:lstStyle/>
          <a:p>
            <a:pPr algn="l"/>
            <a:r>
              <a:rPr lang="en-US" dirty="0">
                <a:solidFill>
                  <a:srgbClr val="FF0000"/>
                </a:solidFill>
                <a:effectLst>
                  <a:outerShdw blurRad="38100" dist="38100" dir="2700000" algn="tl">
                    <a:srgbClr val="000000">
                      <a:alpha val="43137"/>
                    </a:srgbClr>
                  </a:outerShdw>
                </a:effectLst>
              </a:rPr>
              <a:t> Drug Distribution</a:t>
            </a:r>
          </a:p>
        </p:txBody>
      </p:sp>
      <p:sp>
        <p:nvSpPr>
          <p:cNvPr id="3" name="Content Placeholder 2"/>
          <p:cNvSpPr>
            <a:spLocks noGrp="1"/>
          </p:cNvSpPr>
          <p:nvPr>
            <p:ph idx="1"/>
          </p:nvPr>
        </p:nvSpPr>
        <p:spPr>
          <a:xfrm>
            <a:off x="0" y="457200"/>
            <a:ext cx="9144000" cy="6400800"/>
          </a:xfrm>
        </p:spPr>
        <p:txBody>
          <a:bodyPr>
            <a:normAutofit fontScale="70000" lnSpcReduction="20000"/>
          </a:bodyPr>
          <a:lstStyle/>
          <a:p>
            <a:pPr algn="just"/>
            <a:r>
              <a:rPr lang="en-US" dirty="0">
                <a:latin typeface="Times New Roman" pitchFamily="18" charset="0"/>
                <a:cs typeface="Times New Roman" pitchFamily="18" charset="0"/>
              </a:rPr>
              <a:t>After a drug has been administered and absorbed into the systemic circulation, it has to be </a:t>
            </a:r>
            <a:r>
              <a:rPr lang="en-US" b="1" dirty="0">
                <a:latin typeface="Times New Roman" pitchFamily="18" charset="0"/>
                <a:cs typeface="Times New Roman" pitchFamily="18" charset="0"/>
              </a:rPr>
              <a:t>distributed</a:t>
            </a:r>
            <a:r>
              <a:rPr lang="en-US" dirty="0">
                <a:latin typeface="Times New Roman" pitchFamily="18" charset="0"/>
                <a:cs typeface="Times New Roman" pitchFamily="18" charset="0"/>
              </a:rPr>
              <a:t> in the blood, to its site of action</a:t>
            </a: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 Blood is aqueous, and only hydrophilic (water soluble) drugs will dissolve in it.   </a:t>
            </a:r>
          </a:p>
          <a:p>
            <a:pPr algn="just"/>
            <a:r>
              <a:rPr lang="en-US" b="1" dirty="0" smtClean="0">
                <a:solidFill>
                  <a:srgbClr val="FF0000"/>
                </a:solidFill>
                <a:latin typeface="Times New Roman" pitchFamily="18" charset="0"/>
                <a:cs typeface="Times New Roman" pitchFamily="18" charset="0"/>
              </a:rPr>
              <a:t>Protein Binding</a:t>
            </a:r>
            <a:r>
              <a:rPr lang="en-US" b="1" dirty="0">
                <a:solidFill>
                  <a:srgbClr val="FF0000"/>
                </a:solidFill>
                <a:latin typeface="Times New Roman" pitchFamily="18" charset="0"/>
                <a:cs typeface="Times New Roman" pitchFamily="18" charset="0"/>
              </a:rPr>
              <a:t> </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Plasma </a:t>
            </a:r>
            <a:r>
              <a:rPr lang="en-US" dirty="0">
                <a:latin typeface="Times New Roman" pitchFamily="18" charset="0"/>
                <a:cs typeface="Times New Roman" pitchFamily="18" charset="0"/>
              </a:rPr>
              <a:t>proteins, such as albumin and globulin, were not designed to carry drugs, but are quite effective at doing so.  Acidic drugs bind to albumin, whereas basic drugs bind to globulin.  In the plasma there is equilibrium between the protein-bound and free </a:t>
            </a:r>
            <a:r>
              <a:rPr lang="en-US" dirty="0" smtClean="0">
                <a:latin typeface="Times New Roman" pitchFamily="18" charset="0"/>
                <a:cs typeface="Times New Roman" pitchFamily="18" charset="0"/>
              </a:rPr>
              <a:t>drug</a:t>
            </a:r>
            <a:endParaRPr lang="en-US" dirty="0">
              <a:latin typeface="Times New Roman" pitchFamily="18" charset="0"/>
              <a:cs typeface="Times New Roman" pitchFamily="18" charset="0"/>
            </a:endParaRPr>
          </a:p>
          <a:p>
            <a:pPr algn="just"/>
            <a:r>
              <a:rPr lang="en-US" b="1" dirty="0">
                <a:solidFill>
                  <a:srgbClr val="FF0000"/>
                </a:solidFill>
                <a:latin typeface="Times New Roman" pitchFamily="18" charset="0"/>
                <a:cs typeface="Times New Roman" pitchFamily="18" charset="0"/>
              </a:rPr>
              <a:t>Factors that Modify Protein Binding and Drug Distribution?</a:t>
            </a:r>
            <a:r>
              <a:rPr lang="en-US" dirty="0" smtClean="0">
                <a:solidFill>
                  <a:srgbClr val="FF0000"/>
                </a:solidFill>
                <a:latin typeface="Times New Roman" pitchFamily="18" charset="0"/>
                <a:cs typeface="Times New Roman" pitchFamily="18" charset="0"/>
              </a:rPr>
              <a:t> </a:t>
            </a:r>
          </a:p>
          <a:p>
            <a:pPr algn="just"/>
            <a:r>
              <a:rPr lang="en-US" b="1" dirty="0" smtClean="0"/>
              <a:t>decrease </a:t>
            </a:r>
            <a:r>
              <a:rPr lang="en-US" b="1" dirty="0" smtClean="0"/>
              <a:t>in blood proteins</a:t>
            </a:r>
            <a:r>
              <a:rPr lang="en-US" dirty="0" smtClean="0"/>
              <a:t> leads to an </a:t>
            </a:r>
            <a:r>
              <a:rPr lang="en-US" b="1" dirty="0" smtClean="0"/>
              <a:t>increase</a:t>
            </a:r>
            <a:r>
              <a:rPr lang="en-US" dirty="0" smtClean="0"/>
              <a:t> in free drug concentration and effects, and the effects may go from therapeutic to </a:t>
            </a:r>
            <a:r>
              <a:rPr lang="en-US" dirty="0" smtClean="0"/>
              <a:t>toxic </a:t>
            </a:r>
          </a:p>
          <a:p>
            <a:pPr algn="just"/>
            <a:r>
              <a:rPr lang="en-US" dirty="0" smtClean="0"/>
              <a:t>when </a:t>
            </a:r>
            <a:r>
              <a:rPr lang="en-US" dirty="0" smtClean="0"/>
              <a:t>there is an </a:t>
            </a:r>
            <a:r>
              <a:rPr lang="en-US" b="1" dirty="0" smtClean="0"/>
              <a:t>increase in blood proteins</a:t>
            </a:r>
            <a:r>
              <a:rPr lang="en-US" dirty="0" smtClean="0"/>
              <a:t>, there may be a </a:t>
            </a:r>
            <a:r>
              <a:rPr lang="en-US" b="1" dirty="0" smtClean="0"/>
              <a:t>decrease</a:t>
            </a:r>
            <a:r>
              <a:rPr lang="en-US" dirty="0" smtClean="0"/>
              <a:t> in the free drug concentration and the effect of the drug may be lost, as the free plasma concentration goes below that needed for a therapeutic effect </a:t>
            </a:r>
          </a:p>
          <a:p>
            <a:pPr algn="just"/>
            <a:r>
              <a:rPr lang="en-US" dirty="0" smtClean="0"/>
              <a:t>The </a:t>
            </a:r>
            <a:r>
              <a:rPr lang="en-US" b="1" dirty="0" smtClean="0"/>
              <a:t>lipid solubility</a:t>
            </a:r>
            <a:r>
              <a:rPr lang="en-US" dirty="0" smtClean="0"/>
              <a:t> of a drug is an important factor determining distribution.  </a:t>
            </a:r>
            <a:r>
              <a:rPr lang="en-US" dirty="0" err="1" smtClean="0"/>
              <a:t>Lipophilic</a:t>
            </a:r>
            <a:r>
              <a:rPr lang="en-US" dirty="0" smtClean="0"/>
              <a:t> drugs are accumulated in fat tissue, and are only slowly released from fat </a:t>
            </a:r>
            <a:r>
              <a:rPr lang="en-US" dirty="0" smtClean="0"/>
              <a:t>tissue In </a:t>
            </a:r>
            <a:r>
              <a:rPr lang="en-US" dirty="0" smtClean="0"/>
              <a:t>the systemic circulation, there are gaps between endothelial cells lining blood </a:t>
            </a:r>
            <a:r>
              <a:rPr lang="en-US" dirty="0" smtClean="0"/>
              <a:t>vessels </a:t>
            </a:r>
            <a:r>
              <a:rPr lang="en-US" dirty="0" smtClean="0"/>
              <a:t>and, as the basement membrane is freely permeable, this allows most free water and lipid soluble drugs to move out of the systemic circulation </a:t>
            </a: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lgn="just"/>
            <a:r>
              <a:rPr lang="en-US" b="1" dirty="0" smtClean="0">
                <a:solidFill>
                  <a:srgbClr val="FF0000"/>
                </a:solidFill>
              </a:rPr>
              <a:t>Blood </a:t>
            </a:r>
            <a:r>
              <a:rPr lang="en-US" b="1" dirty="0">
                <a:solidFill>
                  <a:srgbClr val="FF0000"/>
                </a:solidFill>
              </a:rPr>
              <a:t>Brain </a:t>
            </a:r>
            <a:r>
              <a:rPr lang="en-US" b="1" dirty="0" smtClean="0">
                <a:solidFill>
                  <a:srgbClr val="FF0000"/>
                </a:solidFill>
              </a:rPr>
              <a:t>Barrier :</a:t>
            </a:r>
            <a:r>
              <a:rPr lang="en-US" dirty="0" smtClean="0"/>
              <a:t>In </a:t>
            </a:r>
            <a:r>
              <a:rPr lang="en-US" dirty="0"/>
              <a:t>the cerebral circulation, there are no gaps between the endothelial cells, and this forms a barrier (referred to as the blood brain barrier) mainly to water soluble drugs.  Because of this barrier, water soluble drugs cannot get into the brain from the cerebral circulation.  Only </a:t>
            </a:r>
            <a:r>
              <a:rPr lang="en-US" dirty="0" err="1"/>
              <a:t>lipophilic</a:t>
            </a:r>
            <a:r>
              <a:rPr lang="en-US" dirty="0"/>
              <a:t> drugs, and drugs that are actively transported, can cross the blood brain barrier.  Most drugs used for central nervous system effects are </a:t>
            </a:r>
            <a:r>
              <a:rPr lang="en-US" dirty="0" err="1" smtClean="0"/>
              <a:t>lipophilic</a:t>
            </a:r>
            <a:r>
              <a:rPr lang="en-US" dirty="0" smtClean="0"/>
              <a:t> For </a:t>
            </a:r>
            <a:r>
              <a:rPr lang="en-US" dirty="0"/>
              <a:t>instance, </a:t>
            </a:r>
            <a:r>
              <a:rPr lang="en-US" b="1" dirty="0"/>
              <a:t>penicillin</a:t>
            </a:r>
            <a:r>
              <a:rPr lang="en-US" dirty="0"/>
              <a:t> does not cross the blood brain barrier, which is fine when we have a peripheral infection, but not if the infection is within the central nervous system. </a:t>
            </a:r>
            <a:r>
              <a:rPr lang="en-US" dirty="0" smtClean="0"/>
              <a:t>Otherwise .</a:t>
            </a:r>
            <a:r>
              <a:rPr lang="en-US" dirty="0" err="1" smtClean="0"/>
              <a:t>ceftraxion</a:t>
            </a:r>
            <a:r>
              <a:rPr lang="en-US" dirty="0" smtClean="0"/>
              <a:t> is perfect to be used for meningitis</a:t>
            </a:r>
            <a:r>
              <a:rPr lang="en-US" dirty="0" smtClean="0"/>
              <a:t> </a:t>
            </a:r>
            <a:r>
              <a:rPr lang="en-US" dirty="0" smtClean="0"/>
              <a:t> </a:t>
            </a:r>
            <a:r>
              <a:rPr lang="en-US" dirty="0"/>
              <a:t>For central infections, </a:t>
            </a:r>
            <a:r>
              <a:rPr lang="en-US" dirty="0" smtClean="0"/>
              <a:t>(penicillin </a:t>
            </a:r>
            <a:r>
              <a:rPr lang="en-US" dirty="0"/>
              <a:t>has to be administered into the cerebral spinal fluid (CSF) by the </a:t>
            </a:r>
            <a:r>
              <a:rPr lang="en-US" dirty="0" err="1"/>
              <a:t>intrathecal</a:t>
            </a:r>
            <a:r>
              <a:rPr lang="en-US" dirty="0"/>
              <a:t> route of drug </a:t>
            </a:r>
            <a:r>
              <a:rPr lang="en-US" dirty="0" smtClean="0"/>
              <a:t>administration)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pPr algn="just"/>
            <a:r>
              <a:rPr lang="en-US" b="1" dirty="0">
                <a:latin typeface="Times New Roman" pitchFamily="18" charset="0"/>
                <a:cs typeface="Times New Roman" pitchFamily="18" charset="0"/>
              </a:rPr>
              <a:t>Drug </a:t>
            </a:r>
            <a:r>
              <a:rPr lang="en-US" b="1" dirty="0" smtClean="0">
                <a:latin typeface="Times New Roman" pitchFamily="18" charset="0"/>
                <a:cs typeface="Times New Roman" pitchFamily="18" charset="0"/>
              </a:rPr>
              <a:t>Metabolism  : </a:t>
            </a:r>
            <a:r>
              <a:rPr lang="en-US" dirty="0" smtClean="0">
                <a:latin typeface="Times New Roman" pitchFamily="18" charset="0"/>
                <a:cs typeface="Times New Roman" pitchFamily="18" charset="0"/>
              </a:rPr>
              <a:t>absorption </a:t>
            </a:r>
            <a:r>
              <a:rPr lang="en-US" dirty="0">
                <a:latin typeface="Times New Roman" pitchFamily="18" charset="0"/>
                <a:cs typeface="Times New Roman" pitchFamily="18" charset="0"/>
              </a:rPr>
              <a:t>from the gastrointestinal tract is best for lipid soluble drugs.  Lipid soluble drugs are also readily reabsorbed from the kidney </a:t>
            </a:r>
            <a:r>
              <a:rPr lang="en-US" dirty="0" smtClean="0">
                <a:latin typeface="Times New Roman" pitchFamily="18" charset="0"/>
                <a:cs typeface="Times New Roman" pitchFamily="18" charset="0"/>
              </a:rPr>
              <a:t>tubules.</a:t>
            </a:r>
            <a:r>
              <a:rPr lang="en-US" dirty="0">
                <a:latin typeface="Times New Roman" pitchFamily="18" charset="0"/>
                <a:cs typeface="Times New Roman" pitchFamily="18" charset="0"/>
              </a:rPr>
              <a:t>  Thus, lipid soluble drugs are difficult to get rid of, as even when they get into the kidney tubule, they are reabsorbed rather than excreted.  Water soluble compounds are readily excreted from the kidney.  Thus, for excretion of a drug, it is necessary to turn a lipid soluble drug into a water soluble (hydrophilic) drug, which can then be excreted in the urine.  This change from a lipid soluble to a water soluble compound involves metabolism, which usually has two phases, </a:t>
            </a:r>
            <a:r>
              <a:rPr lang="en-US" b="1" dirty="0">
                <a:latin typeface="Times New Roman" pitchFamily="18" charset="0"/>
                <a:cs typeface="Times New Roman" pitchFamily="18" charset="0"/>
              </a:rPr>
              <a:t>Phase I and II metabolism</a:t>
            </a:r>
            <a:r>
              <a:rPr lang="en-US" dirty="0">
                <a:latin typeface="Times New Roman" pitchFamily="18" charset="0"/>
                <a:cs typeface="Times New Roman" pitchFamily="18" charset="0"/>
              </a:rPr>
              <a:t>.  In addition to increasing water solubility, metabolism usually </a:t>
            </a:r>
            <a:r>
              <a:rPr lang="en-US" dirty="0">
                <a:solidFill>
                  <a:srgbClr val="FF0000"/>
                </a:solidFill>
                <a:latin typeface="Times New Roman" pitchFamily="18" charset="0"/>
                <a:cs typeface="Times New Roman" pitchFamily="18" charset="0"/>
              </a:rPr>
              <a:t>produces metabolites </a:t>
            </a:r>
            <a:r>
              <a:rPr lang="en-US" dirty="0">
                <a:latin typeface="Times New Roman" pitchFamily="18" charset="0"/>
                <a:cs typeface="Times New Roman" pitchFamily="18" charset="0"/>
              </a:rPr>
              <a:t>that are inactive, and thus reduces the activity of the drug</a:t>
            </a: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  </a:t>
            </a:r>
          </a:p>
          <a:p>
            <a:pPr algn="just"/>
            <a:r>
              <a:rPr lang="en-US" dirty="0">
                <a:latin typeface="Times New Roman" pitchFamily="18" charset="0"/>
                <a:cs typeface="Times New Roman" pitchFamily="18" charset="0"/>
              </a:rPr>
              <a:t>The liver is the main site of metabolism.  Because of this, drug metabolism is changed in hepatic insufficiency.  However, the liver is not the only site of drug metabolism.  In addition to the liver, </a:t>
            </a:r>
            <a:r>
              <a:rPr lang="en-US" dirty="0" err="1">
                <a:latin typeface="Times New Roman" pitchFamily="18" charset="0"/>
                <a:cs typeface="Times New Roman" pitchFamily="18" charset="0"/>
              </a:rPr>
              <a:t>metabolising</a:t>
            </a:r>
            <a:r>
              <a:rPr lang="en-US" dirty="0">
                <a:latin typeface="Times New Roman" pitchFamily="18" charset="0"/>
                <a:cs typeface="Times New Roman" pitchFamily="18" charset="0"/>
              </a:rPr>
              <a:t> enzymes are present in high concentrations in the intestine, nasal mucosa and lung, and these tissues are all capable of </a:t>
            </a:r>
            <a:r>
              <a:rPr lang="en-US" dirty="0" smtClean="0">
                <a:latin typeface="Times New Roman" pitchFamily="18" charset="0"/>
                <a:cs typeface="Times New Roman" pitchFamily="18" charset="0"/>
              </a:rPr>
              <a:t>metabolizing </a:t>
            </a:r>
            <a:r>
              <a:rPr lang="en-US" dirty="0">
                <a:latin typeface="Times New Roman" pitchFamily="18" charset="0"/>
                <a:cs typeface="Times New Roman" pitchFamily="18" charset="0"/>
              </a:rPr>
              <a:t>certain drugs. </a:t>
            </a:r>
          </a:p>
          <a:p>
            <a:pPr algn="just"/>
            <a:endParaRPr lang="en-US"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0"/>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The first phase of metabolism </a:t>
            </a:r>
            <a:r>
              <a:rPr kumimoji="0" lang="en-US"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is Phase I</a:t>
            </a:r>
            <a:r>
              <a:rPr kumimoji="0" lang="en-US"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Phase I reactions involve common chemical reactions such as oxidation (interaction with an oxygen), reduction (interaction with a hydrogen), and hydrolysis (interacting with water). </a:t>
            </a:r>
            <a:r>
              <a:rPr lang="en-US" sz="3200" dirty="0" smtClean="0">
                <a:latin typeface="Times New Roman" pitchFamily="18" charset="0"/>
                <a:ea typeface="Times New Roman" pitchFamily="18" charset="0"/>
                <a:cs typeface="Times New Roman" pitchFamily="18" charset="0"/>
              </a:rPr>
              <a:t> </a:t>
            </a:r>
            <a:r>
              <a:rPr kumimoji="0" lang="en-US"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The liver has a huge number of metabolizing enzymes.  The best characterized metabolic pathways are those catalyzed by </a:t>
            </a:r>
            <a:r>
              <a:rPr kumimoji="0" lang="en-US" sz="3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cytochromes</a:t>
            </a:r>
            <a:r>
              <a:rPr lang="en-US" sz="3200" dirty="0" smtClean="0">
                <a:solidFill>
                  <a:srgbClr val="000000"/>
                </a:solidFill>
                <a:latin typeface="Times New Roman" pitchFamily="18" charset="0"/>
                <a:ea typeface="Times New Roman" pitchFamily="18" charset="0"/>
                <a:cs typeface="Times New Roman" pitchFamily="18" charset="0"/>
              </a:rPr>
              <a:t> </a:t>
            </a:r>
            <a:r>
              <a:rPr kumimoji="0" lang="en-US"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which are   </a:t>
            </a:r>
            <a:r>
              <a:rPr kumimoji="0" lang="en-US" sz="3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haemproteins</a:t>
            </a:r>
            <a:r>
              <a:rPr lang="en-US" sz="3200" dirty="0" smtClean="0">
                <a:solidFill>
                  <a:srgbClr val="000000"/>
                </a:solidFill>
                <a:latin typeface="Times New Roman" pitchFamily="18" charset="0"/>
                <a:ea typeface="Times New Roman" pitchFamily="18" charset="0"/>
                <a:cs typeface="Times New Roman" pitchFamily="18" charset="0"/>
              </a:rPr>
              <a:t> </a:t>
            </a:r>
            <a:r>
              <a:rPr lang="en-US" sz="3200" dirty="0" smtClean="0">
                <a:solidFill>
                  <a:srgbClr val="000000"/>
                </a:solidFill>
                <a:latin typeface="Times New Roman" pitchFamily="18" charset="0"/>
                <a:ea typeface="Times New Roman" pitchFamily="18" charset="0"/>
                <a:cs typeface="Times New Roman" pitchFamily="18" charset="0"/>
              </a:rPr>
              <a:t>.</a:t>
            </a:r>
            <a:r>
              <a:rPr kumimoji="0" lang="en-US"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The </a:t>
            </a:r>
            <a:r>
              <a:rPr kumimoji="0" lang="en-US"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Cytochrome</a:t>
            </a:r>
            <a:r>
              <a:rPr kumimoji="0" lang="en-US"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P450 system (CYP)</a:t>
            </a:r>
            <a:r>
              <a:rPr kumimoji="0" lang="en-US"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is a super family of distinct enzymes, known as CYP1, 2 and 3, with more than 50 </a:t>
            </a:r>
            <a:r>
              <a:rPr kumimoji="0" lang="en-US" sz="3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haem</a:t>
            </a:r>
            <a:r>
              <a:rPr kumimoji="0" lang="en-US"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-containing enzymes identified to date. The CYPs are found in the endoplasmic reticulum of the liver cell.</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77500" lnSpcReduction="20000"/>
          </a:bodyPr>
          <a:lstStyle/>
          <a:p>
            <a:pPr algn="just"/>
            <a:r>
              <a:rPr lang="en-US" b="1" dirty="0" smtClean="0">
                <a:solidFill>
                  <a:srgbClr val="FF0000"/>
                </a:solidFill>
              </a:rPr>
              <a:t>Induction </a:t>
            </a:r>
            <a:r>
              <a:rPr lang="en-US" b="1" dirty="0" smtClean="0"/>
              <a:t> :  </a:t>
            </a:r>
            <a:r>
              <a:rPr lang="en-US" dirty="0" smtClean="0"/>
              <a:t>When </a:t>
            </a:r>
            <a:r>
              <a:rPr lang="en-US" dirty="0" smtClean="0"/>
              <a:t>there is </a:t>
            </a:r>
            <a:r>
              <a:rPr lang="en-US" b="1" dirty="0" smtClean="0"/>
              <a:t>induction</a:t>
            </a:r>
            <a:r>
              <a:rPr lang="en-US" dirty="0" smtClean="0"/>
              <a:t> of an enzyme, there is an </a:t>
            </a:r>
            <a:r>
              <a:rPr lang="en-US" b="1" dirty="0" smtClean="0"/>
              <a:t>increased </a:t>
            </a:r>
            <a:r>
              <a:rPr lang="en-US" dirty="0" smtClean="0"/>
              <a:t>rate of metabolism of drugs by that enzyme, and this leads to a </a:t>
            </a:r>
            <a:r>
              <a:rPr lang="en-US" b="1" dirty="0" smtClean="0"/>
              <a:t>decreased</a:t>
            </a:r>
            <a:r>
              <a:rPr lang="en-US" dirty="0" smtClean="0"/>
              <a:t> plasma concentration of drug, so that it may become ineffective.  Lowering the concentration of a therapeutic drug may lead to it becoming ineffective</a:t>
            </a:r>
            <a:r>
              <a:rPr lang="en-US" dirty="0" smtClean="0"/>
              <a:t>.</a:t>
            </a:r>
            <a:endParaRPr lang="en-US" dirty="0" smtClean="0"/>
          </a:p>
          <a:p>
            <a:pPr algn="just"/>
            <a:r>
              <a:rPr lang="en-US" b="1" dirty="0" smtClean="0"/>
              <a:t>Cigarette smoke</a:t>
            </a:r>
            <a:r>
              <a:rPr lang="en-US" dirty="0" smtClean="0"/>
              <a:t> and </a:t>
            </a:r>
            <a:r>
              <a:rPr lang="en-US" dirty="0" err="1" smtClean="0"/>
              <a:t>charboiled</a:t>
            </a:r>
            <a:r>
              <a:rPr lang="en-US" dirty="0" smtClean="0"/>
              <a:t> meats induce CYP1A, which is involved in the metabolism of </a:t>
            </a:r>
            <a:r>
              <a:rPr lang="en-US" b="1" dirty="0" err="1" smtClean="0"/>
              <a:t>paracetamol</a:t>
            </a:r>
            <a:r>
              <a:rPr lang="en-US" dirty="0" smtClean="0"/>
              <a:t>.  Thus, smokers will have lower plasma levels of </a:t>
            </a:r>
            <a:r>
              <a:rPr lang="en-US" dirty="0" err="1" smtClean="0"/>
              <a:t>paracetamol</a:t>
            </a:r>
            <a:r>
              <a:rPr lang="en-US" dirty="0" smtClean="0"/>
              <a:t> for the same dose as non-smokers.  Lowering the levels of </a:t>
            </a:r>
            <a:r>
              <a:rPr lang="en-US" dirty="0" err="1" smtClean="0"/>
              <a:t>paracetamol</a:t>
            </a:r>
            <a:r>
              <a:rPr lang="en-US" dirty="0" smtClean="0"/>
              <a:t> will lower the pain relief.</a:t>
            </a:r>
          </a:p>
          <a:p>
            <a:pPr algn="just"/>
            <a:r>
              <a:rPr lang="en-US" dirty="0" smtClean="0"/>
              <a:t>An example of </a:t>
            </a:r>
            <a:r>
              <a:rPr lang="en-US" b="1" dirty="0" smtClean="0"/>
              <a:t>auto induction</a:t>
            </a:r>
            <a:r>
              <a:rPr lang="en-US" dirty="0" smtClean="0"/>
              <a:t> is </a:t>
            </a:r>
            <a:r>
              <a:rPr lang="en-US" b="1" dirty="0" smtClean="0"/>
              <a:t>alcohol</a:t>
            </a:r>
            <a:r>
              <a:rPr lang="en-US" dirty="0" smtClean="0"/>
              <a:t>, where chronic alcohol consumption induces the enzyme CYP2E1, which is involved in its metabolism.  This partly explains the tolerance to alcohol that develops with repeated administration</a:t>
            </a:r>
            <a:r>
              <a:rPr lang="en-US" dirty="0" smtClean="0"/>
              <a:t>,.</a:t>
            </a:r>
            <a:r>
              <a:rPr lang="en-US" dirty="0" smtClean="0"/>
              <a:t> </a:t>
            </a:r>
            <a:endParaRPr lang="en-US" dirty="0" smtClean="0"/>
          </a:p>
          <a:p>
            <a:pPr algn="just"/>
            <a:r>
              <a:rPr lang="en-US" b="1" dirty="0" smtClean="0">
                <a:solidFill>
                  <a:srgbClr val="FF0000"/>
                </a:solidFill>
              </a:rPr>
              <a:t>Inhibition</a:t>
            </a:r>
            <a:r>
              <a:rPr lang="en-US" b="1" dirty="0" smtClean="0"/>
              <a:t>  :</a:t>
            </a:r>
            <a:r>
              <a:rPr lang="en-US" dirty="0" smtClean="0"/>
              <a:t>Conversely, the plasma levels of drugs may be </a:t>
            </a:r>
            <a:r>
              <a:rPr lang="en-US" b="1" dirty="0" smtClean="0"/>
              <a:t>increased</a:t>
            </a:r>
            <a:r>
              <a:rPr lang="en-US" dirty="0" smtClean="0"/>
              <a:t> when there is </a:t>
            </a:r>
            <a:r>
              <a:rPr lang="en-US" b="1" dirty="0" smtClean="0"/>
              <a:t>inhibition</a:t>
            </a:r>
            <a:r>
              <a:rPr lang="en-US" dirty="0" smtClean="0"/>
              <a:t> of enzymes.  Thus, inhibition of enzymes will lead to a decreased rate of metabolism, and increased plasma concentration of drugs.  Under these circumstances, a therapeutic drug may become a toxic drug.  </a:t>
            </a:r>
          </a:p>
          <a:p>
            <a:pPr algn="just"/>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70000" lnSpcReduction="20000"/>
          </a:bodyPr>
          <a:lstStyle/>
          <a:p>
            <a:pPr algn="just"/>
            <a:r>
              <a:rPr lang="en-US" b="1" dirty="0" smtClean="0"/>
              <a:t>Phase II: Conjugation</a:t>
            </a:r>
            <a:endParaRPr lang="en-US" dirty="0" smtClean="0"/>
          </a:p>
          <a:p>
            <a:pPr algn="just"/>
            <a:r>
              <a:rPr lang="en-US" dirty="0" smtClean="0"/>
              <a:t>The second phase of drug metabolism is </a:t>
            </a:r>
            <a:r>
              <a:rPr lang="en-US" b="1" dirty="0" smtClean="0"/>
              <a:t>conjugation</a:t>
            </a:r>
            <a:r>
              <a:rPr lang="en-US" dirty="0" smtClean="0"/>
              <a:t>, which is a Phase I metabolite joining to another compound.  Conjugation is very important, as this is the phase that increases the water solubility of the drug, which is needed to allow excretion of the drug.  The conjugation </a:t>
            </a:r>
            <a:r>
              <a:rPr lang="en-US" dirty="0" err="1" smtClean="0"/>
              <a:t>substates</a:t>
            </a:r>
            <a:r>
              <a:rPr lang="en-US" dirty="0" smtClean="0"/>
              <a:t> are naturally occurring substances with the most common Phase II conjugation products being </a:t>
            </a:r>
            <a:r>
              <a:rPr lang="en-US" b="1" dirty="0" err="1" smtClean="0"/>
              <a:t>glucuronides</a:t>
            </a:r>
            <a:r>
              <a:rPr lang="en-US" dirty="0" smtClean="0"/>
              <a:t> and </a:t>
            </a:r>
            <a:r>
              <a:rPr lang="en-US" b="1" dirty="0" err="1" smtClean="0"/>
              <a:t>sulphates</a:t>
            </a:r>
            <a:r>
              <a:rPr lang="en-US" dirty="0" smtClean="0"/>
              <a:t>.  </a:t>
            </a:r>
            <a:r>
              <a:rPr lang="en-US" dirty="0" err="1" smtClean="0"/>
              <a:t>Glucuronic</a:t>
            </a:r>
            <a:r>
              <a:rPr lang="en-US" dirty="0" smtClean="0"/>
              <a:t> acid is a product of glucose metabolism, and conjugation with </a:t>
            </a:r>
            <a:r>
              <a:rPr lang="en-US" dirty="0" err="1" smtClean="0"/>
              <a:t>glucuronic</a:t>
            </a:r>
            <a:r>
              <a:rPr lang="en-US" dirty="0" smtClean="0"/>
              <a:t> acid forms </a:t>
            </a:r>
            <a:r>
              <a:rPr lang="en-US" dirty="0" err="1" smtClean="0"/>
              <a:t>glucuronide</a:t>
            </a:r>
            <a:r>
              <a:rPr lang="en-US" dirty="0" smtClean="0"/>
              <a:t> metabolites.  In addition to increasing water solubility, conjugation with </a:t>
            </a:r>
            <a:r>
              <a:rPr lang="en-US" dirty="0" err="1" smtClean="0"/>
              <a:t>glucuronic</a:t>
            </a:r>
            <a:r>
              <a:rPr lang="en-US" dirty="0" smtClean="0"/>
              <a:t> acid has another important function, it inactivates the drug.  This is because the </a:t>
            </a:r>
            <a:r>
              <a:rPr lang="en-US" dirty="0" err="1" smtClean="0"/>
              <a:t>glucuronide</a:t>
            </a:r>
            <a:r>
              <a:rPr lang="en-US" dirty="0" smtClean="0"/>
              <a:t> metabolites are inactivate.</a:t>
            </a:r>
          </a:p>
          <a:p>
            <a:pPr algn="just"/>
            <a:r>
              <a:rPr lang="en-US" dirty="0" smtClean="0"/>
              <a:t>Some </a:t>
            </a:r>
            <a:r>
              <a:rPr lang="en-US" dirty="0" err="1" smtClean="0"/>
              <a:t>glucuronide</a:t>
            </a:r>
            <a:r>
              <a:rPr lang="en-US" dirty="0" smtClean="0"/>
              <a:t> metabolites are excreted by the kidney in the urine.  However, many </a:t>
            </a:r>
            <a:r>
              <a:rPr lang="en-US" dirty="0" err="1" smtClean="0"/>
              <a:t>glucuronide</a:t>
            </a:r>
            <a:r>
              <a:rPr lang="en-US" dirty="0" smtClean="0"/>
              <a:t> metabolites are transported in the bile to the gastrointestinal tract and undergo </a:t>
            </a:r>
            <a:r>
              <a:rPr lang="en-US" b="1" dirty="0" err="1" smtClean="0"/>
              <a:t>enterohepatic</a:t>
            </a:r>
            <a:r>
              <a:rPr lang="en-US" dirty="0" smtClean="0"/>
              <a:t> recycling  </a:t>
            </a:r>
            <a:r>
              <a:rPr lang="en-US" dirty="0" smtClean="0"/>
              <a:t>.</a:t>
            </a:r>
            <a:r>
              <a:rPr lang="en-US" dirty="0" smtClean="0"/>
              <a:t>  The plasma levels may be higher than expected because the drug is being recycled.  To counter this, the dose of a drug may need lowering. </a:t>
            </a:r>
          </a:p>
          <a:p>
            <a:pPr algn="just"/>
            <a:r>
              <a:rPr lang="en-US" dirty="0" smtClean="0"/>
              <a:t>When antibiotics are administered they kill the good as well as the bad (disease causing) bacteria.  By killing the good bacteria in gut, antibiotics inhibit bacterial enzyme β-</a:t>
            </a:r>
            <a:r>
              <a:rPr lang="en-US" dirty="0" err="1" smtClean="0"/>
              <a:t>glucuronidase</a:t>
            </a:r>
            <a:r>
              <a:rPr lang="en-US" dirty="0" smtClean="0"/>
              <a:t>, which inhibits the </a:t>
            </a:r>
            <a:r>
              <a:rPr lang="en-US" dirty="0" err="1" smtClean="0"/>
              <a:t>enterohepatic</a:t>
            </a:r>
            <a:r>
              <a:rPr lang="en-US" dirty="0" smtClean="0"/>
              <a:t> recycling.  Without this recycling of a </a:t>
            </a:r>
            <a:r>
              <a:rPr lang="en-US" dirty="0" err="1" smtClean="0"/>
              <a:t>glucuronide</a:t>
            </a:r>
            <a:r>
              <a:rPr lang="en-US" dirty="0" smtClean="0"/>
              <a:t>, plasma drug levels may be lowered, and the drug may become ineffective. </a:t>
            </a:r>
          </a:p>
          <a:p>
            <a:pPr algn="just"/>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algn="just"/>
            <a:r>
              <a:rPr lang="en-US" b="1" dirty="0" smtClean="0">
                <a:latin typeface="Times New Roman" pitchFamily="18" charset="0"/>
                <a:cs typeface="Times New Roman" pitchFamily="18" charset="0"/>
              </a:rPr>
              <a:t>First Pass Metabolism and </a:t>
            </a:r>
            <a:r>
              <a:rPr lang="en-US" b="1" dirty="0" smtClean="0">
                <a:latin typeface="Times New Roman" pitchFamily="18" charset="0"/>
                <a:cs typeface="Times New Roman" pitchFamily="18" charset="0"/>
              </a:rPr>
              <a:t>Bioavailability</a:t>
            </a:r>
            <a:r>
              <a:rPr lang="en-US" dirty="0" smtClean="0">
                <a:latin typeface="Times New Roman" pitchFamily="18" charset="0"/>
                <a:cs typeface="Times New Roman" pitchFamily="18" charset="0"/>
              </a:rPr>
              <a:t>  Drugs with extensive first pass liver metabolism have poor bioavailability after oral </a:t>
            </a:r>
            <a:r>
              <a:rPr lang="en-US" dirty="0" smtClean="0">
                <a:latin typeface="Times New Roman" pitchFamily="18" charset="0"/>
                <a:cs typeface="Times New Roman" pitchFamily="18" charset="0"/>
              </a:rPr>
              <a:t>administration.</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When drugs have considerable first pass liver metabolism, but a proportion still gets to the systemic circulation, it may be possible to increase the dose of drug, to increase the amount of drug that reaches the systemic circulation.  This is the case with the painkillers </a:t>
            </a:r>
            <a:r>
              <a:rPr lang="en-US" b="1" dirty="0" smtClean="0">
                <a:latin typeface="Times New Roman" pitchFamily="18" charset="0"/>
                <a:cs typeface="Times New Roman" pitchFamily="18" charset="0"/>
              </a:rPr>
              <a:t>morphine</a:t>
            </a:r>
            <a:r>
              <a:rPr lang="en-US" dirty="0" smtClean="0">
                <a:latin typeface="Times New Roman" pitchFamily="18" charset="0"/>
                <a:cs typeface="Times New Roman" pitchFamily="18" charset="0"/>
              </a:rPr>
              <a:t> and</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pethidine</a:t>
            </a:r>
            <a:r>
              <a:rPr lang="en-US" dirty="0" smtClean="0">
                <a:latin typeface="Times New Roman" pitchFamily="18" charset="0"/>
                <a:cs typeface="Times New Roman" pitchFamily="18" charset="0"/>
              </a:rPr>
              <a:t>.  Large doses of the anti-Parkinson’s drug </a:t>
            </a:r>
            <a:r>
              <a:rPr lang="en-US" b="1" dirty="0" smtClean="0">
                <a:latin typeface="Times New Roman" pitchFamily="18" charset="0"/>
                <a:cs typeface="Times New Roman" pitchFamily="18" charset="0"/>
              </a:rPr>
              <a:t>L-dopa </a:t>
            </a:r>
            <a:r>
              <a:rPr lang="en-US" dirty="0" smtClean="0">
                <a:latin typeface="Times New Roman" pitchFamily="18" charset="0"/>
                <a:cs typeface="Times New Roman" pitchFamily="18" charset="0"/>
              </a:rPr>
              <a:t>are </a:t>
            </a:r>
            <a:r>
              <a:rPr lang="en-US" dirty="0" smtClean="0">
                <a:latin typeface="Times New Roman" pitchFamily="18" charset="0"/>
                <a:cs typeface="Times New Roman" pitchFamily="18" charset="0"/>
              </a:rPr>
              <a:t>also required to produce effective plasma levels of L-dopa.</a:t>
            </a:r>
          </a:p>
          <a:p>
            <a:pPr algn="just"/>
            <a:r>
              <a:rPr lang="en-US" dirty="0" smtClean="0">
                <a:latin typeface="Times New Roman" pitchFamily="18" charset="0"/>
                <a:cs typeface="Times New Roman" pitchFamily="18" charset="0"/>
              </a:rPr>
              <a:t>In </a:t>
            </a:r>
            <a:r>
              <a:rPr lang="en-US" b="1" dirty="0" smtClean="0">
                <a:latin typeface="Times New Roman" pitchFamily="18" charset="0"/>
                <a:cs typeface="Times New Roman" pitchFamily="18" charset="0"/>
              </a:rPr>
              <a:t>liver disease</a:t>
            </a:r>
            <a:r>
              <a:rPr lang="en-US" dirty="0" smtClean="0">
                <a:latin typeface="Times New Roman" pitchFamily="18" charset="0"/>
                <a:cs typeface="Times New Roman" pitchFamily="18" charset="0"/>
              </a:rPr>
              <a:t>, the metabolism of certain drugs may be inhibited, increasing bioavailability.  With increased bioavailability, there will be increased effects of a drug.  Indeed the plasma levels maybe increased enough to cause toxic effects.  Thus, in liver disease, it may be necessary to decrease the doses of drugs </a:t>
            </a:r>
            <a:r>
              <a:rPr lang="en-US" dirty="0" smtClean="0">
                <a:latin typeface="Times New Roman" pitchFamily="18" charset="0"/>
                <a:cs typeface="Times New Roman" pitchFamily="18" charset="0"/>
              </a:rPr>
              <a:t>metabolized </a:t>
            </a:r>
            <a:r>
              <a:rPr lang="en-US" dirty="0" smtClean="0">
                <a:latin typeface="Times New Roman" pitchFamily="18" charset="0"/>
                <a:cs typeface="Times New Roman" pitchFamily="18" charset="0"/>
              </a:rPr>
              <a:t>by the liver. </a:t>
            </a:r>
          </a:p>
          <a:p>
            <a:pPr algn="just"/>
            <a:endParaRPr lang="en-US"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just"/>
            <a:r>
              <a:rPr lang="en-US" b="1" dirty="0" smtClean="0">
                <a:latin typeface="Times New Roman" pitchFamily="18" charset="0"/>
                <a:cs typeface="Times New Roman" pitchFamily="18" charset="0"/>
              </a:rPr>
              <a:t>Pro drugs</a:t>
            </a:r>
            <a:endParaRPr lang="en-US"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Prodrugs</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are pharmacologically inactive drugs that have active metabolites.  They are designed so that the maximum amount of active drug reaches the relevant site of action to have the required </a:t>
            </a:r>
            <a:r>
              <a:rPr lang="en-US" dirty="0" err="1" smtClean="0">
                <a:latin typeface="Times New Roman" pitchFamily="18" charset="0"/>
                <a:cs typeface="Times New Roman" pitchFamily="18" charset="0"/>
              </a:rPr>
              <a:t>pharmacodynamic</a:t>
            </a:r>
            <a:r>
              <a:rPr lang="en-US" dirty="0" smtClean="0">
                <a:latin typeface="Times New Roman" pitchFamily="18" charset="0"/>
                <a:cs typeface="Times New Roman" pitchFamily="18" charset="0"/>
              </a:rPr>
              <a:t> effect</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383</TotalTime>
  <Words>233</Words>
  <Application>Microsoft Office PowerPoint</Application>
  <PresentationFormat>On-screen Show (4:3)</PresentationFormat>
  <Paragraphs>49</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Drug Distribution ,Metabolism and Excretion(Elimination) </vt:lpstr>
      <vt:lpstr> Drug Distribution</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 Distribution ,Metabolism and Excretion(Elimination) </dc:title>
  <dc:creator>Dr Sawsan</dc:creator>
  <cp:lastModifiedBy>Dr Sawsan</cp:lastModifiedBy>
  <cp:revision>7</cp:revision>
  <dcterms:created xsi:type="dcterms:W3CDTF">2018-03-23T19:30:00Z</dcterms:created>
  <dcterms:modified xsi:type="dcterms:W3CDTF">2018-03-24T19:51:42Z</dcterms:modified>
</cp:coreProperties>
</file>