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83" r:id="rId4"/>
    <p:sldId id="294" r:id="rId5"/>
    <p:sldId id="295" r:id="rId6"/>
    <p:sldId id="264" r:id="rId7"/>
    <p:sldId id="265" r:id="rId8"/>
    <p:sldId id="284" r:id="rId9"/>
    <p:sldId id="266" r:id="rId10"/>
    <p:sldId id="267" r:id="rId11"/>
    <p:sldId id="285" r:id="rId12"/>
    <p:sldId id="268" r:id="rId13"/>
    <p:sldId id="269" r:id="rId14"/>
    <p:sldId id="270" r:id="rId15"/>
    <p:sldId id="271" r:id="rId16"/>
    <p:sldId id="291" r:id="rId17"/>
    <p:sldId id="272" r:id="rId18"/>
    <p:sldId id="288" r:id="rId19"/>
    <p:sldId id="273" r:id="rId20"/>
    <p:sldId id="274" r:id="rId21"/>
    <p:sldId id="275" r:id="rId22"/>
    <p:sldId id="276" r:id="rId23"/>
    <p:sldId id="292" r:id="rId24"/>
    <p:sldId id="278" r:id="rId25"/>
    <p:sldId id="293" r:id="rId26"/>
    <p:sldId id="279" r:id="rId27"/>
  </p:sldIdLst>
  <p:sldSz cx="5580063" cy="84597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151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494" y="115094"/>
            <a:ext cx="5276537" cy="286169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2000"/>
              </a:lnSpc>
              <a:tabLst/>
            </a:pPr>
            <a:r>
              <a:rPr lang="en-US" altLang="zh-CN" sz="1594" b="1" dirty="0" smtClean="0">
                <a:latin typeface="Segoe UI" pitchFamily="18" charset="0"/>
                <a:cs typeface="Segoe UI" pitchFamily="18" charset="0"/>
              </a:rPr>
              <a:t>Laboratory</a:t>
            </a:r>
            <a:r>
              <a:rPr lang="en-US" altLang="zh-CN" sz="1594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94" b="1" dirty="0" smtClean="0">
                <a:latin typeface="Segoe UI" pitchFamily="18" charset="0"/>
                <a:cs typeface="Segoe UI" pitchFamily="18" charset="0"/>
              </a:rPr>
              <a:t>Methods</a:t>
            </a:r>
            <a:r>
              <a:rPr lang="en-US" altLang="zh-CN" sz="1594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94" b="1" dirty="0" smtClean="0"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594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94" b="1" dirty="0" smtClean="0">
                <a:latin typeface="Segoe UI" pitchFamily="18" charset="0"/>
                <a:cs typeface="Segoe UI" pitchFamily="18" charset="0"/>
              </a:rPr>
              <a:t>Detecting</a:t>
            </a:r>
            <a:r>
              <a:rPr lang="ar-IQ" altLang="zh-CN" sz="1594" b="1" dirty="0" smtClean="0">
                <a:latin typeface="Segoe UI" pitchFamily="18" charset="0"/>
                <a:cs typeface="Segoe UI" pitchFamily="18" charset="0"/>
              </a:rPr>
              <a:t> </a:t>
            </a:r>
            <a:r>
              <a:rPr lang="en-US" altLang="zh-CN" sz="1594" b="1" dirty="0" smtClean="0"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594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94" b="1" dirty="0" smtClean="0">
                <a:latin typeface="Segoe UI" pitchFamily="18" charset="0"/>
                <a:cs typeface="Segoe UI" pitchFamily="18" charset="0"/>
              </a:rPr>
              <a:t>Infections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123031" y="1105694"/>
            <a:ext cx="5457032" cy="6145272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ct val="150000"/>
              </a:lnSpc>
              <a:tabLst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directly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determining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agents,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individual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their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genetic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information,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materials 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blood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people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animals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appropriate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methods.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Direct detection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possible,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exception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latent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persistent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infection forms,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phase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disease.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pathogens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 present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organism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before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symptomatic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phase,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direct</a:t>
            </a:r>
            <a:r>
              <a:rPr lang="ar-IQ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frequently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successful.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Therefore,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contact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pathogens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usually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demonstrated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diagnostics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indirectly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characterization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developing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response.</a:t>
            </a:r>
          </a:p>
          <a:p>
            <a:pPr>
              <a:lnSpc>
                <a:spcPts val="1100"/>
              </a:lnSpc>
              <a:tabLst/>
            </a:pPr>
            <a:endParaRPr lang="ar-IQ" altLang="zh-CN" sz="996" dirty="0" smtClean="0">
              <a:solidFill>
                <a:srgbClr val="000000"/>
              </a:solidFill>
              <a:latin typeface="Segoe UI" pitchFamily="18" charset="0"/>
              <a:cs typeface="Segoe UI" pitchFamily="18" charset="0"/>
            </a:endParaRPr>
          </a:p>
          <a:p>
            <a:pPr>
              <a:lnSpc>
                <a:spcPts val="1100"/>
              </a:lnSpc>
              <a:tabLst/>
            </a:pPr>
            <a:endParaRPr lang="en-US" altLang="zh-CN" sz="996" dirty="0" smtClean="0">
              <a:solidFill>
                <a:srgbClr val="000000"/>
              </a:solidFill>
              <a:latin typeface="Segoe UI" pitchFamily="18" charset="0"/>
              <a:cs typeface="Segoe UI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896759" y="2256815"/>
            <a:ext cx="116268" cy="116255"/>
          </a:xfrm>
          <a:custGeom>
            <a:avLst/>
            <a:gdLst>
              <a:gd name="connsiteX0" fmla="*/ 109918 w 116268"/>
              <a:gd name="connsiteY0" fmla="*/ 58115 h 116255"/>
              <a:gd name="connsiteX1" fmla="*/ 58140 w 116268"/>
              <a:gd name="connsiteY1" fmla="*/ 109905 h 116255"/>
              <a:gd name="connsiteX2" fmla="*/ 6350 w 116268"/>
              <a:gd name="connsiteY2" fmla="*/ 58115 h 116255"/>
              <a:gd name="connsiteX3" fmla="*/ 58140 w 116268"/>
              <a:gd name="connsiteY3" fmla="*/ 6350 h 116255"/>
              <a:gd name="connsiteX4" fmla="*/ 109918 w 116268"/>
              <a:gd name="connsiteY4" fmla="*/ 58115 h 11625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16268" h="116255">
                <a:moveTo>
                  <a:pt x="109918" y="58115"/>
                </a:moveTo>
                <a:cubicBezTo>
                  <a:pt x="109918" y="86728"/>
                  <a:pt x="86728" y="109905"/>
                  <a:pt x="58140" y="109905"/>
                </a:cubicBezTo>
                <a:cubicBezTo>
                  <a:pt x="29540" y="109905"/>
                  <a:pt x="6350" y="86728"/>
                  <a:pt x="6350" y="58115"/>
                </a:cubicBezTo>
                <a:cubicBezTo>
                  <a:pt x="6350" y="29540"/>
                  <a:pt x="29540" y="6350"/>
                  <a:pt x="58140" y="6350"/>
                </a:cubicBezTo>
                <a:cubicBezTo>
                  <a:pt x="86728" y="6350"/>
                  <a:pt x="109918" y="29540"/>
                  <a:pt x="109918" y="58115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131413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3"/>
          <p:cNvSpPr/>
          <p:nvPr/>
        </p:nvSpPr>
        <p:spPr>
          <a:xfrm>
            <a:off x="896759" y="2502535"/>
            <a:ext cx="116268" cy="116268"/>
          </a:xfrm>
          <a:custGeom>
            <a:avLst/>
            <a:gdLst>
              <a:gd name="connsiteX0" fmla="*/ 109918 w 116268"/>
              <a:gd name="connsiteY0" fmla="*/ 58127 h 116268"/>
              <a:gd name="connsiteX1" fmla="*/ 58140 w 116268"/>
              <a:gd name="connsiteY1" fmla="*/ 109918 h 116268"/>
              <a:gd name="connsiteX2" fmla="*/ 6350 w 116268"/>
              <a:gd name="connsiteY2" fmla="*/ 58127 h 116268"/>
              <a:gd name="connsiteX3" fmla="*/ 58140 w 116268"/>
              <a:gd name="connsiteY3" fmla="*/ 6350 h 116268"/>
              <a:gd name="connsiteX4" fmla="*/ 109918 w 116268"/>
              <a:gd name="connsiteY4" fmla="*/ 58127 h 11626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16268" h="116268">
                <a:moveTo>
                  <a:pt x="109918" y="58127"/>
                </a:moveTo>
                <a:cubicBezTo>
                  <a:pt x="109918" y="86728"/>
                  <a:pt x="86728" y="109918"/>
                  <a:pt x="58140" y="109918"/>
                </a:cubicBezTo>
                <a:cubicBezTo>
                  <a:pt x="29540" y="109918"/>
                  <a:pt x="6350" y="86728"/>
                  <a:pt x="6350" y="58127"/>
                </a:cubicBezTo>
                <a:cubicBezTo>
                  <a:pt x="6350" y="29540"/>
                  <a:pt x="29540" y="6350"/>
                  <a:pt x="58140" y="6350"/>
                </a:cubicBezTo>
                <a:cubicBezTo>
                  <a:pt x="86728" y="6350"/>
                  <a:pt x="109918" y="29540"/>
                  <a:pt x="109918" y="58127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131413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896759" y="2745994"/>
            <a:ext cx="116268" cy="116268"/>
          </a:xfrm>
          <a:custGeom>
            <a:avLst/>
            <a:gdLst>
              <a:gd name="connsiteX0" fmla="*/ 109918 w 116268"/>
              <a:gd name="connsiteY0" fmla="*/ 58127 h 116268"/>
              <a:gd name="connsiteX1" fmla="*/ 58140 w 116268"/>
              <a:gd name="connsiteY1" fmla="*/ 109918 h 116268"/>
              <a:gd name="connsiteX2" fmla="*/ 6350 w 116268"/>
              <a:gd name="connsiteY2" fmla="*/ 58127 h 116268"/>
              <a:gd name="connsiteX3" fmla="*/ 58140 w 116268"/>
              <a:gd name="connsiteY3" fmla="*/ 6350 h 116268"/>
              <a:gd name="connsiteX4" fmla="*/ 109918 w 116268"/>
              <a:gd name="connsiteY4" fmla="*/ 58127 h 11626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16268" h="116268">
                <a:moveTo>
                  <a:pt x="109918" y="58127"/>
                </a:moveTo>
                <a:cubicBezTo>
                  <a:pt x="109918" y="86741"/>
                  <a:pt x="86728" y="109918"/>
                  <a:pt x="58140" y="109918"/>
                </a:cubicBezTo>
                <a:cubicBezTo>
                  <a:pt x="29540" y="109918"/>
                  <a:pt x="6350" y="86741"/>
                  <a:pt x="6350" y="58127"/>
                </a:cubicBezTo>
                <a:cubicBezTo>
                  <a:pt x="6350" y="29552"/>
                  <a:pt x="29540" y="6350"/>
                  <a:pt x="58140" y="6350"/>
                </a:cubicBezTo>
                <a:cubicBezTo>
                  <a:pt x="86728" y="6350"/>
                  <a:pt x="109918" y="29552"/>
                  <a:pt x="109918" y="58127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131413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683996" y="611284"/>
            <a:ext cx="4211993" cy="12959"/>
          </a:xfrm>
          <a:custGeom>
            <a:avLst/>
            <a:gdLst>
              <a:gd name="connsiteX0" fmla="*/ 0 w 4211993"/>
              <a:gd name="connsiteY0" fmla="*/ 6479 h 12959"/>
              <a:gd name="connsiteX1" fmla="*/ 4211993 w 4211993"/>
              <a:gd name="connsiteY1" fmla="*/ 6479 h 1295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4211993" h="12959">
                <a:moveTo>
                  <a:pt x="0" y="6479"/>
                </a:moveTo>
                <a:lnTo>
                  <a:pt x="4211993" y="6479"/>
                </a:lnTo>
              </a:path>
            </a:pathLst>
          </a:custGeom>
          <a:ln w="12700">
            <a:solidFill>
              <a:srgbClr val="98989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100" y="774700"/>
            <a:ext cx="4229100" cy="12446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99231" y="2209800"/>
            <a:ext cx="5333999" cy="382059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700"/>
              </a:lnSpc>
              <a:tabLst>
                <a:tab pos="241300" algn="l"/>
                <a:tab pos="368300" algn="l"/>
                <a:tab pos="584200" algn="l"/>
              </a:tabLst>
            </a:pPr>
            <a:r>
              <a:rPr lang="en-US" altLang="zh-CN" dirty="0" smtClean="0"/>
              <a:t>	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900"/>
              </a:lnSpc>
              <a:tabLst>
                <a:tab pos="241300" algn="l"/>
                <a:tab pos="368300" algn="l"/>
                <a:tab pos="5842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Infected,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fixed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900"/>
              </a:lnSpc>
              <a:tabLst>
                <a:tab pos="241300" algn="l"/>
                <a:tab pos="368300" algn="l"/>
                <a:tab pos="5842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antibodies,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e.g.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sera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patients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900"/>
              </a:lnSpc>
              <a:tabLst>
                <a:tab pos="241300" algn="l"/>
                <a:tab pos="368300" algn="l"/>
                <a:tab pos="5842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Secondary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antibody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against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Fc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region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human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immunoglobulins;</a:t>
            </a:r>
          </a:p>
          <a:p>
            <a:pPr>
              <a:lnSpc>
                <a:spcPts val="900"/>
              </a:lnSpc>
              <a:tabLst>
                <a:tab pos="241300" algn="l"/>
                <a:tab pos="368300" algn="l"/>
                <a:tab pos="5842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bound,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cellular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structures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recognized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complex</a:t>
            </a:r>
          </a:p>
          <a:p>
            <a:pPr>
              <a:lnSpc>
                <a:spcPts val="900"/>
              </a:lnSpc>
              <a:tabLst>
                <a:tab pos="241300" algn="l"/>
                <a:tab pos="368300" algn="l"/>
                <a:tab pos="5842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stained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green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fluorescein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isothiocyanate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(FITC)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labelling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100"/>
              </a:lnSpc>
              <a:tabLst>
                <a:tab pos="241300" algn="l"/>
                <a:tab pos="368300" algn="l"/>
                <a:tab pos="5842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Fig.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13.3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reaction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steps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immunoﬂuorescence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  <a:tabLst>
                <a:tab pos="241300" algn="l"/>
                <a:tab pos="368300" algn="l"/>
                <a:tab pos="584200" algn="l"/>
              </a:tabLst>
            </a:pP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.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Other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viruses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able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agglutinate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erythrocytes. This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haemagglutination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capacity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found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both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human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pathogenic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animal pathogenic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viruses.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It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associated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envelope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proteins,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hence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 </a:t>
            </a:r>
            <a:r>
              <a:rPr lang="en-US" altLang="zh-CN" sz="996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virions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.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Therefore,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haemagglutination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tests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performed,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among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others,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 </a:t>
            </a:r>
            <a:r>
              <a:rPr lang="en-US" altLang="zh-CN" sz="996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paramyxoviruses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orthomyxoviruses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well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 </a:t>
            </a:r>
            <a:r>
              <a:rPr lang="en-US" altLang="zh-CN" sz="996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ﬂaviviruses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,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togaviruses,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coronaviruses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996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parvoviruses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.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Erythrocytes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appropriate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species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used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mixed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 the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virus-containing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suspensions;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if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red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blood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agglutinate,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indicates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 presence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viruses.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If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reaction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inhibited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adding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virus-</a:t>
            </a:r>
            <a:r>
              <a:rPr lang="en-US" altLang="zh-CN" sz="996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antibodies, then this so-called </a:t>
            </a:r>
            <a:r>
              <a:rPr lang="en-US" altLang="zh-CN" sz="996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haemagglutination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-inhibition test allows determination of the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type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starting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material.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However,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method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has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become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obsolete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 routine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diagnosis.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altLang="zh-CN" sz="996" dirty="0" smtClean="0">
              <a:solidFill>
                <a:srgbClr val="000000"/>
              </a:solidFill>
              <a:latin typeface="Segoe UI" pitchFamily="18" charset="0"/>
              <a:cs typeface="Segoe UI" pitchFamily="18" charset="0"/>
            </a:endParaRPr>
          </a:p>
          <a:p>
            <a:pPr>
              <a:lnSpc>
                <a:spcPts val="1000"/>
              </a:lnSpc>
            </a:pPr>
            <a:endParaRPr lang="en-US" altLang="zh-CN" dirty="0" smtClean="0"/>
          </a:p>
        </p:txBody>
      </p:sp>
      <p:sp>
        <p:nvSpPr>
          <p:cNvPr id="7" name="TextBox 1"/>
          <p:cNvSpPr txBox="1"/>
          <p:nvPr/>
        </p:nvSpPr>
        <p:spPr>
          <a:xfrm>
            <a:off x="673100" y="431800"/>
            <a:ext cx="1524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168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2425700" y="431800"/>
            <a:ext cx="1016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13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2641600" y="431800"/>
            <a:ext cx="22352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Laboratory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Methods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Detecting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9231" y="191294"/>
            <a:ext cx="52578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41300" algn="l"/>
                <a:tab pos="368300" algn="l"/>
                <a:tab pos="584200" algn="l"/>
              </a:tabLst>
            </a:pP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13.1.1.2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Detection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Nucleic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Acids</a:t>
            </a:r>
          </a:p>
          <a:p>
            <a:pPr>
              <a:lnSpc>
                <a:spcPct val="150000"/>
              </a:lnSpc>
              <a:tabLst>
                <a:tab pos="241300" algn="l"/>
                <a:tab pos="368300" algn="l"/>
                <a:tab pos="5842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Alternatively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enzyme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activities,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nucleic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acids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isolated from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speciﬁcally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analysed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Southern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blot,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Northern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blot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dot-blot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puriﬁed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cleaved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restriction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enzymes.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resulting fragments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separated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according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their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size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agarose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gel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electrophoresis.</a:t>
            </a:r>
          </a:p>
          <a:p>
            <a:pPr>
              <a:lnSpc>
                <a:spcPct val="150000"/>
              </a:lnSpc>
              <a:tabLst>
                <a:tab pos="241300" algn="l"/>
                <a:tab pos="368300" algn="l"/>
                <a:tab pos="5842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Subsequently,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fragments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transferred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from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gel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nitrocellulose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 nylon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membrane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(Southern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blot);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same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done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RNA (Northern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blot),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but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omitting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cleavage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restriction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endonucleases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 RNA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preparations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also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spotted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directly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membrane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(dot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blot).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 case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double-stranded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nucleic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acid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molecules,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denaturation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step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required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togenerate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single-stranded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molecules.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Subsequently,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nitrocellulose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nylon membrane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incubated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labelled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single-stranded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probes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 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complementary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nucleotide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sequences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examined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hybridize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them, forming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double-stranded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molecules.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Whereas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hybridization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reaction was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formerly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done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mainly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radioactive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nucleotides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containing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32P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35S</a:t>
            </a:r>
            <a:r>
              <a:rPr lang="en-US" altLang="zh-CN" sz="99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,</a:t>
            </a:r>
          </a:p>
          <a:p>
            <a:pPr>
              <a:lnSpc>
                <a:spcPct val="150000"/>
              </a:lnSpc>
              <a:tabLst>
                <a:tab pos="241300" algn="l"/>
                <a:tab pos="368300" algn="l"/>
                <a:tab pos="584200" algn="l"/>
              </a:tabLst>
            </a:pPr>
            <a:endParaRPr lang="en-US" altLang="zh-CN" sz="1200" dirty="0" smtClean="0">
              <a:solidFill>
                <a:srgbClr val="000000"/>
              </a:solidFill>
              <a:latin typeface="Segoe UI" pitchFamily="18" charset="0"/>
              <a:cs typeface="Segoe UI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300" y="774700"/>
            <a:ext cx="1397000" cy="56388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99231" y="6553200"/>
            <a:ext cx="5257800" cy="315471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11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Fig.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13.4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Principle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Southern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blot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</p:txBody>
      </p:sp>
      <p:sp>
        <p:nvSpPr>
          <p:cNvPr id="5" name="TextBox 1"/>
          <p:cNvSpPr txBox="1"/>
          <p:nvPr/>
        </p:nvSpPr>
        <p:spPr>
          <a:xfrm>
            <a:off x="977900" y="596900"/>
            <a:ext cx="3708400" cy="4826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>
                <a:tab pos="749300" algn="l"/>
                <a:tab pos="12954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How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Directly?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749300" algn="l"/>
                <a:tab pos="12954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Separation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DNA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fragments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arise</a:t>
            </a:r>
          </a:p>
          <a:p>
            <a:pPr>
              <a:lnSpc>
                <a:spcPts val="900"/>
              </a:lnSpc>
              <a:tabLst>
                <a:tab pos="749300" algn="l"/>
                <a:tab pos="12954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following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restriction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enzyme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means</a:t>
            </a:r>
          </a:p>
          <a:p>
            <a:pPr>
              <a:lnSpc>
                <a:spcPts val="900"/>
              </a:lnSpc>
              <a:tabLst>
                <a:tab pos="749300" algn="l"/>
                <a:tab pos="12954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agarose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gel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electrophoresis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  <a:tabLst>
                <a:tab pos="749300" algn="l"/>
                <a:tab pos="12954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Double-stranded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cellular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DNA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fragments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100"/>
              </a:lnSpc>
              <a:tabLst>
                <a:tab pos="749300" algn="l"/>
                <a:tab pos="12954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Double-stranded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DNA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fragments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  <a:tabLst>
                <a:tab pos="749300" algn="l"/>
                <a:tab pos="12954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Agarose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gel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                <a:tab pos="749300" algn="l"/>
                <a:tab pos="12954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Transfer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nitrocellulose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membrane</a:t>
            </a:r>
          </a:p>
          <a:p>
            <a:pPr>
              <a:lnSpc>
                <a:spcPts val="900"/>
              </a:lnSpc>
              <a:tabLst>
                <a:tab pos="749300" algn="l"/>
                <a:tab pos="12954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denaturation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single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strands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749300" algn="l"/>
                <a:tab pos="12954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Nitrocellulose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membrane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600"/>
              </a:lnSpc>
              <a:tabLst>
                <a:tab pos="749300" algn="l"/>
                <a:tab pos="12954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Single-stranded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DNA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749300" algn="l"/>
                <a:tab pos="12954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Incubation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labelled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single-stranded</a:t>
            </a:r>
          </a:p>
          <a:p>
            <a:pPr>
              <a:lnSpc>
                <a:spcPts val="900"/>
              </a:lnSpc>
              <a:tabLst>
                <a:tab pos="749300" algn="l"/>
                <a:tab pos="12954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DNA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probes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complementary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to</a:t>
            </a:r>
          </a:p>
          <a:p>
            <a:pPr>
              <a:lnSpc>
                <a:spcPts val="900"/>
              </a:lnSpc>
              <a:tabLst>
                <a:tab pos="749300" algn="l"/>
                <a:tab pos="12954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fragments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800"/>
              </a:lnSpc>
              <a:tabLst>
                <a:tab pos="749300" algn="l"/>
                <a:tab pos="12954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hybridization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single-stranded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DNA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probe</a:t>
            </a:r>
          </a:p>
          <a:p>
            <a:pPr>
              <a:lnSpc>
                <a:spcPts val="900"/>
              </a:lnSpc>
              <a:tabLst>
                <a:tab pos="749300" algn="l"/>
                <a:tab pos="12954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-&gt;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detection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visualization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x-ray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film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exposure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031" y="267494"/>
            <a:ext cx="5334000" cy="1708160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non-radioactive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systems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now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predominantly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used.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eagents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covalently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linked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enzymes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that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facilitate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colorimetric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reaction.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intensity of the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colour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is directly proportional to the quantity of viral nucleic acid on the blot. </a:t>
            </a:r>
            <a:endParaRPr lang="en-US" altLang="zh-CN" sz="1200" dirty="0" smtClean="0"/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b="1" dirty="0" smtClean="0">
                <a:solidFill>
                  <a:srgbClr val="FF0000"/>
                </a:solidFill>
                <a:latin typeface="Segoe UI" pitchFamily="18" charset="0"/>
                <a:cs typeface="Segoe UI" pitchFamily="18" charset="0"/>
              </a:rPr>
              <a:t>Direct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FF0000"/>
                </a:solidFill>
                <a:latin typeface="Segoe UI" pitchFamily="18" charset="0"/>
                <a:cs typeface="Segoe UI" pitchFamily="18" charset="0"/>
              </a:rPr>
              <a:t>Detection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FF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FF0000"/>
                </a:solidFill>
                <a:latin typeface="Segoe UI" pitchFamily="18" charset="0"/>
                <a:cs typeface="Segoe UI" pitchFamily="18" charset="0"/>
              </a:rPr>
              <a:t>Viruses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FF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FF0000"/>
                </a:solidFill>
                <a:latin typeface="Segoe UI" pitchFamily="18" charset="0"/>
                <a:cs typeface="Segoe UI" pitchFamily="18" charset="0"/>
              </a:rPr>
              <a:t>Patient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FF0000"/>
                </a:solidFill>
                <a:latin typeface="Segoe UI" pitchFamily="18" charset="0"/>
                <a:cs typeface="Segoe UI" pitchFamily="18" charset="0"/>
              </a:rPr>
              <a:t>Material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smtClean="0"/>
              <a:t>	</a:t>
            </a:r>
            <a:endParaRPr lang="en-US" altLang="zh-CN" sz="1200" dirty="0" smtClean="0">
              <a:solidFill>
                <a:srgbClr val="000000"/>
              </a:solidFill>
              <a:latin typeface="Segoe UI" pitchFamily="18" charset="0"/>
              <a:cs typeface="Segoe UI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200" y="774700"/>
            <a:ext cx="3911600" cy="57277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968500" y="3416300"/>
            <a:ext cx="381000" cy="203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/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Flow</a:t>
            </a:r>
          </a:p>
          <a:p>
            <a:pPr>
              <a:lnSpc>
                <a:spcPts val="900"/>
              </a:lnSpc>
              <a:tabLst/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direction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2489200" y="3429000"/>
            <a:ext cx="889000" cy="762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>
                <a:tab pos="88900" algn="l"/>
                <a:tab pos="114300" algn="l"/>
                <a:tab pos="228600" algn="l"/>
                <a:tab pos="520700" algn="l"/>
              </a:tabLst>
            </a:pPr>
            <a:r>
              <a:rPr lang="en-US" altLang="zh-CN" dirty="0" smtClean="0"/>
              <a:t>		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Flow</a:t>
            </a:r>
          </a:p>
          <a:p>
            <a:pPr>
              <a:lnSpc>
                <a:spcPts val="900"/>
              </a:lnSpc>
              <a:tabLst>
                <a:tab pos="88900" algn="l"/>
                <a:tab pos="114300" algn="l"/>
                <a:tab pos="228600" algn="l"/>
                <a:tab pos="520700" algn="l"/>
              </a:tabLst>
            </a:pPr>
            <a:r>
              <a:rPr lang="en-US" altLang="zh-CN" dirty="0" smtClean="0"/>
              <a:t>		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direction</a:t>
            </a:r>
          </a:p>
          <a:p>
            <a:pPr>
              <a:lnSpc>
                <a:spcPts val="1400"/>
              </a:lnSpc>
              <a:tabLst>
                <a:tab pos="88900" algn="l"/>
                <a:tab pos="114300" algn="l"/>
                <a:tab pos="228600" algn="l"/>
                <a:tab pos="5207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binds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to</a:t>
            </a:r>
          </a:p>
          <a:p>
            <a:pPr>
              <a:lnSpc>
                <a:spcPts val="900"/>
              </a:lnSpc>
              <a:tabLst>
                <a:tab pos="88900" algn="l"/>
                <a:tab pos="114300" algn="l"/>
                <a:tab pos="228600" algn="l"/>
                <a:tab pos="520700" algn="l"/>
              </a:tabLst>
            </a:pPr>
            <a:r>
              <a:rPr lang="en-US" altLang="zh-CN" dirty="0" smtClean="0"/>
              <a:t>	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gold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beads</a:t>
            </a:r>
          </a:p>
          <a:p>
            <a:pPr>
              <a:lnSpc>
                <a:spcPts val="900"/>
              </a:lnSpc>
              <a:tabLst>
                <a:tab pos="88900" algn="l"/>
                <a:tab pos="114300" algn="l"/>
                <a:tab pos="228600" algn="l"/>
                <a:tab pos="520700" algn="l"/>
              </a:tabLst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coated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</a:p>
          <a:p>
            <a:pPr>
              <a:lnSpc>
                <a:spcPts val="900"/>
              </a:lnSpc>
              <a:tabLst>
                <a:tab pos="88900" algn="l"/>
                <a:tab pos="114300" algn="l"/>
                <a:tab pos="228600" algn="l"/>
                <a:tab pos="5207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virus-specific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IgG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3505200" y="4381500"/>
            <a:ext cx="952500" cy="88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/>
            </a:pPr>
            <a:r>
              <a:rPr lang="en-US" altLang="zh-CN" sz="800" dirty="0" smtClean="0">
                <a:solidFill>
                  <a:srgbClr val="DA0C81"/>
                </a:solidFill>
                <a:latin typeface="Times New Roman" pitchFamily="18" charset="0"/>
                <a:cs typeface="Times New Roman" pitchFamily="18" charset="0"/>
              </a:rPr>
              <a:t>Virus-positive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DA0C81"/>
                </a:solidFill>
                <a:latin typeface="Times New Roman" pitchFamily="18" charset="0"/>
                <a:cs typeface="Times New Roman" pitchFamily="18" charset="0"/>
              </a:rPr>
              <a:t>sample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838200" y="4381500"/>
            <a:ext cx="1003300" cy="88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/>
            </a:pPr>
            <a:r>
              <a:rPr lang="en-US" altLang="zh-CN" sz="800" dirty="0" smtClean="0">
                <a:solidFill>
                  <a:srgbClr val="DA0C81"/>
                </a:solidFill>
                <a:latin typeface="Times New Roman" pitchFamily="18" charset="0"/>
                <a:cs typeface="Times New Roman" pitchFamily="18" charset="0"/>
              </a:rPr>
              <a:t>Virus-negative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DA0C81"/>
                </a:solidFill>
                <a:latin typeface="Times New Roman" pitchFamily="18" charset="0"/>
                <a:cs typeface="Times New Roman" pitchFamily="18" charset="0"/>
              </a:rPr>
              <a:t>sample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3327400" y="6540500"/>
            <a:ext cx="1244600" cy="215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/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Gold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beads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generate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visible</a:t>
            </a:r>
          </a:p>
          <a:p>
            <a:pPr>
              <a:lnSpc>
                <a:spcPts val="900"/>
              </a:lnSpc>
              <a:tabLst/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bands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685800" y="6540500"/>
            <a:ext cx="1333500" cy="215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/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Gold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beads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generate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visible</a:t>
            </a:r>
          </a:p>
          <a:p>
            <a:pPr>
              <a:lnSpc>
                <a:spcPts val="900"/>
              </a:lnSpc>
              <a:tabLst/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band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window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1714500" y="4584700"/>
            <a:ext cx="1955800" cy="1320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>
                <a:tab pos="177800" algn="l"/>
                <a:tab pos="546100" algn="l"/>
                <a:tab pos="723900" algn="l"/>
                <a:tab pos="736600" algn="l"/>
                <a:tab pos="1016000" algn="l"/>
                <a:tab pos="1028700" algn="l"/>
                <a:tab pos="1117600" algn="l"/>
              </a:tabLst>
            </a:pPr>
            <a:r>
              <a:rPr lang="en-US" altLang="zh-CN" dirty="0" smtClean="0"/>
              <a:t>			</a:t>
            </a:r>
            <a:r>
              <a:rPr lang="en-US" altLang="zh-CN" sz="800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Incubation</a:t>
            </a:r>
          </a:p>
          <a:p>
            <a:pPr>
              <a:lnSpc>
                <a:spcPts val="1500"/>
              </a:lnSpc>
              <a:tabLst>
                <a:tab pos="177800" algn="l"/>
                <a:tab pos="546100" algn="l"/>
                <a:tab pos="723900" algn="l"/>
                <a:tab pos="736600" algn="l"/>
                <a:tab pos="1016000" algn="l"/>
                <a:tab pos="1028700" algn="l"/>
                <a:tab pos="1117600" algn="l"/>
              </a:tabLst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Migration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complexes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sample</a:t>
            </a:r>
          </a:p>
          <a:p>
            <a:pPr>
              <a:lnSpc>
                <a:spcPts val="900"/>
              </a:lnSpc>
              <a:tabLst>
                <a:tab pos="177800" algn="l"/>
                <a:tab pos="546100" algn="l"/>
                <a:tab pos="723900" algn="l"/>
                <a:tab pos="736600" algn="l"/>
                <a:tab pos="1016000" algn="l"/>
                <a:tab pos="1028700" algn="l"/>
                <a:tab pos="11176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application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window</a:t>
            </a:r>
          </a:p>
          <a:p>
            <a:pPr>
              <a:lnSpc>
                <a:spcPts val="1300"/>
              </a:lnSpc>
              <a:tabLst>
                <a:tab pos="177800" algn="l"/>
                <a:tab pos="546100" algn="l"/>
                <a:tab pos="723900" algn="l"/>
                <a:tab pos="736600" algn="l"/>
                <a:tab pos="1016000" algn="l"/>
                <a:tab pos="1028700" algn="l"/>
                <a:tab pos="11176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Anti-IgG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antibodies</a:t>
            </a:r>
          </a:p>
          <a:p>
            <a:pPr>
              <a:lnSpc>
                <a:spcPts val="900"/>
              </a:lnSpc>
              <a:tabLst>
                <a:tab pos="177800" algn="l"/>
                <a:tab pos="546100" algn="l"/>
                <a:tab pos="723900" algn="l"/>
                <a:tab pos="736600" algn="l"/>
                <a:tab pos="1016000" algn="l"/>
                <a:tab pos="1028700" algn="l"/>
                <a:tab pos="11176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bind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virus-specific</a:t>
            </a:r>
          </a:p>
          <a:p>
            <a:pPr>
              <a:lnSpc>
                <a:spcPts val="900"/>
              </a:lnSpc>
              <a:tabLst>
                <a:tab pos="177800" algn="l"/>
                <a:tab pos="546100" algn="l"/>
                <a:tab pos="723900" algn="l"/>
                <a:tab pos="736600" algn="l"/>
                <a:tab pos="1016000" algn="l"/>
                <a:tab pos="1028700" algn="l"/>
                <a:tab pos="11176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antibodies</a:t>
            </a:r>
          </a:p>
          <a:p>
            <a:pPr>
              <a:lnSpc>
                <a:spcPts val="1000"/>
              </a:lnSpc>
              <a:tabLst>
                <a:tab pos="177800" algn="l"/>
                <a:tab pos="546100" algn="l"/>
                <a:tab pos="723900" algn="l"/>
                <a:tab pos="736600" algn="l"/>
                <a:tab pos="1016000" algn="l"/>
                <a:tab pos="1028700" algn="l"/>
                <a:tab pos="1117600" algn="l"/>
              </a:tabLst>
            </a:pPr>
            <a:r>
              <a:rPr lang="en-US" altLang="zh-CN" dirty="0" smtClean="0"/>
              <a:t>					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Virus-specific</a:t>
            </a:r>
          </a:p>
          <a:p>
            <a:pPr>
              <a:lnSpc>
                <a:spcPts val="900"/>
              </a:lnSpc>
              <a:tabLst>
                <a:tab pos="177800" algn="l"/>
                <a:tab pos="546100" algn="l"/>
                <a:tab pos="723900" algn="l"/>
                <a:tab pos="736600" algn="l"/>
                <a:tab pos="1016000" algn="l"/>
                <a:tab pos="1028700" algn="l"/>
                <a:tab pos="1117600" algn="l"/>
              </a:tabLst>
            </a:pPr>
            <a:r>
              <a:rPr lang="en-US" altLang="zh-CN" dirty="0" smtClean="0"/>
              <a:t>				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antibodies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bind</a:t>
            </a:r>
          </a:p>
          <a:p>
            <a:pPr>
              <a:lnSpc>
                <a:spcPts val="900"/>
              </a:lnSpc>
              <a:tabLst>
                <a:tab pos="177800" algn="l"/>
                <a:tab pos="546100" algn="l"/>
                <a:tab pos="723900" algn="l"/>
                <a:tab pos="736600" algn="l"/>
                <a:tab pos="1016000" algn="l"/>
                <a:tab pos="1028700" algn="l"/>
                <a:tab pos="1117600" algn="l"/>
              </a:tabLst>
            </a:pPr>
            <a:r>
              <a:rPr lang="en-US" altLang="zh-CN" dirty="0" smtClean="0"/>
              <a:t>			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virus-IgG</a:t>
            </a:r>
          </a:p>
          <a:p>
            <a:pPr>
              <a:lnSpc>
                <a:spcPts val="900"/>
              </a:lnSpc>
              <a:tabLst>
                <a:tab pos="177800" algn="l"/>
                <a:tab pos="546100" algn="l"/>
                <a:tab pos="723900" algn="l"/>
                <a:tab pos="736600" algn="l"/>
                <a:tab pos="1016000" algn="l"/>
                <a:tab pos="1028700" algn="l"/>
                <a:tab pos="1117600" algn="l"/>
              </a:tabLst>
            </a:pPr>
            <a:r>
              <a:rPr lang="en-US" altLang="zh-CN" dirty="0" smtClean="0"/>
              <a:t>		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gold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bead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complexes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46831" y="6807200"/>
            <a:ext cx="5289405" cy="133241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700"/>
              </a:lnSpc>
              <a:tabLst>
                <a:tab pos="26543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window</a:t>
            </a:r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  <a:tabLst>
                <a:tab pos="26543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Fig.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13.5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Immunochromatography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(rapid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detection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patient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material).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</a:t>
            </a:r>
          </a:p>
          <a:p>
            <a:pPr>
              <a:lnSpc>
                <a:spcPct val="150000"/>
              </a:lnSpc>
              <a:tabLst>
                <a:tab pos="26543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aimed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detecting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liquid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patient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materials,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such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serum,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sputum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</a:p>
          <a:p>
            <a:pPr>
              <a:lnSpc>
                <a:spcPct val="150000"/>
              </a:lnSpc>
              <a:tabLst>
                <a:tab pos="26543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stool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samples.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Membranes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(nitrocellulose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similar)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coated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</a:t>
            </a:r>
          </a:p>
          <a:p>
            <a:pPr>
              <a:lnSpc>
                <a:spcPct val="150000"/>
              </a:lnSpc>
              <a:tabLst>
                <a:tab pos="26543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reagents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different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sections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(windows).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Sample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application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window: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large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quantities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gold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889000" y="508000"/>
            <a:ext cx="2184400" cy="2184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>
                <a:tab pos="25400" algn="l"/>
                <a:tab pos="88900" algn="l"/>
                <a:tab pos="1447800" algn="l"/>
                <a:tab pos="1473200" algn="l"/>
                <a:tab pos="1524000" algn="l"/>
              </a:tabLst>
            </a:pPr>
            <a:r>
              <a:rPr lang="en-US" altLang="zh-CN" dirty="0" smtClean="0"/>
              <a:t>		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How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Directly?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900"/>
              </a:lnSpc>
              <a:tabLst>
                <a:tab pos="25400" algn="l"/>
                <a:tab pos="88900" algn="l"/>
                <a:tab pos="1447800" algn="l"/>
                <a:tab pos="1473200" algn="l"/>
                <a:tab pos="1524000" algn="l"/>
              </a:tabLst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Membrane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000"/>
              </a:lnSpc>
              <a:tabLst>
                <a:tab pos="25400" algn="l"/>
                <a:tab pos="88900" algn="l"/>
                <a:tab pos="1447800" algn="l"/>
                <a:tab pos="1473200" algn="l"/>
                <a:tab pos="15240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Gold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beads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8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∅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altLang="zh-CN" sz="800" i="1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m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m)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                <a:tab pos="25400" algn="l"/>
                <a:tab pos="88900" algn="l"/>
                <a:tab pos="1447800" algn="l"/>
                <a:tab pos="1473200" algn="l"/>
                <a:tab pos="1524000" algn="l"/>
              </a:tabLst>
            </a:pPr>
            <a:r>
              <a:rPr lang="en-US" altLang="zh-CN" dirty="0" smtClean="0"/>
              <a:t>					</a:t>
            </a:r>
            <a:r>
              <a:rPr lang="en-US" altLang="zh-CN" sz="800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Application</a:t>
            </a:r>
          </a:p>
          <a:p>
            <a:pPr>
              <a:lnSpc>
                <a:spcPts val="900"/>
              </a:lnSpc>
              <a:tabLst>
                <a:tab pos="25400" algn="l"/>
                <a:tab pos="88900" algn="l"/>
                <a:tab pos="1447800" algn="l"/>
                <a:tab pos="1473200" algn="l"/>
                <a:tab pos="1524000" algn="l"/>
              </a:tabLst>
            </a:pPr>
            <a:r>
              <a:rPr lang="en-US" altLang="zh-CN" dirty="0" smtClean="0"/>
              <a:t>				</a:t>
            </a:r>
            <a:r>
              <a:rPr lang="en-US" altLang="zh-CN" sz="800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sample</a:t>
            </a:r>
          </a:p>
          <a:p>
            <a:pPr>
              <a:lnSpc>
                <a:spcPts val="900"/>
              </a:lnSpc>
              <a:tabLst>
                <a:tab pos="25400" algn="l"/>
                <a:tab pos="88900" algn="l"/>
                <a:tab pos="1447800" algn="l"/>
                <a:tab pos="1473200" algn="l"/>
                <a:tab pos="1524000" algn="l"/>
              </a:tabLst>
            </a:pPr>
            <a:r>
              <a:rPr lang="en-US" altLang="zh-CN" dirty="0" smtClean="0"/>
              <a:t>			</a:t>
            </a:r>
            <a:r>
              <a:rPr lang="en-US" altLang="zh-CN" sz="800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examined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3225800" y="495300"/>
            <a:ext cx="1663700" cy="1739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>
                <a:tab pos="114300" algn="l"/>
                <a:tab pos="203200" algn="l"/>
                <a:tab pos="457200" algn="l"/>
                <a:tab pos="482600" algn="l"/>
                <a:tab pos="736600" algn="l"/>
                <a:tab pos="1498600" algn="l"/>
              </a:tabLst>
            </a:pPr>
            <a:r>
              <a:rPr lang="en-US" altLang="zh-CN" dirty="0" smtClean="0"/>
              <a:t>						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171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200"/>
              </a:lnSpc>
              <a:tabLst>
                <a:tab pos="114300" algn="l"/>
                <a:tab pos="203200" algn="l"/>
                <a:tab pos="457200" algn="l"/>
                <a:tab pos="482600" algn="l"/>
                <a:tab pos="736600" algn="l"/>
                <a:tab pos="1498600" algn="l"/>
              </a:tabLst>
            </a:pPr>
            <a:r>
              <a:rPr lang="en-US" altLang="zh-CN" dirty="0" smtClean="0"/>
              <a:t>		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window</a:t>
            </a:r>
          </a:p>
          <a:p>
            <a:pPr>
              <a:lnSpc>
                <a:spcPts val="900"/>
              </a:lnSpc>
              <a:tabLst>
                <a:tab pos="114300" algn="l"/>
                <a:tab pos="203200" algn="l"/>
                <a:tab pos="457200" algn="l"/>
                <a:tab pos="482600" algn="l"/>
                <a:tab pos="736600" algn="l"/>
                <a:tab pos="14986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immobilized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anti-IgG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antibodies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900"/>
              </a:lnSpc>
              <a:tabLst>
                <a:tab pos="114300" algn="l"/>
                <a:tab pos="203200" algn="l"/>
                <a:tab pos="457200" algn="l"/>
                <a:tab pos="482600" algn="l"/>
                <a:tab pos="736600" algn="l"/>
                <a:tab pos="1498600" algn="l"/>
              </a:tabLst>
            </a:pPr>
            <a:r>
              <a:rPr lang="en-US" altLang="zh-CN" dirty="0" smtClean="0"/>
              <a:t>	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window:</a:t>
            </a:r>
          </a:p>
          <a:p>
            <a:pPr>
              <a:lnSpc>
                <a:spcPts val="900"/>
              </a:lnSpc>
              <a:tabLst>
                <a:tab pos="114300" algn="l"/>
                <a:tab pos="203200" algn="l"/>
                <a:tab pos="457200" algn="l"/>
                <a:tab pos="482600" algn="l"/>
                <a:tab pos="736600" algn="l"/>
                <a:tab pos="1498600" algn="l"/>
              </a:tabLst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immobilized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virus-specific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antibodies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600"/>
              </a:lnSpc>
              <a:tabLst>
                <a:tab pos="114300" algn="l"/>
                <a:tab pos="203200" algn="l"/>
                <a:tab pos="457200" algn="l"/>
                <a:tab pos="482600" algn="l"/>
                <a:tab pos="736600" algn="l"/>
                <a:tab pos="14986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Sample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application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window:</a:t>
            </a:r>
          </a:p>
          <a:p>
            <a:pPr>
              <a:lnSpc>
                <a:spcPts val="900"/>
              </a:lnSpc>
              <a:tabLst>
                <a:tab pos="114300" algn="l"/>
                <a:tab pos="203200" algn="l"/>
                <a:tab pos="457200" algn="l"/>
                <a:tab pos="482600" algn="l"/>
                <a:tab pos="736600" algn="l"/>
                <a:tab pos="1498600" algn="l"/>
              </a:tabLst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gold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beads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coated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virus-specific</a:t>
            </a:r>
          </a:p>
          <a:p>
            <a:pPr>
              <a:lnSpc>
                <a:spcPts val="900"/>
              </a:lnSpc>
              <a:tabLst>
                <a:tab pos="114300" algn="l"/>
                <a:tab pos="203200" algn="l"/>
                <a:tab pos="457200" algn="l"/>
                <a:tab pos="482600" algn="l"/>
                <a:tab pos="736600" algn="l"/>
                <a:tab pos="1498600" algn="l"/>
              </a:tabLst>
            </a:pPr>
            <a:r>
              <a:rPr lang="en-US" altLang="zh-CN" dirty="0" smtClean="0"/>
              <a:t>			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IgG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46831" y="191294"/>
            <a:ext cx="5410200" cy="3170099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Fig.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13.5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(continued)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beads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(diameter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20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mm)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contain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covalently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bound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IgG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antibodies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surface,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bind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specifically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epitopes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surface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pertinent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Results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window: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IgG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molecules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covalently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bound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membrane,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bind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same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different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epitopes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detected.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Control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window: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contains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anti-IgG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antibodies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covalently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bound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membrane.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principle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follows.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membrane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incubated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biopsy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material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application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window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placed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container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buffer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solution.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material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contains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question,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will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bind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IgG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antibodies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gold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beads.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Virus–IgG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gold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bead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complexes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unloaded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beads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migrate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buffer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front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into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results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window.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IgG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antibodies,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covalently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linked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membrane,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bind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free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epitopes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surface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way,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migration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virus–IgG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gold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beads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stopped,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form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golden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(dark)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band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results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window.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unloaded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(virus-free)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IgG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gold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beads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migrate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further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buffer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front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into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thecontrol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window,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where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theirmigration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stopped,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immobilized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anti-IgG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antibodies.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result,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second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band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arises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control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window.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From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strength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bands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their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ratio,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possible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infer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amount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starting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material.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material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does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not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contain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viruses,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only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one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band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will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formed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control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window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831" y="23082"/>
            <a:ext cx="54864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Polymerase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Chain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Reaction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polymerase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chain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(PCR)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allows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ampliﬁcation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very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small quantities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genomes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transcripts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directly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from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patient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material.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Theoretically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practically,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possible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even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single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nucleic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acid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molecule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 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sample.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Two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oligonucleotides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(primer)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must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selected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(15–20 nucleotides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length)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that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complementary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each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strand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double-stranded DNA,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ﬂanking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region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200–400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bases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real-time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PCR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also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signiﬁcantly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shorter).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converted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single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strands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heat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denaturation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(usually at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94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C).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Subsequently,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primers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added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high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molar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excess,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they hybridize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respective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strands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during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annealing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form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short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double-stranded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regions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(annealing,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usually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50–60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C).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mixture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also contains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heat-stable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form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polymerase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(usually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Taq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polymerase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from 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thermophilic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bacterium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Thermus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aquaticus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four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nucleoside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triphosphates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dATP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dGTP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dCTP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dTTP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appropriate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concentrations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buffer systems.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hybridized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oligonucleotides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function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primers.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provide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 necessary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free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30-OH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ends,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Taq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polymerase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synthesizes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complementary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sequence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(elongation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chain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extension,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usually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72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C).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 step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completes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ﬁrst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cycle.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result,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two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double-stranded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molecules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 present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mixture,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separated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again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short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heat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denaturation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step,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initiates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second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cycle.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During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following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annealing,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031" y="38894"/>
            <a:ext cx="5334000" cy="475514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oligonucleotides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hybridize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again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single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strands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serve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primer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 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synthesis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further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double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strands: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thus,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original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molecule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been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ampliﬁed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chain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four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double-stranded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molecules.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cycles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 repeated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often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desired,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achieving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logarithmic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ampliﬁcation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nucleic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acid molecules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(2n,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number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cycles;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FF"/>
                </a:solidFill>
                <a:latin typeface="Segoe UI" pitchFamily="18" charset="0"/>
                <a:cs typeface="Segoe UI" pitchFamily="18" charset="0"/>
              </a:rPr>
              <a:t>Fig.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FF"/>
                </a:solidFill>
                <a:latin typeface="Segoe UI" pitchFamily="18" charset="0"/>
                <a:cs typeface="Segoe UI" pitchFamily="18" charset="0"/>
              </a:rPr>
              <a:t>13.6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).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After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about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30–40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cycles,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 logarithmic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ampliﬁcation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phase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ends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owing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depletion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reagents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enzyme; 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PCR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ampliﬁcation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products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separated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agarose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gel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electrophoresis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 visualized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staining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ethidium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bromide.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resulting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fragment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identiﬁed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according 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its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size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after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separation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mixture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agarose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gel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electrophoresis,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 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subsequent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Southern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blot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assay;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Since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very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stable over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long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periods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time,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its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sequences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older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even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ﬁxed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tissue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samples.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Therefore,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very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old,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formaldehyde- conserved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samples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even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embalmed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mummies.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smtClean="0"/>
              <a:t>	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original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nucleic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acid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RNA,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primarily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converted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single-stranded DNA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reverse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transcriptase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appropriate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primer.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followed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 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ampliﬁcation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reactions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described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above.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1200" dirty="0" smtClean="0">
              <a:solidFill>
                <a:srgbClr val="FF0000"/>
              </a:solidFill>
              <a:latin typeface="Segoe UI" pitchFamily="18" charset="0"/>
              <a:cs typeface="Segoe UI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031" y="81399"/>
            <a:ext cx="533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smtClean="0"/>
              <a:t>	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Nowadays,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automated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systems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that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allow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quantitative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determination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nucleic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acids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starting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material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(real-time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PCR).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purpose, 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molecules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ampliﬁed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described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above.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deﬁned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 single-stranded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probes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have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length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25–40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nucleotides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complementary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sequences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ampliﬁed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regions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added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mixture. These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sequence-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probes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labelled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ﬂuorescent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group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50 terminus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(e.g.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6-carboxyﬂuorescein).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Conversely,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carry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different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chemical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6200" y="850900"/>
            <a:ext cx="1511300" cy="59309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4089400" y="863600"/>
            <a:ext cx="736600" cy="1155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>
                <a:tab pos="38100" algn="l"/>
                <a:tab pos="88900" algn="l"/>
                <a:tab pos="152400" algn="l"/>
                <a:tab pos="165100" algn="l"/>
                <a:tab pos="203200" algn="l"/>
              </a:tabLst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Double-stranded</a:t>
            </a:r>
          </a:p>
          <a:p>
            <a:pPr>
              <a:lnSpc>
                <a:spcPts val="900"/>
              </a:lnSpc>
              <a:tabLst>
                <a:tab pos="38100" algn="l"/>
                <a:tab pos="88900" algn="l"/>
                <a:tab pos="152400" algn="l"/>
                <a:tab pos="165100" algn="l"/>
                <a:tab pos="203200" algn="l"/>
              </a:tabLst>
            </a:pPr>
            <a:r>
              <a:rPr lang="en-US" altLang="zh-CN" dirty="0" smtClean="0"/>
              <a:t>		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DNA</a:t>
            </a:r>
          </a:p>
          <a:p>
            <a:pPr>
              <a:lnSpc>
                <a:spcPts val="1100"/>
              </a:lnSpc>
              <a:tabLst>
                <a:tab pos="38100" algn="l"/>
                <a:tab pos="88900" algn="l"/>
                <a:tab pos="152400" algn="l"/>
                <a:tab pos="165100" algn="l"/>
                <a:tab pos="203200" algn="l"/>
              </a:tabLst>
            </a:pPr>
            <a:r>
              <a:rPr lang="en-US" altLang="zh-CN" dirty="0" smtClean="0"/>
              <a:t>			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Heating</a:t>
            </a:r>
          </a:p>
          <a:p>
            <a:pPr>
              <a:lnSpc>
                <a:spcPts val="900"/>
              </a:lnSpc>
              <a:tabLst>
                <a:tab pos="38100" algn="l"/>
                <a:tab pos="88900" algn="l"/>
                <a:tab pos="152400" algn="l"/>
                <a:tab pos="165100" algn="l"/>
                <a:tab pos="2032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denaturation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                <a:tab pos="38100" algn="l"/>
                <a:tab pos="88900" algn="l"/>
                <a:tab pos="152400" algn="l"/>
                <a:tab pos="165100" algn="l"/>
                <a:tab pos="203200" algn="l"/>
              </a:tabLst>
            </a:pPr>
            <a:r>
              <a:rPr lang="en-US" altLang="zh-CN" dirty="0" smtClean="0"/>
              <a:t>	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Annealing</a:t>
            </a:r>
          </a:p>
          <a:p>
            <a:pPr>
              <a:lnSpc>
                <a:spcPts val="900"/>
              </a:lnSpc>
              <a:tabLst>
                <a:tab pos="38100" algn="l"/>
                <a:tab pos="88900" algn="l"/>
                <a:tab pos="152400" algn="l"/>
                <a:tab pos="165100" algn="l"/>
                <a:tab pos="2032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hybridization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of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4102100" y="2019300"/>
            <a:ext cx="723900" cy="215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>
                <a:tab pos="152400" algn="l"/>
              </a:tabLst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oligonucleotides</a:t>
            </a:r>
          </a:p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excess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4127500" y="2844800"/>
            <a:ext cx="660400" cy="88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/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Polymerization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4178300" y="3759200"/>
            <a:ext cx="558800" cy="215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>
                <a:tab pos="1143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Heating</a:t>
            </a:r>
          </a:p>
          <a:p>
            <a:pPr>
              <a:lnSpc>
                <a:spcPts val="900"/>
              </a:lnSpc>
              <a:tabLst>
                <a:tab pos="114300" algn="l"/>
              </a:tabLst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denaturation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4038600" y="4914900"/>
            <a:ext cx="850900" cy="457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>
                <a:tab pos="63500" algn="l"/>
                <a:tab pos="88900" algn="l"/>
                <a:tab pos="203200" algn="l"/>
              </a:tabLst>
            </a:pPr>
            <a:r>
              <a:rPr lang="en-US" altLang="zh-CN" dirty="0" smtClean="0"/>
              <a:t>	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Annealing</a:t>
            </a:r>
          </a:p>
          <a:p>
            <a:pPr>
              <a:lnSpc>
                <a:spcPts val="900"/>
              </a:lnSpc>
              <a:tabLst>
                <a:tab pos="63500" algn="l"/>
                <a:tab pos="88900" algn="l"/>
                <a:tab pos="2032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hybridization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pPr>
              <a:lnSpc>
                <a:spcPts val="900"/>
              </a:lnSpc>
              <a:tabLst>
                <a:tab pos="63500" algn="l"/>
                <a:tab pos="88900" algn="l"/>
                <a:tab pos="2032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oligonucleotides</a:t>
            </a:r>
          </a:p>
          <a:p>
            <a:pPr>
              <a:lnSpc>
                <a:spcPts val="900"/>
              </a:lnSpc>
              <a:tabLst>
                <a:tab pos="63500" algn="l"/>
                <a:tab pos="88900" algn="l"/>
                <a:tab pos="203200" algn="l"/>
              </a:tabLst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polymerization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3835400" y="4152900"/>
            <a:ext cx="63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2921000" y="3708400"/>
            <a:ext cx="63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2946400" y="2641600"/>
            <a:ext cx="63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3759200" y="2095500"/>
            <a:ext cx="63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3784600" y="3098800"/>
            <a:ext cx="63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2781300" y="4838700"/>
            <a:ext cx="127000" cy="558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>
                <a:tab pos="63500" algn="l"/>
              </a:tabLst>
            </a:pPr>
            <a:r>
              <a:rPr lang="en-US" altLang="zh-CN" dirty="0" smtClean="0"/>
              <a:t>	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                <a:tab pos="63500" algn="l"/>
              </a:tabLst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3784600" y="4838700"/>
            <a:ext cx="127000" cy="558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>
                <a:tab pos="50800" algn="l"/>
              </a:tabLst>
            </a:pPr>
            <a:r>
              <a:rPr lang="en-US" altLang="zh-CN" dirty="0" smtClean="0"/>
              <a:t>	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                <a:tab pos="50800" algn="l"/>
              </a:tabLst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2844800" y="4152900"/>
            <a:ext cx="63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3924300" y="3708400"/>
            <a:ext cx="63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3911600" y="2641600"/>
            <a:ext cx="63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18" name="TextBox 1"/>
          <p:cNvSpPr txBox="1"/>
          <p:nvPr/>
        </p:nvSpPr>
        <p:spPr>
          <a:xfrm>
            <a:off x="2781300" y="2095500"/>
            <a:ext cx="63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19" name="TextBox 1"/>
          <p:cNvSpPr txBox="1"/>
          <p:nvPr/>
        </p:nvSpPr>
        <p:spPr>
          <a:xfrm>
            <a:off x="3848100" y="812800"/>
            <a:ext cx="76200" cy="1003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  <a:p>
            <a:pPr>
              <a:lnSpc>
                <a:spcPts val="14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20" name="TextBox 1"/>
          <p:cNvSpPr txBox="1"/>
          <p:nvPr/>
        </p:nvSpPr>
        <p:spPr>
          <a:xfrm>
            <a:off x="2844800" y="812800"/>
            <a:ext cx="88900" cy="1003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>
                <a:tab pos="25400" algn="l"/>
              </a:tabLst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  <a:p>
            <a:pPr>
              <a:lnSpc>
                <a:spcPts val="1400"/>
              </a:lnSpc>
              <a:tabLst>
                <a:tab pos="25400" algn="l"/>
              </a:tabLst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                <a:tab pos="25400" algn="l"/>
              </a:tabLst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  <a:tabLst>
                <a:tab pos="25400" algn="l"/>
              </a:tabLst>
            </a:pPr>
            <a:r>
              <a:rPr lang="en-US" altLang="zh-CN" dirty="0" smtClean="0"/>
              <a:t>	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2781300" y="3086100"/>
            <a:ext cx="63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2755900" y="3416300"/>
            <a:ext cx="63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DC067A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DC067A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23" name="TextBox 1"/>
          <p:cNvSpPr txBox="1"/>
          <p:nvPr/>
        </p:nvSpPr>
        <p:spPr>
          <a:xfrm>
            <a:off x="2781300" y="2336800"/>
            <a:ext cx="63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DC067A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DC067A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24" name="TextBox 1"/>
          <p:cNvSpPr txBox="1"/>
          <p:nvPr/>
        </p:nvSpPr>
        <p:spPr>
          <a:xfrm>
            <a:off x="3911600" y="2387600"/>
            <a:ext cx="63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DC067A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DC067A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25" name="TextBox 1"/>
          <p:cNvSpPr txBox="1"/>
          <p:nvPr/>
        </p:nvSpPr>
        <p:spPr>
          <a:xfrm>
            <a:off x="3924300" y="3365500"/>
            <a:ext cx="63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DC067A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DC067A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26" name="TextBox 1"/>
          <p:cNvSpPr txBox="1"/>
          <p:nvPr/>
        </p:nvSpPr>
        <p:spPr>
          <a:xfrm>
            <a:off x="2552700" y="5638800"/>
            <a:ext cx="63500" cy="495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DC067A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DC067A"/>
                </a:solidFill>
                <a:latin typeface="Symbol" pitchFamily="18" charset="0"/>
                <a:cs typeface="Symbol" pitchFamily="18" charset="0"/>
              </a:rPr>
              <a:t>′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DC067A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DC067A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27" name="TextBox 1"/>
          <p:cNvSpPr txBox="1"/>
          <p:nvPr/>
        </p:nvSpPr>
        <p:spPr>
          <a:xfrm>
            <a:off x="2768600" y="5588000"/>
            <a:ext cx="1219200" cy="1333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>
                <a:tab pos="38100" algn="l"/>
                <a:tab pos="152400" algn="l"/>
                <a:tab pos="1143000" algn="l"/>
                <a:tab pos="1155700" algn="l"/>
              </a:tabLst>
            </a:pPr>
            <a:r>
              <a:rPr lang="en-US" altLang="zh-CN" dirty="0" smtClean="0"/>
              <a:t>			</a:t>
            </a:r>
            <a:r>
              <a:rPr lang="en-US" altLang="zh-CN" sz="700" dirty="0" smtClean="0">
                <a:solidFill>
                  <a:srgbClr val="DC067A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DC067A"/>
                </a:solidFill>
                <a:latin typeface="Symbol" pitchFamily="18" charset="0"/>
                <a:cs typeface="Symbol" pitchFamily="18" charset="0"/>
              </a:rPr>
              <a:t>′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100"/>
              </a:lnSpc>
              <a:tabLst>
                <a:tab pos="38100" algn="l"/>
                <a:tab pos="152400" algn="l"/>
                <a:tab pos="1143000" algn="l"/>
                <a:tab pos="1155700" algn="l"/>
              </a:tabLst>
            </a:pPr>
            <a:r>
              <a:rPr lang="en-US" altLang="zh-CN" sz="700" dirty="0" smtClean="0">
                <a:solidFill>
                  <a:srgbClr val="DC067A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DC067A"/>
                </a:solidFill>
                <a:latin typeface="Symbol" pitchFamily="18" charset="0"/>
                <a:cs typeface="Symbol" pitchFamily="18" charset="0"/>
              </a:rPr>
              <a:t>′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200"/>
              </a:lnSpc>
              <a:tabLst>
                <a:tab pos="38100" algn="l"/>
                <a:tab pos="152400" algn="l"/>
                <a:tab pos="1143000" algn="l"/>
                <a:tab pos="1155700" algn="l"/>
              </a:tabLst>
            </a:pPr>
            <a:r>
              <a:rPr lang="en-US" altLang="zh-CN" dirty="0" smtClean="0"/>
              <a:t>		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  <a:p>
            <a:pPr>
              <a:lnSpc>
                <a:spcPts val="0"/>
              </a:lnSpc>
              <a:tabLst>
                <a:tab pos="38100" algn="l"/>
                <a:tab pos="152400" algn="l"/>
                <a:tab pos="1143000" algn="l"/>
                <a:tab pos="1155700" algn="l"/>
              </a:tabLst>
            </a:pPr>
            <a:r>
              <a:rPr lang="en-US" altLang="zh-CN" dirty="0" smtClean="0"/>
              <a:t>				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′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200"/>
              </a:lnSpc>
              <a:tabLst>
                <a:tab pos="38100" algn="l"/>
                <a:tab pos="152400" algn="l"/>
                <a:tab pos="1143000" algn="l"/>
                <a:tab pos="11557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Logarithmic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amplification</a:t>
            </a:r>
          </a:p>
        </p:txBody>
      </p:sp>
      <p:sp>
        <p:nvSpPr>
          <p:cNvPr id="28" name="TextBox 1"/>
          <p:cNvSpPr txBox="1"/>
          <p:nvPr/>
        </p:nvSpPr>
        <p:spPr>
          <a:xfrm>
            <a:off x="4114800" y="5664200"/>
            <a:ext cx="622300" cy="1104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>
                <a:tab pos="63500" algn="l"/>
                <a:tab pos="139700" algn="l"/>
              </a:tabLst>
            </a:pPr>
            <a:r>
              <a:rPr lang="en-US" altLang="zh-CN" sz="700" dirty="0" smtClean="0">
                <a:solidFill>
                  <a:srgbClr val="DC067A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700" dirty="0" smtClean="0">
                <a:solidFill>
                  <a:srgbClr val="DC067A"/>
                </a:solidFill>
                <a:latin typeface="Symbol" pitchFamily="18" charset="0"/>
                <a:cs typeface="Symbol" pitchFamily="18" charset="0"/>
              </a:rPr>
              <a:t>′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900"/>
              </a:lnSpc>
              <a:tabLst>
                <a:tab pos="63500" algn="l"/>
                <a:tab pos="139700" algn="l"/>
              </a:tabLst>
            </a:pPr>
            <a:r>
              <a:rPr lang="en-US" altLang="zh-CN" sz="700" dirty="0" smtClean="0">
                <a:solidFill>
                  <a:srgbClr val="DC067A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700" dirty="0" smtClean="0">
                <a:solidFill>
                  <a:srgbClr val="DC067A"/>
                </a:solidFill>
                <a:latin typeface="Symbol" pitchFamily="18" charset="0"/>
                <a:cs typeface="Symbol" pitchFamily="18" charset="0"/>
              </a:rPr>
              <a:t>′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800"/>
              </a:lnSpc>
              <a:tabLst>
                <a:tab pos="63500" algn="l"/>
                <a:tab pos="1397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Repetition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pPr>
              <a:lnSpc>
                <a:spcPts val="900"/>
              </a:lnSpc>
              <a:tabLst>
                <a:tab pos="63500" algn="l"/>
                <a:tab pos="1397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steps</a:t>
            </a:r>
          </a:p>
        </p:txBody>
      </p:sp>
      <p:sp>
        <p:nvSpPr>
          <p:cNvPr id="29" name="TextBox 1"/>
          <p:cNvSpPr txBox="1"/>
          <p:nvPr/>
        </p:nvSpPr>
        <p:spPr>
          <a:xfrm>
            <a:off x="3937000" y="4394200"/>
            <a:ext cx="63500" cy="304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DC067A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DC067A"/>
                </a:solidFill>
                <a:latin typeface="Symbol" pitchFamily="18" charset="0"/>
                <a:cs typeface="Symbol" pitchFamily="18" charset="0"/>
              </a:rPr>
              <a:t>′</a:t>
            </a:r>
          </a:p>
          <a:p>
            <a:pPr>
              <a:lnSpc>
                <a:spcPts val="1500"/>
              </a:lnSpc>
              <a:tabLst/>
            </a:pPr>
            <a:r>
              <a:rPr lang="en-US" altLang="zh-CN" sz="700" dirty="0" smtClean="0">
                <a:solidFill>
                  <a:srgbClr val="DC067A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700" dirty="0" smtClean="0">
                <a:solidFill>
                  <a:srgbClr val="DC067A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30" name="TextBox 1"/>
          <p:cNvSpPr txBox="1"/>
          <p:nvPr/>
        </p:nvSpPr>
        <p:spPr>
          <a:xfrm>
            <a:off x="2730500" y="4394200"/>
            <a:ext cx="63500" cy="304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DC067A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700" dirty="0" smtClean="0">
                <a:solidFill>
                  <a:srgbClr val="DC067A"/>
                </a:solidFill>
                <a:latin typeface="Symbol" pitchFamily="18" charset="0"/>
                <a:cs typeface="Symbol" pitchFamily="18" charset="0"/>
              </a:rPr>
              <a:t>′</a:t>
            </a:r>
          </a:p>
          <a:p>
            <a:pPr>
              <a:lnSpc>
                <a:spcPts val="1500"/>
              </a:lnSpc>
              <a:tabLst/>
            </a:pPr>
            <a:r>
              <a:rPr lang="en-US" altLang="zh-CN" sz="700" dirty="0" smtClean="0">
                <a:solidFill>
                  <a:srgbClr val="DC067A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700" dirty="0" smtClean="0">
                <a:solidFill>
                  <a:srgbClr val="DC067A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31" name="TextBox 1"/>
          <p:cNvSpPr txBox="1"/>
          <p:nvPr/>
        </p:nvSpPr>
        <p:spPr>
          <a:xfrm>
            <a:off x="3200400" y="2476500"/>
            <a:ext cx="63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700" dirty="0" smtClean="0">
                <a:solidFill>
                  <a:srgbClr val="DC067A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700" dirty="0" smtClean="0">
                <a:solidFill>
                  <a:srgbClr val="DC067A"/>
                </a:solidFill>
                <a:latin typeface="Symbol" pitchFamily="18" charset="0"/>
                <a:cs typeface="Symbol" pitchFamily="18" charset="0"/>
              </a:rPr>
              <a:t>′</a:t>
            </a:r>
          </a:p>
        </p:txBody>
      </p:sp>
      <p:sp>
        <p:nvSpPr>
          <p:cNvPr id="1024" name="TextBox 1"/>
          <p:cNvSpPr txBox="1"/>
          <p:nvPr/>
        </p:nvSpPr>
        <p:spPr>
          <a:xfrm>
            <a:off x="673100" y="774700"/>
            <a:ext cx="1155700" cy="241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Fig.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13.6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Principle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</a:p>
          <a:p>
            <a:pPr>
              <a:lnSpc>
                <a:spcPts val="8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polymerase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chain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51631" y="191294"/>
            <a:ext cx="3698000" cy="22858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400"/>
              </a:lnSpc>
              <a:tabLst/>
            </a:pPr>
            <a:r>
              <a:rPr lang="en-US" altLang="zh-CN" sz="16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How</a:t>
            </a:r>
            <a:r>
              <a:rPr lang="en-US" altLang="zh-C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Viruses</a:t>
            </a:r>
            <a:r>
              <a:rPr lang="en-US" altLang="zh-C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Detected</a:t>
            </a:r>
            <a:r>
              <a:rPr lang="en-US" altLang="zh-C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Directly?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123032" y="496094"/>
            <a:ext cx="5378314" cy="6170920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1400"/>
              </a:lnSpc>
              <a:tabLst>
                <a:tab pos="152400" algn="l"/>
              </a:tabLst>
            </a:pPr>
            <a:r>
              <a:rPr lang="en-US" altLang="zh-CN" sz="1095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Cultivation</a:t>
            </a:r>
            <a:r>
              <a:rPr lang="en-US" altLang="zh-C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Derived</a:t>
            </a:r>
            <a:r>
              <a:rPr lang="en-US" altLang="zh-C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Detection</a:t>
            </a:r>
            <a:r>
              <a:rPr lang="en-US" altLang="zh-CN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Systems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cultivation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propagation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continuously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growing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lines 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available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today.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preferentially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sterile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patient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material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investigated,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such as </a:t>
            </a:r>
            <a:r>
              <a:rPr lang="en-US" altLang="zh-CN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blood,serum,pharyngeal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</a:t>
            </a:r>
            <a:r>
              <a:rPr lang="en-US" altLang="zh-CN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lavage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or urine, is freed from raw impurities and incubated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small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volume.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following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days,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 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microscopically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checked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morphological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changes,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appearance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cytopathic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effects,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plaques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layer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death,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inclusion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bodies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 giant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allow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initial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inference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replicating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 also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serve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evidence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present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starting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material.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dirty="0" smtClean="0"/>
              <a:t>		</a:t>
            </a:r>
            <a:endParaRPr lang="en-US" altLang="zh-CN" sz="996" dirty="0" smtClean="0">
              <a:solidFill>
                <a:srgbClr val="000000"/>
              </a:solidFill>
              <a:latin typeface="Segoe UI" pitchFamily="18" charset="0"/>
              <a:cs typeface="Segoe UI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031" y="191294"/>
            <a:ext cx="5334000" cy="6417141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genomes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present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 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sample,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nucleotides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degraded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exonuclease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activity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Taq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polymerase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during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polymerization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process.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nucleic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acid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starting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material,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higher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ﬂuorescence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intensity.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Common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procedures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have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logarithmic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ampliﬁcation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efﬁciency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six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 eight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logarithmic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magnitudes.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several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primer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pairs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differentially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labelled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probes,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various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ampliﬁcation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products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also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speciﬁcally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quantitatively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single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assay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(multiplex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PCR).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Thus,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internal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controls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 possible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checking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both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extraction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efﬁciency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possible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internal inhibitions.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Another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advantage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real-time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PCR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signiﬁcantly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reduced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risk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 end-product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contamination.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Situ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Hybridization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frozen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sections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tissues,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pathology,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 RNA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situ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hybridization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labelled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DNA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RNA probes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that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complementary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target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sequence.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Usually,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probes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labelled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3H-thymidine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biotinylated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nucleotide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derivatives.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ﬁrst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case,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after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hybridization,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frozen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sections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ﬁlm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emulsion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 subsequently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developed,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whereby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granular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blackness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observed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 infected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microscopic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examination.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method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combined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 PCR,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even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minute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amounts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nucleic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acids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frozen sections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situ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PCR).</a:t>
            </a:r>
            <a:endParaRPr lang="en-US" altLang="zh-CN" sz="1200" dirty="0" smtClean="0"/>
          </a:p>
          <a:p>
            <a:pPr>
              <a:lnSpc>
                <a:spcPct val="150000"/>
              </a:lnSpc>
              <a:tabLst>
                <a:tab pos="152400" algn="l"/>
              </a:tabLst>
            </a:pPr>
            <a:endParaRPr lang="en-US" altLang="zh-CN" sz="1200" dirty="0" smtClean="0">
              <a:solidFill>
                <a:srgbClr val="000000"/>
              </a:solidFill>
              <a:latin typeface="Segoe UI" pitchFamily="18" charset="0"/>
              <a:cs typeface="Segoe UI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831" y="-80436"/>
            <a:ext cx="5486400" cy="3647152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ct val="150000"/>
              </a:lnSpc>
              <a:tabLst/>
            </a:pP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Specific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Immune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Reactions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Used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Indirect Detection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Infections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.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IgM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antibodies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generally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indicate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acute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recent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infection.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contrast,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IgG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antibodies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against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detected,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former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 inferred.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also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indicative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status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protects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person from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new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same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pathogen.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Especially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diagnosis 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acute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infections,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important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determine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concentration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IgM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IgG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antibodies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during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infection.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Occasionally,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also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IgA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antibodies.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All antibodies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Western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blot,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ELISA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indirect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immunoﬂuorescence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analyses.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Sometimes,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haemagglutination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-inhibition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also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used.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functions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associated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immunoglobulins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their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ability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 neutralize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corresponding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examines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whether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immunoglobulins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inhibit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vitro.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12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tabLst/>
            </a:pPr>
            <a:endParaRPr lang="en-US" altLang="zh-CN" sz="1200" dirty="0" smtClean="0">
              <a:solidFill>
                <a:srgbClr val="000000"/>
              </a:solidFill>
              <a:latin typeface="Segoe UI" pitchFamily="18" charset="0"/>
              <a:cs typeface="Segoe UI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031" y="343694"/>
            <a:ext cx="5334000" cy="83561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Indirect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Immunofluorescence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Tests</a:t>
            </a:r>
          </a:p>
          <a:p>
            <a:pPr>
              <a:lnSpc>
                <a:spcPct val="150000"/>
              </a:lnSpc>
            </a:pPr>
            <a:endParaRPr lang="en-US" altLang="zh-CN" sz="1200" dirty="0" smtClean="0"/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purpose,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vitro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culture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deposited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ﬁxed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slides.The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serum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dilutions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added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bound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antibodies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detected 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ﬂuorescein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isothiocyanate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conjugated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immunoglobulins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that,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depending 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question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answered,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directed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against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IgG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IgM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species examined.</a:t>
            </a:r>
          </a:p>
          <a:p>
            <a:pPr>
              <a:lnSpc>
                <a:spcPct val="150000"/>
              </a:lnSpc>
            </a:pPr>
            <a:endParaRPr lang="en-US" altLang="zh-CN" sz="1200" dirty="0" smtClean="0"/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Systems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Detection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Cellular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Immune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Response</a:t>
            </a:r>
          </a:p>
          <a:p>
            <a:pPr>
              <a:lnSpc>
                <a:spcPct val="150000"/>
              </a:lnSpc>
            </a:pPr>
            <a:endParaRPr lang="en-US" altLang="zh-CN" sz="1200" dirty="0" smtClean="0"/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 systems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considerably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complex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those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employed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detection 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antibodies.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ﬁrst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step,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lymphocytes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must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isolated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from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 blood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subjects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density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gradient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centrifugation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(e.g.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Ficoll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gradient)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 enriched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lysis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erythrocytes.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further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puriﬁcation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different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populations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performed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binding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magnetic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beads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speciﬁcantibodies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(e.g.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directed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against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CD4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CD8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receptors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surface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T-helper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cytotoxic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lymphocytes).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Alternatively,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labelled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antibodies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directed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against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certain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surface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isolated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ﬂuorescence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-activated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sorting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(FACS).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second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step,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respective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T-cell populations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analysed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tests.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smtClean="0"/>
              <a:t>		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lymphocyte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proliferation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stimulation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speciﬁcally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reactive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lymphocyte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populations.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procedure,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isolated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lymphocytes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 incubated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antigens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question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antigen-presenting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Lymphocytes,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recognize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antigen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question,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begin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proliferate</a:t>
            </a:r>
            <a:r>
              <a:rPr lang="en-US" altLang="zh-CN" sz="1200" dirty="0" smtClean="0">
                <a:solidFill>
                  <a:srgbClr val="FF0000"/>
                </a:solidFill>
                <a:latin typeface="Segoe UI" pitchFamily="18" charset="0"/>
                <a:cs typeface="Segoe UI" pitchFamily="18" charset="0"/>
              </a:rPr>
              <a:t> </a:t>
            </a:r>
            <a:r>
              <a:rPr lang="en-US" altLang="zh-CN" sz="1200" dirty="0" smtClean="0"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latin typeface="Segoe UI" pitchFamily="18" charset="0"/>
                <a:cs typeface="Segoe UI" pitchFamily="18" charset="0"/>
              </a:rPr>
              <a:t>followed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latin typeface="Segoe UI" pitchFamily="18" charset="0"/>
                <a:cs typeface="Segoe UI" pitchFamily="18" charset="0"/>
              </a:rPr>
              <a:t>measuring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latin typeface="Segoe UI" pitchFamily="18" charset="0"/>
                <a:cs typeface="Segoe UI" pitchFamily="18" charset="0"/>
              </a:rPr>
              <a:t>incorporation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latin typeface="Segoe UI" pitchFamily="18" charset="0"/>
                <a:cs typeface="Segoe UI" pitchFamily="18" charset="0"/>
              </a:rPr>
              <a:t>radioactive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latin typeface="Segoe UI" pitchFamily="18" charset="0"/>
                <a:cs typeface="Segoe UI" pitchFamily="18" charset="0"/>
              </a:rPr>
              <a:t>nucleotide into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latin typeface="Segoe UI" pitchFamily="18" charset="0"/>
                <a:cs typeface="Segoe UI" pitchFamily="18" charset="0"/>
              </a:rPr>
              <a:t>cellular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latin typeface="Segoe UI" pitchFamily="18" charset="0"/>
                <a:cs typeface="Segoe UI" pitchFamily="18" charset="0"/>
              </a:rPr>
              <a:t>DNA.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1200" dirty="0" smtClean="0">
              <a:latin typeface="Segoe UI" pitchFamily="18" charset="0"/>
              <a:cs typeface="Segoe UI" pitchFamily="18" charset="0"/>
            </a:endParaRP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endParaRPr lang="en-US" altLang="zh-CN" sz="1200" dirty="0" smtClean="0">
              <a:solidFill>
                <a:srgbClr val="000000"/>
              </a:solidFill>
              <a:latin typeface="Segoe UI" pitchFamily="18" charset="0"/>
              <a:cs typeface="Segoe UI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031" y="-10715"/>
            <a:ext cx="533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Alternatively,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secreted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(such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certain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interleukins),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released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result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lymphocyte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recognition,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ELISA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culture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supernatant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means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enzyme-linked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immunosorbent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spot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level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individual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cells.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smtClean="0"/>
              <a:t>	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enzyme-linked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immunosorbent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spot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quantitative determination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lymphocytes,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produce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secrete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certain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(such 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interleukins,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chemokines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antibodies)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result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antigen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recognition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repeated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stimulation).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1200" dirty="0" smtClean="0">
              <a:solidFill>
                <a:srgbClr val="FF0000"/>
              </a:solidFill>
              <a:latin typeface="Segoe UI" pitchFamily="18" charset="0"/>
              <a:cs typeface="Segoe UI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900" y="1193800"/>
            <a:ext cx="4051300" cy="3175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 rot="16200000">
            <a:off x="2768600" y="3594100"/>
            <a:ext cx="10160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Fluorescence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(tetramer)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774700" y="1104900"/>
            <a:ext cx="736600" cy="177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>
                <a:tab pos="114300" algn="l"/>
              </a:tabLst>
            </a:pPr>
            <a:r>
              <a:rPr lang="en-US" altLang="zh-CN" dirty="0" smtClean="0"/>
              <a:t>	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Recombinant</a:t>
            </a:r>
          </a:p>
          <a:p>
            <a:pPr>
              <a:lnSpc>
                <a:spcPts val="800"/>
              </a:lnSpc>
              <a:tabLst>
                <a:tab pos="114300" algn="l"/>
              </a:tabLst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HLA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class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protein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3048000" y="1016000"/>
            <a:ext cx="8509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Fluorescently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labelled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3225800" y="1117600"/>
            <a:ext cx="4953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streptavidine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3721100" y="1409700"/>
            <a:ext cx="4572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Streptavidin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2984500" y="1739900"/>
            <a:ext cx="7366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Tetramer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formation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2374900" y="3733800"/>
            <a:ext cx="5715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FACS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analysis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3619500" y="4330700"/>
            <a:ext cx="8636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Fluorescence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(CD8)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3314700" y="4267200"/>
            <a:ext cx="381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3479800" y="3759200"/>
            <a:ext cx="1778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CD8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3390900" y="3860800"/>
            <a:ext cx="3429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Tetramer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4191000" y="3860800"/>
            <a:ext cx="3429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Tetramer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4191000" y="3340100"/>
            <a:ext cx="342900" cy="508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>
                <a:tab pos="88900" algn="l"/>
              </a:tabLst>
            </a:pPr>
            <a:r>
              <a:rPr lang="en-US" altLang="zh-CN" dirty="0" smtClean="0"/>
              <a:t>	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CD8</a:t>
            </a:r>
          </a:p>
          <a:p>
            <a:pPr>
              <a:lnSpc>
                <a:spcPts val="700"/>
              </a:lnSpc>
              <a:tabLst>
                <a:tab pos="88900" algn="l"/>
              </a:tabLst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Tetramer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600"/>
              </a:lnSpc>
              <a:tabLst>
                <a:tab pos="88900" algn="l"/>
              </a:tabLst>
            </a:pPr>
            <a:r>
              <a:rPr lang="en-US" altLang="zh-CN" dirty="0" smtClean="0"/>
              <a:t>	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CD8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1587500" y="4191000"/>
            <a:ext cx="787400" cy="203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>
                <a:tab pos="63500" algn="l"/>
              </a:tabLst>
            </a:pPr>
            <a:r>
              <a:rPr lang="en-US" altLang="zh-CN" dirty="0" smtClean="0"/>
              <a:t>	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Anti-CD8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antibody</a:t>
            </a:r>
          </a:p>
          <a:p>
            <a:pPr>
              <a:lnSpc>
                <a:spcPts val="900"/>
              </a:lnSpc>
              <a:tabLst>
                <a:tab pos="63500" algn="l"/>
              </a:tabLst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Fluorescent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dye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1587500" y="3479800"/>
            <a:ext cx="342900" cy="292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>
                <a:tab pos="50800" algn="l"/>
                <a:tab pos="63500" algn="l"/>
              </a:tabLst>
            </a:pPr>
            <a:r>
              <a:rPr lang="en-US" altLang="zh-CN" dirty="0" smtClean="0"/>
              <a:t>	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CD8+</a:t>
            </a:r>
          </a:p>
          <a:p>
            <a:pPr>
              <a:lnSpc>
                <a:spcPts val="800"/>
              </a:lnSpc>
              <a:tabLst>
                <a:tab pos="50800" algn="l"/>
                <a:tab pos="63500" algn="l"/>
              </a:tabLst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cytotoxic</a:t>
            </a:r>
          </a:p>
          <a:p>
            <a:pPr>
              <a:lnSpc>
                <a:spcPts val="800"/>
              </a:lnSpc>
              <a:tabLst>
                <a:tab pos="50800" algn="l"/>
                <a:tab pos="63500" algn="l"/>
              </a:tabLst>
            </a:pPr>
            <a:r>
              <a:rPr lang="en-US" altLang="zh-CN" dirty="0" smtClean="0"/>
              <a:t>		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</a:p>
        </p:txBody>
      </p:sp>
      <p:sp>
        <p:nvSpPr>
          <p:cNvPr id="18" name="TextBox 1"/>
          <p:cNvSpPr txBox="1"/>
          <p:nvPr/>
        </p:nvSpPr>
        <p:spPr>
          <a:xfrm>
            <a:off x="1054100" y="3949700"/>
            <a:ext cx="1778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CD8</a:t>
            </a:r>
          </a:p>
        </p:txBody>
      </p:sp>
      <p:sp>
        <p:nvSpPr>
          <p:cNvPr id="19" name="TextBox 1"/>
          <p:cNvSpPr txBox="1"/>
          <p:nvPr/>
        </p:nvSpPr>
        <p:spPr>
          <a:xfrm>
            <a:off x="2692400" y="2133600"/>
            <a:ext cx="2159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Biotin</a:t>
            </a:r>
          </a:p>
        </p:txBody>
      </p:sp>
      <p:sp>
        <p:nvSpPr>
          <p:cNvPr id="20" name="TextBox 1"/>
          <p:cNvSpPr txBox="1"/>
          <p:nvPr/>
        </p:nvSpPr>
        <p:spPr>
          <a:xfrm>
            <a:off x="3632200" y="2362200"/>
            <a:ext cx="6985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Fluorescent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dye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723900" y="2146300"/>
            <a:ext cx="7239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Biotinylation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signal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1968500" y="1943100"/>
            <a:ext cx="1524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β</a:t>
            </a:r>
            <a:r>
              <a:rPr lang="en-US" altLang="zh-CN" sz="5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23" name="TextBox 1"/>
          <p:cNvSpPr txBox="1"/>
          <p:nvPr/>
        </p:nvSpPr>
        <p:spPr>
          <a:xfrm>
            <a:off x="2755900" y="1828800"/>
            <a:ext cx="1524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Symbol" pitchFamily="18" charset="0"/>
                <a:cs typeface="Symbol" pitchFamily="18" charset="0"/>
              </a:rPr>
              <a:t>β</a:t>
            </a:r>
            <a:r>
              <a:rPr lang="en-US" altLang="zh-CN" sz="5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24" name="TextBox 1"/>
          <p:cNvSpPr txBox="1"/>
          <p:nvPr/>
        </p:nvSpPr>
        <p:spPr>
          <a:xfrm>
            <a:off x="3111500" y="1498600"/>
            <a:ext cx="508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25" name="TextBox 1"/>
          <p:cNvSpPr txBox="1"/>
          <p:nvPr/>
        </p:nvSpPr>
        <p:spPr>
          <a:xfrm>
            <a:off x="1866900" y="1841500"/>
            <a:ext cx="508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26" name="TextBox 1"/>
          <p:cNvSpPr txBox="1"/>
          <p:nvPr/>
        </p:nvSpPr>
        <p:spPr>
          <a:xfrm>
            <a:off x="1651000" y="1739900"/>
            <a:ext cx="4699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Biotinylation</a:t>
            </a:r>
          </a:p>
        </p:txBody>
      </p:sp>
      <p:sp>
        <p:nvSpPr>
          <p:cNvPr id="27" name="TextBox 1"/>
          <p:cNvSpPr txBox="1"/>
          <p:nvPr/>
        </p:nvSpPr>
        <p:spPr>
          <a:xfrm>
            <a:off x="1790700" y="1270000"/>
            <a:ext cx="2286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</a:p>
        </p:txBody>
      </p:sp>
      <p:sp>
        <p:nvSpPr>
          <p:cNvPr id="28" name="TextBox 1"/>
          <p:cNvSpPr txBox="1"/>
          <p:nvPr/>
        </p:nvSpPr>
        <p:spPr>
          <a:xfrm>
            <a:off x="1600200" y="1384300"/>
            <a:ext cx="5969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peptide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antigen</a:t>
            </a:r>
          </a:p>
        </p:txBody>
      </p:sp>
      <p:sp>
        <p:nvSpPr>
          <p:cNvPr id="29" name="TextBox 1"/>
          <p:cNvSpPr txBox="1"/>
          <p:nvPr/>
        </p:nvSpPr>
        <p:spPr>
          <a:xfrm>
            <a:off x="2552700" y="1168400"/>
            <a:ext cx="2921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Peptide</a:t>
            </a:r>
          </a:p>
        </p:txBody>
      </p:sp>
      <p:sp>
        <p:nvSpPr>
          <p:cNvPr id="30" name="TextBox 1"/>
          <p:cNvSpPr txBox="1"/>
          <p:nvPr/>
        </p:nvSpPr>
        <p:spPr>
          <a:xfrm>
            <a:off x="825500" y="838200"/>
            <a:ext cx="14097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700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tetramer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molecules</a:t>
            </a:r>
          </a:p>
        </p:txBody>
      </p:sp>
      <p:sp>
        <p:nvSpPr>
          <p:cNvPr id="31" name="TextBox 1"/>
          <p:cNvSpPr txBox="1"/>
          <p:nvPr/>
        </p:nvSpPr>
        <p:spPr>
          <a:xfrm>
            <a:off x="825500" y="2603500"/>
            <a:ext cx="2273300" cy="342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>
                <a:tab pos="965200" algn="l"/>
              </a:tabLst>
            </a:pPr>
            <a:r>
              <a:rPr lang="en-US" altLang="zh-CN" sz="700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Detection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epitope-specificT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cytometry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  <a:tabLst>
                <a:tab pos="965200" algn="l"/>
              </a:tabLst>
            </a:pPr>
            <a:r>
              <a:rPr lang="en-US" altLang="zh-CN" dirty="0" smtClean="0"/>
              <a:t>	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7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receptors</a:t>
            </a:r>
          </a:p>
        </p:txBody>
      </p:sp>
      <p:sp>
        <p:nvSpPr>
          <p:cNvPr id="1024" name="TextBox 1"/>
          <p:cNvSpPr txBox="1"/>
          <p:nvPr/>
        </p:nvSpPr>
        <p:spPr>
          <a:xfrm>
            <a:off x="685800" y="812800"/>
            <a:ext cx="63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999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25" name="TextBox 1"/>
          <p:cNvSpPr txBox="1"/>
          <p:nvPr/>
        </p:nvSpPr>
        <p:spPr>
          <a:xfrm>
            <a:off x="685800" y="2565400"/>
            <a:ext cx="762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999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026" name="TextBox 1"/>
          <p:cNvSpPr txBox="1"/>
          <p:nvPr/>
        </p:nvSpPr>
        <p:spPr>
          <a:xfrm>
            <a:off x="199232" y="4635500"/>
            <a:ext cx="5161050" cy="3193182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Fig.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13.7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Course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tetramer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detection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reactive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lymphocytes.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(a)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Production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tetrameric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molecules.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Recombinantly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produced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HLA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class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antigens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biotinylated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carboxy-terminally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attached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biotinylation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domain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incubated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virus-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peptide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antigen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(T-cell-speciﬁc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epitope)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recombinantly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produced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</a:t>
            </a:r>
            <a:r>
              <a:rPr lang="en-US" altLang="zh-CN" sz="564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2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-microglobulin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(b</a:t>
            </a:r>
            <a:r>
              <a:rPr lang="en-US" altLang="zh-CN" sz="564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2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m).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Four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biotinylated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HLA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class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I/peptide/b</a:t>
            </a:r>
            <a:r>
              <a:rPr lang="en-US" altLang="zh-CN" sz="564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2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-microglobulin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complexes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bind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streptavidin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molecules,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were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labelled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ﬂuorescent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dye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1,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forming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“tetramers”.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(b)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Detection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virus-speciﬁc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ﬂow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cytometry.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CD8</a:t>
            </a:r>
            <a:r>
              <a:rPr lang="en-US" altLang="zh-CN" sz="564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+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lymphocytes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isolated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from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blood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patients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incubated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CD8-speciﬁc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monoclonal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antibodies,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labelled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another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ﬂuorescent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dye.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labelled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CD8</a:t>
            </a:r>
            <a:r>
              <a:rPr lang="en-US" altLang="zh-CN" sz="564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+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incubated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tetrameric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complexes.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If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lymphocytes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present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recognize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peptide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antigen,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will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bind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tetrameric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complexes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using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their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T-cell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receptor.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basis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their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ﬂuorescent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labelling,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that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linked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tetrameric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complexes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measured,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quantiﬁed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distinguished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from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those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without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complexes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ﬂuorescence-activated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sorting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(FACS)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analyses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831" y="38894"/>
            <a:ext cx="5486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/>
            </a:pP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Multiplex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Reactions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Genotyping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contrast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general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bacterial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infections,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e.g.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ampliﬁcation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 bacterial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16S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ribosomal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RNA,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general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screening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available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detecting viral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infections.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implies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searching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speciﬁcally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each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potential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pathogen.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regard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practicality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costs,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ability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multiple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using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single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PCR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would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solution.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Ideally,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possible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pathogens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diarrhoea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 meningitis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could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single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assay.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principle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multiplex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PCR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takes this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account,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several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primer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pairs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probes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mixed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together. However,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approach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generally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associated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loss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sensitivity.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elegant solution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when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conserved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region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ampliﬁed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primer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pair,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 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determination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subtypes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genotypes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possible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different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probes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 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sufﬁcient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number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sequence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differences.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principle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been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successfully applied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determining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high-grade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low-grade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malignant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subtypes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human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papillomaviruses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.</a:t>
            </a:r>
            <a:endParaRPr lang="en-US" altLang="zh-CN" sz="1200" dirty="0" smtClean="0">
              <a:solidFill>
                <a:srgbClr val="000000"/>
              </a:solidFill>
              <a:latin typeface="Segoe UI" pitchFamily="18" charset="0"/>
              <a:cs typeface="Segoe UI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123031" y="38894"/>
            <a:ext cx="5267707" cy="3370153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ct val="150000"/>
              </a:lnSpc>
              <a:tabLst/>
            </a:pP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Resistance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Tests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often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important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 search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speciﬁcally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presence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well-known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mutations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determine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 respective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resistance.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HIV,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phenotypic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initially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applied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 which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patient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cultivated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culture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examined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 sensitivity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corresponding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drugs.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Later,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attempted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insert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tested genes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recombinant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viruses.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But,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practical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determine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predominant genotype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e.g.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PCR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subsequent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sequencing.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HIV, 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genes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encoding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reverse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transcriptase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complex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protease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 examined.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Owing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increasing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prevalence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already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resistant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new infections,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also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important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before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ﬁrst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therapy.</a:t>
            </a:r>
            <a:endParaRPr lang="en-US" altLang="zh-CN" sz="1200" dirty="0" smtClean="0"/>
          </a:p>
          <a:p>
            <a:pPr>
              <a:lnSpc>
                <a:spcPct val="150000"/>
              </a:lnSpc>
              <a:tabLst/>
            </a:pP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1200" dirty="0" smtClean="0">
              <a:solidFill>
                <a:srgbClr val="FF0000"/>
              </a:solidFill>
              <a:latin typeface="Segoe UI" pitchFamily="18" charset="0"/>
              <a:cs typeface="Segoe UI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5431" y="301784"/>
            <a:ext cx="5105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Primary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lines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barely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cultivation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human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pathogenic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viruses today.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have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limited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division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capacity;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therefore,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must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repeatedly established.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exception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foreskin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ﬁbroblasts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occasionally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 cultivation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herpes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simplex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Particularly,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routine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embryonic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stem cells,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possess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increased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division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capacity,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highly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regulated.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veterinary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medicine,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primary cell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lines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commonly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exceptional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cases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cultivation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certain pathogenic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poultry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virology.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certain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cases,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even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 vaccine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production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well.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1200" dirty="0" smtClean="0">
              <a:solidFill>
                <a:srgbClr val="000000"/>
              </a:solidFill>
              <a:latin typeface="Segoe UI" pitchFamily="18" charset="0"/>
              <a:cs typeface="Segoe UI" pitchFamily="18" charset="0"/>
            </a:endParaRP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sz="1200" dirty="0" smtClean="0"/>
              <a:t>	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formerly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widespread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cultivation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embryonated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chicken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eggs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no longer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routinely.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certain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cases,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cultivation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new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inﬂuenza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isolates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vaccine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9231" y="235699"/>
            <a:ext cx="51816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classic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cultivation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usually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involves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relatively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long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incubation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period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1–4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weeks.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shortened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version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shell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assay.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probably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alters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ﬂuidity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cytoplasmic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membrane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leading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faster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penetration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pathogens.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After incubation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1–2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days,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demonstrated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means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</a:p>
          <a:p>
            <a:pPr>
              <a:lnSpc>
                <a:spcPct val="150000"/>
              </a:lnSpc>
              <a:tabLst>
                <a:tab pos="152400" algn="l"/>
              </a:tabLst>
            </a:pPr>
            <a:r>
              <a:rPr lang="en-US" altLang="zh-CN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immunoﬂuorescence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similar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procedures.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031" y="119856"/>
            <a:ext cx="5334000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tabLst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Detection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Western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Blotting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determine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type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identiﬁcation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antigens 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Western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purpose,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 particles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previously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pelleted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ultracentrifugation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separated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 electrophoresis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sodium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dodecyl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sulphate–polyacrylamide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gel.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Their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pattern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molecular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masses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provide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evidence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type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However,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ﬁnal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assignment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possible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serologically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Western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</a:t>
            </a:r>
            <a:r>
              <a:rPr lang="en-US" altLang="zh-CN" dirty="0" smtClean="0">
                <a:solidFill>
                  <a:srgbClr val="0000FF"/>
                </a:solidFill>
                <a:latin typeface="Segoe UI" pitchFamily="18" charset="0"/>
                <a:cs typeface="Segoe UI" pitchFamily="18" charset="0"/>
              </a:rPr>
              <a:t>Fig.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FF"/>
                </a:solidFill>
                <a:latin typeface="Segoe UI" pitchFamily="18" charset="0"/>
                <a:cs typeface="Segoe UI" pitchFamily="18" charset="0"/>
              </a:rPr>
              <a:t>13.1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 purpose,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separated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transferred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polyacrylamide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gel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 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nitrocellulose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nylon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membrane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(actual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Western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blot)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incubated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 </a:t>
            </a:r>
            <a:r>
              <a:rPr lang="en-US" altLang="zh-CN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antisera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containing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immunoglobulins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antigens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interest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(primary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antibody).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solidFill>
                <a:srgbClr val="000000"/>
              </a:solidFill>
              <a:latin typeface="Segoe UI" pitchFamily="18" charset="0"/>
              <a:cs typeface="Segoe UI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683996" y="612726"/>
            <a:ext cx="4211993" cy="12240"/>
          </a:xfrm>
          <a:custGeom>
            <a:avLst/>
            <a:gdLst>
              <a:gd name="connsiteX0" fmla="*/ 0 w 4211993"/>
              <a:gd name="connsiteY0" fmla="*/ 6120 h 12240"/>
              <a:gd name="connsiteX1" fmla="*/ 4211993 w 4211993"/>
              <a:gd name="connsiteY1" fmla="*/ 6120 h 1224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4211993" h="12240">
                <a:moveTo>
                  <a:pt x="0" y="6120"/>
                </a:moveTo>
                <a:lnTo>
                  <a:pt x="4211993" y="6120"/>
                </a:lnTo>
              </a:path>
            </a:pathLst>
          </a:custGeom>
          <a:ln w="12700">
            <a:solidFill>
              <a:srgbClr val="989898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027" y="38890"/>
            <a:ext cx="5552599" cy="2033873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23032" y="2616200"/>
            <a:ext cx="5314194" cy="264559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Fig.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13.1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Example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detection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proteins.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(a)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Sodium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dodecyl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sulphate–polyacryl-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amide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gel.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extracts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from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Escherichia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coli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bacteria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expressing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different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regions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parvovirus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B19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were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electrophoretically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separated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stained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Coomassie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blue.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pro-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teins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present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preparation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exhibit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blue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colour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(here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black).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(b)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Western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blot.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bands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sodium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dodecyl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sulphate–polyacrylamide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gel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shown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(a)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were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transferred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nitrocellulose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membrane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(Western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blot)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incubated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rabbit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polyclonal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antibodies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that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speciﬁcally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recognize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parvovirus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After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wash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procedure,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membrane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was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treated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secondary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antibodies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that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conjugated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horseradish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peroxidase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(immunoglob-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ulins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from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swine,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directed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against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Fc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region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rabbit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antibodies)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speciﬁcally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bind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bound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primary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antibodies.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Subsequently,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membrane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was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incubated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diaminobenzidine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solutions.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bands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antibody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complexes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have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bound,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brown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precipitate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produced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indicating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positive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response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846" dirty="0" smtClean="0">
              <a:solidFill>
                <a:srgbClr val="000000"/>
              </a:solidFill>
              <a:latin typeface="Segoe UI" pitchFamily="18" charset="0"/>
              <a:cs typeface="Segoe UI" pitchFamily="18" charset="0"/>
            </a:endParaRP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032" y="267494"/>
            <a:ext cx="5365490" cy="475514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ct val="150000"/>
              </a:lnSpc>
              <a:tabLst/>
            </a:pP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Antigen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ELISA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variant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ELISA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employed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particles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alternative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analytical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Western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blot.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test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usually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performed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microtitre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plates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contain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96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wells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made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from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specially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treated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polystyrene.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Murine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monoclonal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antibodies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against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bound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 surface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plastic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wells.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Thereafter,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suspensions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contain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 question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interest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added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wells.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relevant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antigens 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present,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will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interact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polystyrene-bound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immunoglobulins.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 antigen–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antibodycomplexes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next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step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addition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further antibody,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binds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different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epitope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same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These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immunoglobulins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covalently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conjugated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horseradish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peroxidase,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 complex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visualized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addition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o-phenylenediamine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soluble substrate.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Photometric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measurement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intensity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chromatic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reaction makes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possible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quantitative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semiquantitative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determination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antigen,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present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starting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material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</a:t>
            </a:r>
            <a:r>
              <a:rPr lang="en-US" altLang="zh-CN" sz="1200" dirty="0" smtClean="0">
                <a:solidFill>
                  <a:srgbClr val="0000FF"/>
                </a:solidFill>
                <a:latin typeface="Segoe UI" pitchFamily="18" charset="0"/>
                <a:cs typeface="Segoe UI" pitchFamily="18" charset="0"/>
              </a:rPr>
              <a:t>Fig.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FF"/>
                </a:solidFill>
                <a:latin typeface="Segoe UI" pitchFamily="18" charset="0"/>
                <a:cs typeface="Segoe UI" pitchFamily="18" charset="0"/>
              </a:rPr>
              <a:t>13.2a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).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9231" y="-48994"/>
            <a:ext cx="51054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/>
            </a:pPr>
            <a:r>
              <a:rPr lang="en-US" altLang="zh-CN" sz="1200" b="1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Immunofluorescence</a:t>
            </a:r>
            <a:endParaRPr lang="en-US" altLang="zh-CN" sz="1200" b="1" dirty="0" smtClean="0">
              <a:solidFill>
                <a:srgbClr val="000000"/>
              </a:solidFill>
              <a:latin typeface="Segoe UI" pitchFamily="18" charset="0"/>
              <a:cs typeface="Segoe UI" pitchFamily="18" charset="0"/>
            </a:endParaRPr>
          </a:p>
          <a:p>
            <a:pPr>
              <a:lnSpc>
                <a:spcPct val="150000"/>
              </a:lnSpc>
              <a:tabLst/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Direct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immunoﬂuorescence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investigate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whether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produced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dropped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slides,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ﬁxed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treated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 alcoholic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solvents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render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membranes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permeable.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Thereafter,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incubated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immunoglobulins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directed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against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detected.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 following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treatment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secondary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antibodies,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directed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against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Fc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region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previously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used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immunoglobulins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linked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ﬂuorescent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compounds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(e.g.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ﬂuorescein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isothiocyanate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),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allows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visualize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</a:p>
          <a:p>
            <a:pPr>
              <a:lnSpc>
                <a:spcPct val="150000"/>
              </a:lnSpc>
              <a:tabLst/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different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compartments,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nucleus,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cytoplasm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membranes.</a:t>
            </a:r>
          </a:p>
          <a:p>
            <a:pPr>
              <a:lnSpc>
                <a:spcPct val="150000"/>
              </a:lnSpc>
            </a:pPr>
            <a:endParaRPr lang="en-US" altLang="zh-CN" sz="1200" dirty="0" smtClean="0"/>
          </a:p>
          <a:p>
            <a:pPr>
              <a:lnSpc>
                <a:spcPct val="150000"/>
              </a:lnSpc>
              <a:tabLst/>
            </a:pP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Detection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</a:t>
            </a:r>
            <a:r>
              <a:rPr lang="en-US" altLang="zh-CN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Properties</a:t>
            </a:r>
          </a:p>
          <a:p>
            <a:pPr>
              <a:lnSpc>
                <a:spcPct val="150000"/>
              </a:lnSpc>
              <a:tabLst>
                <a:tab pos="241300" algn="l"/>
                <a:tab pos="368300" algn="l"/>
                <a:tab pos="5842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Some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encode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enzyme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activities,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which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characteristic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properties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infected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cells,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associated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with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particles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culture supernatant.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include,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example,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determination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reverse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transcriptase activity, which is produced by human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immunodeﬁciency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viruses and is </a:t>
            </a:r>
            <a:r>
              <a:rPr lang="en-US" altLang="zh-CN" sz="1200" dirty="0" err="1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acomponent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 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resulting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particles.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basis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amount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this enzyme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culture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supernatant,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number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virus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particles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produced</a:t>
            </a:r>
          </a:p>
          <a:p>
            <a:pPr>
              <a:lnSpc>
                <a:spcPct val="150000"/>
              </a:lnSpc>
              <a:tabLst>
                <a:tab pos="241300" algn="l"/>
                <a:tab pos="368300" algn="l"/>
                <a:tab pos="5842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can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be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quantitatively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determined</a:t>
            </a:r>
            <a:endParaRPr lang="en-US" altLang="zh-CN" sz="1200" dirty="0" smtClean="0">
              <a:solidFill>
                <a:srgbClr val="000000"/>
              </a:solidFill>
              <a:latin typeface="Segoe UI" pitchFamily="18" charset="0"/>
              <a:cs typeface="Segoe UI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4099255" y="6220015"/>
            <a:ext cx="62166" cy="62140"/>
          </a:xfrm>
          <a:custGeom>
            <a:avLst/>
            <a:gdLst>
              <a:gd name="connsiteX0" fmla="*/ 62166 w 62166"/>
              <a:gd name="connsiteY0" fmla="*/ 31051 h 62140"/>
              <a:gd name="connsiteX1" fmla="*/ 31076 w 62166"/>
              <a:gd name="connsiteY1" fmla="*/ 62140 h 62140"/>
              <a:gd name="connsiteX2" fmla="*/ 0 w 62166"/>
              <a:gd name="connsiteY2" fmla="*/ 31051 h 62140"/>
              <a:gd name="connsiteX3" fmla="*/ 31076 w 62166"/>
              <a:gd name="connsiteY3" fmla="*/ 0 h 62140"/>
              <a:gd name="connsiteX4" fmla="*/ 62166 w 62166"/>
              <a:gd name="connsiteY4" fmla="*/ 31051 h 6214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2166" h="62140">
                <a:moveTo>
                  <a:pt x="62166" y="31051"/>
                </a:moveTo>
                <a:cubicBezTo>
                  <a:pt x="62166" y="48221"/>
                  <a:pt x="48221" y="62140"/>
                  <a:pt x="31076" y="62140"/>
                </a:cubicBezTo>
                <a:cubicBezTo>
                  <a:pt x="13944" y="62140"/>
                  <a:pt x="0" y="48221"/>
                  <a:pt x="0" y="31051"/>
                </a:cubicBezTo>
                <a:cubicBezTo>
                  <a:pt x="0" y="13918"/>
                  <a:pt x="13944" y="0"/>
                  <a:pt x="31076" y="0"/>
                </a:cubicBezTo>
                <a:cubicBezTo>
                  <a:pt x="48221" y="0"/>
                  <a:pt x="62166" y="13918"/>
                  <a:pt x="62166" y="31051"/>
                </a:cubicBezTo>
              </a:path>
            </a:pathLst>
          </a:custGeom>
          <a:solidFill>
            <a:srgbClr val="CECFC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3"/>
          <p:cNvSpPr/>
          <p:nvPr/>
        </p:nvSpPr>
        <p:spPr>
          <a:xfrm>
            <a:off x="4092905" y="6213665"/>
            <a:ext cx="74866" cy="74840"/>
          </a:xfrm>
          <a:custGeom>
            <a:avLst/>
            <a:gdLst>
              <a:gd name="connsiteX0" fmla="*/ 68516 w 74866"/>
              <a:gd name="connsiteY0" fmla="*/ 37401 h 74840"/>
              <a:gd name="connsiteX1" fmla="*/ 37426 w 74866"/>
              <a:gd name="connsiteY1" fmla="*/ 68490 h 74840"/>
              <a:gd name="connsiteX2" fmla="*/ 6350 w 74866"/>
              <a:gd name="connsiteY2" fmla="*/ 37401 h 74840"/>
              <a:gd name="connsiteX3" fmla="*/ 37426 w 74866"/>
              <a:gd name="connsiteY3" fmla="*/ 6350 h 74840"/>
              <a:gd name="connsiteX4" fmla="*/ 68516 w 74866"/>
              <a:gd name="connsiteY4" fmla="*/ 37401 h 7484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74866" h="74840">
                <a:moveTo>
                  <a:pt x="68516" y="37401"/>
                </a:moveTo>
                <a:cubicBezTo>
                  <a:pt x="68516" y="54571"/>
                  <a:pt x="54571" y="68490"/>
                  <a:pt x="37426" y="68490"/>
                </a:cubicBezTo>
                <a:cubicBezTo>
                  <a:pt x="20294" y="68490"/>
                  <a:pt x="6350" y="54571"/>
                  <a:pt x="6350" y="37401"/>
                </a:cubicBezTo>
                <a:cubicBezTo>
                  <a:pt x="6350" y="20268"/>
                  <a:pt x="20294" y="6350"/>
                  <a:pt x="37426" y="6350"/>
                </a:cubicBezTo>
                <a:cubicBezTo>
                  <a:pt x="54571" y="6350"/>
                  <a:pt x="68516" y="20268"/>
                  <a:pt x="68516" y="37401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131413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1548625" y="2969196"/>
            <a:ext cx="116268" cy="116243"/>
          </a:xfrm>
          <a:custGeom>
            <a:avLst/>
            <a:gdLst>
              <a:gd name="connsiteX0" fmla="*/ 109918 w 116268"/>
              <a:gd name="connsiteY0" fmla="*/ 58115 h 116243"/>
              <a:gd name="connsiteX1" fmla="*/ 58140 w 116268"/>
              <a:gd name="connsiteY1" fmla="*/ 109893 h 116243"/>
              <a:gd name="connsiteX2" fmla="*/ 6350 w 116268"/>
              <a:gd name="connsiteY2" fmla="*/ 58115 h 116243"/>
              <a:gd name="connsiteX3" fmla="*/ 58140 w 116268"/>
              <a:gd name="connsiteY3" fmla="*/ 6350 h 116243"/>
              <a:gd name="connsiteX4" fmla="*/ 109918 w 116268"/>
              <a:gd name="connsiteY4" fmla="*/ 58115 h 11624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16268" h="116243">
                <a:moveTo>
                  <a:pt x="109918" y="58115"/>
                </a:moveTo>
                <a:cubicBezTo>
                  <a:pt x="109918" y="86728"/>
                  <a:pt x="86728" y="109893"/>
                  <a:pt x="58140" y="109893"/>
                </a:cubicBezTo>
                <a:cubicBezTo>
                  <a:pt x="29540" y="109893"/>
                  <a:pt x="6350" y="86728"/>
                  <a:pt x="6350" y="58115"/>
                </a:cubicBezTo>
                <a:cubicBezTo>
                  <a:pt x="6350" y="29527"/>
                  <a:pt x="29540" y="6350"/>
                  <a:pt x="58140" y="6350"/>
                </a:cubicBezTo>
                <a:cubicBezTo>
                  <a:pt x="86728" y="6350"/>
                  <a:pt x="109918" y="29527"/>
                  <a:pt x="109918" y="58115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131413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1548587" y="3105086"/>
            <a:ext cx="116268" cy="116255"/>
          </a:xfrm>
          <a:custGeom>
            <a:avLst/>
            <a:gdLst>
              <a:gd name="connsiteX0" fmla="*/ 109918 w 116268"/>
              <a:gd name="connsiteY0" fmla="*/ 58115 h 116255"/>
              <a:gd name="connsiteX1" fmla="*/ 58140 w 116268"/>
              <a:gd name="connsiteY1" fmla="*/ 109905 h 116255"/>
              <a:gd name="connsiteX2" fmla="*/ 6350 w 116268"/>
              <a:gd name="connsiteY2" fmla="*/ 58115 h 116255"/>
              <a:gd name="connsiteX3" fmla="*/ 58140 w 116268"/>
              <a:gd name="connsiteY3" fmla="*/ 6350 h 116255"/>
              <a:gd name="connsiteX4" fmla="*/ 109918 w 116268"/>
              <a:gd name="connsiteY4" fmla="*/ 58115 h 11625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16268" h="116255">
                <a:moveTo>
                  <a:pt x="109918" y="58115"/>
                </a:moveTo>
                <a:cubicBezTo>
                  <a:pt x="109918" y="86728"/>
                  <a:pt x="86728" y="109905"/>
                  <a:pt x="58140" y="109905"/>
                </a:cubicBezTo>
                <a:cubicBezTo>
                  <a:pt x="29540" y="109905"/>
                  <a:pt x="6350" y="86728"/>
                  <a:pt x="6350" y="58115"/>
                </a:cubicBezTo>
                <a:cubicBezTo>
                  <a:pt x="6350" y="29527"/>
                  <a:pt x="29540" y="6350"/>
                  <a:pt x="58140" y="6350"/>
                </a:cubicBezTo>
                <a:cubicBezTo>
                  <a:pt x="86728" y="6350"/>
                  <a:pt x="109918" y="29527"/>
                  <a:pt x="109918" y="58115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131413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1548625" y="3353980"/>
            <a:ext cx="116268" cy="116256"/>
          </a:xfrm>
          <a:custGeom>
            <a:avLst/>
            <a:gdLst>
              <a:gd name="connsiteX0" fmla="*/ 109918 w 116268"/>
              <a:gd name="connsiteY0" fmla="*/ 58115 h 116256"/>
              <a:gd name="connsiteX1" fmla="*/ 58140 w 116268"/>
              <a:gd name="connsiteY1" fmla="*/ 109906 h 116256"/>
              <a:gd name="connsiteX2" fmla="*/ 6350 w 116268"/>
              <a:gd name="connsiteY2" fmla="*/ 58115 h 116256"/>
              <a:gd name="connsiteX3" fmla="*/ 58140 w 116268"/>
              <a:gd name="connsiteY3" fmla="*/ 6350 h 116256"/>
              <a:gd name="connsiteX4" fmla="*/ 109918 w 116268"/>
              <a:gd name="connsiteY4" fmla="*/ 58115 h 1162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16268" h="116256">
                <a:moveTo>
                  <a:pt x="109918" y="58115"/>
                </a:moveTo>
                <a:cubicBezTo>
                  <a:pt x="109918" y="86728"/>
                  <a:pt x="86728" y="109906"/>
                  <a:pt x="58140" y="109906"/>
                </a:cubicBezTo>
                <a:cubicBezTo>
                  <a:pt x="29540" y="109906"/>
                  <a:pt x="6350" y="86728"/>
                  <a:pt x="6350" y="58115"/>
                </a:cubicBezTo>
                <a:cubicBezTo>
                  <a:pt x="6350" y="29540"/>
                  <a:pt x="29540" y="6350"/>
                  <a:pt x="58140" y="6350"/>
                </a:cubicBezTo>
                <a:cubicBezTo>
                  <a:pt x="86728" y="6350"/>
                  <a:pt x="109918" y="29540"/>
                  <a:pt x="109918" y="58115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131413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/>
        </p:nvSpPr>
        <p:spPr>
          <a:xfrm>
            <a:off x="1548599" y="3609365"/>
            <a:ext cx="116268" cy="116256"/>
          </a:xfrm>
          <a:custGeom>
            <a:avLst/>
            <a:gdLst>
              <a:gd name="connsiteX0" fmla="*/ 109918 w 116268"/>
              <a:gd name="connsiteY0" fmla="*/ 58115 h 116256"/>
              <a:gd name="connsiteX1" fmla="*/ 58127 w 116268"/>
              <a:gd name="connsiteY1" fmla="*/ 109905 h 116256"/>
              <a:gd name="connsiteX2" fmla="*/ 6350 w 116268"/>
              <a:gd name="connsiteY2" fmla="*/ 58115 h 116256"/>
              <a:gd name="connsiteX3" fmla="*/ 58127 w 116268"/>
              <a:gd name="connsiteY3" fmla="*/ 6350 h 116256"/>
              <a:gd name="connsiteX4" fmla="*/ 109918 w 116268"/>
              <a:gd name="connsiteY4" fmla="*/ 58115 h 1162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16268" h="116256">
                <a:moveTo>
                  <a:pt x="109918" y="58115"/>
                </a:moveTo>
                <a:cubicBezTo>
                  <a:pt x="109918" y="86715"/>
                  <a:pt x="86728" y="109905"/>
                  <a:pt x="58127" y="109905"/>
                </a:cubicBezTo>
                <a:cubicBezTo>
                  <a:pt x="29540" y="109905"/>
                  <a:pt x="6350" y="86715"/>
                  <a:pt x="6350" y="58115"/>
                </a:cubicBezTo>
                <a:cubicBezTo>
                  <a:pt x="6350" y="29527"/>
                  <a:pt x="29540" y="6350"/>
                  <a:pt x="58127" y="6350"/>
                </a:cubicBezTo>
                <a:cubicBezTo>
                  <a:pt x="86728" y="6350"/>
                  <a:pt x="109918" y="29527"/>
                  <a:pt x="109918" y="58115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131413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/>
        </p:nvSpPr>
        <p:spPr>
          <a:xfrm>
            <a:off x="1548625" y="6185890"/>
            <a:ext cx="116268" cy="116256"/>
          </a:xfrm>
          <a:custGeom>
            <a:avLst/>
            <a:gdLst>
              <a:gd name="connsiteX0" fmla="*/ 109918 w 116268"/>
              <a:gd name="connsiteY0" fmla="*/ 58102 h 116256"/>
              <a:gd name="connsiteX1" fmla="*/ 58140 w 116268"/>
              <a:gd name="connsiteY1" fmla="*/ 109905 h 116256"/>
              <a:gd name="connsiteX2" fmla="*/ 6350 w 116268"/>
              <a:gd name="connsiteY2" fmla="*/ 58102 h 116256"/>
              <a:gd name="connsiteX3" fmla="*/ 58140 w 116268"/>
              <a:gd name="connsiteY3" fmla="*/ 6350 h 116256"/>
              <a:gd name="connsiteX4" fmla="*/ 109918 w 116268"/>
              <a:gd name="connsiteY4" fmla="*/ 58102 h 1162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16268" h="116256">
                <a:moveTo>
                  <a:pt x="109918" y="58102"/>
                </a:moveTo>
                <a:cubicBezTo>
                  <a:pt x="109918" y="86728"/>
                  <a:pt x="86728" y="109905"/>
                  <a:pt x="58140" y="109905"/>
                </a:cubicBezTo>
                <a:cubicBezTo>
                  <a:pt x="29540" y="109905"/>
                  <a:pt x="6350" y="86728"/>
                  <a:pt x="6350" y="58102"/>
                </a:cubicBezTo>
                <a:cubicBezTo>
                  <a:pt x="6350" y="29527"/>
                  <a:pt x="29540" y="6350"/>
                  <a:pt x="58140" y="6350"/>
                </a:cubicBezTo>
                <a:cubicBezTo>
                  <a:pt x="86728" y="6350"/>
                  <a:pt x="109918" y="29527"/>
                  <a:pt x="109918" y="58102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131413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Freeform 3"/>
          <p:cNvSpPr/>
          <p:nvPr/>
        </p:nvSpPr>
        <p:spPr>
          <a:xfrm>
            <a:off x="1548587" y="6314592"/>
            <a:ext cx="116268" cy="116255"/>
          </a:xfrm>
          <a:custGeom>
            <a:avLst/>
            <a:gdLst>
              <a:gd name="connsiteX0" fmla="*/ 109918 w 116268"/>
              <a:gd name="connsiteY0" fmla="*/ 58115 h 116255"/>
              <a:gd name="connsiteX1" fmla="*/ 58140 w 116268"/>
              <a:gd name="connsiteY1" fmla="*/ 109905 h 116255"/>
              <a:gd name="connsiteX2" fmla="*/ 6350 w 116268"/>
              <a:gd name="connsiteY2" fmla="*/ 58115 h 116255"/>
              <a:gd name="connsiteX3" fmla="*/ 58140 w 116268"/>
              <a:gd name="connsiteY3" fmla="*/ 6350 h 116255"/>
              <a:gd name="connsiteX4" fmla="*/ 109918 w 116268"/>
              <a:gd name="connsiteY4" fmla="*/ 58115 h 11625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16268" h="116255">
                <a:moveTo>
                  <a:pt x="109918" y="58115"/>
                </a:moveTo>
                <a:cubicBezTo>
                  <a:pt x="109918" y="86715"/>
                  <a:pt x="86728" y="109905"/>
                  <a:pt x="58140" y="109905"/>
                </a:cubicBezTo>
                <a:cubicBezTo>
                  <a:pt x="29540" y="109905"/>
                  <a:pt x="6350" y="86715"/>
                  <a:pt x="6350" y="58115"/>
                </a:cubicBezTo>
                <a:cubicBezTo>
                  <a:pt x="6350" y="29527"/>
                  <a:pt x="29540" y="6350"/>
                  <a:pt x="58140" y="6350"/>
                </a:cubicBezTo>
                <a:cubicBezTo>
                  <a:pt x="86728" y="6350"/>
                  <a:pt x="109918" y="29527"/>
                  <a:pt x="109918" y="58115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131413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/>
        </p:nvSpPr>
        <p:spPr>
          <a:xfrm>
            <a:off x="1548625" y="6567081"/>
            <a:ext cx="116268" cy="116255"/>
          </a:xfrm>
          <a:custGeom>
            <a:avLst/>
            <a:gdLst>
              <a:gd name="connsiteX0" fmla="*/ 109918 w 116268"/>
              <a:gd name="connsiteY0" fmla="*/ 58115 h 116255"/>
              <a:gd name="connsiteX1" fmla="*/ 58140 w 116268"/>
              <a:gd name="connsiteY1" fmla="*/ 109905 h 116255"/>
              <a:gd name="connsiteX2" fmla="*/ 6350 w 116268"/>
              <a:gd name="connsiteY2" fmla="*/ 58115 h 116255"/>
              <a:gd name="connsiteX3" fmla="*/ 58140 w 116268"/>
              <a:gd name="connsiteY3" fmla="*/ 6350 h 116255"/>
              <a:gd name="connsiteX4" fmla="*/ 109918 w 116268"/>
              <a:gd name="connsiteY4" fmla="*/ 58115 h 11625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16268" h="116255">
                <a:moveTo>
                  <a:pt x="109918" y="58115"/>
                </a:moveTo>
                <a:cubicBezTo>
                  <a:pt x="109918" y="86728"/>
                  <a:pt x="86728" y="109905"/>
                  <a:pt x="58140" y="109905"/>
                </a:cubicBezTo>
                <a:cubicBezTo>
                  <a:pt x="29540" y="109905"/>
                  <a:pt x="6350" y="86728"/>
                  <a:pt x="6350" y="58115"/>
                </a:cubicBezTo>
                <a:cubicBezTo>
                  <a:pt x="6350" y="29540"/>
                  <a:pt x="29540" y="6350"/>
                  <a:pt x="58140" y="6350"/>
                </a:cubicBezTo>
                <a:cubicBezTo>
                  <a:pt x="86728" y="6350"/>
                  <a:pt x="109918" y="29540"/>
                  <a:pt x="109918" y="58115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131413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Freeform 3"/>
          <p:cNvSpPr/>
          <p:nvPr/>
        </p:nvSpPr>
        <p:spPr>
          <a:xfrm>
            <a:off x="1548599" y="6822465"/>
            <a:ext cx="116268" cy="116255"/>
          </a:xfrm>
          <a:custGeom>
            <a:avLst/>
            <a:gdLst>
              <a:gd name="connsiteX0" fmla="*/ 109918 w 116268"/>
              <a:gd name="connsiteY0" fmla="*/ 58115 h 116255"/>
              <a:gd name="connsiteX1" fmla="*/ 58127 w 116268"/>
              <a:gd name="connsiteY1" fmla="*/ 109905 h 116255"/>
              <a:gd name="connsiteX2" fmla="*/ 6350 w 116268"/>
              <a:gd name="connsiteY2" fmla="*/ 58115 h 116255"/>
              <a:gd name="connsiteX3" fmla="*/ 58127 w 116268"/>
              <a:gd name="connsiteY3" fmla="*/ 6350 h 116255"/>
              <a:gd name="connsiteX4" fmla="*/ 109918 w 116268"/>
              <a:gd name="connsiteY4" fmla="*/ 58115 h 11625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16268" h="116255">
                <a:moveTo>
                  <a:pt x="109918" y="58115"/>
                </a:moveTo>
                <a:cubicBezTo>
                  <a:pt x="109918" y="86715"/>
                  <a:pt x="86728" y="109905"/>
                  <a:pt x="58127" y="109905"/>
                </a:cubicBezTo>
                <a:cubicBezTo>
                  <a:pt x="29540" y="109905"/>
                  <a:pt x="6350" y="86715"/>
                  <a:pt x="6350" y="58115"/>
                </a:cubicBezTo>
                <a:cubicBezTo>
                  <a:pt x="6350" y="29526"/>
                  <a:pt x="29540" y="6350"/>
                  <a:pt x="58127" y="6350"/>
                </a:cubicBezTo>
                <a:cubicBezTo>
                  <a:pt x="86728" y="6350"/>
                  <a:pt x="109918" y="29526"/>
                  <a:pt x="109918" y="58115"/>
                </a:cubicBez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131413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3600" y="1155700"/>
            <a:ext cx="3606800" cy="1625600"/>
          </a:xfrm>
          <a:prstGeom prst="rect">
            <a:avLst/>
          </a:prstGeom>
          <a:noFill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600" y="4406900"/>
            <a:ext cx="3606800" cy="15875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49300" y="1079500"/>
            <a:ext cx="431800" cy="88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/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Substrate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1346200" y="863600"/>
            <a:ext cx="342900" cy="215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/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Positive</a:t>
            </a:r>
          </a:p>
          <a:p>
            <a:pPr>
              <a:lnSpc>
                <a:spcPts val="900"/>
              </a:lnSpc>
              <a:tabLst/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(yellow)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2501900" y="863600"/>
            <a:ext cx="342900" cy="215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/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Positive</a:t>
            </a:r>
          </a:p>
          <a:p>
            <a:pPr>
              <a:lnSpc>
                <a:spcPts val="900"/>
              </a:lnSpc>
              <a:tabLst/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(yellow)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723900" y="812800"/>
            <a:ext cx="63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999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8" name="TextBox 1"/>
          <p:cNvSpPr txBox="1"/>
          <p:nvPr/>
        </p:nvSpPr>
        <p:spPr>
          <a:xfrm>
            <a:off x="723900" y="4051300"/>
            <a:ext cx="431800" cy="368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999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900"/>
              </a:lnSpc>
              <a:tabLst/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Substrate</a:t>
            </a:r>
          </a:p>
        </p:txBody>
      </p:sp>
      <p:sp>
        <p:nvSpPr>
          <p:cNvPr id="19" name="TextBox 1"/>
          <p:cNvSpPr txBox="1"/>
          <p:nvPr/>
        </p:nvSpPr>
        <p:spPr>
          <a:xfrm>
            <a:off x="3644900" y="863600"/>
            <a:ext cx="393700" cy="215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>
                <a:tab pos="50800" algn="l"/>
              </a:tabLst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Negative</a:t>
            </a:r>
          </a:p>
          <a:p>
            <a:pPr>
              <a:lnSpc>
                <a:spcPts val="900"/>
              </a:lnSpc>
              <a:tabLst>
                <a:tab pos="508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(white)</a:t>
            </a:r>
          </a:p>
        </p:txBody>
      </p:sp>
      <p:sp>
        <p:nvSpPr>
          <p:cNvPr id="20" name="TextBox 1"/>
          <p:cNvSpPr txBox="1"/>
          <p:nvPr/>
        </p:nvSpPr>
        <p:spPr>
          <a:xfrm>
            <a:off x="1346200" y="4127500"/>
            <a:ext cx="342900" cy="203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/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Positive</a:t>
            </a:r>
          </a:p>
          <a:p>
            <a:pPr>
              <a:lnSpc>
                <a:spcPts val="900"/>
              </a:lnSpc>
              <a:tabLst/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(yellow)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2501900" y="4127500"/>
            <a:ext cx="342900" cy="203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/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Positive</a:t>
            </a:r>
          </a:p>
          <a:p>
            <a:pPr>
              <a:lnSpc>
                <a:spcPts val="900"/>
              </a:lnSpc>
              <a:tabLst/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(yellow)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3644900" y="4127500"/>
            <a:ext cx="393700" cy="203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>
                <a:tab pos="50800" algn="l"/>
              </a:tabLst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Negative</a:t>
            </a:r>
          </a:p>
          <a:p>
            <a:pPr>
              <a:lnSpc>
                <a:spcPts val="900"/>
              </a:lnSpc>
              <a:tabLst>
                <a:tab pos="508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(white)</a:t>
            </a:r>
          </a:p>
        </p:txBody>
      </p:sp>
      <p:sp>
        <p:nvSpPr>
          <p:cNvPr id="23" name="TextBox 1"/>
          <p:cNvSpPr txBox="1"/>
          <p:nvPr/>
        </p:nvSpPr>
        <p:spPr>
          <a:xfrm>
            <a:off x="977900" y="2832100"/>
            <a:ext cx="3619500" cy="1041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>
                <a:tab pos="596900" algn="l"/>
                <a:tab pos="723900" algn="l"/>
              </a:tabLst>
            </a:pP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Microtitre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plate</a:t>
            </a:r>
          </a:p>
          <a:p>
            <a:pPr>
              <a:lnSpc>
                <a:spcPts val="1500"/>
              </a:lnSpc>
              <a:tabLst>
                <a:tab pos="596900" algn="l"/>
                <a:tab pos="7239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Virus-specific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antibodies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bound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well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walls</a:t>
            </a:r>
          </a:p>
          <a:p>
            <a:pPr>
              <a:lnSpc>
                <a:spcPts val="1000"/>
              </a:lnSpc>
              <a:tabLst>
                <a:tab pos="596900" algn="l"/>
                <a:tab pos="7239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particles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sample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material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bind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virus-specific</a:t>
            </a:r>
          </a:p>
          <a:p>
            <a:pPr>
              <a:lnSpc>
                <a:spcPts val="900"/>
              </a:lnSpc>
              <a:tabLst>
                <a:tab pos="596900" algn="l"/>
                <a:tab pos="7239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antibodies</a:t>
            </a:r>
          </a:p>
          <a:p>
            <a:pPr>
              <a:lnSpc>
                <a:spcPts val="1000"/>
              </a:lnSpc>
              <a:tabLst>
                <a:tab pos="596900" algn="l"/>
                <a:tab pos="7239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Virus-specific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antibodies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against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alternative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domain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pPr>
              <a:lnSpc>
                <a:spcPts val="1000"/>
              </a:lnSpc>
              <a:tabLst>
                <a:tab pos="596900" algn="l"/>
                <a:tab pos="7239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particle,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conjugated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horseradish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peroxidase</a:t>
            </a:r>
          </a:p>
          <a:p>
            <a:pPr>
              <a:lnSpc>
                <a:spcPts val="1000"/>
              </a:lnSpc>
              <a:tabLst>
                <a:tab pos="596900" algn="l"/>
                <a:tab pos="7239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Substrate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addition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800" i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-phenyldiamine),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positive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cases,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is</a:t>
            </a:r>
          </a:p>
          <a:p>
            <a:pPr>
              <a:lnSpc>
                <a:spcPts val="900"/>
              </a:lnSpc>
              <a:tabLst>
                <a:tab pos="596900" algn="l"/>
                <a:tab pos="7239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converted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yellow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compound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horseradish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peroxidase</a:t>
            </a:r>
          </a:p>
        </p:txBody>
      </p:sp>
      <p:sp>
        <p:nvSpPr>
          <p:cNvPr id="24" name="TextBox 1"/>
          <p:cNvSpPr txBox="1"/>
          <p:nvPr/>
        </p:nvSpPr>
        <p:spPr>
          <a:xfrm>
            <a:off x="673100" y="6070600"/>
            <a:ext cx="4339329" cy="141833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700"/>
              </a:lnSpc>
              <a:tabLst>
                <a:tab pos="304800" algn="l"/>
                <a:tab pos="901700" algn="l"/>
                <a:tab pos="1028700" algn="l"/>
              </a:tabLst>
            </a:pPr>
            <a:r>
              <a:rPr lang="en-US" altLang="zh-CN" dirty="0" smtClean="0"/>
              <a:t>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Microtitre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plate</a:t>
            </a:r>
          </a:p>
          <a:p>
            <a:pPr>
              <a:lnSpc>
                <a:spcPts val="1300"/>
              </a:lnSpc>
              <a:tabLst>
                <a:tab pos="304800" algn="l"/>
                <a:tab pos="901700" algn="l"/>
                <a:tab pos="10287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Virus-specific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protein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bound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walls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wells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ts val="1000"/>
              </a:lnSpc>
              <a:tabLst>
                <a:tab pos="304800" algn="l"/>
                <a:tab pos="901700" algn="l"/>
                <a:tab pos="10287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Serum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patient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contains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positive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cases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antibodies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against</a:t>
            </a:r>
          </a:p>
          <a:p>
            <a:pPr>
              <a:lnSpc>
                <a:spcPts val="900"/>
              </a:lnSpc>
              <a:tabLst>
                <a:tab pos="304800" algn="l"/>
                <a:tab pos="901700" algn="l"/>
                <a:tab pos="1028700" algn="l"/>
              </a:tabLst>
            </a:pPr>
            <a:r>
              <a:rPr lang="en-US" altLang="zh-CN" dirty="0" smtClean="0"/>
              <a:t>	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protein</a:t>
            </a:r>
          </a:p>
          <a:p>
            <a:pPr>
              <a:lnSpc>
                <a:spcPts val="1000"/>
              </a:lnSpc>
              <a:tabLst>
                <a:tab pos="304800" algn="l"/>
                <a:tab pos="901700" algn="l"/>
                <a:tab pos="10287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Secondary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antibody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against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Fc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region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patient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immunoglobulins,</a:t>
            </a:r>
          </a:p>
          <a:p>
            <a:pPr>
              <a:lnSpc>
                <a:spcPts val="1000"/>
              </a:lnSpc>
              <a:tabLst>
                <a:tab pos="304800" algn="l"/>
                <a:tab pos="901700" algn="l"/>
                <a:tab pos="1028700" algn="l"/>
              </a:tabLst>
            </a:pPr>
            <a:r>
              <a:rPr lang="en-US" altLang="zh-CN" dirty="0" smtClean="0"/>
              <a:t>	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conjugated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horseradish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peroxidase</a:t>
            </a:r>
          </a:p>
          <a:p>
            <a:pPr>
              <a:lnSpc>
                <a:spcPts val="1000"/>
              </a:lnSpc>
              <a:tabLst>
                <a:tab pos="304800" algn="l"/>
                <a:tab pos="901700" algn="l"/>
                <a:tab pos="1028700" algn="l"/>
              </a:tabLst>
            </a:pPr>
            <a:r>
              <a:rPr lang="en-US" altLang="zh-CN" dirty="0" smtClean="0"/>
              <a:t>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Substrate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addition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800" i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-phenyldiamine),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positive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cases,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converted</a:t>
            </a:r>
          </a:p>
          <a:p>
            <a:pPr>
              <a:lnSpc>
                <a:spcPts val="900"/>
              </a:lnSpc>
              <a:tabLst>
                <a:tab pos="304800" algn="l"/>
                <a:tab pos="901700" algn="l"/>
                <a:tab pos="1028700" algn="l"/>
              </a:tabLst>
            </a:pPr>
            <a:r>
              <a:rPr lang="en-US" altLang="zh-CN" dirty="0" smtClean="0"/>
              <a:t>			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yellow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compound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horseradish</a:t>
            </a:r>
            <a:r>
              <a:rPr lang="en-US" altLang="zh-CN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00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peroxidase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100"/>
              </a:lnSpc>
              <a:tabLst>
                <a:tab pos="304800" algn="l"/>
                <a:tab pos="901700" algn="l"/>
                <a:tab pos="10287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Fig.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13.2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The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reaction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steps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different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types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ELISA.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(a)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Antigen-capture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ELISA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for</a:t>
            </a:r>
          </a:p>
          <a:p>
            <a:pPr>
              <a:lnSpc>
                <a:spcPts val="800"/>
              </a:lnSpc>
              <a:tabLst>
                <a:tab pos="304800" algn="l"/>
                <a:tab pos="901700" algn="l"/>
                <a:tab pos="1028700" algn="l"/>
              </a:tabLst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detecting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proteins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particles.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(b)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ELISA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detect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speciﬁc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antibodies</a:t>
            </a:r>
            <a:r>
              <a:rPr lang="en-US" altLang="zh-CN" sz="846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846" dirty="0" smtClean="0">
              <a:solidFill>
                <a:srgbClr val="000000"/>
              </a:solidFill>
              <a:latin typeface="Segoe UI" pitchFamily="18" charset="0"/>
              <a:cs typeface="Segoe UI" pitchFamily="18" charset="0"/>
              <a:hlinkClick r:id="" action="ppaction://noaction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673100" y="431800"/>
            <a:ext cx="1778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13.1</a:t>
            </a:r>
          </a:p>
        </p:txBody>
      </p:sp>
      <p:sp>
        <p:nvSpPr>
          <p:cNvPr id="27" name="TextBox 1"/>
          <p:cNvSpPr txBox="1"/>
          <p:nvPr/>
        </p:nvSpPr>
        <p:spPr>
          <a:xfrm>
            <a:off x="4724400" y="431800"/>
            <a:ext cx="1524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846" dirty="0" smtClean="0">
                <a:solidFill>
                  <a:srgbClr val="000000"/>
                </a:solidFill>
                <a:latin typeface="Segoe UI" pitchFamily="18" charset="0"/>
                <a:cs typeface="Segoe UI" pitchFamily="18" charset="0"/>
              </a:rPr>
              <a:t>167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3395</Words>
  <Application>Microsoft Office PowerPoint</Application>
  <PresentationFormat>Custom</PresentationFormat>
  <Paragraphs>388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ABBAS</cp:lastModifiedBy>
  <cp:revision>45</cp:revision>
  <dcterms:created xsi:type="dcterms:W3CDTF">2006-08-16T00:00:00Z</dcterms:created>
  <dcterms:modified xsi:type="dcterms:W3CDTF">2020-03-19T12:06:05Z</dcterms:modified>
</cp:coreProperties>
</file>