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5" r:id="rId3"/>
    <p:sldId id="346" r:id="rId4"/>
    <p:sldId id="347" r:id="rId5"/>
    <p:sldId id="295" r:id="rId6"/>
    <p:sldId id="296" r:id="rId7"/>
    <p:sldId id="297" r:id="rId8"/>
    <p:sldId id="298" r:id="rId9"/>
    <p:sldId id="350" r:id="rId10"/>
    <p:sldId id="300" r:id="rId11"/>
    <p:sldId id="301" r:id="rId12"/>
    <p:sldId id="302" r:id="rId13"/>
    <p:sldId id="353" r:id="rId14"/>
    <p:sldId id="303" r:id="rId15"/>
    <p:sldId id="304" r:id="rId16"/>
    <p:sldId id="305" r:id="rId17"/>
    <p:sldId id="306" r:id="rId18"/>
    <p:sldId id="307" r:id="rId19"/>
    <p:sldId id="351" r:id="rId20"/>
    <p:sldId id="352" r:id="rId21"/>
    <p:sldId id="308" r:id="rId22"/>
    <p:sldId id="354" r:id="rId23"/>
    <p:sldId id="309" r:id="rId24"/>
    <p:sldId id="310" r:id="rId25"/>
    <p:sldId id="312" r:id="rId26"/>
    <p:sldId id="315" r:id="rId27"/>
    <p:sldId id="355" r:id="rId28"/>
    <p:sldId id="316" r:id="rId29"/>
    <p:sldId id="35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68907"/>
            <a:ext cx="8686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DETERMINANTS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CELL,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ORGAN,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TROPISM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concepts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understanding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concept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organ,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 spreads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(lymphatic,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neural,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hematogenous spread),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permissiveness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intrinsic 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nature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properties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(immunoprivilege).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 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defining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pathogenesis.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virology\Fields Virology, 6th Ed 2013_2_292.png"/>
          <p:cNvPicPr>
            <a:picLocks noChangeAspect="1" noChangeArrowheads="1"/>
          </p:cNvPicPr>
          <p:nvPr/>
        </p:nvPicPr>
        <p:blipFill>
          <a:blip r:embed="rId2" cstate="print"/>
          <a:srcRect l="14474" t="7414" r="17691" b="11121"/>
          <a:stretch>
            <a:fillRect/>
          </a:stretch>
        </p:blipFill>
        <p:spPr bwMode="auto">
          <a:xfrm>
            <a:off x="-10" y="52057"/>
            <a:ext cx="4435441" cy="6932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7827"/>
            <a:ext cx="88392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Innate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Immunity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Intrinsic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Cellular Resistance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Determine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Tropism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determining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proteins responsible for cell-intrinsic defense against viral infection,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transcription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regulators,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microRNAs.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liver-specific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microRNA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miR-122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essential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robust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replication,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137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miR-122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bound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delivered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genome 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capsid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cytoplasm,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 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profound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always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explain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 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surface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cytoplasm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directly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(intrinsic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infection)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signaling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cascade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turn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Together, 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pathways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permissiveness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5892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Immunoprivilege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LCMV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mice,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32,38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organs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spleen,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lung,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pancreas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efficiently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30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transfer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 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90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kidney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genitourinary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days,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indicating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genitourinary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immunoprivileged.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data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also show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immunoprivilege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efficacy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varying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depending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analyzed.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Analysis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point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 90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identifies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genitourinary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immunoprivileged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10.9). 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selective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inability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combination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intrinsic limitations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limited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address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certain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types. 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CD8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eliminating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histocompatibility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(MHC) class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I–expressing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hepatocytes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 express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MHC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class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HSV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30450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Determinant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Pathogenesis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properties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favor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disfavor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especially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 responding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hepatocytes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HBV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regenerates,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states.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take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advantage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target.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HSV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latency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neurons,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memory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reservoir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 particularly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long-lived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/>
              <a:t>	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Papillomavirus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outstanding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10.10).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basal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give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toward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 surface,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nucleus,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cornfield,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inally shed.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Papillomaviruses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basal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 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prolonged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periods.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program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E6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E7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progression,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apoptosis,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 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toward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surface,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they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permissive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assembly. 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subverted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retention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nucleus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synthesis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required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DNA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synthesis.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assembles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released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principle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 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proliferation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hepatocytes,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endothelial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 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plausibly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subverted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</a:p>
          <a:p>
            <a:pPr>
              <a:lnSpc>
                <a:spcPct val="150000"/>
              </a:lnSpc>
              <a:tabLst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optimally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replicating 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virology\Fields Virology, 6th Ed 2013_2_295.png"/>
          <p:cNvPicPr>
            <a:picLocks noChangeAspect="1" noChangeArrowheads="1"/>
          </p:cNvPicPr>
          <p:nvPr/>
        </p:nvPicPr>
        <p:blipFill>
          <a:blip r:embed="rId2" cstate="print"/>
          <a:srcRect l="6433" t="6178" r="6433" b="64255"/>
          <a:stretch>
            <a:fillRect/>
          </a:stretch>
        </p:blipFill>
        <p:spPr bwMode="auto">
          <a:xfrm>
            <a:off x="228596" y="152382"/>
            <a:ext cx="8818460" cy="3894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152400"/>
            <a:ext cx="88392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311400" algn="l"/>
              </a:tabLst>
            </a:pP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FATE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CELL, TISSUE,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HOST</a:t>
            </a:r>
          </a:p>
          <a:p>
            <a:pPr>
              <a:lnSpc>
                <a:spcPct val="150000"/>
              </a:lnSpc>
              <a:tabLst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presence of avirus in atissue may or may not result in damage.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cytopathic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sex,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nutritional status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regenerative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induces autoimmune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perhaps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importantly, whether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not,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nature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 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nature,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 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cytopathicity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cells, 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operative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distances,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vascular 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ischemia,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hormonal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cachexia,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metastatic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tumors,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autoimmunity.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Determinant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Susceptibility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young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older hosts—an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correlates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 increased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dissemination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suckling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isolate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 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greater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 mature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91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observation extends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where 2-week-old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transgenic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10,000 fold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paralytic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considered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maturation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increased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older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 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rigorously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demonstrated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reason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age-dependent  susceptibility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age-dependent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processes, 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differentiation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proliferation,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 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age-related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susceptibility.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 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younger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versus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older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differ,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indicating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fundamental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differences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older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younger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7083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Fate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Uninfected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chemeClr val="accent3">
                    <a:lumMod val="50000"/>
                  </a:schemeClr>
                </a:solidFill>
                <a:latin typeface="Segoe UI" pitchFamily="18" charset="0"/>
                <a:cs typeface="Segoe UI" pitchFamily="18" charset="0"/>
              </a:rPr>
              <a:t>Tissues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range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 rapid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destruction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Ebola 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absence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 cytopathology,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LCMV,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latency,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herpesviruses.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58966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Direct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Viruses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Cytopathic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destructive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Direct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 attributable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subversion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metabolism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cell-intrinsic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programmed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pathways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 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necrosis,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apoptosis,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nonnecrotic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 apoptotic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 death.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/>
              <a:t>	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cytopathic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commonly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describe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 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reflect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vivo.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advantage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studying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cytopathicity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interaction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without cell-extrinsic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factors,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exception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autocrine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stimulation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interferons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 cells).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disadvantage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approach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cultured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little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relationship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what happens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02066"/>
            <a:ext cx="88392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Entry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Host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permissive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establish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therefore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anatomic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 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barriers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therefore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 infects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epidemiologic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VZV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respiratory route,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noroviruses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fecal–orally.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known,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precise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unknown. 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portals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 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variety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surfaces: skin,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conjunctiva,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respiratory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tract,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gastrointestinal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tract,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genitourinary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tract.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sixth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unique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interface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fetus.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-62002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ar-IQ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remember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inflammation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necessarily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indicate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participation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inflammatory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Inflammatory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 beneficial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participants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106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Cell-Extrinsic 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System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direct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cell-intrinsic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programmed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 triggered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 cell-extrinsic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apoptosis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complement,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granzymes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injected 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perforin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leukocytes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granzymes 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perforin-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and/or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granzyme-deficient 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susceptible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coronaviruses,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Nile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LCMV,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ectromelia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HSV,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Theiler’s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MCMV,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murine </a:t>
            </a:r>
            <a:r>
              <a:rPr lang="en-US" altLang="zh-CN" dirty="0" smtClean="0">
                <a:solidFill>
                  <a:srgbClr val="231F2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HV.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cascade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two-edged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sword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damage.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involved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T-cell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trapping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 antigen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antigen-presenting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chemotactic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vascular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permeability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changes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leukocytes.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immunoregulatory, complement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neutralize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virions.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60484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Clearance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 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fundamentally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whether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body. 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readily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significant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brief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body.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 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variola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smallpox.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pattern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Figs.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10.3)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sterilizing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resistance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 available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category.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amenable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elimination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latent, chronic,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progressive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(see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10.1).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great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medical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significance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 those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HBV.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consistently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harmful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 significant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herpesviruses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 EBV,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VZV,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HCMV,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HSV,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each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permanently infects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beings.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possible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symbiotic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benefit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stimulation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macrophages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NK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/>
              <a:t>	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1435"/>
            <a:ext cx="8534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Beneficial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Immune 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Necessary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Evil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 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primarily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pathology,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immunopathologic,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situation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seldom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simple.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faces: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beneficial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harmful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systemic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toxicity. 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consideration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complex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topics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pathogenesis: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relationship 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immune-mediated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always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pathology.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019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Immunopathology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When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Goes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Too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Far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balance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harmful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shifts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driven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 overactive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result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inflammatory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drive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nonspecific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killing,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adaptive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balance 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acceptable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effectiveness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 even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would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acceptable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outcome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could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cleared;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 response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ineffective.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attributable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 T-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B-cell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 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antigens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antigens.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1971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5450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Virus-Induced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Autoimmunity</a:t>
            </a:r>
          </a:p>
          <a:p>
            <a:pPr>
              <a:lnSpc>
                <a:spcPct val="150000"/>
              </a:lnSpc>
              <a:tabLst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variant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pathology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putatively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vaccination, remain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quite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controversial.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post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syndromes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 candidate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etiologic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agents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inflammatory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rheumatoid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arthritis,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multiple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sclerosis,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Crohn’s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myocarditis,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uveitis,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hepatitis, Sjögren’s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syndrome,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type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diabetes.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proposed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autoimmunity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mimicry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antigens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leading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breakdown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self-tolerance.</a:t>
            </a:r>
            <a:r>
              <a:rPr lang="en-US" altLang="zh-CN" sz="800" b="1" dirty="0" smtClean="0">
                <a:solidFill>
                  <a:srgbClr val="0E88D3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might plausibly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setting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virus-induced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damage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inflammation.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311400" algn="l"/>
              </a:tabLst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ts val="1100"/>
              </a:lnSpc>
              <a:tabLst>
                <a:tab pos="241300" algn="l"/>
              </a:tabLst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3283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sz="28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DETERMINANTS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0B4E82"/>
                </a:solidFill>
                <a:latin typeface="Segoe UI" pitchFamily="18" charset="0"/>
                <a:cs typeface="Segoe UI" pitchFamily="18" charset="0"/>
              </a:rPr>
              <a:t>VIRULENCE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Mutation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Selection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Variants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excellent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contributing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pathogenesis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emergence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 escape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mutants.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principle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escape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mutants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 evade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CD8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identified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murine LCMV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227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study,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investigators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created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T-cell receptor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transgenic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(LCMV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TCRtg)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containing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 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epitope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containing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amino acids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32-42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LCMV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glycoprotein.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8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LCMV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isolates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recognized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 TCRtg T cells and contained mutations in the 32-42epitope.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227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mutations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T-cell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epitopes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 recognized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TCRtg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selected,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indicating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selective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pressure.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-100251"/>
            <a:ext cx="8610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Virus-Induced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Immunosuppression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often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 immunosuppressed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Immunosuppression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infection-associated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decrease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antigen.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phenomenon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immunosuppression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tuberculin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reactivity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endParaRPr lang="en-US" altLang="zh-CN" sz="800" b="1" dirty="0" smtClean="0">
              <a:solidFill>
                <a:srgbClr val="0E88D3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observation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followed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deluge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reports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reactivity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8339"/>
            <a:ext cx="86868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immunosuppressed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benefit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distinguish 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immunosuppression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without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deficiency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confuse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immunosuppression 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normal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down-regulation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occurs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categories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immunosuppressive mechanisms.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 the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first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, virus kills significant numbers of critical immune system cells; an example of this is HIV-associated depletion of CD4 T cells. Likewise, LCMV clone 13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immunodeficiency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destruction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critical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antigen-presenting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CD8T cells that recognize viral antigens expressed by infected DCs damage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second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 involves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alterations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secretion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secreted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responses.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does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explanation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immunosuppression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persists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after infection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thought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cleared.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third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speculative potential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explored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regulatory 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31671"/>
            <a:ext cx="8686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Subversion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 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Cytokine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Responses</a:t>
            </a:r>
          </a:p>
          <a:p>
            <a:pPr>
              <a:lnSpc>
                <a:spcPct val="150000"/>
              </a:lnSpc>
              <a:tabLst>
                <a:tab pos="2413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extracellular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luid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 cytokines,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prostaglandins,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steroid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hormones,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peptide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hormones, growth factors, and serum components such as complement provide important targets for viral evasion and subversion strategies.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encode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molecules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evade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subvert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 hormonal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cytokine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regulate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innate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adaptive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interferons, TNF,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IL18,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IL6,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IL10, complement,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chemokines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2097"/>
            <a:ext cx="86868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Penetration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Epithelial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Barriers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covered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presenting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surface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 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properties 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inhibit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constantly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turning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over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replenished;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 contacted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shed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continuously.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 added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deep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surface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comprised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metabolically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inactive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cannot support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replication.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addition,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barriers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secretions,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mucus.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organs.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all epithelia,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Langerhans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serve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sentinels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invasion,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having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capacity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activated,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move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lymph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responses.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sentinel 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critical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targeted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initial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inoculated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mice,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first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DCs;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rapidly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draining lymph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nodes,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lymphatic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sys-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potentially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induction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immunity(Fig.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10.6).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beneath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intestinal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columnar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epithelium,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intestine,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skin,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resident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DC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population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plausibly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involved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sentinel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functions.</a:t>
            </a:r>
            <a:endParaRPr lang="en-US" altLang="zh-CN" sz="800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0490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cross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barriers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mechanical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breaches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(e.g.,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vectorborne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delivery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arboviruses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bite</a:t>
            </a:r>
          </a:p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wound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delivery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rabies)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specialized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153400" cy="6191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epithelium.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excellent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latter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situation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reovirus,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Peyer’s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patch 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specialized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epithelial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called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sz="800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Upon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intestine,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proteolyzed,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triggering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remarkable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structural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cleavage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loss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either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immature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fetus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newborn 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birth—a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referred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vertical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transmission.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two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mechanisms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fetus.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irst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placental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penetration,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fetus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after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invasion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fetal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circulation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amniotic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luid.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HCMV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rubella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transplacentally,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devastating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consequences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developing fetus. Viruses such as human endogenous retroviruses (HERVs) 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vertically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transmitted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constitute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significant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fraction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human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genome.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HERVs continue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proliferate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genome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likely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 exert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both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beneficial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detrimental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hosts.</a:t>
            </a:r>
          </a:p>
          <a:p>
            <a:pPr>
              <a:lnSpc>
                <a:spcPts val="1100"/>
              </a:lnSpc>
              <a:tabLst/>
            </a:pPr>
            <a:endParaRPr lang="ar-IQ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  <a:p>
            <a:pPr>
              <a:lnSpc>
                <a:spcPts val="1100"/>
              </a:lnSpc>
              <a:tabLst/>
            </a:pP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3793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Systemic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Infection</a:t>
            </a:r>
            <a:endParaRPr lang="ar-IQ" altLang="zh-CN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three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 access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large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number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lymphatics,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nerves.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Although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highway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or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combination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hematogenous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 host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tissues.</a:t>
            </a:r>
          </a:p>
          <a:p>
            <a:pPr>
              <a:lnSpc>
                <a:spcPct val="150000"/>
              </a:lnSpc>
              <a:tabLst>
                <a:tab pos="228600" algn="l"/>
                <a:tab pos="241300" algn="l"/>
                <a:tab pos="2311400" algn="l"/>
              </a:tabLst>
            </a:pPr>
            <a:r>
              <a:rPr lang="en-US" altLang="zh-CN" dirty="0" smtClean="0"/>
              <a:t>		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level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viremia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correlated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severity 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prognosis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chronic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(as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HIV),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dissemination,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efficiency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 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hosts.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level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viremia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function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access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clearance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blood,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vehicle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(plasma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associated)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uses 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travel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through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blood.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b="1" dirty="0" smtClean="0">
              <a:solidFill>
                <a:srgbClr val="358682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virology\Fields Virology, 6th Ed 2013_2_291.png"/>
          <p:cNvPicPr>
            <a:picLocks noChangeAspect="1" noChangeArrowheads="1"/>
          </p:cNvPicPr>
          <p:nvPr/>
        </p:nvPicPr>
        <p:blipFill>
          <a:blip r:embed="rId2" cstate="print"/>
          <a:srcRect t="7414" b="50663"/>
          <a:stretch>
            <a:fillRect/>
          </a:stretch>
        </p:blipFill>
        <p:spPr bwMode="auto">
          <a:xfrm>
            <a:off x="152374" y="76169"/>
            <a:ext cx="8926573" cy="4870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classical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strategy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rabies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area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inoculation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inoculation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development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signs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symptoms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rabies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encephalitis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depends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length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inoculation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travels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up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nerves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toward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50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100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mm/day,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disease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 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cured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surgical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removal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limb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as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has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entered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initial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lower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extremity,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longer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 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vaccination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passive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transfer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rabies-immune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effective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bite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face. 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Importantly,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system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also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modulate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example,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antibodies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interrupt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many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 steps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neural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spread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reoviruses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08087"/>
            <a:ext cx="8686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Receptors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Cell, Tissue,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Species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358682"/>
                </a:solidFill>
                <a:latin typeface="Segoe UI" pitchFamily="18" charset="0"/>
                <a:cs typeface="Segoe UI" pitchFamily="18" charset="0"/>
              </a:rPr>
              <a:t>Tropism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important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step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infection,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distribution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between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is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interaction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permissive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cells.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expression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plays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major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determining 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several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including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poliovirus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measles virus, and the use of molecular tools, including transgenic mice, expressing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virus-specific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provides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key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insights into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role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receptors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regulating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tissue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tropism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231F20"/>
                </a:solidFill>
                <a:latin typeface="Garamond" pitchFamily="18" charset="0"/>
                <a:cs typeface="Garamond" pitchFamily="18" charset="0"/>
              </a:rPr>
              <a:t>and pathogenesis.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231F20"/>
              </a:solidFill>
              <a:latin typeface="Garamond" pitchFamily="18" charset="0"/>
              <a:cs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2600</Words>
  <Application>Microsoft Office PowerPoint</Application>
  <PresentationFormat>On-screen Show (4:3)</PresentationFormat>
  <Paragraphs>125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ABBAS</dc:creator>
  <cp:lastModifiedBy>ABBAS</cp:lastModifiedBy>
  <cp:revision>98</cp:revision>
  <dcterms:created xsi:type="dcterms:W3CDTF">2006-08-16T00:00:00Z</dcterms:created>
  <dcterms:modified xsi:type="dcterms:W3CDTF">2020-03-13T19:59:13Z</dcterms:modified>
</cp:coreProperties>
</file>