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24" r:id="rId4"/>
    <p:sldId id="263" r:id="rId5"/>
    <p:sldId id="264" r:id="rId6"/>
    <p:sldId id="325" r:id="rId7"/>
    <p:sldId id="265" r:id="rId8"/>
    <p:sldId id="266" r:id="rId9"/>
    <p:sldId id="267" r:id="rId10"/>
    <p:sldId id="257" r:id="rId11"/>
    <p:sldId id="269" r:id="rId12"/>
    <p:sldId id="326" r:id="rId13"/>
    <p:sldId id="258" r:id="rId14"/>
    <p:sldId id="271" r:id="rId15"/>
    <p:sldId id="281" r:id="rId16"/>
    <p:sldId id="284" r:id="rId17"/>
    <p:sldId id="273" r:id="rId18"/>
    <p:sldId id="274" r:id="rId19"/>
    <p:sldId id="285" r:id="rId20"/>
    <p:sldId id="330" r:id="rId21"/>
    <p:sldId id="288" r:id="rId22"/>
    <p:sldId id="333" r:id="rId23"/>
    <p:sldId id="334" r:id="rId24"/>
    <p:sldId id="335" r:id="rId25"/>
    <p:sldId id="336" r:id="rId26"/>
    <p:sldId id="337" r:id="rId27"/>
    <p:sldId id="343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828"/>
            <a:ext cx="883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INTRODUCTION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PATHOGENESIS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 elucidates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relationship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intact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host.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therefore,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always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apparent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immediate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border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 useful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independently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immediate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analyzed,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considered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subset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vivo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74890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Virulence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Virulence—the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disease—determines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relationship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greater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 hosts,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Times New Roman" pitchFamily="18" charset="0"/>
              </a:rPr>
              <a:t>T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manifestations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depend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strategies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given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uses 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properly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compare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disease-inducing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Reston,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 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humans 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Zaire.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aspects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tropism,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interactions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3632"/>
            <a:ext cx="8839200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Invasiveness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Invasiveness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property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distinguishes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potential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efficiency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 target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 directly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inoculated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central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(CNS)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 unable to cause disease if inoculated into the periphery, whereas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cross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blood–brain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barrier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lethal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following 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peripheral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intracranial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inoculation.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Cell-Intrinsic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Versus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Cell-Extrinsic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Mechanisms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independent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outside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intrinsic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cell-intrinsic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 conferred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block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dictated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outside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extrinsic.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cell-extrinsic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adaptive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 affected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cell-intrinsic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cell-extrinsic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147638"/>
            <a:ext cx="86106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Evasion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Host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Molecules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Mechanisms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evolved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counter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adaptive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bypass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constitute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strategies involve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homology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encodes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mimic.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strategies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utilize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novel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structures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avoid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responsible 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regard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versus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 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strategies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focus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adaptive immunity is more important for maintaining chronic infection.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3283"/>
            <a:ext cx="88392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Tropism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 cells,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fundamentally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contributor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depends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neurotropic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Nile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 encephalitis or paralysis, whereas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CD4T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immunodeficiency.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cognate interaction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attachment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protein(s)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receptor(s)present on host cells.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Essential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Genes,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Genes,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Determinants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essential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contributes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virulence, 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life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cycle.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sense,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concept,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essential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permissive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essential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required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10600" cy="670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Conceptualizing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Series</a:t>
            </a:r>
            <a:r>
              <a:rPr lang="ar-IQ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Sequential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Stages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excellent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how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broken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down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steps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culminate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control.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range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possible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outcomes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asymptomatic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meningoencephalitis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paralysis.</a:t>
            </a:r>
            <a:endParaRPr lang="en-US" altLang="zh-CN" b="1" dirty="0" smtClean="0">
              <a:solidFill>
                <a:srgbClr val="0E88D3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identified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analyzed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series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simple model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elegantly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explains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paralysis,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paralyzed,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lifelong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conferred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 model,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constructed,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basis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largely, although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completely,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eliminated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paralytic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poliomyelitis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scourge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humanity.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according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 model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outlined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Figure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10.2</a:t>
            </a:r>
            <a:endParaRPr lang="en-US" altLang="zh-CN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ct val="150000"/>
              </a:lnSpc>
              <a:tabLst>
                <a:tab pos="50800" algn="l"/>
                <a:tab pos="673100" algn="l"/>
                <a:tab pos="1346200" algn="l"/>
                <a:tab pos="1397000" algn="l"/>
                <a:tab pos="1460500" algn="l"/>
                <a:tab pos="1663700" algn="l"/>
                <a:tab pos="2044700" algn="l"/>
                <a:tab pos="2108200" algn="l"/>
                <a:tab pos="2159000" algn="l"/>
                <a:tab pos="2222500" algn="l"/>
                <a:tab pos="2247900" algn="l"/>
                <a:tab pos="2273300" algn="l"/>
              </a:tabLst>
            </a:pPr>
            <a:endParaRPr lang="en-US" altLang="zh-CN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ct val="150000"/>
              </a:lnSpc>
              <a:tabLst>
                <a:tab pos="50800" algn="l"/>
                <a:tab pos="673100" algn="l"/>
                <a:tab pos="1346200" algn="l"/>
                <a:tab pos="1397000" algn="l"/>
                <a:tab pos="1460500" algn="l"/>
                <a:tab pos="1663700" algn="l"/>
                <a:tab pos="2044700" algn="l"/>
                <a:tab pos="2108200" algn="l"/>
                <a:tab pos="2159000" algn="l"/>
                <a:tab pos="2222500" algn="l"/>
                <a:tab pos="2247900" algn="l"/>
                <a:tab pos="2273300" algn="l"/>
              </a:tabLst>
            </a:pPr>
            <a:endParaRPr lang="en-US" altLang="zh-CN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virology\Fields Virology, 6th Ed 2013_2_282.png"/>
          <p:cNvPicPr>
            <a:picLocks noChangeAspect="1" noChangeArrowheads="1"/>
          </p:cNvPicPr>
          <p:nvPr/>
        </p:nvPicPr>
        <p:blipFill>
          <a:blip r:embed="rId2" cstate="print"/>
          <a:srcRect t="18535" r="49855" b="6178"/>
          <a:stretch>
            <a:fillRect/>
          </a:stretch>
        </p:blipFill>
        <p:spPr bwMode="auto">
          <a:xfrm>
            <a:off x="228586" y="76195"/>
            <a:ext cx="3421322" cy="6685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virology\Fields Virology, 6th Ed 2013_2_283.png"/>
          <p:cNvPicPr>
            <a:picLocks noChangeAspect="1" noChangeArrowheads="1"/>
          </p:cNvPicPr>
          <p:nvPr/>
        </p:nvPicPr>
        <p:blipFill>
          <a:blip r:embed="rId2" cstate="print"/>
          <a:srcRect l="12866" t="6178" r="11258" b="32128"/>
          <a:stretch>
            <a:fillRect/>
          </a:stretch>
        </p:blipFill>
        <p:spPr bwMode="auto">
          <a:xfrm>
            <a:off x="76174" y="76187"/>
            <a:ext cx="6384858" cy="6756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anatomic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barrier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passage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across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barrier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poorly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understood.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Alternatively,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peripheral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then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up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 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motor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neurons;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destruction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 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leads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paralysis.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Certain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motor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hypothesized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strains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invasive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likely 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others;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variables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contribute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penetrance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severity.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sz="1600" dirty="0" smtClean="0"/>
              <a:t>	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Concurrent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entry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lymphatic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 immune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(see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Fig.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10.2).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hypothesized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prevents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paralytic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might act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preventing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circulation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crossing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blood–brain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barrier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capable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 inhibit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directly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458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Regardless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 antibody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clinical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outcome.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 wins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CNS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destruction.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protective antibody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understanding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 aspects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vaccination;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1945"/>
            <a:ext cx="88392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Conceptualizing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the Integrated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Genetic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Variation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major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 determinant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adaptive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also 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Allelic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10.5).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-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CCR5 confer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sz="800" b="1" dirty="0" smtClean="0">
                <a:solidFill>
                  <a:srgbClr val="0E88D3"/>
                </a:solidFill>
                <a:latin typeface="Garamond" pitchFamily="18" charset="0"/>
                <a:cs typeface="Garamond" pitchFamily="18" charset="0"/>
              </a:rPr>
              <a:t> 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- 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noroviruses (type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Norwalk)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90%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nonbacterial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gastroenteritis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world.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Norwalk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group secretor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conferred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FUT2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fucosyltransferase.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38874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DEFINITIONS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CONCEPTS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IN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PATHOGENESIS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Productive,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Abortive,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introduces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genome into a cell. Infection is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productive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 new infectious virus is made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abortive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 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 immediately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retains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potential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reinitiating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productive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cycle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reactivation.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merely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 cycle;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represents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unique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transcriptional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translational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productive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cycle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reinitiated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need arises.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permissive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support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nonpermissive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abortive.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69205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Among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strains,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 multiple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virus-like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particle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(VLP)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 group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carbohydrates,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suggesting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allelic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 blood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groups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contribute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variety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strains.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Patients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IFN</a:t>
            </a:r>
            <a:r>
              <a:rPr lang="en-US" altLang="zh-CN" sz="16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 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reported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unusual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syndromes.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buFontTx/>
              <a:buChar char="-"/>
              <a:tabLst>
                <a:tab pos="2286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Autosomal dominant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chemokine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CXCR4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 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warts,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EVER1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EVER2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unusual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clinical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papillomavirus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called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epidermodysplasia verruciformis.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buFontTx/>
              <a:buChar char="-"/>
              <a:tabLst>
                <a:tab pos="2286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Allelic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mannose-binding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lectin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Fc</a:t>
            </a:r>
            <a:r>
              <a:rPr lang="en-US" altLang="zh-CN" sz="16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linked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 respiratory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syndrome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(SARS).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buFontTx/>
              <a:buChar char="-"/>
              <a:tabLst>
                <a:tab pos="228600" algn="l"/>
              </a:tabLst>
            </a:pPr>
            <a:r>
              <a:rPr lang="en-US" altLang="zh-CN" sz="12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- 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relationship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 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certain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encoding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HCV,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reported.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5014"/>
            <a:ext cx="8839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Epidemiology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essential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research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defining patterns of disease and infection and the mode of 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hosts. Together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relationship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link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formulation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fundamental questions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answered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understand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92244"/>
            <a:ext cx="8839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nicely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illustrated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identification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Kaposi’s sarcoma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(KS)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herpesvirus,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suggested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accurate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predictor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risk,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indicating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co-factor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responsible 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KS.</a:t>
            </a:r>
            <a:r>
              <a:rPr lang="en-US" altLang="zh-CN" sz="800" b="1" dirty="0" smtClean="0">
                <a:solidFill>
                  <a:srgbClr val="0E88D3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discovery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KSHV,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investigations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convincingly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linked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KSHV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demonstration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KSHV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sequences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 almost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universally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seroconversion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KSHV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preceded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KS.</a:t>
            </a:r>
            <a:endParaRPr lang="en-US" altLang="zh-CN" sz="800" b="1" dirty="0" smtClean="0">
              <a:solidFill>
                <a:srgbClr val="0E88D3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5553"/>
            <a:ext cx="868680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second,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related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essential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tension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approaches;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“real”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 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“natural”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truth,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advantages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limitations.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Study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Human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Animal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Models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exhibit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restrictions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genetic manipulation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/>
              <a:t>				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Excellent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analysis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iloviruses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Marburg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 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difficult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patients.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macaques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significant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similarities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striking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hemorrhagic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diathesis 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disseminated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intravascular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coagulation.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demonstrate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possible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against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passive transfer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protective.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985"/>
            <a:ext cx="86868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Five approaches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taken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hurdle.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 approaches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passage-based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adaptation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 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growth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experimental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second,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engineering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accommodate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third,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transgene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experimental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  <a:buFontTx/>
              <a:buChar char="-"/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fourth,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creation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immunodeficient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reconstituted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aspects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components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target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organ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HCV);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ifth,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targeted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modification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 host.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102185"/>
            <a:ext cx="8763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adapted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growth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adapted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guinea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pigs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similar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ways.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dendritic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(DCs)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monocytes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targets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 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guinea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pigs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hemorrhagic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diathesis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macaques,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significant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second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genetically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engineered</a:t>
            </a: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analysis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transgenic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intracerebral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3.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third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transgene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cycle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certain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nonpermissive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 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accomplished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HBV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engineered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transgenic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genome.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-148902"/>
            <a:ext cx="8610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4.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fourth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allografts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particularly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fail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applied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VZV.</a:t>
            </a:r>
            <a:endParaRPr lang="en-US" altLang="zh-CN" sz="800" b="1" dirty="0" smtClean="0">
              <a:solidFill>
                <a:srgbClr val="0E88D3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5.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manipulated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model.</a:t>
            </a:r>
          </a:p>
          <a:p>
            <a:pPr>
              <a:lnSpc>
                <a:spcPct val="150000"/>
              </a:lnSpc>
              <a:tabLst>
                <a:tab pos="165100" algn="l"/>
                <a:tab pos="2286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intimate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knowledge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lentivirus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possible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 manipulation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create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isolate</a:t>
            </a:r>
          </a:p>
          <a:p>
            <a:pPr>
              <a:lnSpc>
                <a:spcPct val="150000"/>
              </a:lnSpc>
              <a:tabLst>
                <a:tab pos="165100" algn="l"/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macaques</a:t>
            </a:r>
            <a:endParaRPr lang="en-US" altLang="zh-CN" dirty="0" smtClean="0"/>
          </a:p>
          <a:p>
            <a:pPr>
              <a:lnSpc>
                <a:spcPct val="150000"/>
              </a:lnSpc>
              <a:tabLst>
                <a:tab pos="165100" algn="l"/>
                <a:tab pos="177800" algn="l"/>
                <a:tab pos="228600" algn="l"/>
                <a:tab pos="241300" algn="l"/>
              </a:tabLst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-29736"/>
            <a:ext cx="86106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Culture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essential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conditions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 representative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conditions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vivo,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hypotheses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experiments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validated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vivo.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obvious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 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limitations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actually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given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 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optimized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synchronized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obviates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as-yet-uninfected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cells—a fundamentally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happens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1294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interferon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released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interferon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 generally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pretreatment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culture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usually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required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interferon 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simultaneously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Furthermore,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transformed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behavior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distantly 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behavior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 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unlikely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physiologic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extracellular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matrix,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circulatory system,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endocrine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429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Versus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</a:p>
          <a:p>
            <a:pPr>
              <a:lnSpc>
                <a:spcPct val="150000"/>
              </a:lnSpc>
            </a:pP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 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10.1).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beyond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 might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reasonably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interchangeably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convention.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denote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insight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mechanism(s)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prolonged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survival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 persistence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nucleic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acid,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latency,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reactivation.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nucleic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acid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detected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prolonged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although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nature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10.1).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 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represent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replication, 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abortive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nucleic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acid,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perhaps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as-yet-unidentified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>
          <a:xfrm>
            <a:off x="565150" y="7325931"/>
            <a:ext cx="3060700" cy="25400"/>
          </a:xfrm>
          <a:custGeom>
            <a:avLst/>
            <a:gdLst>
              <a:gd name="connsiteX0" fmla="*/ 6350 w 3060700"/>
              <a:gd name="connsiteY0" fmla="*/ 6350 h 25400"/>
              <a:gd name="connsiteX1" fmla="*/ 3054350 w 30607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60700" h="25400">
                <a:moveTo>
                  <a:pt x="6350" y="6350"/>
                </a:moveTo>
                <a:lnTo>
                  <a:pt x="3054350" y="6350"/>
                </a:lnTo>
              </a:path>
            </a:pathLst>
          </a:custGeom>
          <a:ln w="12700">
            <a:solidFill>
              <a:srgbClr val="9C0835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811009" y="814755"/>
            <a:ext cx="2603779" cy="5981737"/>
          </a:xfrm>
          <a:custGeom>
            <a:avLst/>
            <a:gdLst>
              <a:gd name="connsiteX0" fmla="*/ 0 w 2603779"/>
              <a:gd name="connsiteY0" fmla="*/ 5981737 h 5981737"/>
              <a:gd name="connsiteX1" fmla="*/ 2603779 w 2603779"/>
              <a:gd name="connsiteY1" fmla="*/ 5981737 h 5981737"/>
              <a:gd name="connsiteX2" fmla="*/ 2603779 w 2603779"/>
              <a:gd name="connsiteY2" fmla="*/ 0 h 5981737"/>
              <a:gd name="connsiteX3" fmla="*/ 0 w 2603779"/>
              <a:gd name="connsiteY3" fmla="*/ 0 h 5981737"/>
              <a:gd name="connsiteX4" fmla="*/ 0 w 2603779"/>
              <a:gd name="connsiteY4" fmla="*/ 5981737 h 598173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603779" h="5981737">
                <a:moveTo>
                  <a:pt x="0" y="5981737"/>
                </a:moveTo>
                <a:lnTo>
                  <a:pt x="2603779" y="5981737"/>
                </a:lnTo>
                <a:lnTo>
                  <a:pt x="2603779" y="0"/>
                </a:lnTo>
                <a:lnTo>
                  <a:pt x="0" y="0"/>
                </a:lnTo>
                <a:lnTo>
                  <a:pt x="0" y="5981737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1408226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3325253" y="6698742"/>
            <a:ext cx="57074" cy="19050"/>
          </a:xfrm>
          <a:custGeom>
            <a:avLst/>
            <a:gdLst>
              <a:gd name="connsiteX0" fmla="*/ 0 w 57074"/>
              <a:gd name="connsiteY0" fmla="*/ 9525 h 19050"/>
              <a:gd name="connsiteX1" fmla="*/ 57074 w 57074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74" h="19050">
                <a:moveTo>
                  <a:pt x="0" y="9525"/>
                </a:moveTo>
                <a:lnTo>
                  <a:pt x="57074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3233978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3142678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3051403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2960103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2868828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2777540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2686253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2594965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2503665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2412390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3"/>
          <p:cNvSpPr/>
          <p:nvPr/>
        </p:nvSpPr>
        <p:spPr>
          <a:xfrm>
            <a:off x="2321102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2229815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Freeform 3"/>
          <p:cNvSpPr/>
          <p:nvPr/>
        </p:nvSpPr>
        <p:spPr>
          <a:xfrm>
            <a:off x="2138514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3"/>
          <p:cNvSpPr/>
          <p:nvPr/>
        </p:nvSpPr>
        <p:spPr>
          <a:xfrm>
            <a:off x="2047239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Freeform 3"/>
          <p:cNvSpPr/>
          <p:nvPr/>
        </p:nvSpPr>
        <p:spPr>
          <a:xfrm>
            <a:off x="1955952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3"/>
          <p:cNvSpPr/>
          <p:nvPr/>
        </p:nvSpPr>
        <p:spPr>
          <a:xfrm>
            <a:off x="1864664" y="6698742"/>
            <a:ext cx="57048" cy="19050"/>
          </a:xfrm>
          <a:custGeom>
            <a:avLst/>
            <a:gdLst>
              <a:gd name="connsiteX0" fmla="*/ 0 w 57048"/>
              <a:gd name="connsiteY0" fmla="*/ 9525 h 19050"/>
              <a:gd name="connsiteX1" fmla="*/ 57048 w 57048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48" h="19050">
                <a:moveTo>
                  <a:pt x="0" y="9525"/>
                </a:moveTo>
                <a:lnTo>
                  <a:pt x="57048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Freeform 3"/>
          <p:cNvSpPr/>
          <p:nvPr/>
        </p:nvSpPr>
        <p:spPr>
          <a:xfrm>
            <a:off x="1773377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3"/>
          <p:cNvSpPr/>
          <p:nvPr/>
        </p:nvSpPr>
        <p:spPr>
          <a:xfrm>
            <a:off x="1682089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Freeform 3"/>
          <p:cNvSpPr/>
          <p:nvPr/>
        </p:nvSpPr>
        <p:spPr>
          <a:xfrm>
            <a:off x="1590802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Freeform 3"/>
          <p:cNvSpPr/>
          <p:nvPr/>
        </p:nvSpPr>
        <p:spPr>
          <a:xfrm>
            <a:off x="1499514" y="6698742"/>
            <a:ext cx="57061" cy="19050"/>
          </a:xfrm>
          <a:custGeom>
            <a:avLst/>
            <a:gdLst>
              <a:gd name="connsiteX0" fmla="*/ 0 w 57061"/>
              <a:gd name="connsiteY0" fmla="*/ 9525 h 19050"/>
              <a:gd name="connsiteX1" fmla="*/ 57061 w 57061"/>
              <a:gd name="connsiteY1" fmla="*/ 9525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061" h="19050">
                <a:moveTo>
                  <a:pt x="0" y="9525"/>
                </a:moveTo>
                <a:lnTo>
                  <a:pt x="57061" y="9525"/>
                </a:lnTo>
              </a:path>
            </a:pathLst>
          </a:custGeom>
          <a:ln w="25400">
            <a:solidFill>
              <a:srgbClr val="00ADE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Freeform 3"/>
          <p:cNvSpPr/>
          <p:nvPr/>
        </p:nvSpPr>
        <p:spPr>
          <a:xfrm>
            <a:off x="622325" y="3165339"/>
            <a:ext cx="31750" cy="634945"/>
          </a:xfrm>
          <a:custGeom>
            <a:avLst/>
            <a:gdLst>
              <a:gd name="connsiteX0" fmla="*/ 15875 w 31750"/>
              <a:gd name="connsiteY0" fmla="*/ 0 h 634945"/>
              <a:gd name="connsiteX1" fmla="*/ 15875 w 31750"/>
              <a:gd name="connsiteY1" fmla="*/ 634945 h 6349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750" h="634945">
                <a:moveTo>
                  <a:pt x="15875" y="0"/>
                </a:moveTo>
                <a:lnTo>
                  <a:pt x="15875" y="634945"/>
                </a:lnTo>
              </a:path>
            </a:pathLst>
          </a:custGeom>
          <a:ln w="50800">
            <a:solidFill>
              <a:srgbClr val="231F2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Freeform 3"/>
          <p:cNvSpPr/>
          <p:nvPr/>
        </p:nvSpPr>
        <p:spPr>
          <a:xfrm>
            <a:off x="594117" y="3076460"/>
            <a:ext cx="70811" cy="132308"/>
          </a:xfrm>
          <a:custGeom>
            <a:avLst/>
            <a:gdLst>
              <a:gd name="connsiteX0" fmla="*/ 0 w 70811"/>
              <a:gd name="connsiteY0" fmla="*/ 132308 h 132308"/>
              <a:gd name="connsiteX1" fmla="*/ 35406 w 70811"/>
              <a:gd name="connsiteY1" fmla="*/ 0 h 132308"/>
              <a:gd name="connsiteX2" fmla="*/ 70811 w 70811"/>
              <a:gd name="connsiteY2" fmla="*/ 132308 h 132308"/>
              <a:gd name="connsiteX3" fmla="*/ 0 w 70811"/>
              <a:gd name="connsiteY3" fmla="*/ 132308 h 1323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811" h="132308">
                <a:moveTo>
                  <a:pt x="0" y="132308"/>
                </a:moveTo>
                <a:lnTo>
                  <a:pt x="35406" y="0"/>
                </a:lnTo>
                <a:lnTo>
                  <a:pt x="70811" y="132308"/>
                </a:lnTo>
                <a:lnTo>
                  <a:pt x="0" y="132308"/>
                </a:lnTo>
              </a:path>
            </a:pathLst>
          </a:custGeom>
          <a:solidFill>
            <a:srgbClr val="231F2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Freeform 3"/>
          <p:cNvSpPr/>
          <p:nvPr/>
        </p:nvSpPr>
        <p:spPr>
          <a:xfrm>
            <a:off x="808087" y="2010371"/>
            <a:ext cx="2590800" cy="25400"/>
          </a:xfrm>
          <a:custGeom>
            <a:avLst/>
            <a:gdLst>
              <a:gd name="connsiteX0" fmla="*/ 0 w 2590800"/>
              <a:gd name="connsiteY0" fmla="*/ 12700 h 25400"/>
              <a:gd name="connsiteX1" fmla="*/ 2590800 w 2590800"/>
              <a:gd name="connsiteY1" fmla="*/ 1270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590800" h="25400">
                <a:moveTo>
                  <a:pt x="0" y="12700"/>
                </a:moveTo>
                <a:lnTo>
                  <a:pt x="2590800" y="12700"/>
                </a:lnTo>
              </a:path>
            </a:pathLst>
          </a:custGeom>
          <a:ln w="38100">
            <a:solidFill>
              <a:srgbClr val="231F2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808087" y="3208172"/>
            <a:ext cx="2590800" cy="25400"/>
          </a:xfrm>
          <a:custGeom>
            <a:avLst/>
            <a:gdLst>
              <a:gd name="connsiteX0" fmla="*/ 0 w 2590800"/>
              <a:gd name="connsiteY0" fmla="*/ 12700 h 25400"/>
              <a:gd name="connsiteX1" fmla="*/ 2590800 w 2590800"/>
              <a:gd name="connsiteY1" fmla="*/ 1270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590800" h="25400">
                <a:moveTo>
                  <a:pt x="0" y="12700"/>
                </a:moveTo>
                <a:lnTo>
                  <a:pt x="2590800" y="12700"/>
                </a:lnTo>
              </a:path>
            </a:pathLst>
          </a:custGeom>
          <a:ln w="38100">
            <a:solidFill>
              <a:srgbClr val="231F2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08087" y="4398264"/>
            <a:ext cx="2590800" cy="25400"/>
          </a:xfrm>
          <a:custGeom>
            <a:avLst/>
            <a:gdLst>
              <a:gd name="connsiteX0" fmla="*/ 0 w 2590800"/>
              <a:gd name="connsiteY0" fmla="*/ 12700 h 25400"/>
              <a:gd name="connsiteX1" fmla="*/ 2590800 w 2590800"/>
              <a:gd name="connsiteY1" fmla="*/ 1270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590800" h="25400">
                <a:moveTo>
                  <a:pt x="0" y="12700"/>
                </a:moveTo>
                <a:lnTo>
                  <a:pt x="2590800" y="12700"/>
                </a:lnTo>
              </a:path>
            </a:pathLst>
          </a:custGeom>
          <a:ln w="38100">
            <a:solidFill>
              <a:srgbClr val="231F2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08087" y="5590044"/>
            <a:ext cx="2590800" cy="25400"/>
          </a:xfrm>
          <a:custGeom>
            <a:avLst/>
            <a:gdLst>
              <a:gd name="connsiteX0" fmla="*/ 0 w 2590800"/>
              <a:gd name="connsiteY0" fmla="*/ 12700 h 25400"/>
              <a:gd name="connsiteX1" fmla="*/ 2590800 w 2590800"/>
              <a:gd name="connsiteY1" fmla="*/ 1270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590800" h="25400">
                <a:moveTo>
                  <a:pt x="0" y="12700"/>
                </a:moveTo>
                <a:lnTo>
                  <a:pt x="2590800" y="12700"/>
                </a:lnTo>
              </a:path>
            </a:pathLst>
          </a:custGeom>
          <a:ln w="38100">
            <a:solidFill>
              <a:srgbClr val="231F2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848100"/>
            <a:ext cx="127000" cy="711200"/>
          </a:xfrm>
          <a:prstGeom prst="rect">
            <a:avLst/>
          </a:prstGeom>
          <a:noFill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0" y="76198"/>
            <a:ext cx="3099626" cy="6653594"/>
          </a:xfrm>
          <a:prstGeom prst="rect">
            <a:avLst/>
          </a:prstGeom>
          <a:noFill/>
        </p:spPr>
      </p:pic>
      <p:sp>
        <p:nvSpPr>
          <p:cNvPr id="45" name="TextBox 1"/>
          <p:cNvSpPr txBox="1"/>
          <p:nvPr/>
        </p:nvSpPr>
        <p:spPr>
          <a:xfrm>
            <a:off x="3848100" y="1079500"/>
            <a:ext cx="230832" cy="2158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endParaRPr lang="en-US" altLang="zh-CN" sz="10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46077"/>
            <a:ext cx="883920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HBV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(HCV),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while others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cured.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arbitrarily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patients 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essentially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 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herpesviruses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 lentiviruses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immunodeficiency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(HIV).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equilibrium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infection: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latency.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genomic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transcriptional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strategy,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restricted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gene expression, which allows the genome to survive even when lytic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occurring.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proviral form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retroviruses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circular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episomal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selective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observed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herpesviruses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 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Epstein-Barr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(EBV)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herpes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simplex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(HSV). Often,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making latency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immunologically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silent.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ultimate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known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sensing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34707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Quasispecies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mixture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given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quasispecies.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Although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convenient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think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single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homogeneous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agent,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RNA and DNA polymerases make errors that generate mutant 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polymerases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RNA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accurate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copying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template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 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DNA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therefore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greater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RNA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DNA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 mutation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198"/>
            <a:ext cx="86868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Control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Versus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distinctions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 factors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foster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versus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distinct.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interferon-</a:t>
            </a:r>
            <a:r>
              <a:rPr lang="en-US" altLang="zh-CN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(IFN</a:t>
            </a:r>
            <a:r>
              <a:rPr lang="en-US" altLang="zh-CN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) regulates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murine </a:t>
            </a:r>
            <a:r>
              <a:rPr lang="en-US" altLang="zh-CN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HV68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(also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referred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MHV-68)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minimal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 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indicates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certain 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relevant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 responding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quasispecies.,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fundamentally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mere continuation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8885"/>
            <a:ext cx="8686800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tabLst>
                <a:tab pos="241300" algn="l"/>
              </a:tabLst>
            </a:pP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Equilibrium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Nonequilibrium States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Pathogenesis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fundamental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concept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nonequilibrium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metastable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equilibrium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 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change continuously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until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resolved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progresses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contrast, 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equilibrium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 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balancing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particular,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brings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 under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delays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 killing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 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reflects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change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equilibrium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10.1).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87779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Disease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harmful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consequence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apparently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harmless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does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destruction (as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rabies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killing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secretion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inflammatory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 viruses),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dysfunction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lymphocytic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choriomeningitis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[LCMV]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pituitary),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paracrine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angiogenesis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Kaposi’s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sarcoma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herpesvirus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[KSHV]),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malignant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tumors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(as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interacting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allelic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polymorphisms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trigger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2519</Words>
  <Application>Microsoft Office PowerPoint</Application>
  <PresentationFormat>On-screen Show (4:3)</PresentationFormat>
  <Paragraphs>108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ABBAS</dc:creator>
  <cp:lastModifiedBy>ABBAS</cp:lastModifiedBy>
  <cp:revision>98</cp:revision>
  <dcterms:created xsi:type="dcterms:W3CDTF">2006-08-16T00:00:00Z</dcterms:created>
  <dcterms:modified xsi:type="dcterms:W3CDTF">2020-03-13T20:00:57Z</dcterms:modified>
</cp:coreProperties>
</file>