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04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16-Dec-18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16-Dec-18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16-Dec-18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16-Dec-18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16-Dec-18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45462" y="2260377"/>
            <a:ext cx="5533311" cy="55303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16-Dec-18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5462" y="2260377"/>
            <a:ext cx="5533311" cy="55303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1700" y="889508"/>
            <a:ext cx="5824855" cy="22282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42240" algn="ctr">
              <a:lnSpc>
                <a:spcPct val="100000"/>
              </a:lnSpc>
              <a:spcBef>
                <a:spcPts val="90"/>
              </a:spcBef>
            </a:pPr>
            <a:r>
              <a:rPr sz="1400" b="1" spc="-5" dirty="0">
                <a:latin typeface="Times New Roman"/>
                <a:cs typeface="Times New Roman"/>
              </a:rPr>
              <a:t>Effective </a:t>
            </a:r>
            <a:r>
              <a:rPr sz="1400" b="1" spc="-15" dirty="0">
                <a:latin typeface="Times New Roman"/>
                <a:cs typeface="Times New Roman"/>
              </a:rPr>
              <a:t>Atomic </a:t>
            </a:r>
            <a:r>
              <a:rPr sz="1400" b="1" spc="-5" dirty="0">
                <a:latin typeface="Times New Roman"/>
                <a:cs typeface="Times New Roman"/>
              </a:rPr>
              <a:t>Number (Sidwick</a:t>
            </a:r>
            <a:r>
              <a:rPr sz="1400" b="1" spc="7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Rule)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281940">
              <a:lnSpc>
                <a:spcPts val="1610"/>
              </a:lnSpc>
              <a:spcBef>
                <a:spcPts val="5"/>
              </a:spcBef>
            </a:pPr>
            <a:r>
              <a:rPr sz="1400" b="1" spc="-5" dirty="0">
                <a:latin typeface="Times New Roman"/>
                <a:cs typeface="Times New Roman"/>
              </a:rPr>
              <a:t>Transition </a:t>
            </a:r>
            <a:r>
              <a:rPr sz="1400" b="1" spc="-10" dirty="0">
                <a:latin typeface="Times New Roman"/>
                <a:cs typeface="Times New Roman"/>
              </a:rPr>
              <a:t>metal </a:t>
            </a:r>
            <a:r>
              <a:rPr sz="1400" b="1" spc="-5" dirty="0">
                <a:latin typeface="Times New Roman"/>
                <a:cs typeface="Times New Roman"/>
              </a:rPr>
              <a:t>organo-metallic compounds mainly belong </a:t>
            </a:r>
            <a:r>
              <a:rPr sz="1400" b="1" dirty="0">
                <a:latin typeface="Times New Roman"/>
                <a:cs typeface="Times New Roman"/>
              </a:rPr>
              <a:t>to any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the  three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categories.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marL="469900" marR="255904" indent="-228600">
              <a:lnSpc>
                <a:spcPts val="1610"/>
              </a:lnSpc>
              <a:buAutoNum type="alphaLcPeriod"/>
              <a:tabLst>
                <a:tab pos="46990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Class I </a:t>
            </a:r>
            <a:r>
              <a:rPr sz="1400" b="1" spc="-10" dirty="0">
                <a:latin typeface="Times New Roman"/>
                <a:cs typeface="Times New Roman"/>
              </a:rPr>
              <a:t>complexes for </a:t>
            </a:r>
            <a:r>
              <a:rPr sz="1400" b="1" spc="-5" dirty="0">
                <a:latin typeface="Times New Roman"/>
                <a:cs typeface="Times New Roman"/>
              </a:rPr>
              <a:t>which the </a:t>
            </a:r>
            <a:r>
              <a:rPr sz="1400" b="1" spc="-10" dirty="0">
                <a:latin typeface="Times New Roman"/>
                <a:cs typeface="Times New Roman"/>
              </a:rPr>
              <a:t>number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valence electrons </a:t>
            </a:r>
            <a:r>
              <a:rPr sz="1400" b="1" dirty="0">
                <a:latin typeface="Times New Roman"/>
                <a:cs typeface="Times New Roman"/>
              </a:rPr>
              <a:t>do </a:t>
            </a:r>
            <a:r>
              <a:rPr sz="1400" b="1" spc="-10" dirty="0">
                <a:latin typeface="Times New Roman"/>
                <a:cs typeface="Times New Roman"/>
              </a:rPr>
              <a:t>not  obey the 18 </a:t>
            </a:r>
            <a:r>
              <a:rPr sz="1400" b="1" spc="-5" dirty="0">
                <a:latin typeface="Times New Roman"/>
                <a:cs typeface="Times New Roman"/>
              </a:rPr>
              <a:t>valence electron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rule.</a:t>
            </a: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ts val="1530"/>
              </a:lnSpc>
              <a:buAutoNum type="alphaLcPeriod"/>
              <a:tabLst>
                <a:tab pos="46990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Class </a:t>
            </a:r>
            <a:r>
              <a:rPr sz="1400" b="1" dirty="0">
                <a:latin typeface="Times New Roman"/>
                <a:cs typeface="Times New Roman"/>
              </a:rPr>
              <a:t>II </a:t>
            </a:r>
            <a:r>
              <a:rPr sz="1400" b="1" spc="-10" dirty="0">
                <a:latin typeface="Times New Roman"/>
                <a:cs typeface="Times New Roman"/>
              </a:rPr>
              <a:t>complexes for </a:t>
            </a:r>
            <a:r>
              <a:rPr sz="1400" b="1" spc="-5" dirty="0">
                <a:latin typeface="Times New Roman"/>
                <a:cs typeface="Times New Roman"/>
              </a:rPr>
              <a:t>which </a:t>
            </a:r>
            <a:r>
              <a:rPr sz="1400" b="1" spc="-10" dirty="0">
                <a:latin typeface="Times New Roman"/>
                <a:cs typeface="Times New Roman"/>
              </a:rPr>
              <a:t>the number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valence </a:t>
            </a:r>
            <a:r>
              <a:rPr sz="1400" b="1" spc="-10" dirty="0">
                <a:latin typeface="Times New Roman"/>
                <a:cs typeface="Times New Roman"/>
              </a:rPr>
              <a:t>electrons </a:t>
            </a:r>
            <a:r>
              <a:rPr sz="1400" b="1" dirty="0">
                <a:latin typeface="Times New Roman"/>
                <a:cs typeface="Times New Roman"/>
              </a:rPr>
              <a:t>do</a:t>
            </a:r>
            <a:r>
              <a:rPr sz="1400" b="1" spc="29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not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sz="1400" b="1" spc="-10" dirty="0">
                <a:latin typeface="Times New Roman"/>
                <a:cs typeface="Times New Roman"/>
              </a:rPr>
              <a:t>exceed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18.</a:t>
            </a:r>
            <a:endParaRPr sz="14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610"/>
              </a:lnSpc>
              <a:spcBef>
                <a:spcPts val="75"/>
              </a:spcBef>
              <a:buAutoNum type="alphaLcPeriod" startAt="3"/>
              <a:tabLst>
                <a:tab pos="46990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Class </a:t>
            </a:r>
            <a:r>
              <a:rPr sz="1400" b="1" dirty="0">
                <a:latin typeface="Times New Roman"/>
                <a:cs typeface="Times New Roman"/>
              </a:rPr>
              <a:t>III </a:t>
            </a:r>
            <a:r>
              <a:rPr sz="1400" b="1" spc="-10" dirty="0">
                <a:latin typeface="Times New Roman"/>
                <a:cs typeface="Times New Roman"/>
              </a:rPr>
              <a:t>complexes for which the </a:t>
            </a:r>
            <a:r>
              <a:rPr sz="1400" b="1" spc="-5" dirty="0">
                <a:latin typeface="Times New Roman"/>
                <a:cs typeface="Times New Roman"/>
              </a:rPr>
              <a:t>valence </a:t>
            </a:r>
            <a:r>
              <a:rPr sz="1400" b="1" spc="-10" dirty="0">
                <a:latin typeface="Times New Roman"/>
                <a:cs typeface="Times New Roman"/>
              </a:rPr>
              <a:t>electrons exactly obey the 18  </a:t>
            </a:r>
            <a:r>
              <a:rPr sz="1400" b="1" spc="-5" dirty="0">
                <a:latin typeface="Times New Roman"/>
                <a:cs typeface="Times New Roman"/>
              </a:rPr>
              <a:t>valence electron rule.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3644900"/>
            <a:ext cx="5967095" cy="544703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34925">
              <a:lnSpc>
                <a:spcPts val="1610"/>
              </a:lnSpc>
              <a:spcBef>
                <a:spcPts val="204"/>
              </a:spcBef>
            </a:pPr>
            <a:r>
              <a:rPr sz="1400" b="1" spc="-15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transition metal complexes </a:t>
            </a:r>
            <a:r>
              <a:rPr sz="1400" b="1" spc="-10" dirty="0">
                <a:latin typeface="Times New Roman"/>
                <a:cs typeface="Times New Roman"/>
              </a:rPr>
              <a:t>may be </a:t>
            </a:r>
            <a:r>
              <a:rPr sz="1400" b="1" spc="-5" dirty="0">
                <a:latin typeface="Times New Roman"/>
                <a:cs typeface="Times New Roman"/>
              </a:rPr>
              <a:t>classified into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following </a:t>
            </a:r>
            <a:r>
              <a:rPr sz="1400" b="1" spc="-10" dirty="0">
                <a:latin typeface="Times New Roman"/>
                <a:cs typeface="Times New Roman"/>
              </a:rPr>
              <a:t>three  </a:t>
            </a:r>
            <a:r>
              <a:rPr sz="1400" b="1" spc="-5" dirty="0">
                <a:latin typeface="Times New Roman"/>
                <a:cs typeface="Times New Roman"/>
              </a:rPr>
              <a:t>types. </a:t>
            </a:r>
            <a:r>
              <a:rPr sz="1400" b="1" spc="-10" dirty="0">
                <a:latin typeface="Times New Roman"/>
                <a:cs typeface="Times New Roman"/>
              </a:rPr>
              <a:t>(i). </a:t>
            </a:r>
            <a:r>
              <a:rPr sz="1400" b="1" spc="-15" dirty="0">
                <a:latin typeface="Times New Roman"/>
                <a:cs typeface="Times New Roman"/>
              </a:rPr>
              <a:t>The ones </a:t>
            </a:r>
            <a:r>
              <a:rPr sz="1400" b="1" spc="-5" dirty="0">
                <a:latin typeface="Times New Roman"/>
                <a:cs typeface="Times New Roman"/>
              </a:rPr>
              <a:t>that </a:t>
            </a:r>
            <a:r>
              <a:rPr sz="1400" b="1" dirty="0">
                <a:latin typeface="Times New Roman"/>
                <a:cs typeface="Times New Roman"/>
              </a:rPr>
              <a:t>do </a:t>
            </a:r>
            <a:r>
              <a:rPr sz="1400" b="1" spc="-10" dirty="0">
                <a:latin typeface="Times New Roman"/>
                <a:cs typeface="Times New Roman"/>
              </a:rPr>
              <a:t>not </a:t>
            </a:r>
            <a:r>
              <a:rPr sz="1400" b="1" spc="-15" dirty="0">
                <a:latin typeface="Times New Roman"/>
                <a:cs typeface="Times New Roman"/>
              </a:rPr>
              <a:t>obey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5" dirty="0">
                <a:latin typeface="Times New Roman"/>
                <a:cs typeface="Times New Roman"/>
              </a:rPr>
              <a:t>18 </a:t>
            </a:r>
            <a:r>
              <a:rPr sz="1400" b="1" spc="-5" dirty="0">
                <a:latin typeface="Times New Roman"/>
                <a:cs typeface="Times New Roman"/>
              </a:rPr>
              <a:t>valence electron </a:t>
            </a:r>
            <a:r>
              <a:rPr sz="1400" b="1" dirty="0">
                <a:latin typeface="Times New Roman"/>
                <a:cs typeface="Times New Roman"/>
              </a:rPr>
              <a:t>rule </a:t>
            </a:r>
            <a:r>
              <a:rPr sz="1400" b="1" spc="-5" dirty="0">
                <a:latin typeface="Times New Roman"/>
                <a:cs typeface="Times New Roman"/>
              </a:rPr>
              <a:t>are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class I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229235">
              <a:lnSpc>
                <a:spcPts val="1610"/>
              </a:lnSpc>
            </a:pPr>
            <a:r>
              <a:rPr sz="1400" b="1" spc="-10" dirty="0">
                <a:latin typeface="Times New Roman"/>
                <a:cs typeface="Times New Roman"/>
              </a:rPr>
              <a:t>type </a:t>
            </a:r>
            <a:r>
              <a:rPr sz="1400" b="1" spc="-5" dirty="0">
                <a:latin typeface="Times New Roman"/>
                <a:cs typeface="Times New Roman"/>
              </a:rPr>
              <a:t>(ii). </a:t>
            </a:r>
            <a:r>
              <a:rPr sz="1400" b="1" spc="-10" dirty="0">
                <a:latin typeface="Times New Roman"/>
                <a:cs typeface="Times New Roman"/>
              </a:rPr>
              <a:t>the ones that </a:t>
            </a:r>
            <a:r>
              <a:rPr sz="1400" b="1" dirty="0">
                <a:latin typeface="Times New Roman"/>
                <a:cs typeface="Times New Roman"/>
              </a:rPr>
              <a:t>do </a:t>
            </a:r>
            <a:r>
              <a:rPr sz="1400" b="1" spc="-10" dirty="0">
                <a:latin typeface="Times New Roman"/>
                <a:cs typeface="Times New Roman"/>
              </a:rPr>
              <a:t>not </a:t>
            </a:r>
            <a:r>
              <a:rPr sz="1400" b="1" spc="-5" dirty="0">
                <a:latin typeface="Times New Roman"/>
                <a:cs typeface="Times New Roman"/>
              </a:rPr>
              <a:t>exceed </a:t>
            </a:r>
            <a:r>
              <a:rPr sz="1400" b="1" spc="-10" dirty="0">
                <a:latin typeface="Times New Roman"/>
                <a:cs typeface="Times New Roman"/>
              </a:rPr>
              <a:t>the 18 </a:t>
            </a:r>
            <a:r>
              <a:rPr sz="1400" b="1" spc="-5" dirty="0">
                <a:latin typeface="Times New Roman"/>
                <a:cs typeface="Times New Roman"/>
              </a:rPr>
              <a:t>valence electron </a:t>
            </a:r>
            <a:r>
              <a:rPr sz="1400" b="1" dirty="0">
                <a:latin typeface="Times New Roman"/>
                <a:cs typeface="Times New Roman"/>
              </a:rPr>
              <a:t>rule </a:t>
            </a:r>
            <a:r>
              <a:rPr sz="1400" b="1" spc="-5" dirty="0">
                <a:latin typeface="Times New Roman"/>
                <a:cs typeface="Times New Roman"/>
              </a:rPr>
              <a:t>are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dirty="0">
                <a:latin typeface="Times New Roman"/>
                <a:cs typeface="Times New Roman"/>
              </a:rPr>
              <a:t>class  II;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3975">
              <a:lnSpc>
                <a:spcPts val="1610"/>
              </a:lnSpc>
              <a:spcBef>
                <a:spcPts val="5"/>
              </a:spcBef>
            </a:pPr>
            <a:r>
              <a:rPr sz="1400" b="1" spc="-10" dirty="0">
                <a:latin typeface="Times New Roman"/>
                <a:cs typeface="Times New Roman"/>
              </a:rPr>
              <a:t>and </a:t>
            </a:r>
            <a:r>
              <a:rPr sz="1400" b="1" spc="-5" dirty="0">
                <a:latin typeface="Times New Roman"/>
                <a:cs typeface="Times New Roman"/>
              </a:rPr>
              <a:t>(iii).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-15" dirty="0">
                <a:latin typeface="Times New Roman"/>
                <a:cs typeface="Times New Roman"/>
              </a:rPr>
              <a:t>ones </a:t>
            </a:r>
            <a:r>
              <a:rPr sz="1400" b="1" spc="-5" dirty="0">
                <a:latin typeface="Times New Roman"/>
                <a:cs typeface="Times New Roman"/>
              </a:rPr>
              <a:t>that </a:t>
            </a:r>
            <a:r>
              <a:rPr sz="1400" b="1" spc="-10" dirty="0">
                <a:latin typeface="Times New Roman"/>
                <a:cs typeface="Times New Roman"/>
              </a:rPr>
              <a:t>strictly </a:t>
            </a:r>
            <a:r>
              <a:rPr sz="1400" b="1" dirty="0">
                <a:latin typeface="Times New Roman"/>
                <a:cs typeface="Times New Roman"/>
              </a:rPr>
              <a:t>follow </a:t>
            </a:r>
            <a:r>
              <a:rPr sz="1400" b="1" spc="-10" dirty="0">
                <a:latin typeface="Times New Roman"/>
                <a:cs typeface="Times New Roman"/>
              </a:rPr>
              <a:t>the 18 </a:t>
            </a:r>
            <a:r>
              <a:rPr sz="1400" b="1" spc="-5" dirty="0">
                <a:latin typeface="Times New Roman"/>
                <a:cs typeface="Times New Roman"/>
              </a:rPr>
              <a:t>valence electron </a:t>
            </a:r>
            <a:r>
              <a:rPr sz="1400" b="1" dirty="0">
                <a:latin typeface="Times New Roman"/>
                <a:cs typeface="Times New Roman"/>
              </a:rPr>
              <a:t>rule. </a:t>
            </a:r>
            <a:r>
              <a:rPr sz="1400" b="1" spc="-5" dirty="0">
                <a:latin typeface="Times New Roman"/>
                <a:cs typeface="Times New Roman"/>
              </a:rPr>
              <a:t>Depending  upon the interaction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metal </a:t>
            </a:r>
            <a:r>
              <a:rPr sz="1400" b="1" spc="-10" dirty="0">
                <a:latin typeface="Times New Roman"/>
                <a:cs typeface="Times New Roman"/>
              </a:rPr>
              <a:t>orbitals with the </a:t>
            </a:r>
            <a:r>
              <a:rPr sz="1400" b="1" spc="-5" dirty="0">
                <a:latin typeface="Times New Roman"/>
                <a:cs typeface="Times New Roman"/>
              </a:rPr>
              <a:t>ligand </a:t>
            </a:r>
            <a:r>
              <a:rPr sz="1400" b="1" spc="-10" dirty="0">
                <a:latin typeface="Times New Roman"/>
                <a:cs typeface="Times New Roman"/>
              </a:rPr>
              <a:t>orbitals </a:t>
            </a:r>
            <a:r>
              <a:rPr sz="1400" b="1" dirty="0">
                <a:latin typeface="Times New Roman"/>
                <a:cs typeface="Times New Roman"/>
              </a:rPr>
              <a:t>and </a:t>
            </a:r>
            <a:r>
              <a:rPr sz="1400" b="1" spc="-5" dirty="0">
                <a:latin typeface="Times New Roman"/>
                <a:cs typeface="Times New Roman"/>
              </a:rPr>
              <a:t>also  upon the </a:t>
            </a:r>
            <a:r>
              <a:rPr sz="1400" b="1" spc="-10" dirty="0">
                <a:latin typeface="Times New Roman"/>
                <a:cs typeface="Times New Roman"/>
              </a:rPr>
              <a:t>nature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ligand position </a:t>
            </a:r>
            <a:r>
              <a:rPr sz="1400" b="1" spc="5" dirty="0">
                <a:latin typeface="Times New Roman"/>
                <a:cs typeface="Times New Roman"/>
              </a:rPr>
              <a:t>in </a:t>
            </a:r>
            <a:r>
              <a:rPr sz="1400" b="1" spc="-5" dirty="0">
                <a:latin typeface="Times New Roman"/>
                <a:cs typeface="Times New Roman"/>
              </a:rPr>
              <a:t>spectrochemical </a:t>
            </a:r>
            <a:r>
              <a:rPr sz="1400" b="1" dirty="0">
                <a:latin typeface="Times New Roman"/>
                <a:cs typeface="Times New Roman"/>
              </a:rPr>
              <a:t>series, </a:t>
            </a:r>
            <a:r>
              <a:rPr sz="1400" b="1" spc="-2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transition  </a:t>
            </a:r>
            <a:r>
              <a:rPr sz="1400" b="1" spc="-10" dirty="0">
                <a:latin typeface="Times New Roman"/>
                <a:cs typeface="Times New Roman"/>
              </a:rPr>
              <a:t>metal </a:t>
            </a:r>
            <a:r>
              <a:rPr sz="1400" b="1" spc="-5" dirty="0">
                <a:latin typeface="Times New Roman"/>
                <a:cs typeface="Times New Roman"/>
              </a:rPr>
              <a:t>organometallic compounds </a:t>
            </a:r>
            <a:r>
              <a:rPr sz="1400" b="1" dirty="0">
                <a:latin typeface="Times New Roman"/>
                <a:cs typeface="Times New Roman"/>
              </a:rPr>
              <a:t>can </a:t>
            </a:r>
            <a:r>
              <a:rPr sz="1400" b="1" spc="-5" dirty="0">
                <a:latin typeface="Times New Roman"/>
                <a:cs typeface="Times New Roman"/>
              </a:rPr>
              <a:t>form into </a:t>
            </a:r>
            <a:r>
              <a:rPr sz="1400" b="1" dirty="0">
                <a:latin typeface="Times New Roman"/>
                <a:cs typeface="Times New Roman"/>
              </a:rPr>
              <a:t>any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three</a:t>
            </a:r>
            <a:r>
              <a:rPr sz="1400" b="1" spc="17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categories.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643890">
              <a:lnSpc>
                <a:spcPts val="1610"/>
              </a:lnSpc>
            </a:pPr>
            <a:r>
              <a:rPr sz="1400" b="1" spc="-15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18-electron </a:t>
            </a:r>
            <a:r>
              <a:rPr sz="1400" b="1" spc="-10" dirty="0">
                <a:latin typeface="Times New Roman"/>
                <a:cs typeface="Times New Roman"/>
              </a:rPr>
              <a:t>rule is used </a:t>
            </a:r>
            <a:r>
              <a:rPr sz="1400" b="1" spc="-5" dirty="0">
                <a:latin typeface="Times New Roman"/>
                <a:cs typeface="Times New Roman"/>
              </a:rPr>
              <a:t>primarily </a:t>
            </a:r>
            <a:r>
              <a:rPr sz="1400" b="1" dirty="0">
                <a:latin typeface="Times New Roman"/>
                <a:cs typeface="Times New Roman"/>
              </a:rPr>
              <a:t>for </a:t>
            </a:r>
            <a:r>
              <a:rPr sz="1400" b="1" spc="-10" dirty="0">
                <a:latin typeface="Times New Roman"/>
                <a:cs typeface="Times New Roman"/>
              </a:rPr>
              <a:t>predicting </a:t>
            </a:r>
            <a:r>
              <a:rPr sz="1400" b="1" dirty="0">
                <a:latin typeface="Times New Roman"/>
                <a:cs typeface="Times New Roman"/>
              </a:rPr>
              <a:t>and </a:t>
            </a:r>
            <a:r>
              <a:rPr sz="1400" b="1" spc="-5" dirty="0">
                <a:latin typeface="Times New Roman"/>
                <a:cs typeface="Times New Roman"/>
              </a:rPr>
              <a:t>rationalizing  </a:t>
            </a:r>
            <a:r>
              <a:rPr sz="1400" b="1" spc="-10" dirty="0">
                <a:latin typeface="Times New Roman"/>
                <a:cs typeface="Times New Roman"/>
              </a:rPr>
              <a:t>formulae for stable </a:t>
            </a:r>
            <a:r>
              <a:rPr sz="1400" b="1" spc="-5" dirty="0">
                <a:latin typeface="Times New Roman"/>
                <a:cs typeface="Times New Roman"/>
              </a:rPr>
              <a:t>metal complexes, especially</a:t>
            </a:r>
            <a:r>
              <a:rPr sz="1400" b="1" spc="13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organometallic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sz="1400" b="1" spc="-5" dirty="0">
                <a:latin typeface="Times New Roman"/>
                <a:cs typeface="Times New Roman"/>
              </a:rPr>
              <a:t>compounds. </a:t>
            </a:r>
            <a:r>
              <a:rPr sz="1400" b="1" spc="-10" dirty="0">
                <a:latin typeface="Times New Roman"/>
                <a:cs typeface="Times New Roman"/>
              </a:rPr>
              <a:t>The rule is </a:t>
            </a:r>
            <a:r>
              <a:rPr sz="1400" b="1" spc="-5" dirty="0">
                <a:latin typeface="Times New Roman"/>
                <a:cs typeface="Times New Roman"/>
              </a:rPr>
              <a:t>based </a:t>
            </a:r>
            <a:r>
              <a:rPr sz="1400" b="1" spc="-10" dirty="0">
                <a:latin typeface="Times New Roman"/>
                <a:cs typeface="Times New Roman"/>
              </a:rPr>
              <a:t>on </a:t>
            </a:r>
            <a:r>
              <a:rPr sz="1400" b="1" spc="-5" dirty="0">
                <a:latin typeface="Times New Roman"/>
                <a:cs typeface="Times New Roman"/>
              </a:rPr>
              <a:t>the </a:t>
            </a:r>
            <a:r>
              <a:rPr sz="1400" b="1" dirty="0">
                <a:latin typeface="Times New Roman"/>
                <a:cs typeface="Times New Roman"/>
              </a:rPr>
              <a:t>fact </a:t>
            </a:r>
            <a:r>
              <a:rPr sz="1400" b="1" spc="-10" dirty="0">
                <a:latin typeface="Times New Roman"/>
                <a:cs typeface="Times New Roman"/>
              </a:rPr>
              <a:t>that the </a:t>
            </a:r>
            <a:r>
              <a:rPr sz="1400" b="1" spc="-5" dirty="0">
                <a:latin typeface="Times New Roman"/>
                <a:cs typeface="Times New Roman"/>
              </a:rPr>
              <a:t>valence shells </a:t>
            </a:r>
            <a:r>
              <a:rPr sz="1400" b="1" spc="-20" dirty="0">
                <a:latin typeface="Times New Roman"/>
                <a:cs typeface="Times New Roman"/>
              </a:rPr>
              <a:t>of</a:t>
            </a:r>
            <a:r>
              <a:rPr sz="1400" b="1" spc="25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transition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75"/>
              </a:spcBef>
            </a:pPr>
            <a:r>
              <a:rPr sz="1400" b="1" spc="-10" dirty="0">
                <a:latin typeface="Times New Roman"/>
                <a:cs typeface="Times New Roman"/>
              </a:rPr>
              <a:t>metals </a:t>
            </a:r>
            <a:r>
              <a:rPr sz="1400" b="1" spc="-5" dirty="0">
                <a:latin typeface="Times New Roman"/>
                <a:cs typeface="Times New Roman"/>
              </a:rPr>
              <a:t>consist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nine </a:t>
            </a:r>
            <a:r>
              <a:rPr sz="1400" b="1" spc="-5" dirty="0">
                <a:latin typeface="Times New Roman"/>
                <a:cs typeface="Times New Roman"/>
              </a:rPr>
              <a:t>valence </a:t>
            </a:r>
            <a:r>
              <a:rPr sz="1400" b="1" spc="-10" dirty="0">
                <a:latin typeface="Times New Roman"/>
                <a:cs typeface="Times New Roman"/>
              </a:rPr>
              <a:t>orbitals (one </a:t>
            </a:r>
            <a:r>
              <a:rPr sz="1400" b="1" spc="-5" dirty="0">
                <a:latin typeface="Times New Roman"/>
                <a:cs typeface="Times New Roman"/>
              </a:rPr>
              <a:t>s orbital, </a:t>
            </a:r>
            <a:r>
              <a:rPr sz="1400" b="1" spc="-10" dirty="0">
                <a:latin typeface="Times New Roman"/>
                <a:cs typeface="Times New Roman"/>
              </a:rPr>
              <a:t>three p orbitals </a:t>
            </a:r>
            <a:r>
              <a:rPr sz="1400" b="1" dirty="0">
                <a:latin typeface="Times New Roman"/>
                <a:cs typeface="Times New Roman"/>
              </a:rPr>
              <a:t>and </a:t>
            </a:r>
            <a:r>
              <a:rPr sz="1400" b="1" spc="-5" dirty="0">
                <a:latin typeface="Times New Roman"/>
                <a:cs typeface="Times New Roman"/>
              </a:rPr>
              <a:t>five </a:t>
            </a:r>
            <a:r>
              <a:rPr sz="1400" b="1" spc="-10" dirty="0">
                <a:latin typeface="Times New Roman"/>
                <a:cs typeface="Times New Roman"/>
              </a:rPr>
              <a:t>d  </a:t>
            </a:r>
            <a:r>
              <a:rPr sz="1400" b="1" spc="-5" dirty="0">
                <a:latin typeface="Times New Roman"/>
                <a:cs typeface="Times New Roman"/>
              </a:rPr>
              <a:t>orbitals), which collectively </a:t>
            </a:r>
            <a:r>
              <a:rPr sz="1400" b="1" dirty="0">
                <a:latin typeface="Times New Roman"/>
                <a:cs typeface="Times New Roman"/>
              </a:rPr>
              <a:t>can </a:t>
            </a:r>
            <a:r>
              <a:rPr sz="1400" b="1" spc="-5" dirty="0">
                <a:latin typeface="Times New Roman"/>
                <a:cs typeface="Times New Roman"/>
              </a:rPr>
              <a:t>accommodate </a:t>
            </a:r>
            <a:r>
              <a:rPr sz="1400" b="1" spc="-10" dirty="0">
                <a:latin typeface="Times New Roman"/>
                <a:cs typeface="Times New Roman"/>
              </a:rPr>
              <a:t>18 </a:t>
            </a:r>
            <a:r>
              <a:rPr sz="1400" b="1" spc="-5" dirty="0">
                <a:latin typeface="Times New Roman"/>
                <a:cs typeface="Times New Roman"/>
              </a:rPr>
              <a:t>electrons as </a:t>
            </a:r>
            <a:r>
              <a:rPr sz="1400" b="1" spc="-10" dirty="0">
                <a:latin typeface="Times New Roman"/>
                <a:cs typeface="Times New Roman"/>
              </a:rPr>
              <a:t>either </a:t>
            </a:r>
            <a:r>
              <a:rPr sz="1400" b="1" spc="-5" dirty="0">
                <a:latin typeface="Times New Roman"/>
                <a:cs typeface="Times New Roman"/>
              </a:rPr>
              <a:t>bonding  </a:t>
            </a:r>
            <a:r>
              <a:rPr sz="1400" b="1" spc="-20" dirty="0">
                <a:latin typeface="Times New Roman"/>
                <a:cs typeface="Times New Roman"/>
              </a:rPr>
              <a:t>or </a:t>
            </a:r>
            <a:r>
              <a:rPr sz="1400" b="1" spc="-5" dirty="0">
                <a:latin typeface="Times New Roman"/>
                <a:cs typeface="Times New Roman"/>
              </a:rPr>
              <a:t>nonbonding electron </a:t>
            </a:r>
            <a:r>
              <a:rPr sz="1400" b="1" dirty="0">
                <a:latin typeface="Times New Roman"/>
                <a:cs typeface="Times New Roman"/>
              </a:rPr>
              <a:t>pairs. </a:t>
            </a:r>
            <a:r>
              <a:rPr sz="1400" b="1" spc="-15" dirty="0">
                <a:latin typeface="Times New Roman"/>
                <a:cs typeface="Times New Roman"/>
              </a:rPr>
              <a:t>This </a:t>
            </a:r>
            <a:r>
              <a:rPr sz="1400" b="1" spc="-5" dirty="0">
                <a:latin typeface="Times New Roman"/>
                <a:cs typeface="Times New Roman"/>
              </a:rPr>
              <a:t>means </a:t>
            </a:r>
            <a:r>
              <a:rPr sz="1400" b="1" spc="-10" dirty="0">
                <a:latin typeface="Times New Roman"/>
                <a:cs typeface="Times New Roman"/>
              </a:rPr>
              <a:t>that, the </a:t>
            </a:r>
            <a:r>
              <a:rPr sz="1400" b="1" spc="-5" dirty="0">
                <a:latin typeface="Times New Roman"/>
                <a:cs typeface="Times New Roman"/>
              </a:rPr>
              <a:t>combination </a:t>
            </a:r>
            <a:r>
              <a:rPr sz="1400" b="1" spc="-20" dirty="0">
                <a:latin typeface="Times New Roman"/>
                <a:cs typeface="Times New Roman"/>
              </a:rPr>
              <a:t>of</a:t>
            </a:r>
            <a:r>
              <a:rPr sz="1400" b="1" spc="23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these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25"/>
              </a:lnSpc>
            </a:pPr>
            <a:r>
              <a:rPr sz="1400" b="1" spc="-10" dirty="0">
                <a:latin typeface="Times New Roman"/>
                <a:cs typeface="Times New Roman"/>
              </a:rPr>
              <a:t>nine </a:t>
            </a:r>
            <a:r>
              <a:rPr sz="1400" b="1" spc="-5" dirty="0">
                <a:latin typeface="Times New Roman"/>
                <a:cs typeface="Times New Roman"/>
              </a:rPr>
              <a:t>atomic </a:t>
            </a:r>
            <a:r>
              <a:rPr sz="1400" b="1" spc="-10" dirty="0">
                <a:latin typeface="Times New Roman"/>
                <a:cs typeface="Times New Roman"/>
              </a:rPr>
              <a:t>orbitals </a:t>
            </a:r>
            <a:r>
              <a:rPr sz="1400" b="1" spc="-5" dirty="0">
                <a:latin typeface="Times New Roman"/>
                <a:cs typeface="Times New Roman"/>
              </a:rPr>
              <a:t>with </a:t>
            </a:r>
            <a:r>
              <a:rPr sz="1400" b="1" dirty="0">
                <a:latin typeface="Times New Roman"/>
                <a:cs typeface="Times New Roman"/>
              </a:rPr>
              <a:t>ligand </a:t>
            </a:r>
            <a:r>
              <a:rPr sz="1400" b="1" spc="-5" dirty="0">
                <a:latin typeface="Times New Roman"/>
                <a:cs typeface="Times New Roman"/>
              </a:rPr>
              <a:t>orbitals creates </a:t>
            </a:r>
            <a:r>
              <a:rPr sz="1400" b="1" spc="-15" dirty="0">
                <a:latin typeface="Times New Roman"/>
                <a:cs typeface="Times New Roman"/>
              </a:rPr>
              <a:t>nine </a:t>
            </a:r>
            <a:r>
              <a:rPr sz="1400" b="1" spc="-10" dirty="0">
                <a:latin typeface="Times New Roman"/>
                <a:cs typeface="Times New Roman"/>
              </a:rPr>
              <a:t>molecular orbitals</a:t>
            </a:r>
            <a:r>
              <a:rPr sz="1400" b="1" spc="28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marL="12700" marR="196215">
              <a:lnSpc>
                <a:spcPts val="1610"/>
              </a:lnSpc>
              <a:spcBef>
                <a:spcPts val="80"/>
              </a:spcBef>
            </a:pPr>
            <a:r>
              <a:rPr sz="1400" b="1" spc="-5" dirty="0">
                <a:latin typeface="Times New Roman"/>
                <a:cs typeface="Times New Roman"/>
              </a:rPr>
              <a:t>are </a:t>
            </a:r>
            <a:r>
              <a:rPr sz="1400" b="1" spc="-15" dirty="0">
                <a:latin typeface="Times New Roman"/>
                <a:cs typeface="Times New Roman"/>
              </a:rPr>
              <a:t>either </a:t>
            </a:r>
            <a:r>
              <a:rPr sz="1400" b="1" spc="-5" dirty="0">
                <a:latin typeface="Times New Roman"/>
                <a:cs typeface="Times New Roman"/>
              </a:rPr>
              <a:t>metal-ligand bonding </a:t>
            </a:r>
            <a:r>
              <a:rPr sz="1400" b="1" spc="-20" dirty="0">
                <a:latin typeface="Times New Roman"/>
                <a:cs typeface="Times New Roman"/>
              </a:rPr>
              <a:t>or </a:t>
            </a:r>
            <a:r>
              <a:rPr sz="1400" b="1" spc="-10" dirty="0">
                <a:latin typeface="Times New Roman"/>
                <a:cs typeface="Times New Roman"/>
              </a:rPr>
              <a:t>non-bonding. </a:t>
            </a:r>
            <a:r>
              <a:rPr sz="1400" b="1" spc="-5" dirty="0">
                <a:latin typeface="Times New Roman"/>
                <a:cs typeface="Times New Roman"/>
              </a:rPr>
              <a:t>When </a:t>
            </a:r>
            <a:r>
              <a:rPr sz="1400" b="1" spc="-10" dirty="0">
                <a:latin typeface="Times New Roman"/>
                <a:cs typeface="Times New Roman"/>
              </a:rPr>
              <a:t>a </a:t>
            </a:r>
            <a:r>
              <a:rPr sz="1400" b="1" spc="-5" dirty="0">
                <a:latin typeface="Times New Roman"/>
                <a:cs typeface="Times New Roman"/>
              </a:rPr>
              <a:t>metal </a:t>
            </a:r>
            <a:r>
              <a:rPr sz="1400" b="1" dirty="0">
                <a:latin typeface="Times New Roman"/>
                <a:cs typeface="Times New Roman"/>
              </a:rPr>
              <a:t>complex </a:t>
            </a:r>
            <a:r>
              <a:rPr sz="1400" b="1" spc="-20" dirty="0">
                <a:latin typeface="Times New Roman"/>
                <a:cs typeface="Times New Roman"/>
              </a:rPr>
              <a:t>has  </a:t>
            </a:r>
            <a:r>
              <a:rPr sz="1400" b="1" spc="-10" dirty="0">
                <a:latin typeface="Times New Roman"/>
                <a:cs typeface="Times New Roman"/>
              </a:rPr>
              <a:t>18 </a:t>
            </a:r>
            <a:r>
              <a:rPr sz="1400" b="1" spc="-5" dirty="0">
                <a:latin typeface="Times New Roman"/>
                <a:cs typeface="Times New Roman"/>
              </a:rPr>
              <a:t>valence electrons, </a:t>
            </a:r>
            <a:r>
              <a:rPr sz="1400" b="1" spc="-10" dirty="0">
                <a:latin typeface="Times New Roman"/>
                <a:cs typeface="Times New Roman"/>
              </a:rPr>
              <a:t>it has </a:t>
            </a:r>
            <a:r>
              <a:rPr sz="1400" b="1" spc="-5" dirty="0">
                <a:latin typeface="Times New Roman"/>
                <a:cs typeface="Times New Roman"/>
              </a:rPr>
              <a:t>achieved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dirty="0">
                <a:latin typeface="Times New Roman"/>
                <a:cs typeface="Times New Roman"/>
              </a:rPr>
              <a:t>same </a:t>
            </a:r>
            <a:r>
              <a:rPr sz="1400" b="1" spc="-5" dirty="0">
                <a:latin typeface="Times New Roman"/>
                <a:cs typeface="Times New Roman"/>
              </a:rPr>
              <a:t>electron configuration</a:t>
            </a:r>
            <a:r>
              <a:rPr sz="1400" b="1" spc="13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sz="1400" b="1" spc="-10" dirty="0">
                <a:latin typeface="Times New Roman"/>
                <a:cs typeface="Times New Roman"/>
              </a:rPr>
              <a:t>the noble </a:t>
            </a:r>
            <a:r>
              <a:rPr sz="1400" b="1" spc="-5" dirty="0">
                <a:latin typeface="Times New Roman"/>
                <a:cs typeface="Times New Roman"/>
              </a:rPr>
              <a:t>gas </a:t>
            </a:r>
            <a:r>
              <a:rPr sz="1400" b="1" spc="-10" dirty="0">
                <a:latin typeface="Times New Roman"/>
                <a:cs typeface="Times New Roman"/>
              </a:rPr>
              <a:t>in </a:t>
            </a:r>
            <a:r>
              <a:rPr sz="1400" b="1" spc="-5" dirty="0">
                <a:latin typeface="Times New Roman"/>
                <a:cs typeface="Times New Roman"/>
              </a:rPr>
              <a:t>the </a:t>
            </a:r>
            <a:r>
              <a:rPr sz="1400" b="1" spc="-10" dirty="0">
                <a:latin typeface="Times New Roman"/>
                <a:cs typeface="Times New Roman"/>
              </a:rPr>
              <a:t>period. The rule and its exceptions </a:t>
            </a:r>
            <a:r>
              <a:rPr sz="1400" b="1" spc="-5" dirty="0">
                <a:latin typeface="Times New Roman"/>
                <a:cs typeface="Times New Roman"/>
              </a:rPr>
              <a:t>are </a:t>
            </a:r>
            <a:r>
              <a:rPr sz="1400" b="1" spc="-10" dirty="0">
                <a:latin typeface="Times New Roman"/>
                <a:cs typeface="Times New Roman"/>
              </a:rPr>
              <a:t>similar </a:t>
            </a:r>
            <a:r>
              <a:rPr sz="1400" b="1" dirty="0">
                <a:latin typeface="Times New Roman"/>
                <a:cs typeface="Times New Roman"/>
              </a:rPr>
              <a:t>to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55"/>
              </a:lnSpc>
            </a:pPr>
            <a:r>
              <a:rPr sz="1400" b="1" spc="-5" dirty="0">
                <a:latin typeface="Times New Roman"/>
                <a:cs typeface="Times New Roman"/>
              </a:rPr>
              <a:t>application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octet </a:t>
            </a:r>
            <a:r>
              <a:rPr sz="14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rule</a:t>
            </a:r>
            <a:r>
              <a:rPr sz="14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5" dirty="0">
                <a:latin typeface="Times New Roman"/>
                <a:cs typeface="Times New Roman"/>
              </a:rPr>
              <a:t>main </a:t>
            </a:r>
            <a:r>
              <a:rPr sz="1400" b="1" dirty="0">
                <a:latin typeface="Times New Roman"/>
                <a:cs typeface="Times New Roman"/>
              </a:rPr>
              <a:t>group</a:t>
            </a:r>
            <a:r>
              <a:rPr sz="1400" b="1" spc="10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elements.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20320">
              <a:lnSpc>
                <a:spcPts val="1610"/>
              </a:lnSpc>
            </a:pPr>
            <a:r>
              <a:rPr sz="1400" b="1" spc="-10" dirty="0">
                <a:latin typeface="Times New Roman"/>
                <a:cs typeface="Times New Roman"/>
              </a:rPr>
              <a:t>This </a:t>
            </a:r>
            <a:r>
              <a:rPr sz="1400" b="1" spc="-15" dirty="0">
                <a:latin typeface="Times New Roman"/>
                <a:cs typeface="Times New Roman"/>
              </a:rPr>
              <a:t>rule </a:t>
            </a:r>
            <a:r>
              <a:rPr sz="1400" b="1" spc="-5" dirty="0">
                <a:latin typeface="Times New Roman"/>
                <a:cs typeface="Times New Roman"/>
              </a:rPr>
              <a:t>applies primarily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5" dirty="0">
                <a:latin typeface="Times New Roman"/>
                <a:cs typeface="Times New Roman"/>
              </a:rPr>
              <a:t>organometallic compounds, </a:t>
            </a:r>
            <a:r>
              <a:rPr sz="1400" b="1" dirty="0">
                <a:latin typeface="Times New Roman"/>
                <a:cs typeface="Times New Roman"/>
              </a:rPr>
              <a:t>and </a:t>
            </a:r>
            <a:r>
              <a:rPr sz="1400" b="1" spc="-10" dirty="0">
                <a:latin typeface="Times New Roman"/>
                <a:cs typeface="Times New Roman"/>
              </a:rPr>
              <a:t>the 18 </a:t>
            </a:r>
            <a:r>
              <a:rPr sz="1400" b="1" spc="-5" dirty="0">
                <a:latin typeface="Times New Roman"/>
                <a:cs typeface="Times New Roman"/>
              </a:rPr>
              <a:t>electrons  </a:t>
            </a:r>
            <a:r>
              <a:rPr sz="1400" b="1" spc="-10" dirty="0">
                <a:latin typeface="Times New Roman"/>
                <a:cs typeface="Times New Roman"/>
              </a:rPr>
              <a:t>come from the 9 </a:t>
            </a:r>
            <a:r>
              <a:rPr sz="1400" b="1" spc="-5" dirty="0">
                <a:latin typeface="Times New Roman"/>
                <a:cs typeface="Times New Roman"/>
              </a:rPr>
              <a:t>available </a:t>
            </a:r>
            <a:r>
              <a:rPr sz="1400" b="1" spc="-10" dirty="0">
                <a:latin typeface="Times New Roman"/>
                <a:cs typeface="Times New Roman"/>
              </a:rPr>
              <a:t>orbitals </a:t>
            </a:r>
            <a:r>
              <a:rPr sz="1400" b="1" spc="5" dirty="0">
                <a:latin typeface="Times New Roman"/>
                <a:cs typeface="Times New Roman"/>
              </a:rPr>
              <a:t>in </a:t>
            </a:r>
            <a:r>
              <a:rPr sz="1400" b="1" spc="-10" dirty="0">
                <a:latin typeface="Times New Roman"/>
                <a:cs typeface="Times New Roman"/>
              </a:rPr>
              <a:t>d orbital </a:t>
            </a:r>
            <a:r>
              <a:rPr sz="1400" b="1" spc="-5" dirty="0">
                <a:latin typeface="Times New Roman"/>
                <a:cs typeface="Times New Roman"/>
              </a:rPr>
              <a:t>elements </a:t>
            </a:r>
            <a:r>
              <a:rPr sz="1400" b="1" spc="-10" dirty="0">
                <a:latin typeface="Times New Roman"/>
                <a:cs typeface="Times New Roman"/>
              </a:rPr>
              <a:t>(1 </a:t>
            </a:r>
            <a:r>
              <a:rPr sz="1400" b="1" spc="-5" dirty="0">
                <a:latin typeface="Times New Roman"/>
                <a:cs typeface="Times New Roman"/>
              </a:rPr>
              <a:t>s </a:t>
            </a:r>
            <a:r>
              <a:rPr sz="1400" b="1" spc="-10" dirty="0">
                <a:latin typeface="Times New Roman"/>
                <a:cs typeface="Times New Roman"/>
              </a:rPr>
              <a:t>orbital, 3 p  orbitals, and 5 d orbitals). The rule is not </a:t>
            </a:r>
            <a:r>
              <a:rPr sz="1400" b="1" spc="-5" dirty="0">
                <a:latin typeface="Times New Roman"/>
                <a:cs typeface="Times New Roman"/>
              </a:rPr>
              <a:t>helpful </a:t>
            </a:r>
            <a:r>
              <a:rPr sz="1400" b="1" spc="-10" dirty="0">
                <a:latin typeface="Times New Roman"/>
                <a:cs typeface="Times New Roman"/>
              </a:rPr>
              <a:t>for </a:t>
            </a:r>
            <a:r>
              <a:rPr sz="1400" b="1" spc="-5" dirty="0">
                <a:latin typeface="Times New Roman"/>
                <a:cs typeface="Times New Roman"/>
              </a:rPr>
              <a:t>complexes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metals </a:t>
            </a:r>
            <a:r>
              <a:rPr sz="1400" b="1" spc="-5" dirty="0">
                <a:latin typeface="Times New Roman"/>
                <a:cs typeface="Times New Roman"/>
              </a:rPr>
              <a:t>that  are </a:t>
            </a:r>
            <a:r>
              <a:rPr sz="1400" b="1" spc="-10" dirty="0">
                <a:latin typeface="Times New Roman"/>
                <a:cs typeface="Times New Roman"/>
              </a:rPr>
              <a:t>not </a:t>
            </a:r>
            <a:r>
              <a:rPr sz="1400" b="1" spc="-5" dirty="0">
                <a:latin typeface="Times New Roman"/>
                <a:cs typeface="Times New Roman"/>
              </a:rPr>
              <a:t>transition metals, </a:t>
            </a:r>
            <a:r>
              <a:rPr sz="1400" b="1" spc="-10" dirty="0">
                <a:latin typeface="Times New Roman"/>
                <a:cs typeface="Times New Roman"/>
              </a:rPr>
              <a:t>and </a:t>
            </a:r>
            <a:r>
              <a:rPr sz="1400" b="1" spc="-5" dirty="0">
                <a:latin typeface="Times New Roman"/>
                <a:cs typeface="Times New Roman"/>
              </a:rPr>
              <a:t>interesting </a:t>
            </a:r>
            <a:r>
              <a:rPr sz="1400" b="1" spc="-20" dirty="0">
                <a:latin typeface="Times New Roman"/>
                <a:cs typeface="Times New Roman"/>
              </a:rPr>
              <a:t>or </a:t>
            </a:r>
            <a:r>
              <a:rPr sz="1400" b="1" spc="-10" dirty="0">
                <a:latin typeface="Times New Roman"/>
                <a:cs typeface="Times New Roman"/>
              </a:rPr>
              <a:t>useful </a:t>
            </a:r>
            <a:r>
              <a:rPr sz="1400" b="1" spc="-5" dirty="0">
                <a:latin typeface="Times New Roman"/>
                <a:cs typeface="Times New Roman"/>
              </a:rPr>
              <a:t>transition metal</a:t>
            </a:r>
            <a:r>
              <a:rPr sz="1400" b="1" spc="23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complexes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3600" y="889508"/>
            <a:ext cx="6040120" cy="818388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50800" marR="59690">
              <a:lnSpc>
                <a:spcPts val="1610"/>
              </a:lnSpc>
              <a:spcBef>
                <a:spcPts val="200"/>
              </a:spcBef>
            </a:pPr>
            <a:r>
              <a:rPr sz="1400" b="1" spc="-10" dirty="0">
                <a:latin typeface="Times New Roman"/>
                <a:cs typeface="Times New Roman"/>
              </a:rPr>
              <a:t>will </a:t>
            </a:r>
            <a:r>
              <a:rPr sz="1400" b="1" spc="-5" dirty="0">
                <a:latin typeface="Times New Roman"/>
                <a:cs typeface="Times New Roman"/>
              </a:rPr>
              <a:t>violate </a:t>
            </a:r>
            <a:r>
              <a:rPr sz="1400" b="1" spc="-10" dirty="0">
                <a:latin typeface="Times New Roman"/>
                <a:cs typeface="Times New Roman"/>
              </a:rPr>
              <a:t>the rule </a:t>
            </a:r>
            <a:r>
              <a:rPr sz="1400" b="1" spc="-5" dirty="0">
                <a:latin typeface="Times New Roman"/>
                <a:cs typeface="Times New Roman"/>
              </a:rPr>
              <a:t>because </a:t>
            </a:r>
            <a:r>
              <a:rPr sz="1400" b="1" spc="-20" dirty="0">
                <a:latin typeface="Times New Roman"/>
                <a:cs typeface="Times New Roman"/>
              </a:rPr>
              <a:t>of the </a:t>
            </a:r>
            <a:r>
              <a:rPr sz="1400" b="1" spc="-5" dirty="0">
                <a:latin typeface="Times New Roman"/>
                <a:cs typeface="Times New Roman"/>
              </a:rPr>
              <a:t>consequences deviating from </a:t>
            </a:r>
            <a:r>
              <a:rPr sz="1400" b="1" spc="-10" dirty="0">
                <a:latin typeface="Times New Roman"/>
                <a:cs typeface="Times New Roman"/>
              </a:rPr>
              <a:t>the rule </a:t>
            </a:r>
            <a:r>
              <a:rPr sz="1400" b="1" spc="-5" dirty="0">
                <a:latin typeface="Times New Roman"/>
                <a:cs typeface="Times New Roman"/>
              </a:rPr>
              <a:t>bears  </a:t>
            </a:r>
            <a:r>
              <a:rPr sz="1400" b="1" spc="-10" dirty="0">
                <a:latin typeface="Times New Roman"/>
                <a:cs typeface="Times New Roman"/>
              </a:rPr>
              <a:t>on </a:t>
            </a:r>
            <a:r>
              <a:rPr sz="1400" b="1" spc="-5" dirty="0">
                <a:latin typeface="Times New Roman"/>
                <a:cs typeface="Times New Roman"/>
              </a:rPr>
              <a:t>reactivity. </a:t>
            </a:r>
            <a:r>
              <a:rPr sz="1400" b="1" dirty="0">
                <a:latin typeface="Times New Roman"/>
                <a:cs typeface="Times New Roman"/>
              </a:rPr>
              <a:t>If </a:t>
            </a:r>
            <a:r>
              <a:rPr sz="1400" b="1" spc="-2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molecular transition </a:t>
            </a:r>
            <a:r>
              <a:rPr sz="1400" b="1" spc="-10" dirty="0">
                <a:latin typeface="Times New Roman"/>
                <a:cs typeface="Times New Roman"/>
              </a:rPr>
              <a:t>metal </a:t>
            </a:r>
            <a:r>
              <a:rPr sz="1400" b="1" dirty="0">
                <a:latin typeface="Times New Roman"/>
                <a:cs typeface="Times New Roman"/>
              </a:rPr>
              <a:t>complex </a:t>
            </a:r>
            <a:r>
              <a:rPr sz="1400" b="1" spc="-20" dirty="0">
                <a:latin typeface="Times New Roman"/>
                <a:cs typeface="Times New Roman"/>
              </a:rPr>
              <a:t>has </a:t>
            </a:r>
            <a:r>
              <a:rPr sz="1400" b="1" spc="5" dirty="0">
                <a:latin typeface="Times New Roman"/>
                <a:cs typeface="Times New Roman"/>
              </a:rPr>
              <a:t>an </a:t>
            </a:r>
            <a:r>
              <a:rPr sz="1400" b="1" spc="-10" dirty="0">
                <a:latin typeface="Times New Roman"/>
                <a:cs typeface="Times New Roman"/>
              </a:rPr>
              <a:t>18 </a:t>
            </a:r>
            <a:r>
              <a:rPr sz="1400" b="1" spc="-5" dirty="0">
                <a:latin typeface="Times New Roman"/>
                <a:cs typeface="Times New Roman"/>
              </a:rPr>
              <a:t>electron  </a:t>
            </a:r>
            <a:r>
              <a:rPr sz="1400" b="1" spc="-10" dirty="0">
                <a:latin typeface="Times New Roman"/>
                <a:cs typeface="Times New Roman"/>
              </a:rPr>
              <a:t>count, it is </a:t>
            </a:r>
            <a:r>
              <a:rPr sz="1400" b="1" spc="-5" dirty="0">
                <a:latin typeface="Times New Roman"/>
                <a:cs typeface="Times New Roman"/>
              </a:rPr>
              <a:t>called saturated. </a:t>
            </a:r>
            <a:r>
              <a:rPr sz="1400" b="1" spc="-10" dirty="0">
                <a:latin typeface="Times New Roman"/>
                <a:cs typeface="Times New Roman"/>
              </a:rPr>
              <a:t>This means </a:t>
            </a:r>
            <a:r>
              <a:rPr sz="1400" b="1" spc="-5" dirty="0">
                <a:latin typeface="Times New Roman"/>
                <a:cs typeface="Times New Roman"/>
              </a:rPr>
              <a:t>that additional ligands </a:t>
            </a:r>
            <a:r>
              <a:rPr sz="1400" b="1" spc="-10" dirty="0">
                <a:latin typeface="Times New Roman"/>
                <a:cs typeface="Times New Roman"/>
              </a:rPr>
              <a:t>cannot </a:t>
            </a:r>
            <a:r>
              <a:rPr sz="1400" b="1" dirty="0">
                <a:latin typeface="Times New Roman"/>
                <a:cs typeface="Times New Roman"/>
              </a:rPr>
              <a:t>bind to 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transition </a:t>
            </a:r>
            <a:r>
              <a:rPr sz="1400" b="1" spc="-10" dirty="0">
                <a:latin typeface="Times New Roman"/>
                <a:cs typeface="Times New Roman"/>
              </a:rPr>
              <a:t>metal </a:t>
            </a:r>
            <a:r>
              <a:rPr sz="1400" b="1" spc="-5" dirty="0">
                <a:latin typeface="Times New Roman"/>
                <a:cs typeface="Times New Roman"/>
              </a:rPr>
              <a:t>because there are </a:t>
            </a:r>
            <a:r>
              <a:rPr sz="1400" b="1" spc="-10" dirty="0">
                <a:latin typeface="Times New Roman"/>
                <a:cs typeface="Times New Roman"/>
              </a:rPr>
              <a:t>no empty </a:t>
            </a:r>
            <a:r>
              <a:rPr sz="1400" b="1" spc="-5" dirty="0">
                <a:latin typeface="Times New Roman"/>
                <a:cs typeface="Times New Roman"/>
              </a:rPr>
              <a:t>low-energy </a:t>
            </a:r>
            <a:r>
              <a:rPr sz="1400" b="1" spc="-10" dirty="0">
                <a:latin typeface="Times New Roman"/>
                <a:cs typeface="Times New Roman"/>
              </a:rPr>
              <a:t>orbitals for  </a:t>
            </a:r>
            <a:r>
              <a:rPr sz="1400" b="1" spc="-5" dirty="0">
                <a:latin typeface="Times New Roman"/>
                <a:cs typeface="Times New Roman"/>
              </a:rPr>
              <a:t>incoming ligands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5" dirty="0">
                <a:latin typeface="Times New Roman"/>
                <a:cs typeface="Times New Roman"/>
              </a:rPr>
              <a:t>coordinate. </a:t>
            </a:r>
            <a:r>
              <a:rPr sz="1400" b="1" dirty="0">
                <a:latin typeface="Times New Roman"/>
                <a:cs typeface="Times New Roman"/>
              </a:rPr>
              <a:t>If </a:t>
            </a:r>
            <a:r>
              <a:rPr sz="1400" b="1" spc="-2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molecule </a:t>
            </a:r>
            <a:r>
              <a:rPr sz="1400" b="1" spc="-20" dirty="0">
                <a:latin typeface="Times New Roman"/>
                <a:cs typeface="Times New Roman"/>
              </a:rPr>
              <a:t>has </a:t>
            </a:r>
            <a:r>
              <a:rPr sz="1400" b="1" spc="-5" dirty="0">
                <a:latin typeface="Times New Roman"/>
                <a:cs typeface="Times New Roman"/>
              </a:rPr>
              <a:t>less </a:t>
            </a:r>
            <a:r>
              <a:rPr sz="1400" b="1" spc="-10" dirty="0">
                <a:latin typeface="Times New Roman"/>
                <a:cs typeface="Times New Roman"/>
              </a:rPr>
              <a:t>than 18 </a:t>
            </a:r>
            <a:r>
              <a:rPr sz="1400" b="1" spc="-5" dirty="0">
                <a:latin typeface="Times New Roman"/>
                <a:cs typeface="Times New Roman"/>
              </a:rPr>
              <a:t>electrons, then  </a:t>
            </a:r>
            <a:r>
              <a:rPr sz="1400" b="1" spc="-10" dirty="0">
                <a:latin typeface="Times New Roman"/>
                <a:cs typeface="Times New Roman"/>
              </a:rPr>
              <a:t>it is </a:t>
            </a:r>
            <a:r>
              <a:rPr sz="1400" b="1" spc="-5" dirty="0">
                <a:latin typeface="Times New Roman"/>
                <a:cs typeface="Times New Roman"/>
              </a:rPr>
              <a:t>called unsaturated </a:t>
            </a:r>
            <a:r>
              <a:rPr sz="1400" b="1" dirty="0">
                <a:latin typeface="Times New Roman"/>
                <a:cs typeface="Times New Roman"/>
              </a:rPr>
              <a:t>and can </a:t>
            </a:r>
            <a:r>
              <a:rPr sz="1400" b="1" spc="-5" dirty="0">
                <a:latin typeface="Times New Roman"/>
                <a:cs typeface="Times New Roman"/>
              </a:rPr>
              <a:t>bind additional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ligands.</a:t>
            </a:r>
            <a:endParaRPr sz="1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295"/>
              </a:spcBef>
            </a:pPr>
            <a:r>
              <a:rPr sz="1400" b="1" spc="-5" dirty="0">
                <a:latin typeface="Times New Roman"/>
                <a:cs typeface="Times New Roman"/>
              </a:rPr>
              <a:t>Electron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counting</a:t>
            </a:r>
            <a:endParaRPr sz="1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320"/>
              </a:spcBef>
            </a:pPr>
            <a:r>
              <a:rPr sz="1400" b="1" spc="-10" dirty="0">
                <a:latin typeface="Times New Roman"/>
                <a:cs typeface="Times New Roman"/>
              </a:rPr>
              <a:t>Two </a:t>
            </a:r>
            <a:r>
              <a:rPr sz="1400" b="1" spc="-5" dirty="0">
                <a:latin typeface="Times New Roman"/>
                <a:cs typeface="Times New Roman"/>
              </a:rPr>
              <a:t>methods are </a:t>
            </a:r>
            <a:r>
              <a:rPr sz="1400" b="1" spc="-10" dirty="0">
                <a:latin typeface="Times New Roman"/>
                <a:cs typeface="Times New Roman"/>
              </a:rPr>
              <a:t>commonly </a:t>
            </a:r>
            <a:r>
              <a:rPr sz="1400" b="1" spc="-5" dirty="0">
                <a:latin typeface="Times New Roman"/>
                <a:cs typeface="Times New Roman"/>
              </a:rPr>
              <a:t>employed </a:t>
            </a:r>
            <a:r>
              <a:rPr sz="1400" b="1" dirty="0">
                <a:latin typeface="Times New Roman"/>
                <a:cs typeface="Times New Roman"/>
              </a:rPr>
              <a:t>for </a:t>
            </a:r>
            <a:r>
              <a:rPr sz="1400" b="1" spc="-5" dirty="0">
                <a:latin typeface="Times New Roman"/>
                <a:cs typeface="Times New Roman"/>
              </a:rPr>
              <a:t>electron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counting: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508000" marR="528320" indent="-228600">
              <a:lnSpc>
                <a:spcPts val="1610"/>
              </a:lnSpc>
              <a:spcBef>
                <a:spcPts val="5"/>
              </a:spcBef>
              <a:buAutoNum type="arabicPeriod"/>
              <a:tabLst>
                <a:tab pos="508000" algn="l"/>
              </a:tabLst>
            </a:pPr>
            <a:r>
              <a:rPr sz="1400" b="1" spc="-10" dirty="0">
                <a:latin typeface="Times New Roman"/>
                <a:cs typeface="Times New Roman"/>
              </a:rPr>
              <a:t>Neutral </a:t>
            </a:r>
            <a:r>
              <a:rPr sz="1400" b="1" spc="-5" dirty="0">
                <a:latin typeface="Times New Roman"/>
                <a:cs typeface="Times New Roman"/>
              </a:rPr>
              <a:t>atom method: Metal </a:t>
            </a:r>
            <a:r>
              <a:rPr sz="1400" b="1" spc="-10" dirty="0">
                <a:latin typeface="Times New Roman"/>
                <a:cs typeface="Times New Roman"/>
              </a:rPr>
              <a:t>is taken </a:t>
            </a:r>
            <a:r>
              <a:rPr sz="1400" b="1" spc="-5" dirty="0">
                <a:latin typeface="Times New Roman"/>
                <a:cs typeface="Times New Roman"/>
              </a:rPr>
              <a:t>as </a:t>
            </a:r>
            <a:r>
              <a:rPr sz="1400" b="1" spc="5" dirty="0">
                <a:latin typeface="Times New Roman"/>
                <a:cs typeface="Times New Roman"/>
              </a:rPr>
              <a:t>in </a:t>
            </a:r>
            <a:r>
              <a:rPr sz="1400" b="1" spc="-5" dirty="0">
                <a:latin typeface="Times New Roman"/>
                <a:cs typeface="Times New Roman"/>
              </a:rPr>
              <a:t>zero </a:t>
            </a:r>
            <a:r>
              <a:rPr sz="1400" b="1" spc="-10" dirty="0">
                <a:latin typeface="Times New Roman"/>
                <a:cs typeface="Times New Roman"/>
              </a:rPr>
              <a:t>oxidation </a:t>
            </a:r>
            <a:r>
              <a:rPr sz="1400" b="1" spc="-5" dirty="0">
                <a:latin typeface="Times New Roman"/>
                <a:cs typeface="Times New Roman"/>
              </a:rPr>
              <a:t>state </a:t>
            </a:r>
            <a:r>
              <a:rPr sz="1400" b="1" spc="-10" dirty="0">
                <a:latin typeface="Times New Roman"/>
                <a:cs typeface="Times New Roman"/>
              </a:rPr>
              <a:t>for  </a:t>
            </a:r>
            <a:r>
              <a:rPr sz="1400" b="1" spc="-5" dirty="0">
                <a:latin typeface="Times New Roman"/>
                <a:cs typeface="Times New Roman"/>
              </a:rPr>
              <a:t>counting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purpose</a:t>
            </a:r>
            <a:endParaRPr sz="1400">
              <a:latin typeface="Times New Roman"/>
              <a:cs typeface="Times New Roman"/>
            </a:endParaRPr>
          </a:p>
          <a:p>
            <a:pPr marL="508000" indent="-228600">
              <a:lnSpc>
                <a:spcPts val="1530"/>
              </a:lnSpc>
              <a:buAutoNum type="arabicPeriod"/>
              <a:tabLst>
                <a:tab pos="50800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Oxidation state method: </a:t>
            </a:r>
            <a:r>
              <a:rPr sz="1400" b="1" spc="-10" dirty="0">
                <a:latin typeface="Times New Roman"/>
                <a:cs typeface="Times New Roman"/>
              </a:rPr>
              <a:t>We </a:t>
            </a:r>
            <a:r>
              <a:rPr sz="1400" b="1" dirty="0">
                <a:latin typeface="Times New Roman"/>
                <a:cs typeface="Times New Roman"/>
              </a:rPr>
              <a:t>first </a:t>
            </a:r>
            <a:r>
              <a:rPr sz="1400" b="1" spc="-5" dirty="0">
                <a:latin typeface="Times New Roman"/>
                <a:cs typeface="Times New Roman"/>
              </a:rPr>
              <a:t>arrive at </a:t>
            </a:r>
            <a:r>
              <a:rPr sz="1400" b="1" spc="-10" dirty="0">
                <a:latin typeface="Times New Roman"/>
                <a:cs typeface="Times New Roman"/>
              </a:rPr>
              <a:t>the oxidation </a:t>
            </a:r>
            <a:r>
              <a:rPr sz="1400" b="1" spc="-5" dirty="0">
                <a:latin typeface="Times New Roman"/>
                <a:cs typeface="Times New Roman"/>
              </a:rPr>
              <a:t>state </a:t>
            </a:r>
            <a:r>
              <a:rPr sz="1400" b="1" spc="-20" dirty="0">
                <a:latin typeface="Times New Roman"/>
                <a:cs typeface="Times New Roman"/>
              </a:rPr>
              <a:t>of</a:t>
            </a:r>
            <a:r>
              <a:rPr sz="1400" b="1" spc="16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508000" marR="133350">
              <a:lnSpc>
                <a:spcPts val="1610"/>
              </a:lnSpc>
              <a:spcBef>
                <a:spcPts val="75"/>
              </a:spcBef>
            </a:pPr>
            <a:r>
              <a:rPr sz="1400" b="1" spc="-10" dirty="0">
                <a:latin typeface="Times New Roman"/>
                <a:cs typeface="Times New Roman"/>
              </a:rPr>
              <a:t>metal by </a:t>
            </a:r>
            <a:r>
              <a:rPr sz="1400" b="1" spc="-5" dirty="0">
                <a:latin typeface="Times New Roman"/>
                <a:cs typeface="Times New Roman"/>
              </a:rPr>
              <a:t>considering the </a:t>
            </a:r>
            <a:r>
              <a:rPr sz="1400" b="1" spc="-10" dirty="0">
                <a:latin typeface="Times New Roman"/>
                <a:cs typeface="Times New Roman"/>
              </a:rPr>
              <a:t>number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anionic ligands present </a:t>
            </a:r>
            <a:r>
              <a:rPr sz="1400" b="1" spc="-10" dirty="0">
                <a:latin typeface="Times New Roman"/>
                <a:cs typeface="Times New Roman"/>
              </a:rPr>
              <a:t>and </a:t>
            </a:r>
            <a:r>
              <a:rPr sz="1400" b="1" spc="-5" dirty="0">
                <a:latin typeface="Times New Roman"/>
                <a:cs typeface="Times New Roman"/>
              </a:rPr>
              <a:t>overall  charge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the</a:t>
            </a:r>
            <a:r>
              <a:rPr sz="1400" b="1" spc="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complex</a:t>
            </a:r>
            <a:endParaRPr sz="1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275"/>
              </a:spcBef>
            </a:pPr>
            <a:r>
              <a:rPr sz="1400" b="1" i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 </a:t>
            </a:r>
            <a:r>
              <a:rPr sz="1400" b="1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count </a:t>
            </a:r>
            <a:r>
              <a:rPr sz="1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electrons </a:t>
            </a:r>
            <a:r>
              <a:rPr sz="1400" b="1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 a </a:t>
            </a:r>
            <a:r>
              <a:rPr sz="1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transition metal</a:t>
            </a:r>
            <a:r>
              <a:rPr sz="1400" b="1" i="1" u="heavy" spc="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compound: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508000" marR="233045" indent="-228600">
              <a:lnSpc>
                <a:spcPts val="1610"/>
              </a:lnSpc>
              <a:buAutoNum type="arabicPeriod"/>
              <a:tabLst>
                <a:tab pos="508000" algn="l"/>
              </a:tabLst>
            </a:pPr>
            <a:r>
              <a:rPr sz="1400" b="1" spc="-10" dirty="0">
                <a:latin typeface="Times New Roman"/>
                <a:cs typeface="Times New Roman"/>
              </a:rPr>
              <a:t>Determine </a:t>
            </a:r>
            <a:r>
              <a:rPr sz="1400" b="1" spc="-5" dirty="0">
                <a:latin typeface="Times New Roman"/>
                <a:cs typeface="Times New Roman"/>
              </a:rPr>
              <a:t>the oxidation state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dirty="0">
                <a:latin typeface="Times New Roman"/>
                <a:cs typeface="Times New Roman"/>
              </a:rPr>
              <a:t>transition </a:t>
            </a:r>
            <a:r>
              <a:rPr sz="1400" b="1" spc="-5" dirty="0">
                <a:latin typeface="Times New Roman"/>
                <a:cs typeface="Times New Roman"/>
              </a:rPr>
              <a:t>metal </a:t>
            </a:r>
            <a:r>
              <a:rPr sz="1400" b="1" dirty="0">
                <a:latin typeface="Times New Roman"/>
                <a:cs typeface="Times New Roman"/>
              </a:rPr>
              <a:t>and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resulting  d-electron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count.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965200" marR="602615" lvl="1">
              <a:lnSpc>
                <a:spcPts val="1610"/>
              </a:lnSpc>
              <a:buSzPct val="92857"/>
              <a:buAutoNum type="alphaLcPeriod"/>
              <a:tabLst>
                <a:tab pos="1113155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Identify </a:t>
            </a:r>
            <a:r>
              <a:rPr sz="1400" b="1" spc="-10" dirty="0">
                <a:latin typeface="Times New Roman"/>
                <a:cs typeface="Times New Roman"/>
              </a:rPr>
              <a:t>if </a:t>
            </a:r>
            <a:r>
              <a:rPr sz="1400" b="1" spc="-15" dirty="0">
                <a:latin typeface="Times New Roman"/>
                <a:cs typeface="Times New Roman"/>
              </a:rPr>
              <a:t>there </a:t>
            </a:r>
            <a:r>
              <a:rPr sz="1400" b="1" spc="-5" dirty="0">
                <a:latin typeface="Times New Roman"/>
                <a:cs typeface="Times New Roman"/>
              </a:rPr>
              <a:t>are </a:t>
            </a:r>
            <a:r>
              <a:rPr sz="1400" b="1" spc="-20" dirty="0">
                <a:latin typeface="Times New Roman"/>
                <a:cs typeface="Times New Roman"/>
              </a:rPr>
              <a:t>any </a:t>
            </a:r>
            <a:r>
              <a:rPr sz="1400" b="1" spc="-5" dirty="0">
                <a:latin typeface="Times New Roman"/>
                <a:cs typeface="Times New Roman"/>
              </a:rPr>
              <a:t>overall </a:t>
            </a:r>
            <a:r>
              <a:rPr sz="1400" b="1" dirty="0">
                <a:latin typeface="Times New Roman"/>
                <a:cs typeface="Times New Roman"/>
              </a:rPr>
              <a:t>charges </a:t>
            </a:r>
            <a:r>
              <a:rPr sz="1400" b="1" spc="-10" dirty="0">
                <a:latin typeface="Times New Roman"/>
                <a:cs typeface="Times New Roman"/>
              </a:rPr>
              <a:t>on </a:t>
            </a:r>
            <a:r>
              <a:rPr sz="1400" b="1" spc="-5" dirty="0">
                <a:latin typeface="Times New Roman"/>
                <a:cs typeface="Times New Roman"/>
              </a:rPr>
              <a:t>the molecular  </a:t>
            </a:r>
            <a:r>
              <a:rPr sz="1400" b="1" spc="-10" dirty="0">
                <a:latin typeface="Times New Roman"/>
                <a:cs typeface="Times New Roman"/>
              </a:rPr>
              <a:t>complex.</a:t>
            </a:r>
            <a:endParaRPr sz="1400">
              <a:latin typeface="Times New Roman"/>
              <a:cs typeface="Times New Roman"/>
            </a:endParaRPr>
          </a:p>
          <a:p>
            <a:pPr marL="1122045" lvl="1" indent="-157480">
              <a:lnSpc>
                <a:spcPct val="100000"/>
              </a:lnSpc>
              <a:spcBef>
                <a:spcPts val="1300"/>
              </a:spcBef>
              <a:buSzPct val="92857"/>
              <a:buAutoNum type="alphaLcPeriod"/>
              <a:tabLst>
                <a:tab pos="112268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Identify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charge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each</a:t>
            </a:r>
            <a:r>
              <a:rPr sz="1400" b="1" spc="10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ligand.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Font typeface="Times New Roman"/>
              <a:buAutoNum type="alphaLcPeriod"/>
            </a:pPr>
            <a:endParaRPr sz="1200">
              <a:latin typeface="Times New Roman"/>
              <a:cs typeface="Times New Roman"/>
            </a:endParaRPr>
          </a:p>
          <a:p>
            <a:pPr marL="508000" marR="59690" indent="-228600">
              <a:lnSpc>
                <a:spcPts val="1610"/>
              </a:lnSpc>
              <a:buAutoNum type="arabicPeriod"/>
              <a:tabLst>
                <a:tab pos="508000" algn="l"/>
              </a:tabLst>
            </a:pPr>
            <a:r>
              <a:rPr sz="1400" b="1" spc="-10" dirty="0">
                <a:latin typeface="Times New Roman"/>
                <a:cs typeface="Times New Roman"/>
              </a:rPr>
              <a:t>Determine </a:t>
            </a:r>
            <a:r>
              <a:rPr sz="1400" b="1" spc="-5" dirty="0">
                <a:latin typeface="Times New Roman"/>
                <a:cs typeface="Times New Roman"/>
              </a:rPr>
              <a:t>the </a:t>
            </a:r>
            <a:r>
              <a:rPr sz="1400" b="1" spc="-10" dirty="0">
                <a:latin typeface="Times New Roman"/>
                <a:cs typeface="Times New Roman"/>
              </a:rPr>
              <a:t>number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electrons </a:t>
            </a:r>
            <a:r>
              <a:rPr sz="1400" b="1" spc="-5" dirty="0">
                <a:latin typeface="Times New Roman"/>
                <a:cs typeface="Times New Roman"/>
              </a:rPr>
              <a:t>from each </a:t>
            </a:r>
            <a:r>
              <a:rPr sz="1400" b="1" dirty="0">
                <a:latin typeface="Times New Roman"/>
                <a:cs typeface="Times New Roman"/>
              </a:rPr>
              <a:t>ligand </a:t>
            </a:r>
            <a:r>
              <a:rPr sz="1400" b="1" spc="-5" dirty="0">
                <a:latin typeface="Times New Roman"/>
                <a:cs typeface="Times New Roman"/>
              </a:rPr>
              <a:t>that are donated </a:t>
            </a:r>
            <a:r>
              <a:rPr sz="1400" b="1" dirty="0">
                <a:latin typeface="Times New Roman"/>
                <a:cs typeface="Times New Roman"/>
              </a:rPr>
              <a:t>to 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metal</a:t>
            </a:r>
            <a:r>
              <a:rPr sz="1400" b="1" spc="2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center.</a:t>
            </a:r>
            <a:endParaRPr sz="1400">
              <a:latin typeface="Times New Roman"/>
              <a:cs typeface="Times New Roman"/>
            </a:endParaRPr>
          </a:p>
          <a:p>
            <a:pPr marL="508000" indent="-228600">
              <a:lnSpc>
                <a:spcPts val="1565"/>
              </a:lnSpc>
              <a:buAutoNum type="arabicPeriod"/>
              <a:tabLst>
                <a:tab pos="508000" algn="l"/>
              </a:tabLst>
            </a:pPr>
            <a:r>
              <a:rPr sz="1400" b="1" spc="-10" dirty="0">
                <a:latin typeface="Times New Roman"/>
                <a:cs typeface="Times New Roman"/>
              </a:rPr>
              <a:t>Add </a:t>
            </a:r>
            <a:r>
              <a:rPr sz="1400" b="1" spc="-25" dirty="0">
                <a:latin typeface="Times New Roman"/>
                <a:cs typeface="Times New Roman"/>
              </a:rPr>
              <a:t>up </a:t>
            </a:r>
            <a:r>
              <a:rPr sz="1400" b="1" spc="-5" dirty="0">
                <a:latin typeface="Times New Roman"/>
                <a:cs typeface="Times New Roman"/>
              </a:rPr>
              <a:t>the electron counts </a:t>
            </a:r>
            <a:r>
              <a:rPr sz="1400" b="1" spc="-10" dirty="0">
                <a:latin typeface="Times New Roman"/>
                <a:cs typeface="Times New Roman"/>
              </a:rPr>
              <a:t>for the </a:t>
            </a:r>
            <a:r>
              <a:rPr sz="1400" b="1" spc="-5" dirty="0">
                <a:latin typeface="Times New Roman"/>
                <a:cs typeface="Times New Roman"/>
              </a:rPr>
              <a:t>metal </a:t>
            </a:r>
            <a:r>
              <a:rPr sz="1400" b="1" spc="-10" dirty="0">
                <a:latin typeface="Times New Roman"/>
                <a:cs typeface="Times New Roman"/>
              </a:rPr>
              <a:t>and for </a:t>
            </a:r>
            <a:r>
              <a:rPr sz="1400" b="1" dirty="0">
                <a:latin typeface="Times New Roman"/>
                <a:cs typeface="Times New Roman"/>
              </a:rPr>
              <a:t>each</a:t>
            </a:r>
            <a:r>
              <a:rPr sz="1400" b="1" spc="204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ligand.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Reactivity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50800" marR="43180">
              <a:lnSpc>
                <a:spcPct val="95900"/>
              </a:lnSpc>
            </a:pPr>
            <a:r>
              <a:rPr sz="1400" b="1" spc="-15" dirty="0">
                <a:latin typeface="Times New Roman"/>
                <a:cs typeface="Times New Roman"/>
              </a:rPr>
              <a:t>The </a:t>
            </a:r>
            <a:r>
              <a:rPr sz="1400" b="1" spc="-10" dirty="0">
                <a:latin typeface="Times New Roman"/>
                <a:cs typeface="Times New Roman"/>
              </a:rPr>
              <a:t>18 </a:t>
            </a:r>
            <a:r>
              <a:rPr sz="1400" b="1" spc="-5" dirty="0">
                <a:latin typeface="Times New Roman"/>
                <a:cs typeface="Times New Roman"/>
              </a:rPr>
              <a:t>electron </a:t>
            </a:r>
            <a:r>
              <a:rPr sz="1400" b="1" dirty="0">
                <a:latin typeface="Times New Roman"/>
                <a:cs typeface="Times New Roman"/>
              </a:rPr>
              <a:t>rule </a:t>
            </a:r>
            <a:r>
              <a:rPr sz="1400" b="1" spc="-10" dirty="0">
                <a:latin typeface="Times New Roman"/>
                <a:cs typeface="Times New Roman"/>
              </a:rPr>
              <a:t>allows one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5" dirty="0">
                <a:latin typeface="Times New Roman"/>
                <a:cs typeface="Times New Roman"/>
              </a:rPr>
              <a:t>predict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reactivity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a </a:t>
            </a:r>
            <a:r>
              <a:rPr sz="1400" b="1" spc="-5" dirty="0">
                <a:latin typeface="Times New Roman"/>
                <a:cs typeface="Times New Roman"/>
              </a:rPr>
              <a:t>certain  </a:t>
            </a:r>
            <a:r>
              <a:rPr sz="1400" b="1" spc="-10" dirty="0">
                <a:latin typeface="Times New Roman"/>
                <a:cs typeface="Times New Roman"/>
              </a:rPr>
              <a:t>compound. The </a:t>
            </a:r>
            <a:r>
              <a:rPr sz="1400" b="1" spc="-5" dirty="0">
                <a:latin typeface="Times New Roman"/>
                <a:cs typeface="Times New Roman"/>
              </a:rPr>
              <a:t>associative mechanism </a:t>
            </a:r>
            <a:r>
              <a:rPr sz="1400" b="1" spc="-10" dirty="0">
                <a:latin typeface="Times New Roman"/>
                <a:cs typeface="Times New Roman"/>
              </a:rPr>
              <a:t>means </a:t>
            </a:r>
            <a:r>
              <a:rPr sz="1400" b="1" spc="-5" dirty="0">
                <a:latin typeface="Times New Roman"/>
                <a:cs typeface="Times New Roman"/>
              </a:rPr>
              <a:t>that </a:t>
            </a:r>
            <a:r>
              <a:rPr sz="1400" b="1" spc="-10" dirty="0">
                <a:latin typeface="Times New Roman"/>
                <a:cs typeface="Times New Roman"/>
              </a:rPr>
              <a:t>there is </a:t>
            </a:r>
            <a:r>
              <a:rPr sz="1400" b="1" spc="5" dirty="0">
                <a:latin typeface="Times New Roman"/>
                <a:cs typeface="Times New Roman"/>
              </a:rPr>
              <a:t>an </a:t>
            </a:r>
            <a:r>
              <a:rPr sz="1400" b="1" spc="-5" dirty="0">
                <a:latin typeface="Times New Roman"/>
                <a:cs typeface="Times New Roman"/>
              </a:rPr>
              <a:t>addition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a  </a:t>
            </a:r>
            <a:r>
              <a:rPr sz="1400" b="1" spc="-5" dirty="0">
                <a:latin typeface="Times New Roman"/>
                <a:cs typeface="Times New Roman"/>
              </a:rPr>
              <a:t>ligand </a:t>
            </a:r>
            <a:r>
              <a:rPr sz="1400" b="1" spc="-10" dirty="0">
                <a:latin typeface="Times New Roman"/>
                <a:cs typeface="Times New Roman"/>
              </a:rPr>
              <a:t>while a </a:t>
            </a:r>
            <a:r>
              <a:rPr sz="1400" b="1" spc="-5" dirty="0">
                <a:latin typeface="Times New Roman"/>
                <a:cs typeface="Times New Roman"/>
              </a:rPr>
              <a:t>dissociative mechanism </a:t>
            </a:r>
            <a:r>
              <a:rPr sz="1400" b="1" spc="-10" dirty="0">
                <a:latin typeface="Times New Roman"/>
                <a:cs typeface="Times New Roman"/>
              </a:rPr>
              <a:t>means </a:t>
            </a:r>
            <a:r>
              <a:rPr sz="1400" b="1" spc="-5" dirty="0">
                <a:latin typeface="Times New Roman"/>
                <a:cs typeface="Times New Roman"/>
              </a:rPr>
              <a:t>that there </a:t>
            </a:r>
            <a:r>
              <a:rPr sz="1400" b="1" spc="-10" dirty="0">
                <a:latin typeface="Times New Roman"/>
                <a:cs typeface="Times New Roman"/>
              </a:rPr>
              <a:t>is a loss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a ligand.  </a:t>
            </a:r>
            <a:r>
              <a:rPr sz="1400" b="1" spc="-5" dirty="0">
                <a:latin typeface="Times New Roman"/>
                <a:cs typeface="Times New Roman"/>
              </a:rPr>
              <a:t>When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electron count </a:t>
            </a:r>
            <a:r>
              <a:rPr sz="1400" b="1" spc="-10" dirty="0">
                <a:latin typeface="Times New Roman"/>
                <a:cs typeface="Times New Roman"/>
              </a:rPr>
              <a:t>is </a:t>
            </a:r>
            <a:r>
              <a:rPr sz="1400" b="1" spc="-5" dirty="0">
                <a:latin typeface="Times New Roman"/>
                <a:cs typeface="Times New Roman"/>
              </a:rPr>
              <a:t>less than 18, </a:t>
            </a:r>
            <a:r>
              <a:rPr sz="1400" b="1" spc="-10" dirty="0">
                <a:latin typeface="Times New Roman"/>
                <a:cs typeface="Times New Roman"/>
              </a:rPr>
              <a:t>a molecule </a:t>
            </a:r>
            <a:r>
              <a:rPr sz="1400" b="1" spc="-15" dirty="0">
                <a:latin typeface="Times New Roman"/>
                <a:cs typeface="Times New Roman"/>
              </a:rPr>
              <a:t>will </a:t>
            </a:r>
            <a:r>
              <a:rPr sz="1400" b="1" spc="-5" dirty="0">
                <a:latin typeface="Times New Roman"/>
                <a:cs typeface="Times New Roman"/>
              </a:rPr>
              <a:t>most </a:t>
            </a:r>
            <a:r>
              <a:rPr sz="1400" b="1" spc="-10" dirty="0">
                <a:latin typeface="Times New Roman"/>
                <a:cs typeface="Times New Roman"/>
              </a:rPr>
              <a:t>likely </a:t>
            </a:r>
            <a:r>
              <a:rPr sz="1400" b="1" spc="-5" dirty="0">
                <a:latin typeface="Times New Roman"/>
                <a:cs typeface="Times New Roman"/>
              </a:rPr>
              <a:t>undergo </a:t>
            </a:r>
            <a:r>
              <a:rPr sz="1400" b="1" spc="5" dirty="0">
                <a:latin typeface="Times New Roman"/>
                <a:cs typeface="Times New Roman"/>
              </a:rPr>
              <a:t>an  </a:t>
            </a:r>
            <a:r>
              <a:rPr sz="1400" b="1" spc="-5" dirty="0">
                <a:latin typeface="Times New Roman"/>
                <a:cs typeface="Times New Roman"/>
              </a:rPr>
              <a:t>associative reaction. </a:t>
            </a:r>
            <a:r>
              <a:rPr sz="1400" b="1" spc="-15" dirty="0">
                <a:latin typeface="Times New Roman"/>
                <a:cs typeface="Times New Roman"/>
              </a:rPr>
              <a:t>For </a:t>
            </a:r>
            <a:r>
              <a:rPr sz="1400" b="1" spc="-5" dirty="0">
                <a:latin typeface="Times New Roman"/>
                <a:cs typeface="Times New Roman"/>
              </a:rPr>
              <a:t>example: (C</a:t>
            </a:r>
            <a:r>
              <a:rPr sz="1350" b="1" spc="-7" baseline="-12345" dirty="0">
                <a:latin typeface="Times New Roman"/>
                <a:cs typeface="Times New Roman"/>
              </a:rPr>
              <a:t>2</a:t>
            </a:r>
            <a:r>
              <a:rPr sz="1400" b="1" spc="-5" dirty="0">
                <a:latin typeface="Times New Roman"/>
                <a:cs typeface="Times New Roman"/>
              </a:rPr>
              <a:t>H</a:t>
            </a:r>
            <a:r>
              <a:rPr sz="1350" b="1" spc="-7" baseline="-12345" dirty="0">
                <a:latin typeface="Times New Roman"/>
                <a:cs typeface="Times New Roman"/>
              </a:rPr>
              <a:t>4</a:t>
            </a:r>
            <a:r>
              <a:rPr sz="1400" b="1" spc="-5" dirty="0">
                <a:latin typeface="Times New Roman"/>
                <a:cs typeface="Times New Roman"/>
              </a:rPr>
              <a:t>)PdCl</a:t>
            </a:r>
            <a:r>
              <a:rPr sz="1350" b="1" spc="-7" baseline="-12345" dirty="0">
                <a:latin typeface="Times New Roman"/>
                <a:cs typeface="Times New Roman"/>
              </a:rPr>
              <a:t>2</a:t>
            </a:r>
            <a:r>
              <a:rPr sz="1400" b="1" spc="-5" dirty="0">
                <a:latin typeface="Times New Roman"/>
                <a:cs typeface="Times New Roman"/>
              </a:rPr>
              <a:t>. </a:t>
            </a:r>
            <a:r>
              <a:rPr sz="1400" b="1" spc="-10" dirty="0">
                <a:latin typeface="Times New Roman"/>
                <a:cs typeface="Times New Roman"/>
              </a:rPr>
              <a:t>However Cp </a:t>
            </a:r>
            <a:r>
              <a:rPr sz="1400" b="1" spc="-5" dirty="0">
                <a:latin typeface="Times New Roman"/>
                <a:cs typeface="Times New Roman"/>
              </a:rPr>
              <a:t>Mn(CO)</a:t>
            </a:r>
            <a:r>
              <a:rPr sz="1350" b="1" spc="-7" baseline="-12345" dirty="0">
                <a:latin typeface="Times New Roman"/>
                <a:cs typeface="Times New Roman"/>
              </a:rPr>
              <a:t>3 </a:t>
            </a:r>
            <a:r>
              <a:rPr sz="1400" b="1" spc="-10" dirty="0">
                <a:latin typeface="Times New Roman"/>
                <a:cs typeface="Times New Roman"/>
              </a:rPr>
              <a:t>has  </a:t>
            </a:r>
            <a:r>
              <a:rPr sz="1400" b="1" spc="-5" dirty="0">
                <a:latin typeface="Times New Roman"/>
                <a:cs typeface="Times New Roman"/>
              </a:rPr>
              <a:t>obeyed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10" dirty="0">
                <a:latin typeface="Times New Roman"/>
                <a:cs typeface="Times New Roman"/>
              </a:rPr>
              <a:t>18 </a:t>
            </a:r>
            <a:r>
              <a:rPr sz="1400" b="1" spc="-5" dirty="0">
                <a:latin typeface="Times New Roman"/>
                <a:cs typeface="Times New Roman"/>
              </a:rPr>
              <a:t>e s </a:t>
            </a:r>
            <a:r>
              <a:rPr sz="1400" b="1" spc="-15" dirty="0">
                <a:latin typeface="Times New Roman"/>
                <a:cs typeface="Times New Roman"/>
              </a:rPr>
              <a:t>rule </a:t>
            </a:r>
            <a:r>
              <a:rPr sz="1400" b="1" spc="-10" dirty="0">
                <a:latin typeface="Times New Roman"/>
                <a:cs typeface="Times New Roman"/>
              </a:rPr>
              <a:t>and </a:t>
            </a:r>
            <a:r>
              <a:rPr sz="1400" b="1" spc="5" dirty="0">
                <a:latin typeface="Times New Roman"/>
                <a:cs typeface="Times New Roman"/>
              </a:rPr>
              <a:t>it </a:t>
            </a:r>
            <a:r>
              <a:rPr sz="1400" b="1" spc="-10" dirty="0">
                <a:latin typeface="Times New Roman"/>
                <a:cs typeface="Times New Roman"/>
              </a:rPr>
              <a:t>is </a:t>
            </a:r>
            <a:r>
              <a:rPr sz="1400" b="1" spc="-5" dirty="0">
                <a:latin typeface="Times New Roman"/>
                <a:cs typeface="Times New Roman"/>
              </a:rPr>
              <a:t>considered </a:t>
            </a:r>
            <a:r>
              <a:rPr sz="1400" b="1" spc="-10" dirty="0">
                <a:latin typeface="Times New Roman"/>
                <a:cs typeface="Times New Roman"/>
              </a:rPr>
              <a:t>stable </a:t>
            </a:r>
            <a:r>
              <a:rPr sz="1400" b="1" spc="-5" dirty="0">
                <a:latin typeface="Times New Roman"/>
                <a:cs typeface="Times New Roman"/>
              </a:rPr>
              <a:t>electronically. </a:t>
            </a:r>
            <a:r>
              <a:rPr sz="1400" b="1" spc="-10" dirty="0">
                <a:latin typeface="Times New Roman"/>
                <a:cs typeface="Times New Roman"/>
              </a:rPr>
              <a:t>Als </a:t>
            </a:r>
            <a:r>
              <a:rPr sz="1400" b="1" spc="-5" dirty="0">
                <a:latin typeface="Times New Roman"/>
                <a:cs typeface="Times New Roman"/>
              </a:rPr>
              <a:t>[Mn(CO)</a:t>
            </a:r>
            <a:r>
              <a:rPr sz="1350" b="1" spc="-7" baseline="-12345" dirty="0">
                <a:latin typeface="Times New Roman"/>
                <a:cs typeface="Times New Roman"/>
              </a:rPr>
              <a:t>5</a:t>
            </a:r>
            <a:r>
              <a:rPr sz="1400" b="1" spc="-5" dirty="0">
                <a:latin typeface="Times New Roman"/>
                <a:cs typeface="Times New Roman"/>
              </a:rPr>
              <a:t>]  </a:t>
            </a:r>
            <a:r>
              <a:rPr sz="1400" b="1" spc="-10" dirty="0">
                <a:latin typeface="Times New Roman"/>
                <a:cs typeface="Times New Roman"/>
              </a:rPr>
              <a:t>will readily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10" dirty="0">
                <a:latin typeface="Times New Roman"/>
                <a:cs typeface="Times New Roman"/>
              </a:rPr>
              <a:t>be </a:t>
            </a:r>
            <a:r>
              <a:rPr sz="1400" b="1" spc="-5" dirty="0">
                <a:latin typeface="Times New Roman"/>
                <a:cs typeface="Times New Roman"/>
              </a:rPr>
              <a:t>reacted with reducing </a:t>
            </a:r>
            <a:r>
              <a:rPr sz="1400" b="1" dirty="0">
                <a:latin typeface="Times New Roman"/>
                <a:cs typeface="Times New Roman"/>
              </a:rPr>
              <a:t>agent </a:t>
            </a:r>
            <a:r>
              <a:rPr sz="1400" b="1" spc="-10" dirty="0">
                <a:latin typeface="Times New Roman"/>
                <a:cs typeface="Times New Roman"/>
              </a:rPr>
              <a:t>like Na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5" dirty="0">
                <a:latin typeface="Times New Roman"/>
                <a:cs typeface="Times New Roman"/>
              </a:rPr>
              <a:t>form Na[Mn(CO)</a:t>
            </a:r>
            <a:r>
              <a:rPr sz="1350" b="1" spc="-7" baseline="-12345" dirty="0">
                <a:latin typeface="Times New Roman"/>
                <a:cs typeface="Times New Roman"/>
              </a:rPr>
              <a:t>5</a:t>
            </a:r>
            <a:r>
              <a:rPr sz="1400" b="1" spc="-5" dirty="0">
                <a:latin typeface="Times New Roman"/>
                <a:cs typeface="Times New Roman"/>
              </a:rPr>
              <a:t>];  </a:t>
            </a:r>
            <a:r>
              <a:rPr sz="1400" b="1" spc="-10" dirty="0">
                <a:latin typeface="Times New Roman"/>
                <a:cs typeface="Times New Roman"/>
              </a:rPr>
              <a:t>Mn(I) </a:t>
            </a:r>
            <a:r>
              <a:rPr sz="1400" b="1" spc="5" dirty="0">
                <a:latin typeface="Times New Roman"/>
                <a:cs typeface="Times New Roman"/>
              </a:rPr>
              <a:t>in </a:t>
            </a:r>
            <a:r>
              <a:rPr sz="1400" b="1" spc="-10" dirty="0">
                <a:latin typeface="Times New Roman"/>
                <a:cs typeface="Times New Roman"/>
              </a:rPr>
              <a:t>order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15" dirty="0">
                <a:latin typeface="Times New Roman"/>
                <a:cs typeface="Times New Roman"/>
              </a:rPr>
              <a:t>obey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10" dirty="0">
                <a:latin typeface="Times New Roman"/>
                <a:cs typeface="Times New Roman"/>
              </a:rPr>
              <a:t>EAN. As well </a:t>
            </a:r>
            <a:r>
              <a:rPr sz="1400" b="1" spc="5" dirty="0">
                <a:latin typeface="Times New Roman"/>
                <a:cs typeface="Times New Roman"/>
              </a:rPr>
              <a:t>as </a:t>
            </a:r>
            <a:r>
              <a:rPr sz="1400" b="1" spc="-2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dimeric structures</a:t>
            </a:r>
            <a:r>
              <a:rPr sz="1400" b="1" spc="240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2800" y="889508"/>
            <a:ext cx="6110605" cy="505650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01600" marR="93980">
              <a:lnSpc>
                <a:spcPts val="1610"/>
              </a:lnSpc>
              <a:spcBef>
                <a:spcPts val="200"/>
              </a:spcBef>
            </a:pPr>
            <a:r>
              <a:rPr sz="1400" b="1" spc="-5" dirty="0">
                <a:latin typeface="Times New Roman"/>
                <a:cs typeface="Times New Roman"/>
              </a:rPr>
              <a:t>[Co</a:t>
            </a:r>
            <a:r>
              <a:rPr sz="1350" b="1" spc="-7" baseline="-12345" dirty="0">
                <a:latin typeface="Times New Roman"/>
                <a:cs typeface="Times New Roman"/>
              </a:rPr>
              <a:t>2</a:t>
            </a:r>
            <a:r>
              <a:rPr sz="1400" b="1" spc="-5" dirty="0">
                <a:latin typeface="Times New Roman"/>
                <a:cs typeface="Times New Roman"/>
              </a:rPr>
              <a:t>(CO)</a:t>
            </a:r>
            <a:r>
              <a:rPr sz="1350" b="1" spc="-7" baseline="-12345" dirty="0">
                <a:latin typeface="Times New Roman"/>
                <a:cs typeface="Times New Roman"/>
              </a:rPr>
              <a:t>8</a:t>
            </a:r>
            <a:r>
              <a:rPr sz="1400" b="1" spc="-5" dirty="0">
                <a:latin typeface="Times New Roman"/>
                <a:cs typeface="Times New Roman"/>
              </a:rPr>
              <a:t>] </a:t>
            </a:r>
            <a:r>
              <a:rPr sz="1400" b="1" spc="-10" dirty="0">
                <a:latin typeface="Times New Roman"/>
                <a:cs typeface="Times New Roman"/>
              </a:rPr>
              <a:t>and </a:t>
            </a:r>
            <a:r>
              <a:rPr sz="1400" b="1" spc="-5" dirty="0">
                <a:latin typeface="Times New Roman"/>
                <a:cs typeface="Times New Roman"/>
              </a:rPr>
              <a:t>Mn</a:t>
            </a:r>
            <a:r>
              <a:rPr sz="1350" b="1" spc="-7" baseline="-12345" dirty="0">
                <a:latin typeface="Times New Roman"/>
                <a:cs typeface="Times New Roman"/>
              </a:rPr>
              <a:t>2</a:t>
            </a:r>
            <a:r>
              <a:rPr sz="1400" b="1" spc="-5" dirty="0">
                <a:latin typeface="Times New Roman"/>
                <a:cs typeface="Times New Roman"/>
              </a:rPr>
              <a:t>(CO)</a:t>
            </a:r>
            <a:r>
              <a:rPr sz="1350" b="1" spc="-7" baseline="-12345" dirty="0">
                <a:latin typeface="Times New Roman"/>
                <a:cs typeface="Times New Roman"/>
              </a:rPr>
              <a:t>10 </a:t>
            </a:r>
            <a:r>
              <a:rPr sz="1400" b="1" spc="-5" dirty="0">
                <a:latin typeface="Times New Roman"/>
                <a:cs typeface="Times New Roman"/>
              </a:rPr>
              <a:t>through ligands </a:t>
            </a:r>
            <a:r>
              <a:rPr sz="1400" b="1" spc="-10" dirty="0">
                <a:latin typeface="Times New Roman"/>
                <a:cs typeface="Times New Roman"/>
              </a:rPr>
              <a:t>bridges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metal </a:t>
            </a:r>
            <a:r>
              <a:rPr sz="1400" b="1" spc="-5" dirty="0">
                <a:latin typeface="Times New Roman"/>
                <a:cs typeface="Times New Roman"/>
              </a:rPr>
              <a:t>–metal bonds </a:t>
            </a:r>
            <a:r>
              <a:rPr sz="1400" b="1" spc="-10" dirty="0">
                <a:latin typeface="Times New Roman"/>
                <a:cs typeface="Times New Roman"/>
              </a:rPr>
              <a:t>will  </a:t>
            </a:r>
            <a:r>
              <a:rPr sz="1400" b="1" dirty="0">
                <a:latin typeface="Times New Roman"/>
                <a:cs typeface="Times New Roman"/>
              </a:rPr>
              <a:t>gain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valence orbitals additional electron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10" dirty="0">
                <a:latin typeface="Times New Roman"/>
                <a:cs typeface="Times New Roman"/>
              </a:rPr>
              <a:t>be stable </a:t>
            </a:r>
            <a:r>
              <a:rPr sz="1400" b="1" spc="-20" dirty="0">
                <a:latin typeface="Times New Roman"/>
                <a:cs typeface="Times New Roman"/>
              </a:rPr>
              <a:t>of </a:t>
            </a:r>
            <a:r>
              <a:rPr sz="1400" b="1" spc="-10" dirty="0">
                <a:latin typeface="Times New Roman"/>
                <a:cs typeface="Times New Roman"/>
              </a:rPr>
              <a:t>18 </a:t>
            </a:r>
            <a:r>
              <a:rPr sz="1400" b="1" spc="-5" dirty="0">
                <a:latin typeface="Times New Roman"/>
                <a:cs typeface="Times New Roman"/>
              </a:rPr>
              <a:t>e</a:t>
            </a:r>
            <a:r>
              <a:rPr sz="1400" b="1" spc="2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rule.</a:t>
            </a:r>
            <a:endParaRPr sz="1400">
              <a:latin typeface="Times New Roman"/>
              <a:cs typeface="Times New Roman"/>
            </a:endParaRPr>
          </a:p>
          <a:p>
            <a:pPr marL="101600">
              <a:lnSpc>
                <a:spcPct val="100000"/>
              </a:lnSpc>
              <a:spcBef>
                <a:spcPts val="1280"/>
              </a:spcBef>
            </a:pPr>
            <a:r>
              <a:rPr sz="1400" b="1" spc="-5" dirty="0">
                <a:latin typeface="Times New Roman"/>
                <a:cs typeface="Times New Roman"/>
              </a:rPr>
              <a:t>Examples: [Re(C</a:t>
            </a:r>
            <a:r>
              <a:rPr sz="1350" b="1" spc="-7" baseline="-12345" dirty="0">
                <a:latin typeface="Times New Roman"/>
                <a:cs typeface="Times New Roman"/>
              </a:rPr>
              <a:t>2</a:t>
            </a:r>
            <a:r>
              <a:rPr sz="1400" b="1" spc="-5" dirty="0">
                <a:latin typeface="Times New Roman"/>
                <a:cs typeface="Times New Roman"/>
              </a:rPr>
              <a:t>H</a:t>
            </a:r>
            <a:r>
              <a:rPr sz="1350" b="1" spc="-7" baseline="-12345" dirty="0">
                <a:latin typeface="Times New Roman"/>
                <a:cs typeface="Times New Roman"/>
              </a:rPr>
              <a:t>4</a:t>
            </a:r>
            <a:r>
              <a:rPr sz="1400" b="1" spc="-5" dirty="0">
                <a:latin typeface="Times New Roman"/>
                <a:cs typeface="Times New Roman"/>
              </a:rPr>
              <a:t>)(CH</a:t>
            </a:r>
            <a:r>
              <a:rPr sz="1350" b="1" spc="-7" baseline="-12345" dirty="0">
                <a:latin typeface="Times New Roman"/>
                <a:cs typeface="Times New Roman"/>
              </a:rPr>
              <a:t>3</a:t>
            </a:r>
            <a:r>
              <a:rPr sz="1400" b="1" spc="-5" dirty="0">
                <a:latin typeface="Times New Roman"/>
                <a:cs typeface="Times New Roman"/>
              </a:rPr>
              <a:t>)(PR</a:t>
            </a:r>
            <a:r>
              <a:rPr sz="1350" b="1" spc="-7" baseline="-12345" dirty="0">
                <a:latin typeface="Times New Roman"/>
                <a:cs typeface="Times New Roman"/>
              </a:rPr>
              <a:t>3</a:t>
            </a:r>
            <a:r>
              <a:rPr sz="1400" b="1" spc="-5" dirty="0">
                <a:latin typeface="Times New Roman"/>
                <a:cs typeface="Times New Roman"/>
              </a:rPr>
              <a:t>)</a:t>
            </a:r>
            <a:r>
              <a:rPr sz="1350" b="1" spc="-7" baseline="-12345" dirty="0">
                <a:latin typeface="Times New Roman"/>
                <a:cs typeface="Times New Roman"/>
              </a:rPr>
              <a:t>2</a:t>
            </a:r>
            <a:r>
              <a:rPr sz="1400" b="1" spc="-5" dirty="0">
                <a:latin typeface="Times New Roman"/>
                <a:cs typeface="Times New Roman"/>
              </a:rPr>
              <a:t>(CO)</a:t>
            </a:r>
            <a:r>
              <a:rPr sz="1350" b="1" spc="-7" baseline="-12345" dirty="0">
                <a:latin typeface="Times New Roman"/>
                <a:cs typeface="Times New Roman"/>
              </a:rPr>
              <a:t>2</a:t>
            </a:r>
            <a:r>
              <a:rPr sz="1400" b="1" spc="-5" dirty="0">
                <a:latin typeface="Times New Roman"/>
                <a:cs typeface="Times New Roman"/>
              </a:rPr>
              <a:t>]; [Fe(CO)</a:t>
            </a:r>
            <a:r>
              <a:rPr sz="1350" b="1" spc="-7" baseline="-12345" dirty="0">
                <a:latin typeface="Times New Roman"/>
                <a:cs typeface="Times New Roman"/>
              </a:rPr>
              <a:t>3</a:t>
            </a:r>
            <a:r>
              <a:rPr sz="1400" b="1" spc="-5" dirty="0">
                <a:latin typeface="Times New Roman"/>
                <a:cs typeface="Times New Roman"/>
              </a:rPr>
              <a:t>(C</a:t>
            </a:r>
            <a:r>
              <a:rPr sz="1350" b="1" spc="-7" baseline="-12345" dirty="0">
                <a:latin typeface="Times New Roman"/>
                <a:cs typeface="Times New Roman"/>
              </a:rPr>
              <a:t>4</a:t>
            </a:r>
            <a:r>
              <a:rPr sz="1400" b="1" spc="-5" dirty="0">
                <a:latin typeface="Times New Roman"/>
                <a:cs typeface="Times New Roman"/>
              </a:rPr>
              <a:t>H6)] ; Cs[Co(CO)</a:t>
            </a:r>
            <a:r>
              <a:rPr sz="1350" b="1" spc="-7" baseline="-12345" dirty="0">
                <a:latin typeface="Times New Roman"/>
                <a:cs typeface="Times New Roman"/>
              </a:rPr>
              <a:t>5</a:t>
            </a:r>
            <a:r>
              <a:rPr sz="1400" b="1" spc="-5" dirty="0">
                <a:latin typeface="Times New Roman"/>
                <a:cs typeface="Times New Roman"/>
              </a:rPr>
              <a:t>]</a:t>
            </a:r>
            <a:r>
              <a:rPr sz="1400" b="1" spc="4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101600" marR="1046480">
              <a:lnSpc>
                <a:spcPts val="1610"/>
              </a:lnSpc>
            </a:pPr>
            <a:r>
              <a:rPr sz="1400" b="1" spc="-10" dirty="0">
                <a:latin typeface="Times New Roman"/>
                <a:cs typeface="Times New Roman"/>
              </a:rPr>
              <a:t>[M(CO)</a:t>
            </a:r>
            <a:r>
              <a:rPr sz="1350" b="1" spc="-15" baseline="-12345" dirty="0">
                <a:latin typeface="Times New Roman"/>
                <a:cs typeface="Times New Roman"/>
              </a:rPr>
              <a:t>7</a:t>
            </a:r>
            <a:r>
              <a:rPr sz="1400" b="1" spc="-10" dirty="0">
                <a:latin typeface="Times New Roman"/>
                <a:cs typeface="Times New Roman"/>
              </a:rPr>
              <a:t>)]</a:t>
            </a:r>
            <a:r>
              <a:rPr sz="1350" b="1" spc="-15" baseline="40123" dirty="0">
                <a:latin typeface="Times New Roman"/>
                <a:cs typeface="Times New Roman"/>
              </a:rPr>
              <a:t>+ </a:t>
            </a:r>
            <a:r>
              <a:rPr sz="1400" b="1" spc="-5" dirty="0">
                <a:latin typeface="Times New Roman"/>
                <a:cs typeface="Times New Roman"/>
              </a:rPr>
              <a:t>; M=V(I) , </a:t>
            </a:r>
            <a:r>
              <a:rPr sz="1400" b="1" spc="-10" dirty="0">
                <a:latin typeface="Times New Roman"/>
                <a:cs typeface="Times New Roman"/>
              </a:rPr>
              <a:t>[Cr(C</a:t>
            </a:r>
            <a:r>
              <a:rPr sz="1350" b="1" spc="-15" baseline="-12345" dirty="0">
                <a:latin typeface="Times New Roman"/>
                <a:cs typeface="Times New Roman"/>
              </a:rPr>
              <a:t>6</a:t>
            </a:r>
            <a:r>
              <a:rPr sz="1400" b="1" spc="-10" dirty="0">
                <a:latin typeface="Times New Roman"/>
                <a:cs typeface="Times New Roman"/>
              </a:rPr>
              <a:t>H</a:t>
            </a:r>
            <a:r>
              <a:rPr sz="1350" b="1" spc="-15" baseline="-12345" dirty="0">
                <a:latin typeface="Times New Roman"/>
                <a:cs typeface="Times New Roman"/>
              </a:rPr>
              <a:t>6</a:t>
            </a:r>
            <a:r>
              <a:rPr sz="1400" b="1" spc="-10" dirty="0">
                <a:latin typeface="Times New Roman"/>
                <a:cs typeface="Times New Roman"/>
              </a:rPr>
              <a:t>)</a:t>
            </a:r>
            <a:r>
              <a:rPr sz="1350" b="1" spc="-15" baseline="-12345" dirty="0">
                <a:latin typeface="Times New Roman"/>
                <a:cs typeface="Times New Roman"/>
              </a:rPr>
              <a:t>2</a:t>
            </a:r>
            <a:r>
              <a:rPr sz="1400" b="1" spc="-10" dirty="0">
                <a:latin typeface="Times New Roman"/>
                <a:cs typeface="Times New Roman"/>
              </a:rPr>
              <a:t>], </a:t>
            </a:r>
            <a:r>
              <a:rPr sz="1400" b="1" spc="-5" dirty="0">
                <a:latin typeface="Times New Roman"/>
                <a:cs typeface="Times New Roman"/>
              </a:rPr>
              <a:t>[W(CN)</a:t>
            </a:r>
            <a:r>
              <a:rPr sz="1350" b="1" spc="-7" baseline="-12345" dirty="0">
                <a:latin typeface="Times New Roman"/>
                <a:cs typeface="Times New Roman"/>
              </a:rPr>
              <a:t>8</a:t>
            </a:r>
            <a:r>
              <a:rPr sz="1400" b="1" spc="-5" dirty="0">
                <a:latin typeface="Times New Roman"/>
                <a:cs typeface="Times New Roman"/>
              </a:rPr>
              <a:t>]</a:t>
            </a:r>
            <a:r>
              <a:rPr sz="1350" b="1" spc="-7" baseline="40123" dirty="0">
                <a:latin typeface="Times New Roman"/>
                <a:cs typeface="Times New Roman"/>
              </a:rPr>
              <a:t>4- </a:t>
            </a:r>
            <a:r>
              <a:rPr sz="1400" b="1" spc="-5" dirty="0">
                <a:latin typeface="Times New Roman"/>
                <a:cs typeface="Times New Roman"/>
              </a:rPr>
              <a:t>; [(CH</a:t>
            </a:r>
            <a:r>
              <a:rPr sz="1350" b="1" spc="-7" baseline="-12345" dirty="0">
                <a:latin typeface="Times New Roman"/>
                <a:cs typeface="Times New Roman"/>
              </a:rPr>
              <a:t>3</a:t>
            </a:r>
            <a:r>
              <a:rPr sz="1400" b="1" spc="-5" dirty="0">
                <a:latin typeface="Times New Roman"/>
                <a:cs typeface="Times New Roman"/>
              </a:rPr>
              <a:t>)Co(CO)</a:t>
            </a:r>
            <a:r>
              <a:rPr sz="1350" b="1" spc="-7" baseline="-12345" dirty="0">
                <a:latin typeface="Times New Roman"/>
                <a:cs typeface="Times New Roman"/>
              </a:rPr>
              <a:t>4</a:t>
            </a:r>
            <a:r>
              <a:rPr sz="1400" b="1" spc="-5" dirty="0">
                <a:latin typeface="Times New Roman"/>
                <a:cs typeface="Times New Roman"/>
              </a:rPr>
              <a:t>] ,  [HMn(CO)</a:t>
            </a:r>
            <a:r>
              <a:rPr sz="1350" b="1" spc="-7" baseline="-12345" dirty="0">
                <a:latin typeface="Times New Roman"/>
                <a:cs typeface="Times New Roman"/>
              </a:rPr>
              <a:t>5</a:t>
            </a:r>
            <a:r>
              <a:rPr sz="1400" b="1" spc="-5" dirty="0">
                <a:latin typeface="Times New Roman"/>
                <a:cs typeface="Times New Roman"/>
              </a:rPr>
              <a:t>] ,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Fe</a:t>
            </a:r>
            <a:r>
              <a:rPr sz="1350" b="1" spc="-7" baseline="-12345" dirty="0">
                <a:latin typeface="Times New Roman"/>
                <a:cs typeface="Times New Roman"/>
              </a:rPr>
              <a:t>2</a:t>
            </a:r>
            <a:r>
              <a:rPr sz="1400" b="1" spc="-5" dirty="0">
                <a:latin typeface="Times New Roman"/>
                <a:cs typeface="Times New Roman"/>
              </a:rPr>
              <a:t>(CO)</a:t>
            </a:r>
            <a:r>
              <a:rPr sz="1350" b="1" spc="-7" baseline="-12345" dirty="0">
                <a:latin typeface="Times New Roman"/>
                <a:cs typeface="Times New Roman"/>
              </a:rPr>
              <a:t>9</a:t>
            </a:r>
            <a:endParaRPr sz="1350" baseline="-12345">
              <a:latin typeface="Times New Roman"/>
              <a:cs typeface="Times New Roman"/>
            </a:endParaRPr>
          </a:p>
          <a:p>
            <a:pPr marL="248920" indent="-147955">
              <a:lnSpc>
                <a:spcPts val="1645"/>
              </a:lnSpc>
              <a:spcBef>
                <a:spcPts val="1280"/>
              </a:spcBef>
              <a:buSzPct val="92857"/>
              <a:buAutoNum type="arabicPlain"/>
              <a:tabLst>
                <a:tab pos="249554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Why </a:t>
            </a:r>
            <a:r>
              <a:rPr sz="1400" b="1" spc="-10" dirty="0">
                <a:latin typeface="Times New Roman"/>
                <a:cs typeface="Times New Roman"/>
              </a:rPr>
              <a:t>does [Fe(CO)</a:t>
            </a:r>
            <a:r>
              <a:rPr sz="1350" b="1" spc="-15" baseline="-12345" dirty="0">
                <a:latin typeface="Times New Roman"/>
                <a:cs typeface="Times New Roman"/>
              </a:rPr>
              <a:t>5</a:t>
            </a:r>
            <a:r>
              <a:rPr sz="1400" b="1" spc="-10" dirty="0">
                <a:latin typeface="Times New Roman"/>
                <a:cs typeface="Times New Roman"/>
              </a:rPr>
              <a:t>] </a:t>
            </a:r>
            <a:r>
              <a:rPr sz="1400" b="1" spc="-5" dirty="0">
                <a:latin typeface="Times New Roman"/>
                <a:cs typeface="Times New Roman"/>
              </a:rPr>
              <a:t>hydrolyses </a:t>
            </a:r>
            <a:r>
              <a:rPr sz="1400" b="1" spc="-10" dirty="0">
                <a:latin typeface="Times New Roman"/>
                <a:cs typeface="Times New Roman"/>
              </a:rPr>
              <a:t>readily in </a:t>
            </a:r>
            <a:r>
              <a:rPr sz="1400" b="1" spc="-5" dirty="0">
                <a:latin typeface="Times New Roman"/>
                <a:cs typeface="Times New Roman"/>
              </a:rPr>
              <a:t>basic medium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5" dirty="0">
                <a:latin typeface="Times New Roman"/>
                <a:cs typeface="Times New Roman"/>
              </a:rPr>
              <a:t>form</a:t>
            </a:r>
            <a:r>
              <a:rPr sz="1400" b="1" spc="2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[Fe(CO)</a:t>
            </a:r>
            <a:r>
              <a:rPr sz="1350" b="1" spc="-7" baseline="-12345" dirty="0">
                <a:latin typeface="Times New Roman"/>
                <a:cs typeface="Times New Roman"/>
              </a:rPr>
              <a:t>4</a:t>
            </a:r>
            <a:r>
              <a:rPr sz="1400" b="1" spc="-5" dirty="0">
                <a:latin typeface="Times New Roman"/>
                <a:cs typeface="Times New Roman"/>
              </a:rPr>
              <a:t>]</a:t>
            </a:r>
            <a:r>
              <a:rPr sz="1350" b="1" spc="-7" baseline="40123" dirty="0">
                <a:latin typeface="Times New Roman"/>
                <a:cs typeface="Times New Roman"/>
              </a:rPr>
              <a:t>2-</a:t>
            </a:r>
            <a:endParaRPr sz="1350" baseline="40123">
              <a:latin typeface="Times New Roman"/>
              <a:cs typeface="Times New Roman"/>
            </a:endParaRPr>
          </a:p>
          <a:p>
            <a:pPr marL="101600">
              <a:lnSpc>
                <a:spcPts val="1645"/>
              </a:lnSpc>
            </a:pPr>
            <a:r>
              <a:rPr sz="1400" b="1" spc="-10" dirty="0">
                <a:latin typeface="Times New Roman"/>
                <a:cs typeface="Times New Roman"/>
              </a:rPr>
              <a:t>??</a:t>
            </a:r>
            <a:endParaRPr sz="1400">
              <a:latin typeface="Times New Roman"/>
              <a:cs typeface="Times New Roman"/>
            </a:endParaRPr>
          </a:p>
          <a:p>
            <a:pPr marL="101600" marR="2517775">
              <a:lnSpc>
                <a:spcPct val="178600"/>
              </a:lnSpc>
              <a:spcBef>
                <a:spcPts val="20"/>
              </a:spcBef>
              <a:buSzPct val="92857"/>
              <a:buAutoNum type="arabicPlain" startAt="2"/>
              <a:tabLst>
                <a:tab pos="249554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Apply </a:t>
            </a:r>
            <a:r>
              <a:rPr sz="1400" b="1" spc="-10" dirty="0">
                <a:latin typeface="Times New Roman"/>
                <a:cs typeface="Times New Roman"/>
              </a:rPr>
              <a:t>EAN rule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10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following complexes:  [Cr(CO)</a:t>
            </a:r>
            <a:r>
              <a:rPr sz="1350" b="1" spc="-7" baseline="-12345" dirty="0">
                <a:latin typeface="Times New Roman"/>
                <a:cs typeface="Times New Roman"/>
              </a:rPr>
              <a:t>4</a:t>
            </a:r>
            <a:r>
              <a:rPr sz="1400" b="1" spc="-5" dirty="0">
                <a:latin typeface="Times New Roman"/>
                <a:cs typeface="Times New Roman"/>
              </a:rPr>
              <a:t>PR</a:t>
            </a:r>
            <a:r>
              <a:rPr sz="1350" b="1" spc="-7" baseline="-12345" dirty="0">
                <a:latin typeface="Times New Roman"/>
                <a:cs typeface="Times New Roman"/>
              </a:rPr>
              <a:t>3</a:t>
            </a:r>
            <a:r>
              <a:rPr sz="1400" b="1" spc="-5" dirty="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  <a:p>
            <a:pPr marL="101600">
              <a:lnSpc>
                <a:spcPct val="100000"/>
              </a:lnSpc>
              <a:spcBef>
                <a:spcPts val="1345"/>
              </a:spcBef>
            </a:pPr>
            <a:r>
              <a:rPr sz="1400" b="1" spc="-10" dirty="0">
                <a:latin typeface="Times New Roman"/>
                <a:cs typeface="Times New Roman"/>
              </a:rPr>
              <a:t>Na[V(CO)</a:t>
            </a:r>
            <a:r>
              <a:rPr sz="1350" b="1" spc="-15" baseline="-12345" dirty="0">
                <a:latin typeface="Times New Roman"/>
                <a:cs typeface="Times New Roman"/>
              </a:rPr>
              <a:t>6</a:t>
            </a:r>
            <a:r>
              <a:rPr sz="1400" b="1" spc="-10" dirty="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  <a:p>
            <a:pPr marL="101600">
              <a:lnSpc>
                <a:spcPct val="100000"/>
              </a:lnSpc>
              <a:spcBef>
                <a:spcPts val="1320"/>
              </a:spcBef>
            </a:pPr>
            <a:r>
              <a:rPr sz="1400" b="1" spc="-5" dirty="0">
                <a:latin typeface="Times New Roman"/>
                <a:cs typeface="Times New Roman"/>
              </a:rPr>
              <a:t>[V(CO)</a:t>
            </a:r>
            <a:r>
              <a:rPr sz="1350" b="1" spc="-7" baseline="-12345" dirty="0">
                <a:latin typeface="Times New Roman"/>
                <a:cs typeface="Times New Roman"/>
              </a:rPr>
              <a:t>5</a:t>
            </a:r>
            <a:r>
              <a:rPr sz="1400" b="1" spc="-5" dirty="0">
                <a:latin typeface="Times New Roman"/>
                <a:cs typeface="Times New Roman"/>
              </a:rPr>
              <a:t>PR</a:t>
            </a:r>
            <a:r>
              <a:rPr sz="1350" b="1" spc="-7" baseline="-12345" dirty="0">
                <a:latin typeface="Times New Roman"/>
                <a:cs typeface="Times New Roman"/>
              </a:rPr>
              <a:t>3</a:t>
            </a:r>
            <a:r>
              <a:rPr sz="1400" b="1" spc="-5" dirty="0">
                <a:latin typeface="Times New Roman"/>
                <a:cs typeface="Times New Roman"/>
              </a:rPr>
              <a:t>]</a:t>
            </a:r>
            <a:r>
              <a:rPr sz="1350" b="1" spc="-7" baseline="40123" dirty="0">
                <a:latin typeface="Times New Roman"/>
                <a:cs typeface="Times New Roman"/>
              </a:rPr>
              <a:t>-</a:t>
            </a:r>
            <a:endParaRPr sz="1350" baseline="40123">
              <a:latin typeface="Times New Roman"/>
              <a:cs typeface="Times New Roman"/>
            </a:endParaRPr>
          </a:p>
          <a:p>
            <a:pPr marL="101600" marR="5119370">
              <a:lnSpc>
                <a:spcPct val="178600"/>
              </a:lnSpc>
              <a:spcBef>
                <a:spcPts val="25"/>
              </a:spcBef>
            </a:pPr>
            <a:r>
              <a:rPr sz="1400" b="1" spc="-5" dirty="0">
                <a:latin typeface="Times New Roman"/>
                <a:cs typeface="Times New Roman"/>
              </a:rPr>
              <a:t>PdCl</a:t>
            </a:r>
            <a:r>
              <a:rPr sz="1350" b="1" spc="-7" baseline="-12345" dirty="0">
                <a:latin typeface="Times New Roman"/>
                <a:cs typeface="Times New Roman"/>
              </a:rPr>
              <a:t>4</a:t>
            </a:r>
            <a:r>
              <a:rPr sz="1350" b="1" spc="-7" baseline="40123" dirty="0">
                <a:latin typeface="Times New Roman"/>
                <a:cs typeface="Times New Roman"/>
              </a:rPr>
              <a:t>2-  </a:t>
            </a:r>
            <a:r>
              <a:rPr sz="1400" b="1" spc="-15" dirty="0">
                <a:latin typeface="Times New Roman"/>
                <a:cs typeface="Times New Roman"/>
              </a:rPr>
              <a:t>[</a:t>
            </a:r>
            <a:r>
              <a:rPr sz="1400" b="1" spc="-10" dirty="0">
                <a:latin typeface="Times New Roman"/>
                <a:cs typeface="Times New Roman"/>
              </a:rPr>
              <a:t>O</a:t>
            </a:r>
            <a:r>
              <a:rPr sz="1400" b="1" dirty="0">
                <a:latin typeface="Times New Roman"/>
                <a:cs typeface="Times New Roman"/>
              </a:rPr>
              <a:t>s</a:t>
            </a:r>
            <a:r>
              <a:rPr sz="1350" b="1" spc="7" baseline="-12345" dirty="0">
                <a:latin typeface="Times New Roman"/>
                <a:cs typeface="Times New Roman"/>
              </a:rPr>
              <a:t>3</a:t>
            </a:r>
            <a:r>
              <a:rPr sz="1400" b="1" spc="-15" dirty="0">
                <a:latin typeface="Times New Roman"/>
                <a:cs typeface="Times New Roman"/>
              </a:rPr>
              <a:t>(</a:t>
            </a:r>
            <a:r>
              <a:rPr sz="1400" b="1" spc="-10" dirty="0">
                <a:latin typeface="Times New Roman"/>
                <a:cs typeface="Times New Roman"/>
              </a:rPr>
              <a:t>C</a:t>
            </a:r>
            <a:r>
              <a:rPr sz="1400" b="1" spc="10" dirty="0">
                <a:latin typeface="Times New Roman"/>
                <a:cs typeface="Times New Roman"/>
              </a:rPr>
              <a:t>O</a:t>
            </a:r>
            <a:r>
              <a:rPr sz="1400" b="1" spc="-15" dirty="0">
                <a:latin typeface="Times New Roman"/>
                <a:cs typeface="Times New Roman"/>
              </a:rPr>
              <a:t>)</a:t>
            </a:r>
            <a:r>
              <a:rPr sz="1350" b="1" spc="7" baseline="-12345" dirty="0">
                <a:latin typeface="Times New Roman"/>
                <a:cs typeface="Times New Roman"/>
              </a:rPr>
              <a:t>12</a:t>
            </a:r>
            <a:r>
              <a:rPr sz="1400" b="1" spc="-5" dirty="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  <a:p>
            <a:pPr marL="101600" marR="4621530">
              <a:lnSpc>
                <a:spcPts val="3020"/>
              </a:lnSpc>
              <a:spcBef>
                <a:spcPts val="305"/>
              </a:spcBef>
            </a:pPr>
            <a:r>
              <a:rPr sz="1400" b="1" spc="-5" dirty="0">
                <a:latin typeface="Times New Roman"/>
                <a:cs typeface="Times New Roman"/>
              </a:rPr>
              <a:t>[Fe</a:t>
            </a:r>
            <a:r>
              <a:rPr sz="1350" b="1" spc="-7" baseline="-12345" dirty="0">
                <a:latin typeface="Times New Roman"/>
                <a:cs typeface="Times New Roman"/>
              </a:rPr>
              <a:t>2</a:t>
            </a:r>
            <a:r>
              <a:rPr sz="1400" b="1" spc="-5" dirty="0">
                <a:latin typeface="Times New Roman"/>
                <a:cs typeface="Times New Roman"/>
              </a:rPr>
              <a:t>(CO)</a:t>
            </a:r>
            <a:r>
              <a:rPr sz="1350" b="1" spc="-7" baseline="-12345" dirty="0">
                <a:latin typeface="Times New Roman"/>
                <a:cs typeface="Times New Roman"/>
              </a:rPr>
              <a:t>9</a:t>
            </a:r>
            <a:r>
              <a:rPr sz="1400" b="1" spc="-5" dirty="0">
                <a:latin typeface="Times New Roman"/>
                <a:cs typeface="Times New Roman"/>
              </a:rPr>
              <a:t>]  </a:t>
            </a:r>
            <a:r>
              <a:rPr sz="1400" b="1" spc="-15" dirty="0">
                <a:latin typeface="Times New Roman"/>
                <a:cs typeface="Times New Roman"/>
              </a:rPr>
              <a:t>[</a:t>
            </a:r>
            <a:r>
              <a:rPr sz="1400" b="1" spc="15" dirty="0">
                <a:latin typeface="Times New Roman"/>
                <a:cs typeface="Times New Roman"/>
              </a:rPr>
              <a:t>M</a:t>
            </a:r>
            <a:r>
              <a:rPr sz="1400" b="1" spc="-35" dirty="0">
                <a:latin typeface="Times New Roman"/>
                <a:cs typeface="Times New Roman"/>
              </a:rPr>
              <a:t>o</a:t>
            </a:r>
            <a:r>
              <a:rPr sz="1400" b="1" spc="-15" dirty="0">
                <a:latin typeface="Times New Roman"/>
                <a:cs typeface="Times New Roman"/>
              </a:rPr>
              <a:t>(</a:t>
            </a:r>
            <a:r>
              <a:rPr sz="1400" b="1" spc="-10" dirty="0">
                <a:latin typeface="Times New Roman"/>
                <a:cs typeface="Times New Roman"/>
              </a:rPr>
              <a:t>C</a:t>
            </a:r>
            <a:r>
              <a:rPr sz="1350" b="1" spc="7" baseline="-12345" dirty="0">
                <a:latin typeface="Times New Roman"/>
                <a:cs typeface="Times New Roman"/>
              </a:rPr>
              <a:t>7</a:t>
            </a:r>
            <a:r>
              <a:rPr sz="1400" b="1" spc="-15" dirty="0">
                <a:latin typeface="Times New Roman"/>
                <a:cs typeface="Times New Roman"/>
              </a:rPr>
              <a:t>H</a:t>
            </a:r>
            <a:r>
              <a:rPr sz="1350" b="1" spc="7" baseline="-12345" dirty="0">
                <a:latin typeface="Times New Roman"/>
                <a:cs typeface="Times New Roman"/>
              </a:rPr>
              <a:t>7</a:t>
            </a:r>
            <a:r>
              <a:rPr sz="1400" b="1" spc="10" dirty="0">
                <a:latin typeface="Times New Roman"/>
                <a:cs typeface="Times New Roman"/>
              </a:rPr>
              <a:t>)</a:t>
            </a:r>
            <a:r>
              <a:rPr sz="1400" b="1" spc="-15" dirty="0">
                <a:latin typeface="Times New Roman"/>
                <a:cs typeface="Times New Roman"/>
              </a:rPr>
              <a:t>(</a:t>
            </a:r>
            <a:r>
              <a:rPr sz="1400" b="1" spc="-10" dirty="0">
                <a:latin typeface="Times New Roman"/>
                <a:cs typeface="Times New Roman"/>
              </a:rPr>
              <a:t>C</a:t>
            </a:r>
            <a:r>
              <a:rPr sz="1400" b="1" spc="10" dirty="0">
                <a:latin typeface="Times New Roman"/>
                <a:cs typeface="Times New Roman"/>
              </a:rPr>
              <a:t>O</a:t>
            </a:r>
            <a:r>
              <a:rPr sz="1400" b="1" spc="-15" dirty="0">
                <a:latin typeface="Times New Roman"/>
                <a:cs typeface="Times New Roman"/>
              </a:rPr>
              <a:t>)</a:t>
            </a:r>
            <a:r>
              <a:rPr sz="1350" b="1" spc="7" baseline="-12345" dirty="0">
                <a:latin typeface="Times New Roman"/>
                <a:cs typeface="Times New Roman"/>
              </a:rPr>
              <a:t>3</a:t>
            </a:r>
            <a:r>
              <a:rPr sz="1400" b="1" spc="-15" dirty="0">
                <a:latin typeface="Times New Roman"/>
                <a:cs typeface="Times New Roman"/>
              </a:rPr>
              <a:t>]</a:t>
            </a:r>
            <a:r>
              <a:rPr sz="1350" b="1" spc="7" baseline="40123" dirty="0">
                <a:latin typeface="Times New Roman"/>
                <a:cs typeface="Times New Roman"/>
              </a:rPr>
              <a:t>+</a:t>
            </a:r>
            <a:endParaRPr sz="1350" baseline="40123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798</Words>
  <Application>Microsoft Office PowerPoint</Application>
  <PresentationFormat>Custom</PresentationFormat>
  <Paragraphs>54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nonomimi</dc:creator>
  <cp:lastModifiedBy>nonomimi</cp:lastModifiedBy>
  <cp:revision>1</cp:revision>
  <dcterms:created xsi:type="dcterms:W3CDTF">2018-12-16T15:22:55Z</dcterms:created>
  <dcterms:modified xsi:type="dcterms:W3CDTF">2018-12-16T15:23:37Z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2018-11-28T00:00:00Z</vt:filetime>
  </property>
  <property fmtid="{D5CDD505-2E9C-101B-9397-08002B2CF9AE}" pid="3" name="LastSaved">
    <vt:filetime>2018-11-28T00:00:00Z</vt:filetime>
  </property>
</Properties>
</file>