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DF43DA38-DE47-4DF8-8B0A-E1C9F6F80255}" type="datetimeFigureOut">
              <a:rPr lang="en-US" smtClean="0"/>
              <a:t>3/13/2020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E431C7A4-A00E-4845-B094-C1CD17FDF319}"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43DA38-DE47-4DF8-8B0A-E1C9F6F80255}"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1C7A4-A00E-4845-B094-C1CD17FDF3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43DA38-DE47-4DF8-8B0A-E1C9F6F80255}"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1C7A4-A00E-4845-B094-C1CD17FDF319}"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43DA38-DE47-4DF8-8B0A-E1C9F6F80255}" type="datetimeFigureOut">
              <a:rPr lang="en-US" smtClean="0"/>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1C7A4-A00E-4845-B094-C1CD17FDF319}"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F43DA38-DE47-4DF8-8B0A-E1C9F6F80255}" type="datetimeFigureOut">
              <a:rPr lang="en-US" smtClean="0"/>
              <a:t>3/13/2020</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E431C7A4-A00E-4845-B094-C1CD17FDF319}"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43DA38-DE47-4DF8-8B0A-E1C9F6F80255}"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1C7A4-A00E-4845-B094-C1CD17FDF319}"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F43DA38-DE47-4DF8-8B0A-E1C9F6F80255}" type="datetimeFigureOut">
              <a:rPr lang="en-US" smtClean="0"/>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1C7A4-A00E-4845-B094-C1CD17FDF319}"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43DA38-DE47-4DF8-8B0A-E1C9F6F80255}" type="datetimeFigureOut">
              <a:rPr lang="en-US" smtClean="0"/>
              <a:t>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1C7A4-A00E-4845-B094-C1CD17FDF319}"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3DA38-DE47-4DF8-8B0A-E1C9F6F80255}" type="datetimeFigureOut">
              <a:rPr lang="en-US" smtClean="0"/>
              <a:t>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1C7A4-A00E-4845-B094-C1CD17FDF319}"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43DA38-DE47-4DF8-8B0A-E1C9F6F80255}"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1C7A4-A00E-4845-B094-C1CD17FDF319}"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43DA38-DE47-4DF8-8B0A-E1C9F6F80255}" type="datetimeFigureOut">
              <a:rPr lang="en-US" smtClean="0"/>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1C7A4-A00E-4845-B094-C1CD17FDF319}"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F43DA38-DE47-4DF8-8B0A-E1C9F6F80255}" type="datetimeFigureOut">
              <a:rPr lang="en-US" smtClean="0"/>
              <a:t>3/13/2020</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431C7A4-A00E-4845-B094-C1CD17FDF319}"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25.png"/><Relationship Id="rId3" Type="http://schemas.openxmlformats.org/officeDocument/2006/relationships/image" Target="../media/image220.png"/><Relationship Id="rId12" Type="http://schemas.openxmlformats.org/officeDocument/2006/relationships/image" Target="../media/image24.png"/><Relationship Id="rId2" Type="http://schemas.openxmlformats.org/officeDocument/2006/relationships/image" Target="../media/image210.png"/><Relationship Id="rId1" Type="http://schemas.openxmlformats.org/officeDocument/2006/relationships/slideLayout" Target="../slideLayouts/slideLayout5.xml"/><Relationship Id="rId11" Type="http://schemas.openxmlformats.org/officeDocument/2006/relationships/image" Target="../media/image23.png"/><Relationship Id="rId5" Type="http://schemas.openxmlformats.org/officeDocument/2006/relationships/image" Target="../media/image240.png"/><Relationship Id="rId10" Type="http://schemas.openxmlformats.org/officeDocument/2006/relationships/image" Target="../media/image22.png"/><Relationship Id="rId4" Type="http://schemas.openxmlformats.org/officeDocument/2006/relationships/image" Target="../media/image230.png"/><Relationship Id="rId9" Type="http://schemas.openxmlformats.org/officeDocument/2006/relationships/image" Target="../media/image21.pn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11.png"/><Relationship Id="rId7" Type="http://schemas.openxmlformats.org/officeDocument/2006/relationships/image" Target="../media/image30.png"/><Relationship Id="rId2"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00200"/>
            <a:ext cx="8229600" cy="1676400"/>
          </a:xfrm>
          <a:ln>
            <a:solidFill>
              <a:schemeClr val="accent1"/>
            </a:solidFill>
          </a:ln>
        </p:spPr>
        <p:txBody>
          <a:bodyPr>
            <a:noAutofit/>
          </a:bodyPr>
          <a:lstStyle/>
          <a:p>
            <a:pPr algn="ctr"/>
            <a:r>
              <a:rPr lang="en-US" sz="4800" b="1" dirty="0" smtClean="0">
                <a:solidFill>
                  <a:srgbClr val="C00000"/>
                </a:solidFill>
                <a:latin typeface="+mn-lt"/>
              </a:rPr>
              <a:t>VALENCE BOND THEORY (VBT)</a:t>
            </a:r>
            <a:endParaRPr lang="en-US" sz="4800" b="1" dirty="0">
              <a:solidFill>
                <a:srgbClr val="C00000"/>
              </a:solidFill>
              <a:latin typeface="+mn-lt"/>
            </a:endParaRPr>
          </a:p>
        </p:txBody>
      </p:sp>
      <p:sp>
        <p:nvSpPr>
          <p:cNvPr id="2" name="TextBox 1"/>
          <p:cNvSpPr txBox="1"/>
          <p:nvPr/>
        </p:nvSpPr>
        <p:spPr>
          <a:xfrm>
            <a:off x="1327760" y="3607496"/>
            <a:ext cx="5949862" cy="646331"/>
          </a:xfrm>
          <a:prstGeom prst="rect">
            <a:avLst/>
          </a:prstGeom>
          <a:noFill/>
          <a:ln>
            <a:solidFill>
              <a:schemeClr val="accent1"/>
            </a:solidFill>
          </a:ln>
        </p:spPr>
        <p:txBody>
          <a:bodyPr wrap="square" rtlCol="0">
            <a:spAutoFit/>
          </a:bodyPr>
          <a:lstStyle/>
          <a:p>
            <a:pPr algn="just"/>
            <a:r>
              <a:rPr lang="en-US" dirty="0" smtClean="0"/>
              <a:t>BY </a:t>
            </a:r>
          </a:p>
          <a:p>
            <a:pPr algn="just"/>
            <a:r>
              <a:rPr lang="en-US" dirty="0" err="1" smtClean="0"/>
              <a:t>Dr</a:t>
            </a:r>
            <a:r>
              <a:rPr lang="en-US" dirty="0" smtClean="0"/>
              <a:t> MAHMOUD NAJIM ABID  13-03-2020 </a:t>
            </a:r>
            <a:endParaRPr lang="en-US" dirty="0"/>
          </a:p>
        </p:txBody>
      </p:sp>
    </p:spTree>
    <p:extLst>
      <p:ext uri="{BB962C8B-B14F-4D97-AF65-F5344CB8AC3E}">
        <p14:creationId xmlns:p14="http://schemas.microsoft.com/office/powerpoint/2010/main" val="147710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latin typeface="+mn-lt"/>
              </a:rPr>
              <a:t>Geometry of 6-coordinate complex ions </a:t>
            </a:r>
            <a:br>
              <a:rPr lang="en-US" sz="2800" b="1" dirty="0">
                <a:latin typeface="+mn-lt"/>
              </a:rPr>
            </a:br>
            <a:endParaRPr lang="en-US" sz="2800"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33400" y="1676400"/>
                <a:ext cx="8229600" cy="2971800"/>
              </a:xfrm>
            </p:spPr>
            <p:txBody>
              <a:bodyPr/>
              <a:lstStyle/>
              <a:p>
                <a:pPr algn="just"/>
                <a:r>
                  <a:rPr lang="en-US" dirty="0" smtClean="0"/>
                  <a:t>Generally </a:t>
                </a:r>
                <a:r>
                  <a:rPr lang="en-US" dirty="0"/>
                  <a:t>the geometry of 6-coordinated complexes compounds/ions is octahedral, as indicated in the table 1, there are two possible hybridizations responsible for this type of geometry: </a:t>
                </a:r>
                <a14:m>
                  <m:oMath xmlns:m="http://schemas.openxmlformats.org/officeDocument/2006/math">
                    <m:sSup>
                      <m:sSupPr>
                        <m:ctrlPr>
                          <a:rPr lang="en-US" i="1">
                            <a:latin typeface="Cambria Math"/>
                          </a:rPr>
                        </m:ctrlPr>
                      </m:sSupPr>
                      <m:e>
                        <m:r>
                          <m:rPr>
                            <m:sty m:val="p"/>
                          </m:rPr>
                          <a:rPr lang="en-US">
                            <a:latin typeface="Cambria Math"/>
                          </a:rPr>
                          <m:t>d</m:t>
                        </m:r>
                      </m:e>
                      <m:sup>
                        <m:r>
                          <a:rPr lang="en-US">
                            <a:latin typeface="Cambria Math"/>
                          </a:rPr>
                          <m:t>2</m:t>
                        </m:r>
                      </m:sup>
                    </m:sSup>
                    <m:sSup>
                      <m:sSupPr>
                        <m:ctrlPr>
                          <a:rPr lang="en-US" i="1">
                            <a:latin typeface="Cambria Math"/>
                          </a:rPr>
                        </m:ctrlPr>
                      </m:sSupPr>
                      <m:e>
                        <m:r>
                          <m:rPr>
                            <m:sty m:val="p"/>
                          </m:rPr>
                          <a:rPr lang="en-US">
                            <a:latin typeface="Cambria Math"/>
                          </a:rPr>
                          <m:t>sp</m:t>
                        </m:r>
                      </m:e>
                      <m:sup>
                        <m:r>
                          <a:rPr lang="en-US">
                            <a:latin typeface="Cambria Math"/>
                          </a:rPr>
                          <m:t>3</m:t>
                        </m:r>
                      </m:sup>
                    </m:sSup>
                  </m:oMath>
                </a14:m>
                <a:r>
                  <a:rPr lang="en-US" dirty="0"/>
                  <a:t> whose hybridized are called </a:t>
                </a:r>
                <a:r>
                  <a:rPr lang="en-US" i="1" dirty="0"/>
                  <a:t>inner-orbital octahedral complexes</a:t>
                </a:r>
                <a:r>
                  <a:rPr lang="en-US" dirty="0"/>
                  <a:t> and </a:t>
                </a:r>
                <a14:m>
                  <m:oMath xmlns:m="http://schemas.openxmlformats.org/officeDocument/2006/math">
                    <m:sSup>
                      <m:sSupPr>
                        <m:ctrlPr>
                          <a:rPr lang="en-US" i="1">
                            <a:latin typeface="Cambria Math"/>
                          </a:rPr>
                        </m:ctrlPr>
                      </m:sSupPr>
                      <m:e>
                        <m:r>
                          <m:rPr>
                            <m:sty m:val="p"/>
                          </m:rPr>
                          <a:rPr lang="en-US">
                            <a:latin typeface="Cambria Math"/>
                          </a:rPr>
                          <m:t>sp</m:t>
                        </m:r>
                      </m:e>
                      <m:sup>
                        <m:r>
                          <a:rPr lang="en-US">
                            <a:latin typeface="Cambria Math"/>
                          </a:rPr>
                          <m:t>3</m:t>
                        </m:r>
                      </m:sup>
                    </m:sSup>
                    <m:sSup>
                      <m:sSupPr>
                        <m:ctrlPr>
                          <a:rPr lang="en-US" i="1">
                            <a:latin typeface="Cambria Math"/>
                          </a:rPr>
                        </m:ctrlPr>
                      </m:sSupPr>
                      <m:e>
                        <m:r>
                          <m:rPr>
                            <m:sty m:val="p"/>
                          </m:rPr>
                          <a:rPr lang="en-US">
                            <a:latin typeface="Cambria Math"/>
                          </a:rPr>
                          <m:t>d</m:t>
                        </m:r>
                      </m:e>
                      <m:sup>
                        <m:r>
                          <a:rPr lang="en-US">
                            <a:latin typeface="Cambria Math"/>
                          </a:rPr>
                          <m:t>2</m:t>
                        </m:r>
                      </m:sup>
                    </m:sSup>
                  </m:oMath>
                </a14:m>
                <a:r>
                  <a:rPr lang="en-US" dirty="0"/>
                  <a:t> whose hybridized are called </a:t>
                </a:r>
                <a:r>
                  <a:rPr lang="en-US" i="1" dirty="0"/>
                  <a:t>outer-orbital octahedral complexes</a:t>
                </a:r>
                <a:r>
                  <a:rPr lang="en-US" dirty="0"/>
                  <a:t>.</a:t>
                </a:r>
              </a:p>
              <a:p>
                <a:pPr algn="just"/>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33400" y="1676400"/>
                <a:ext cx="8229600" cy="2971800"/>
              </a:xfrm>
              <a:blipFill rotWithShape="1">
                <a:blip r:embed="rId2"/>
                <a:stretch>
                  <a:fillRect l="-667" t="-1844" r="-1333"/>
                </a:stretch>
              </a:blipFill>
            </p:spPr>
            <p:txBody>
              <a:bodyPr/>
              <a:lstStyle/>
              <a:p>
                <a:r>
                  <a:rPr lang="en-US">
                    <a:noFill/>
                  </a:rPr>
                  <a:t> </a:t>
                </a:r>
              </a:p>
            </p:txBody>
          </p:sp>
        </mc:Fallback>
      </mc:AlternateContent>
    </p:spTree>
    <p:extLst>
      <p:ext uri="{BB962C8B-B14F-4D97-AF65-F5344CB8AC3E}">
        <p14:creationId xmlns:p14="http://schemas.microsoft.com/office/powerpoint/2010/main" val="259216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33400" y="152400"/>
                <a:ext cx="8229600" cy="990600"/>
              </a:xfrm>
            </p:spPr>
            <p:txBody>
              <a:bodyPr>
                <a:normAutofit fontScale="90000"/>
              </a:bodyPr>
              <a:lstStyle/>
              <a:p>
                <a:pPr algn="ctr"/>
                <a14:m>
                  <m:oMath xmlns:m="http://schemas.openxmlformats.org/officeDocument/2006/math">
                    <m:sSup>
                      <m:sSupPr>
                        <m:ctrlPr>
                          <a:rPr lang="en-US" b="1" i="1">
                            <a:latin typeface="Cambria Math"/>
                          </a:rPr>
                        </m:ctrlPr>
                      </m:sSupPr>
                      <m:e>
                        <m:r>
                          <a:rPr lang="en-US" b="1" i="1">
                            <a:latin typeface="Cambria Math"/>
                          </a:rPr>
                          <m:t>𝐝</m:t>
                        </m:r>
                      </m:e>
                      <m:sup>
                        <m:r>
                          <a:rPr lang="en-US" b="1" i="1">
                            <a:latin typeface="Cambria Math"/>
                          </a:rPr>
                          <m:t>𝟐</m:t>
                        </m:r>
                      </m:sup>
                    </m:sSup>
                    <m:sSup>
                      <m:sSupPr>
                        <m:ctrlPr>
                          <a:rPr lang="en-US" b="1" i="1">
                            <a:latin typeface="Cambria Math"/>
                          </a:rPr>
                        </m:ctrlPr>
                      </m:sSupPr>
                      <m:e>
                        <m:r>
                          <a:rPr lang="en-US" b="1" i="1">
                            <a:latin typeface="Cambria Math"/>
                          </a:rPr>
                          <m:t>𝐬𝐩</m:t>
                        </m:r>
                      </m:e>
                      <m:sup>
                        <m:r>
                          <a:rPr lang="en-US" b="1" i="1">
                            <a:latin typeface="Cambria Math"/>
                          </a:rPr>
                          <m:t>𝟑</m:t>
                        </m:r>
                      </m:sup>
                    </m:sSup>
                  </m:oMath>
                </a14:m>
                <a:r>
                  <a:rPr lang="en-US" b="1" dirty="0"/>
                  <a:t> Hybridization in Inner-orbital Octahedral </a:t>
                </a:r>
                <a:r>
                  <a:rPr lang="en-US" b="1" dirty="0" smtClean="0"/>
                  <a:t>Complexes</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33400" y="152400"/>
                <a:ext cx="8229600" cy="990600"/>
              </a:xfrm>
              <a:blipFill rotWithShape="1">
                <a:blip r:embed="rId2"/>
                <a:stretch>
                  <a:fillRect t="-4908" b="-16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pPr algn="just"/>
                <a:r>
                  <a:rPr lang="en-US" dirty="0"/>
                  <a:t>This type of hybridization takes place in those octahedral complexes which contain strong ligands. On the basis of the orientation of the lobes of d-orbitals in space, these orbitals have been classified into two sets: </a:t>
                </a:r>
                <a14:m>
                  <m:oMath xmlns:m="http://schemas.openxmlformats.org/officeDocument/2006/math">
                    <m:sSub>
                      <m:sSubPr>
                        <m:ctrlPr>
                          <a:rPr lang="en-US" b="1" i="1">
                            <a:latin typeface="Cambria Math"/>
                          </a:rPr>
                        </m:ctrlPr>
                      </m:sSubPr>
                      <m:e>
                        <m:r>
                          <a:rPr lang="en-US" b="1" i="1">
                            <a:latin typeface="Cambria Math"/>
                          </a:rPr>
                          <m:t>𝐭</m:t>
                        </m:r>
                      </m:e>
                      <m:sub>
                        <m:r>
                          <a:rPr lang="en-US" b="1" i="1">
                            <a:latin typeface="Cambria Math"/>
                          </a:rPr>
                          <m:t>𝟐𝐠</m:t>
                        </m:r>
                        <m:r>
                          <a:rPr lang="en-US" b="1">
                            <a:latin typeface="Cambria Math"/>
                          </a:rPr>
                          <m:t> </m:t>
                        </m:r>
                      </m:sub>
                    </m:sSub>
                    <m:r>
                      <m:rPr>
                        <m:sty m:val="p"/>
                      </m:rPr>
                      <a:rPr lang="en-US">
                        <a:latin typeface="Cambria Math"/>
                      </a:rPr>
                      <m:t>and</m:t>
                    </m:r>
                    <m:r>
                      <a:rPr lang="en-US">
                        <a:latin typeface="Cambria Math"/>
                      </a:rPr>
                      <m:t> </m:t>
                    </m:r>
                    <m:sSub>
                      <m:sSubPr>
                        <m:ctrlPr>
                          <a:rPr lang="en-US" b="1" i="1">
                            <a:latin typeface="Cambria Math"/>
                          </a:rPr>
                        </m:ctrlPr>
                      </m:sSubPr>
                      <m:e>
                        <m:r>
                          <a:rPr lang="en-US" b="1" i="1">
                            <a:latin typeface="Cambria Math"/>
                          </a:rPr>
                          <m:t>𝐞</m:t>
                        </m:r>
                      </m:e>
                      <m:sub>
                        <m:r>
                          <a:rPr lang="en-US" b="1" i="1">
                            <a:latin typeface="Cambria Math"/>
                          </a:rPr>
                          <m:t>𝐠</m:t>
                        </m:r>
                      </m:sub>
                    </m:sSub>
                  </m:oMath>
                </a14:m>
                <a:r>
                  <a:rPr lang="en-US" b="1" dirty="0"/>
                  <a:t>, </a:t>
                </a:r>
                <a14:m>
                  <m:oMath xmlns:m="http://schemas.openxmlformats.org/officeDocument/2006/math">
                    <m:sSub>
                      <m:sSubPr>
                        <m:ctrlPr>
                          <a:rPr lang="en-US" b="1" i="1">
                            <a:latin typeface="Cambria Math"/>
                          </a:rPr>
                        </m:ctrlPr>
                      </m:sSubPr>
                      <m:e>
                        <m:r>
                          <a:rPr lang="en-US" b="1" i="1">
                            <a:latin typeface="Cambria Math"/>
                          </a:rPr>
                          <m:t>𝐭</m:t>
                        </m:r>
                      </m:e>
                      <m:sub>
                        <m:r>
                          <a:rPr lang="en-US" b="1" i="1">
                            <a:latin typeface="Cambria Math"/>
                          </a:rPr>
                          <m:t>𝟐𝐠</m:t>
                        </m:r>
                        <m:r>
                          <a:rPr lang="en-US" b="1">
                            <a:latin typeface="Cambria Math"/>
                          </a:rPr>
                          <m:t> </m:t>
                        </m:r>
                      </m:sub>
                    </m:sSub>
                  </m:oMath>
                </a14:m>
                <a:r>
                  <a:rPr lang="en-US" dirty="0"/>
                  <a:t>set consist of </a:t>
                </a:r>
                <a14:m>
                  <m:oMath xmlns:m="http://schemas.openxmlformats.org/officeDocument/2006/math">
                    <m:sSub>
                      <m:sSubPr>
                        <m:ctrlPr>
                          <a:rPr lang="en-US" b="1" i="1">
                            <a:latin typeface="Cambria Math"/>
                          </a:rPr>
                        </m:ctrlPr>
                      </m:sSubPr>
                      <m:e>
                        <m:r>
                          <a:rPr lang="en-US" b="1" i="1">
                            <a:latin typeface="Cambria Math"/>
                          </a:rPr>
                          <m:t>𝐝</m:t>
                        </m:r>
                      </m:e>
                      <m:sub>
                        <m:r>
                          <a:rPr lang="en-US" b="1" i="1">
                            <a:latin typeface="Cambria Math"/>
                          </a:rPr>
                          <m:t>𝐱𝐲</m:t>
                        </m:r>
                      </m:sub>
                    </m:sSub>
                    <m:r>
                      <a:rPr lang="en-US" b="1">
                        <a:latin typeface="Cambria Math"/>
                      </a:rPr>
                      <m:t>, </m:t>
                    </m:r>
                    <m:sSub>
                      <m:sSubPr>
                        <m:ctrlPr>
                          <a:rPr lang="en-US" b="1" i="1">
                            <a:latin typeface="Cambria Math"/>
                          </a:rPr>
                        </m:ctrlPr>
                      </m:sSubPr>
                      <m:e>
                        <m:r>
                          <a:rPr lang="en-US" b="1" i="1">
                            <a:latin typeface="Cambria Math"/>
                          </a:rPr>
                          <m:t>𝐝</m:t>
                        </m:r>
                      </m:e>
                      <m:sub>
                        <m:r>
                          <a:rPr lang="en-US" b="1" i="1">
                            <a:latin typeface="Cambria Math"/>
                          </a:rPr>
                          <m:t>𝐲𝐳</m:t>
                        </m:r>
                      </m:sub>
                    </m:sSub>
                    <m:r>
                      <m:rPr>
                        <m:sty m:val="p"/>
                      </m:rPr>
                      <a:rPr lang="en-US">
                        <a:latin typeface="Cambria Math"/>
                      </a:rPr>
                      <m:t>and</m:t>
                    </m:r>
                    <m:r>
                      <a:rPr lang="en-US">
                        <a:latin typeface="Cambria Math"/>
                      </a:rPr>
                      <m:t> </m:t>
                    </m:r>
                    <m:sSub>
                      <m:sSubPr>
                        <m:ctrlPr>
                          <a:rPr lang="en-US" b="1" i="1">
                            <a:latin typeface="Cambria Math"/>
                          </a:rPr>
                        </m:ctrlPr>
                      </m:sSubPr>
                      <m:e>
                        <m:r>
                          <a:rPr lang="en-US" b="1" i="1">
                            <a:latin typeface="Cambria Math"/>
                          </a:rPr>
                          <m:t>𝐝</m:t>
                        </m:r>
                      </m:e>
                      <m:sub>
                        <m:r>
                          <a:rPr lang="en-US" b="1" i="1">
                            <a:latin typeface="Cambria Math"/>
                          </a:rPr>
                          <m:t>𝐳𝐱</m:t>
                        </m:r>
                      </m:sub>
                    </m:sSub>
                  </m:oMath>
                </a14:m>
                <a:r>
                  <a:rPr lang="en-US" b="1" dirty="0"/>
                  <a:t> </a:t>
                </a:r>
                <a:r>
                  <a:rPr lang="en-US" dirty="0"/>
                  <a:t>orbitals</a:t>
                </a:r>
                <a:r>
                  <a:rPr lang="en-US" b="1" dirty="0"/>
                  <a:t> </a:t>
                </a:r>
                <a:r>
                  <a:rPr lang="en-US" dirty="0"/>
                  <a:t>while </a:t>
                </a:r>
                <a14:m>
                  <m:oMath xmlns:m="http://schemas.openxmlformats.org/officeDocument/2006/math">
                    <m:sSub>
                      <m:sSubPr>
                        <m:ctrlPr>
                          <a:rPr lang="en-US" b="1" i="1">
                            <a:latin typeface="Cambria Math"/>
                          </a:rPr>
                        </m:ctrlPr>
                      </m:sSubPr>
                      <m:e>
                        <m:r>
                          <a:rPr lang="en-US" b="1" i="1">
                            <a:latin typeface="Cambria Math"/>
                          </a:rPr>
                          <m:t>𝐞</m:t>
                        </m:r>
                      </m:e>
                      <m:sub>
                        <m:r>
                          <a:rPr lang="en-US" b="1" i="1">
                            <a:latin typeface="Cambria Math"/>
                          </a:rPr>
                          <m:t>𝐠</m:t>
                        </m:r>
                      </m:sub>
                    </m:sSub>
                  </m:oMath>
                </a14:m>
                <a:r>
                  <a:rPr lang="en-US" b="1" dirty="0"/>
                  <a:t> </a:t>
                </a:r>
                <a:r>
                  <a:rPr lang="en-US" dirty="0"/>
                  <a:t>set consist of </a:t>
                </a:r>
                <a14:m>
                  <m:oMath xmlns:m="http://schemas.openxmlformats.org/officeDocument/2006/math">
                    <m:sSub>
                      <m:sSubPr>
                        <m:ctrlPr>
                          <a:rPr lang="en-US" b="1" i="1">
                            <a:latin typeface="Cambria Math"/>
                          </a:rPr>
                        </m:ctrlPr>
                      </m:sSubPr>
                      <m:e>
                        <m:r>
                          <a:rPr lang="en-US" b="1" i="1">
                            <a:latin typeface="Cambria Math"/>
                          </a:rPr>
                          <m:t>𝐝</m:t>
                        </m:r>
                      </m:e>
                      <m:sub>
                        <m:sSup>
                          <m:sSupPr>
                            <m:ctrlPr>
                              <a:rPr lang="en-US" b="1" i="1">
                                <a:latin typeface="Cambria Math"/>
                              </a:rPr>
                            </m:ctrlPr>
                          </m:sSupPr>
                          <m:e>
                            <m:r>
                              <a:rPr lang="en-US" b="1" i="1">
                                <a:latin typeface="Cambria Math"/>
                              </a:rPr>
                              <m:t>𝐱</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𝐲</m:t>
                            </m:r>
                          </m:e>
                          <m:sup>
                            <m:r>
                              <a:rPr lang="en-US" b="1" i="1">
                                <a:latin typeface="Cambria Math"/>
                              </a:rPr>
                              <m:t>𝟐</m:t>
                            </m:r>
                          </m:sup>
                        </m:sSup>
                      </m:sub>
                    </m:sSub>
                    <m:r>
                      <a:rPr lang="en-US">
                        <a:latin typeface="Cambria Math"/>
                      </a:rPr>
                      <m:t> </m:t>
                    </m:r>
                    <m:r>
                      <m:rPr>
                        <m:sty m:val="p"/>
                      </m:rPr>
                      <a:rPr lang="en-US">
                        <a:latin typeface="Cambria Math"/>
                      </a:rPr>
                      <m:t>and</m:t>
                    </m:r>
                    <m:r>
                      <a:rPr lang="en-US">
                        <a:latin typeface="Cambria Math"/>
                      </a:rPr>
                      <m:t> </m:t>
                    </m:r>
                    <m:sSub>
                      <m:sSubPr>
                        <m:ctrlPr>
                          <a:rPr lang="en-US" b="1" i="1">
                            <a:latin typeface="Cambria Math"/>
                          </a:rPr>
                        </m:ctrlPr>
                      </m:sSubPr>
                      <m:e>
                        <m:r>
                          <a:rPr lang="en-US" b="1" i="1">
                            <a:latin typeface="Cambria Math"/>
                          </a:rPr>
                          <m:t>𝐝</m:t>
                        </m:r>
                      </m:e>
                      <m:sub>
                        <m:sSup>
                          <m:sSupPr>
                            <m:ctrlPr>
                              <a:rPr lang="en-US" b="1" i="1">
                                <a:latin typeface="Cambria Math"/>
                              </a:rPr>
                            </m:ctrlPr>
                          </m:sSupPr>
                          <m:e>
                            <m:r>
                              <a:rPr lang="en-US" b="1" i="1">
                                <a:latin typeface="Cambria Math"/>
                              </a:rPr>
                              <m:t>𝐳</m:t>
                            </m:r>
                          </m:e>
                          <m:sup>
                            <m:r>
                              <a:rPr lang="en-US" b="1" i="1">
                                <a:latin typeface="Cambria Math"/>
                              </a:rPr>
                              <m:t>𝟐</m:t>
                            </m:r>
                          </m:sup>
                        </m:sSup>
                      </m:sub>
                    </m:sSub>
                  </m:oMath>
                </a14:m>
                <a:r>
                  <a:rPr lang="en-US" dirty="0"/>
                  <a:t> orbitals. In the formation of six </a:t>
                </a:r>
                <a14:m>
                  <m:oMath xmlns:m="http://schemas.openxmlformats.org/officeDocument/2006/math">
                    <m:sSup>
                      <m:sSupPr>
                        <m:ctrlPr>
                          <a:rPr lang="en-US" i="1">
                            <a:latin typeface="Cambria Math"/>
                          </a:rPr>
                        </m:ctrlPr>
                      </m:sSupPr>
                      <m:e>
                        <m:r>
                          <m:rPr>
                            <m:sty m:val="p"/>
                          </m:rPr>
                          <a:rPr lang="en-US">
                            <a:latin typeface="Cambria Math"/>
                          </a:rPr>
                          <m:t>d</m:t>
                        </m:r>
                      </m:e>
                      <m:sup>
                        <m:r>
                          <a:rPr lang="en-US">
                            <a:latin typeface="Cambria Math"/>
                          </a:rPr>
                          <m:t>2</m:t>
                        </m:r>
                      </m:sup>
                    </m:sSup>
                    <m:sSup>
                      <m:sSupPr>
                        <m:ctrlPr>
                          <a:rPr lang="en-US" i="1">
                            <a:latin typeface="Cambria Math"/>
                          </a:rPr>
                        </m:ctrlPr>
                      </m:sSupPr>
                      <m:e>
                        <m:r>
                          <m:rPr>
                            <m:sty m:val="p"/>
                          </m:rPr>
                          <a:rPr lang="en-US">
                            <a:latin typeface="Cambria Math"/>
                          </a:rPr>
                          <m:t>sp</m:t>
                        </m:r>
                      </m:e>
                      <m:sup>
                        <m:r>
                          <a:rPr lang="en-US">
                            <a:latin typeface="Cambria Math"/>
                          </a:rPr>
                          <m:t>3</m:t>
                        </m:r>
                      </m:sup>
                    </m:sSup>
                  </m:oMath>
                </a14:m>
                <a:r>
                  <a:rPr lang="en-US" dirty="0"/>
                  <a:t>hybrid orbitals, two (</a:t>
                </a:r>
                <a:r>
                  <a:rPr lang="en-US" i="1" dirty="0"/>
                  <a:t>n-1)d-orbitals </a:t>
                </a:r>
                <a:r>
                  <a:rPr lang="en-US" dirty="0"/>
                  <a:t> of </a:t>
                </a:r>
                <a14:m>
                  <m:oMath xmlns:m="http://schemas.openxmlformats.org/officeDocument/2006/math">
                    <m:sSub>
                      <m:sSubPr>
                        <m:ctrlPr>
                          <a:rPr lang="en-US" b="1" i="1">
                            <a:latin typeface="Cambria Math"/>
                          </a:rPr>
                        </m:ctrlPr>
                      </m:sSubPr>
                      <m:e>
                        <m:r>
                          <a:rPr lang="en-US" b="1" i="1">
                            <a:latin typeface="Cambria Math"/>
                          </a:rPr>
                          <m:t>𝐞</m:t>
                        </m:r>
                      </m:e>
                      <m:sub>
                        <m:r>
                          <a:rPr lang="en-US" b="1" i="1">
                            <a:latin typeface="Cambria Math"/>
                          </a:rPr>
                          <m:t>𝐠</m:t>
                        </m:r>
                      </m:sub>
                    </m:sSub>
                  </m:oMath>
                </a14:m>
                <a:r>
                  <a:rPr lang="en-US" b="1" dirty="0"/>
                  <a:t> </a:t>
                </a:r>
                <a:r>
                  <a:rPr lang="en-US" dirty="0"/>
                  <a:t>set, one </a:t>
                </a:r>
                <a:r>
                  <a:rPr lang="en-US" i="1" dirty="0"/>
                  <a:t>ns and three np(</a:t>
                </a:r>
                <a14:m>
                  <m:oMath xmlns:m="http://schemas.openxmlformats.org/officeDocument/2006/math">
                    <m:sSub>
                      <m:sSubPr>
                        <m:ctrlPr>
                          <a:rPr lang="en-US" i="1">
                            <a:latin typeface="Cambria Math"/>
                          </a:rPr>
                        </m:ctrlPr>
                      </m:sSubPr>
                      <m:e>
                        <m:r>
                          <a:rPr lang="en-US" i="1">
                            <a:latin typeface="Cambria Math"/>
                          </a:rPr>
                          <m:t>𝑛𝑝</m:t>
                        </m:r>
                      </m:e>
                      <m:sub>
                        <m:r>
                          <a:rPr lang="en-US" i="1">
                            <a:latin typeface="Cambria Math"/>
                          </a:rPr>
                          <m:t>𝑥</m:t>
                        </m:r>
                      </m:sub>
                    </m:sSub>
                    <m:r>
                      <a:rPr lang="en-US" i="1">
                        <a:latin typeface="Cambria Math"/>
                      </a:rPr>
                      <m:t>,</m:t>
                    </m:r>
                    <m:sSub>
                      <m:sSubPr>
                        <m:ctrlPr>
                          <a:rPr lang="en-US" i="1">
                            <a:latin typeface="Cambria Math"/>
                          </a:rPr>
                        </m:ctrlPr>
                      </m:sSubPr>
                      <m:e>
                        <m:r>
                          <a:rPr lang="en-US" i="1">
                            <a:latin typeface="Cambria Math"/>
                          </a:rPr>
                          <m:t>𝑛𝑝</m:t>
                        </m:r>
                      </m:e>
                      <m:sub>
                        <m:r>
                          <a:rPr lang="en-US" i="1">
                            <a:latin typeface="Cambria Math"/>
                          </a:rPr>
                          <m:t>𝑦</m:t>
                        </m:r>
                      </m:sub>
                    </m:sSub>
                    <m:r>
                      <a:rPr lang="en-US" i="1">
                        <a:latin typeface="Cambria Math"/>
                      </a:rPr>
                      <m:t> </m:t>
                    </m:r>
                    <m:r>
                      <a:rPr lang="en-US" i="1">
                        <a:latin typeface="Cambria Math"/>
                      </a:rPr>
                      <m:t>𝑎𝑛𝑑</m:t>
                    </m:r>
                    <m:r>
                      <a:rPr lang="en-US" i="1">
                        <a:latin typeface="Cambria Math"/>
                      </a:rPr>
                      <m:t> </m:t>
                    </m:r>
                    <m:sSub>
                      <m:sSubPr>
                        <m:ctrlPr>
                          <a:rPr lang="en-US" i="1">
                            <a:latin typeface="Cambria Math"/>
                          </a:rPr>
                        </m:ctrlPr>
                      </m:sSubPr>
                      <m:e>
                        <m:r>
                          <a:rPr lang="en-US" i="1">
                            <a:latin typeface="Cambria Math"/>
                          </a:rPr>
                          <m:t>𝑛𝑝</m:t>
                        </m:r>
                      </m:e>
                      <m:sub>
                        <m:r>
                          <a:rPr lang="en-US" i="1">
                            <a:latin typeface="Cambria Math"/>
                          </a:rPr>
                          <m:t>𝑧</m:t>
                        </m:r>
                      </m:sub>
                    </m:sSub>
                  </m:oMath>
                </a14:m>
                <a:r>
                  <a:rPr lang="en-US" i="1" dirty="0"/>
                  <a:t>)</a:t>
                </a:r>
                <a:r>
                  <a:rPr lang="en-US" dirty="0"/>
                  <a:t> orbitals combine together and form six </a:t>
                </a:r>
                <a14:m>
                  <m:oMath xmlns:m="http://schemas.openxmlformats.org/officeDocument/2006/math">
                    <m:sSup>
                      <m:sSupPr>
                        <m:ctrlPr>
                          <a:rPr lang="en-US" i="1">
                            <a:latin typeface="Cambria Math"/>
                          </a:rPr>
                        </m:ctrlPr>
                      </m:sSupPr>
                      <m:e>
                        <m:r>
                          <m:rPr>
                            <m:sty m:val="p"/>
                          </m:rPr>
                          <a:rPr lang="en-US">
                            <a:latin typeface="Cambria Math"/>
                          </a:rPr>
                          <m:t>d</m:t>
                        </m:r>
                      </m:e>
                      <m:sup>
                        <m:r>
                          <a:rPr lang="en-US">
                            <a:latin typeface="Cambria Math"/>
                          </a:rPr>
                          <m:t>2</m:t>
                        </m:r>
                      </m:sup>
                    </m:sSup>
                    <m:sSup>
                      <m:sSupPr>
                        <m:ctrlPr>
                          <a:rPr lang="en-US" i="1">
                            <a:latin typeface="Cambria Math"/>
                          </a:rPr>
                        </m:ctrlPr>
                      </m:sSupPr>
                      <m:e>
                        <m:r>
                          <m:rPr>
                            <m:sty m:val="p"/>
                          </m:rPr>
                          <a:rPr lang="en-US">
                            <a:latin typeface="Cambria Math"/>
                          </a:rPr>
                          <m:t>sp</m:t>
                        </m:r>
                      </m:e>
                      <m:sup>
                        <m:r>
                          <a:rPr lang="en-US">
                            <a:latin typeface="Cambria Math"/>
                          </a:rPr>
                          <m:t>3</m:t>
                        </m:r>
                      </m:sup>
                    </m:sSup>
                  </m:oMath>
                </a14:m>
                <a:r>
                  <a:rPr lang="en-US" dirty="0"/>
                  <a:t> hybrid orbitals.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a:stretch>
                  <a:fillRect l="-593" t="-1111" r="-1333"/>
                </a:stretch>
              </a:blipFill>
            </p:spPr>
            <p:txBody>
              <a:bodyPr/>
              <a:lstStyle/>
              <a:p>
                <a:r>
                  <a:rPr lang="en-US">
                    <a:noFill/>
                  </a:rPr>
                  <a:t> </a:t>
                </a:r>
              </a:p>
            </p:txBody>
          </p:sp>
        </mc:Fallback>
      </mc:AlternateContent>
    </p:spTree>
    <p:extLst>
      <p:ext uri="{BB962C8B-B14F-4D97-AF65-F5344CB8AC3E}">
        <p14:creationId xmlns:p14="http://schemas.microsoft.com/office/powerpoint/2010/main" val="9827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lgn="ctr"/>
                <a:r>
                  <a:rPr lang="en-US" sz="2800" b="1" dirty="0">
                    <a:latin typeface="+mn-lt"/>
                  </a:rPr>
                  <a:t>Example: </a:t>
                </a:r>
                <a14:m>
                  <m:oMath xmlns:m="http://schemas.openxmlformats.org/officeDocument/2006/math">
                    <m:sSup>
                      <m:sSupPr>
                        <m:ctrlPr>
                          <a:rPr lang="en-US" sz="2800" b="1" i="1">
                            <a:latin typeface="Cambria Math"/>
                          </a:rPr>
                        </m:ctrlPr>
                      </m:sSupPr>
                      <m:e>
                        <m:r>
                          <a:rPr lang="en-US" sz="2800" b="1" i="1">
                            <a:latin typeface="Cambria Math"/>
                          </a:rPr>
                          <m:t>𝐝</m:t>
                        </m:r>
                      </m:e>
                      <m:sup>
                        <m:r>
                          <a:rPr lang="en-US" sz="2800" b="1" i="1">
                            <a:latin typeface="Cambria Math"/>
                          </a:rPr>
                          <m:t>𝟐</m:t>
                        </m:r>
                      </m:sup>
                    </m:sSup>
                    <m:sSup>
                      <m:sSupPr>
                        <m:ctrlPr>
                          <a:rPr lang="en-US" sz="2800" b="1" i="1">
                            <a:latin typeface="Cambria Math"/>
                          </a:rPr>
                        </m:ctrlPr>
                      </m:sSupPr>
                      <m:e>
                        <m:r>
                          <a:rPr lang="en-US" sz="2800" b="1" i="1">
                            <a:latin typeface="Cambria Math"/>
                          </a:rPr>
                          <m:t>𝐬𝐩</m:t>
                        </m:r>
                      </m:e>
                      <m:sup>
                        <m:r>
                          <a:rPr lang="en-US" sz="2800" b="1" i="1">
                            <a:latin typeface="Cambria Math"/>
                          </a:rPr>
                          <m:t>𝟑</m:t>
                        </m:r>
                      </m:sup>
                    </m:sSup>
                  </m:oMath>
                </a14:m>
                <a:r>
                  <a:rPr lang="en-US" sz="2800" b="1" dirty="0">
                    <a:latin typeface="+mn-lt"/>
                  </a:rPr>
                  <a:t> Hybridization of </a:t>
                </a:r>
                <a:r>
                  <a:rPr lang="en-US" sz="2800" b="1" dirty="0" smtClean="0">
                    <a:latin typeface="+mn-lt"/>
                  </a:rPr>
                  <a:t>Hexacyanoferrate </a:t>
                </a:r>
                <a:r>
                  <a:rPr lang="en-US" sz="2800" b="1" dirty="0">
                    <a:latin typeface="+mn-lt"/>
                  </a:rPr>
                  <a:t>(</a:t>
                </a:r>
                <a:r>
                  <a:rPr lang="en-US" sz="2800" b="1" dirty="0" smtClean="0">
                    <a:latin typeface="+mn-lt"/>
                  </a:rPr>
                  <a:t>III) </a:t>
                </a:r>
                <a:r>
                  <a:rPr lang="en-US" sz="2800" b="1" dirty="0">
                    <a:latin typeface="+mn-lt"/>
                  </a:rPr>
                  <a:t>ion, </a:t>
                </a:r>
                <a14:m>
                  <m:oMath xmlns:m="http://schemas.openxmlformats.org/officeDocument/2006/math">
                    <m:sSup>
                      <m:sSupPr>
                        <m:ctrlPr>
                          <a:rPr lang="en-US" sz="2800" b="1" i="1">
                            <a:latin typeface="Cambria Math"/>
                          </a:rPr>
                        </m:ctrlPr>
                      </m:sSupPr>
                      <m:e>
                        <m:d>
                          <m:dPr>
                            <m:begChr m:val="["/>
                            <m:endChr m:val="]"/>
                            <m:ctrlPr>
                              <a:rPr lang="en-US" sz="2800" b="1" i="1">
                                <a:latin typeface="Cambria Math"/>
                              </a:rPr>
                            </m:ctrlPr>
                          </m:dPr>
                          <m:e>
                            <m:sSub>
                              <m:sSubPr>
                                <m:ctrlPr>
                                  <a:rPr lang="en-US" sz="2800" b="1" i="1">
                                    <a:latin typeface="Cambria Math"/>
                                  </a:rPr>
                                </m:ctrlPr>
                              </m:sSubPr>
                              <m:e>
                                <m:r>
                                  <a:rPr lang="en-US" sz="2800" b="1" i="1">
                                    <a:latin typeface="Cambria Math"/>
                                  </a:rPr>
                                  <m:t>𝐅𝐞</m:t>
                                </m:r>
                                <m:r>
                                  <a:rPr lang="en-US" sz="2800" b="1">
                                    <a:latin typeface="Cambria Math"/>
                                  </a:rPr>
                                  <m:t>(</m:t>
                                </m:r>
                                <m:r>
                                  <a:rPr lang="en-US" sz="2800" b="1" i="1">
                                    <a:latin typeface="Cambria Math"/>
                                  </a:rPr>
                                  <m:t>𝐂</m:t>
                                </m:r>
                                <m:r>
                                  <a:rPr lang="en-US" sz="2800" b="1">
                                    <a:latin typeface="Cambria Math"/>
                                  </a:rPr>
                                  <m:t>𝐍</m:t>
                                </m:r>
                                <m:r>
                                  <a:rPr lang="en-US" sz="2800" b="1">
                                    <a:latin typeface="Cambria Math"/>
                                  </a:rPr>
                                  <m:t>)</m:t>
                                </m:r>
                              </m:e>
                              <m:sub>
                                <m:r>
                                  <a:rPr lang="en-US" sz="2800" b="1" i="1">
                                    <a:latin typeface="Cambria Math"/>
                                  </a:rPr>
                                  <m:t>𝟔</m:t>
                                </m:r>
                              </m:sub>
                            </m:sSub>
                          </m:e>
                        </m:d>
                      </m:e>
                      <m:sup>
                        <m:r>
                          <a:rPr lang="en-US" sz="2800" b="1" i="1">
                            <a:latin typeface="Cambria Math"/>
                          </a:rPr>
                          <m:t>𝟑</m:t>
                        </m:r>
                        <m:r>
                          <a:rPr lang="en-US" sz="2800" b="1" i="1">
                            <a:latin typeface="Cambria Math"/>
                          </a:rPr>
                          <m:t>−</m:t>
                        </m:r>
                      </m:sup>
                    </m:sSup>
                  </m:oMath>
                </a14:m>
                <a:endParaRPr lang="en-US" sz="2800" dirty="0">
                  <a:latin typeface="+mn-l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2454" b="-16564"/>
                </a:stretch>
              </a:blipFill>
            </p:spPr>
            <p:txBody>
              <a:bodyPr/>
              <a:lstStyle/>
              <a:p>
                <a:r>
                  <a:rPr lang="en-US">
                    <a:noFill/>
                  </a:rPr>
                  <a:t> </a:t>
                </a:r>
              </a:p>
            </p:txBody>
          </p:sp>
        </mc:Fallback>
      </mc:AlternateContent>
      <p:pic>
        <p:nvPicPr>
          <p:cNvPr id="307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066800" y="2137712"/>
            <a:ext cx="6248400" cy="91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971800"/>
            <a:ext cx="63246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86200"/>
            <a:ext cx="63245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733498"/>
            <a:ext cx="6324600" cy="151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1447800"/>
            <a:ext cx="6781800" cy="646331"/>
          </a:xfrm>
          <a:prstGeom prst="rect">
            <a:avLst/>
          </a:prstGeom>
          <a:noFill/>
        </p:spPr>
        <p:txBody>
          <a:bodyPr wrap="square" rtlCol="0">
            <a:spAutoFit/>
          </a:bodyPr>
          <a:lstStyle/>
          <a:p>
            <a:pPr algn="just"/>
            <a:r>
              <a:rPr lang="en-US" dirty="0" smtClean="0"/>
              <a:t>The magnetic study of this ion has shown that this ion has one unpaired electron (n = 1) and hence paramagnetic </a:t>
            </a:r>
            <a:endParaRPr lang="en-US" dirty="0"/>
          </a:p>
        </p:txBody>
      </p:sp>
    </p:spTree>
    <p:extLst>
      <p:ext uri="{BB962C8B-B14F-4D97-AF65-F5344CB8AC3E}">
        <p14:creationId xmlns:p14="http://schemas.microsoft.com/office/powerpoint/2010/main" val="326218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7"/>
                                        </p:tgtEl>
                                        <p:attrNameLst>
                                          <p:attrName>style.visibility</p:attrName>
                                        </p:attrNameLst>
                                      </p:cBhvr>
                                      <p:to>
                                        <p:strVal val="visible"/>
                                      </p:to>
                                    </p:set>
                                    <p:animEffect transition="in" filter="fade">
                                      <p:cBhvr>
                                        <p:cTn id="28" dur="1000"/>
                                        <p:tgtEl>
                                          <p:spTgt spid="3077"/>
                                        </p:tgtEl>
                                      </p:cBhvr>
                                    </p:animEffect>
                                    <p:anim calcmode="lin" valueType="num">
                                      <p:cBhvr>
                                        <p:cTn id="29" dur="1000" fill="hold"/>
                                        <p:tgtEl>
                                          <p:spTgt spid="3077"/>
                                        </p:tgtEl>
                                        <p:attrNameLst>
                                          <p:attrName>ppt_x</p:attrName>
                                        </p:attrNameLst>
                                      </p:cBhvr>
                                      <p:tavLst>
                                        <p:tav tm="0">
                                          <p:val>
                                            <p:strVal val="#ppt_x"/>
                                          </p:val>
                                        </p:tav>
                                        <p:tav tm="100000">
                                          <p:val>
                                            <p:strVal val="#ppt_x"/>
                                          </p:val>
                                        </p:tav>
                                      </p:tavLst>
                                    </p:anim>
                                    <p:anim calcmode="lin" valueType="num">
                                      <p:cBhvr>
                                        <p:cTn id="30"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lgn="ctr"/>
                <a14:m>
                  <m:oMath xmlns:m="http://schemas.openxmlformats.org/officeDocument/2006/math">
                    <m:sSup>
                      <m:sSupPr>
                        <m:ctrlPr>
                          <a:rPr lang="en-US" sz="2800" b="1" i="1">
                            <a:latin typeface="Cambria Math"/>
                          </a:rPr>
                        </m:ctrlPr>
                      </m:sSupPr>
                      <m:e>
                        <m:r>
                          <a:rPr lang="en-US" sz="2800" b="1" i="1">
                            <a:latin typeface="Cambria Math"/>
                          </a:rPr>
                          <m:t>𝐬𝐩</m:t>
                        </m:r>
                      </m:e>
                      <m:sup>
                        <m:r>
                          <a:rPr lang="en-US" sz="2800" b="1" i="1">
                            <a:latin typeface="Cambria Math"/>
                          </a:rPr>
                          <m:t>𝟑</m:t>
                        </m:r>
                      </m:sup>
                    </m:sSup>
                    <m:sSup>
                      <m:sSupPr>
                        <m:ctrlPr>
                          <a:rPr lang="en-US" sz="2800" b="1" i="1">
                            <a:latin typeface="Cambria Math"/>
                          </a:rPr>
                        </m:ctrlPr>
                      </m:sSupPr>
                      <m:e>
                        <m:r>
                          <a:rPr lang="en-US" sz="2800" b="1" i="1">
                            <a:latin typeface="Cambria Math"/>
                          </a:rPr>
                          <m:t>𝐝</m:t>
                        </m:r>
                      </m:e>
                      <m:sup>
                        <m:r>
                          <a:rPr lang="en-US" sz="2800" b="1" i="1">
                            <a:latin typeface="Cambria Math"/>
                          </a:rPr>
                          <m:t>𝟐</m:t>
                        </m:r>
                      </m:sup>
                    </m:sSup>
                  </m:oMath>
                </a14:m>
                <a:r>
                  <a:rPr lang="en-US" sz="2800" b="1" dirty="0">
                    <a:latin typeface="+mn-lt"/>
                  </a:rPr>
                  <a:t> Hybridization in Outer-orbital Octahedral </a:t>
                </a:r>
                <a:r>
                  <a:rPr lang="en-US" sz="2800" b="1" dirty="0" smtClean="0">
                    <a:latin typeface="+mn-lt"/>
                  </a:rPr>
                  <a:t>Complexes</a:t>
                </a:r>
                <a:endParaRPr lang="en-US" sz="2800" dirty="0">
                  <a:latin typeface="+mn-l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227" r="-2593" b="-171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33400" y="1676400"/>
                <a:ext cx="8229600" cy="3124200"/>
              </a:xfrm>
            </p:spPr>
            <p:txBody>
              <a:bodyPr/>
              <a:lstStyle/>
              <a:p>
                <a:pPr algn="just"/>
                <a:r>
                  <a:rPr lang="en-US" dirty="0" smtClean="0"/>
                  <a:t>This </a:t>
                </a:r>
                <a:r>
                  <a:rPr lang="en-US" dirty="0"/>
                  <a:t>type of hybridization takes place in those octahedral complexes which contain weak ligands. Weak ligands are those which cannot force the electron of </a:t>
                </a:r>
                <a14:m>
                  <m:oMath xmlns:m="http://schemas.openxmlformats.org/officeDocument/2006/math">
                    <m:sSub>
                      <m:sSubPr>
                        <m:ctrlPr>
                          <a:rPr lang="en-US" b="1" i="1">
                            <a:latin typeface="Cambria Math"/>
                          </a:rPr>
                        </m:ctrlPr>
                      </m:sSubPr>
                      <m:e>
                        <m:r>
                          <a:rPr lang="en-US" b="1" i="1">
                            <a:latin typeface="Cambria Math"/>
                          </a:rPr>
                          <m:t>𝐝</m:t>
                        </m:r>
                      </m:e>
                      <m:sub>
                        <m:sSup>
                          <m:sSupPr>
                            <m:ctrlPr>
                              <a:rPr lang="en-US" b="1" i="1">
                                <a:latin typeface="Cambria Math"/>
                              </a:rPr>
                            </m:ctrlPr>
                          </m:sSupPr>
                          <m:e>
                            <m:r>
                              <a:rPr lang="en-US" b="1" i="1">
                                <a:latin typeface="Cambria Math"/>
                              </a:rPr>
                              <m:t>𝐱</m:t>
                            </m:r>
                          </m:e>
                          <m:sup>
                            <m:r>
                              <a:rPr lang="en-US" b="1" i="1">
                                <a:latin typeface="Cambria Math"/>
                              </a:rPr>
                              <m:t>𝟐</m:t>
                            </m:r>
                          </m:sup>
                        </m:sSup>
                        <m:r>
                          <a:rPr lang="en-US" b="1" i="1">
                            <a:latin typeface="Cambria Math"/>
                          </a:rPr>
                          <m:t>−</m:t>
                        </m:r>
                        <m:sSup>
                          <m:sSupPr>
                            <m:ctrlPr>
                              <a:rPr lang="en-US" b="1" i="1">
                                <a:latin typeface="Cambria Math"/>
                              </a:rPr>
                            </m:ctrlPr>
                          </m:sSupPr>
                          <m:e>
                            <m:r>
                              <a:rPr lang="en-US" b="1" i="1">
                                <a:latin typeface="Cambria Math"/>
                              </a:rPr>
                              <m:t>𝐲</m:t>
                            </m:r>
                          </m:e>
                          <m:sup>
                            <m:r>
                              <a:rPr lang="en-US" b="1" i="1">
                                <a:latin typeface="Cambria Math"/>
                              </a:rPr>
                              <m:t>𝟐</m:t>
                            </m:r>
                          </m:sup>
                        </m:sSup>
                      </m:sub>
                    </m:sSub>
                    <m:r>
                      <a:rPr lang="en-US">
                        <a:latin typeface="Cambria Math"/>
                      </a:rPr>
                      <m:t> </m:t>
                    </m:r>
                    <m:r>
                      <m:rPr>
                        <m:sty m:val="p"/>
                      </m:rPr>
                      <a:rPr lang="en-US">
                        <a:latin typeface="Cambria Math"/>
                      </a:rPr>
                      <m:t>and</m:t>
                    </m:r>
                    <m:r>
                      <a:rPr lang="en-US">
                        <a:latin typeface="Cambria Math"/>
                      </a:rPr>
                      <m:t> </m:t>
                    </m:r>
                    <m:sSub>
                      <m:sSubPr>
                        <m:ctrlPr>
                          <a:rPr lang="en-US" b="1" i="1">
                            <a:latin typeface="Cambria Math"/>
                          </a:rPr>
                        </m:ctrlPr>
                      </m:sSubPr>
                      <m:e>
                        <m:r>
                          <a:rPr lang="en-US" b="1" i="1">
                            <a:latin typeface="Cambria Math"/>
                          </a:rPr>
                          <m:t>𝐝</m:t>
                        </m:r>
                      </m:e>
                      <m:sub>
                        <m:sSup>
                          <m:sSupPr>
                            <m:ctrlPr>
                              <a:rPr lang="en-US" b="1" i="1">
                                <a:latin typeface="Cambria Math"/>
                              </a:rPr>
                            </m:ctrlPr>
                          </m:sSupPr>
                          <m:e>
                            <m:r>
                              <a:rPr lang="en-US" b="1" i="1">
                                <a:latin typeface="Cambria Math"/>
                              </a:rPr>
                              <m:t>𝐳</m:t>
                            </m:r>
                          </m:e>
                          <m:sup>
                            <m:r>
                              <a:rPr lang="en-US" b="1" i="1">
                                <a:latin typeface="Cambria Math"/>
                              </a:rPr>
                              <m:t>𝟐</m:t>
                            </m:r>
                          </m:sup>
                        </m:sSup>
                      </m:sub>
                    </m:sSub>
                  </m:oMath>
                </a14:m>
                <a:r>
                  <a:rPr lang="en-US" b="1" dirty="0"/>
                  <a:t> (</a:t>
                </a:r>
                <a14:m>
                  <m:oMath xmlns:m="http://schemas.openxmlformats.org/officeDocument/2006/math">
                    <m:r>
                      <a:rPr lang="en-US">
                        <a:latin typeface="Cambria Math"/>
                      </a:rPr>
                      <m:t> </m:t>
                    </m:r>
                    <m:sSub>
                      <m:sSubPr>
                        <m:ctrlPr>
                          <a:rPr lang="en-US" b="1" i="1">
                            <a:latin typeface="Cambria Math"/>
                          </a:rPr>
                        </m:ctrlPr>
                      </m:sSubPr>
                      <m:e>
                        <m:r>
                          <a:rPr lang="en-US" b="1" i="1">
                            <a:latin typeface="Cambria Math"/>
                          </a:rPr>
                          <m:t>𝐞</m:t>
                        </m:r>
                      </m:e>
                      <m:sub>
                        <m:r>
                          <a:rPr lang="en-US" b="1" i="1">
                            <a:latin typeface="Cambria Math"/>
                          </a:rPr>
                          <m:t>𝐠</m:t>
                        </m:r>
                      </m:sub>
                    </m:sSub>
                  </m:oMath>
                </a14:m>
                <a:r>
                  <a:rPr lang="en-US" b="1" dirty="0"/>
                  <a:t> </a:t>
                </a:r>
                <a:r>
                  <a:rPr lang="en-US" dirty="0"/>
                  <a:t>set) of inner shell to occupy </a:t>
                </a:r>
                <a14:m>
                  <m:oMath xmlns:m="http://schemas.openxmlformats.org/officeDocument/2006/math">
                    <m:sSub>
                      <m:sSubPr>
                        <m:ctrlPr>
                          <a:rPr lang="en-US" b="1" i="1">
                            <a:latin typeface="Cambria Math"/>
                          </a:rPr>
                        </m:ctrlPr>
                      </m:sSubPr>
                      <m:e>
                        <m:r>
                          <a:rPr lang="en-US" b="1" i="1">
                            <a:latin typeface="Cambria Math"/>
                          </a:rPr>
                          <m:t>𝐝</m:t>
                        </m:r>
                      </m:e>
                      <m:sub>
                        <m:r>
                          <a:rPr lang="en-US" b="1" i="1">
                            <a:latin typeface="Cambria Math"/>
                          </a:rPr>
                          <m:t>𝐱𝐲</m:t>
                        </m:r>
                      </m:sub>
                    </m:sSub>
                    <m:r>
                      <a:rPr lang="en-US" b="1">
                        <a:latin typeface="Cambria Math"/>
                      </a:rPr>
                      <m:t>, </m:t>
                    </m:r>
                    <m:sSub>
                      <m:sSubPr>
                        <m:ctrlPr>
                          <a:rPr lang="en-US" b="1" i="1">
                            <a:latin typeface="Cambria Math"/>
                          </a:rPr>
                        </m:ctrlPr>
                      </m:sSubPr>
                      <m:e>
                        <m:r>
                          <a:rPr lang="en-US" b="1" i="1">
                            <a:latin typeface="Cambria Math"/>
                          </a:rPr>
                          <m:t>𝐝</m:t>
                        </m:r>
                      </m:e>
                      <m:sub>
                        <m:r>
                          <a:rPr lang="en-US" b="1" i="1">
                            <a:latin typeface="Cambria Math"/>
                          </a:rPr>
                          <m:t>𝐲𝐳</m:t>
                        </m:r>
                      </m:sub>
                    </m:sSub>
                    <m:r>
                      <m:rPr>
                        <m:sty m:val="p"/>
                      </m:rPr>
                      <a:rPr lang="en-US">
                        <a:latin typeface="Cambria Math"/>
                      </a:rPr>
                      <m:t>and</m:t>
                    </m:r>
                    <m:r>
                      <a:rPr lang="en-US">
                        <a:latin typeface="Cambria Math"/>
                      </a:rPr>
                      <m:t> </m:t>
                    </m:r>
                    <m:sSub>
                      <m:sSubPr>
                        <m:ctrlPr>
                          <a:rPr lang="en-US" b="1" i="1">
                            <a:latin typeface="Cambria Math"/>
                          </a:rPr>
                        </m:ctrlPr>
                      </m:sSubPr>
                      <m:e>
                        <m:r>
                          <a:rPr lang="en-US" b="1" i="1">
                            <a:latin typeface="Cambria Math"/>
                          </a:rPr>
                          <m:t>𝐝</m:t>
                        </m:r>
                      </m:e>
                      <m:sub>
                        <m:r>
                          <a:rPr lang="en-US" b="1" i="1">
                            <a:latin typeface="Cambria Math"/>
                          </a:rPr>
                          <m:t>𝐳𝐱</m:t>
                        </m:r>
                      </m:sub>
                    </m:sSub>
                  </m:oMath>
                </a14:m>
                <a:r>
                  <a:rPr lang="en-US" b="1" dirty="0"/>
                  <a:t> </a:t>
                </a:r>
                <a:r>
                  <a:rPr lang="en-US" dirty="0"/>
                  <a:t>orbitals</a:t>
                </a:r>
                <a:r>
                  <a:rPr lang="en-US" b="1" dirty="0"/>
                  <a:t> (</a:t>
                </a:r>
                <a14:m>
                  <m:oMath xmlns:m="http://schemas.openxmlformats.org/officeDocument/2006/math">
                    <m:sSub>
                      <m:sSubPr>
                        <m:ctrlPr>
                          <a:rPr lang="en-US" b="1" i="1">
                            <a:latin typeface="Cambria Math"/>
                          </a:rPr>
                        </m:ctrlPr>
                      </m:sSubPr>
                      <m:e>
                        <m:r>
                          <a:rPr lang="en-US" b="1" i="1">
                            <a:latin typeface="Cambria Math"/>
                          </a:rPr>
                          <m:t>𝐭</m:t>
                        </m:r>
                      </m:e>
                      <m:sub>
                        <m:r>
                          <a:rPr lang="en-US" b="1" i="1">
                            <a:latin typeface="Cambria Math"/>
                          </a:rPr>
                          <m:t>𝟐𝐠</m:t>
                        </m:r>
                        <m:r>
                          <a:rPr lang="en-US" b="1">
                            <a:latin typeface="Cambria Math"/>
                          </a:rPr>
                          <m:t> </m:t>
                        </m:r>
                      </m:sub>
                    </m:sSub>
                  </m:oMath>
                </a14:m>
                <a:r>
                  <a:rPr lang="en-US" b="1" dirty="0"/>
                  <a:t> </a:t>
                </a:r>
                <a:r>
                  <a:rPr lang="en-US" dirty="0"/>
                  <a:t>set</a:t>
                </a:r>
                <a:r>
                  <a:rPr lang="en-US" b="1" dirty="0"/>
                  <a:t>) </a:t>
                </a:r>
                <a:r>
                  <a:rPr lang="en-US" dirty="0"/>
                  <a:t>of the same shell.</a:t>
                </a:r>
                <a:r>
                  <a:rPr lang="en-US" b="1" dirty="0"/>
                  <a:t> </a:t>
                </a:r>
                <a:r>
                  <a:rPr lang="en-US" dirty="0"/>
                  <a:t>Thus in this hybridization (</a:t>
                </a:r>
                <a:r>
                  <a:rPr lang="en-US" i="1" dirty="0"/>
                  <a:t>n-1)</a:t>
                </a:r>
                <a14:m>
                  <m:oMath xmlns:m="http://schemas.openxmlformats.org/officeDocument/2006/math">
                    <m:r>
                      <a:rPr lang="en-US" b="1">
                        <a:latin typeface="Cambria Math"/>
                      </a:rPr>
                      <m:t> </m:t>
                    </m:r>
                    <m:sSub>
                      <m:sSubPr>
                        <m:ctrlPr>
                          <a:rPr lang="en-US" i="1">
                            <a:latin typeface="Cambria Math"/>
                          </a:rPr>
                        </m:ctrlPr>
                      </m:sSubPr>
                      <m:e>
                        <m:r>
                          <a:rPr lang="en-US" i="1">
                            <a:latin typeface="Cambria Math"/>
                          </a:rPr>
                          <m:t>𝑑</m:t>
                        </m:r>
                      </m:e>
                      <m:sub>
                        <m:sSup>
                          <m:sSupPr>
                            <m:ctrlPr>
                              <a:rPr lang="en-US" i="1">
                                <a:latin typeface="Cambria Math"/>
                              </a:rPr>
                            </m:ctrlPr>
                          </m:sSupPr>
                          <m:e>
                            <m:r>
                              <a:rPr lang="en-US" i="1">
                                <a:latin typeface="Cambria Math"/>
                              </a:rPr>
                              <m:t>𝑧</m:t>
                            </m:r>
                          </m:e>
                          <m:sup>
                            <m:r>
                              <a:rPr lang="en-US" i="1">
                                <a:latin typeface="Cambria Math"/>
                              </a:rPr>
                              <m:t>2</m:t>
                            </m:r>
                          </m:sup>
                        </m:sSup>
                      </m:sub>
                    </m:sSub>
                  </m:oMath>
                </a14:m>
                <a:r>
                  <a:rPr lang="en-US" i="1" dirty="0"/>
                  <a:t> and (n-1)</a:t>
                </a:r>
                <a14:m>
                  <m:oMath xmlns:m="http://schemas.openxmlformats.org/officeDocument/2006/math">
                    <m:r>
                      <a:rPr lang="en-US" b="1">
                        <a:latin typeface="Cambria Math"/>
                      </a:rPr>
                      <m:t> </m:t>
                    </m:r>
                    <m:sSub>
                      <m:sSubPr>
                        <m:ctrlPr>
                          <a:rPr lang="en-US" i="1">
                            <a:latin typeface="Cambria Math"/>
                          </a:rPr>
                        </m:ctrlPr>
                      </m:sSubPr>
                      <m:e>
                        <m:r>
                          <a:rPr lang="en-US" i="1">
                            <a:latin typeface="Cambria Math"/>
                          </a:rPr>
                          <m:t>𝑑</m:t>
                        </m:r>
                      </m:e>
                      <m:sub>
                        <m:sSup>
                          <m:sSupPr>
                            <m:ctrlPr>
                              <a:rPr lang="en-US" i="1">
                                <a:latin typeface="Cambria Math"/>
                              </a:rPr>
                            </m:ctrlPr>
                          </m:sSupPr>
                          <m:e>
                            <m:r>
                              <a:rPr lang="en-US" i="1">
                                <a:latin typeface="Cambria Math"/>
                              </a:rPr>
                              <m:t>𝑥</m:t>
                            </m:r>
                          </m:e>
                          <m:sup>
                            <m:r>
                              <a:rPr lang="en-US" i="1">
                                <a:latin typeface="Cambria Math"/>
                              </a:rPr>
                              <m:t>2</m:t>
                            </m:r>
                          </m:sup>
                        </m:sSup>
                        <m:r>
                          <a:rPr lang="en-US" i="1">
                            <a:latin typeface="Cambria Math"/>
                          </a:rPr>
                          <m:t>−</m:t>
                        </m:r>
                        <m:sSup>
                          <m:sSupPr>
                            <m:ctrlPr>
                              <a:rPr lang="en-US" i="1">
                                <a:latin typeface="Cambria Math"/>
                              </a:rPr>
                            </m:ctrlPr>
                          </m:sSupPr>
                          <m:e>
                            <m:r>
                              <a:rPr lang="en-US" i="1">
                                <a:latin typeface="Cambria Math"/>
                              </a:rPr>
                              <m:t>𝑦</m:t>
                            </m:r>
                          </m:e>
                          <m:sup>
                            <m:r>
                              <a:rPr lang="en-US" i="1">
                                <a:latin typeface="Cambria Math"/>
                              </a:rPr>
                              <m:t>2</m:t>
                            </m:r>
                          </m:sup>
                        </m:sSup>
                      </m:sub>
                    </m:sSub>
                  </m:oMath>
                </a14:m>
                <a:r>
                  <a:rPr lang="en-US" dirty="0"/>
                  <a:t>are not available for hybridization. </a:t>
                </a:r>
              </a:p>
              <a:p>
                <a:pPr algn="just"/>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33400" y="1676400"/>
                <a:ext cx="8229600" cy="3124200"/>
              </a:xfrm>
              <a:blipFill rotWithShape="1">
                <a:blip r:embed="rId3"/>
                <a:stretch>
                  <a:fillRect l="-667" t="-1754" r="-1333"/>
                </a:stretch>
              </a:blipFill>
            </p:spPr>
            <p:txBody>
              <a:bodyPr/>
              <a:lstStyle/>
              <a:p>
                <a:r>
                  <a:rPr lang="en-US">
                    <a:noFill/>
                  </a:rPr>
                  <a:t> </a:t>
                </a:r>
              </a:p>
            </p:txBody>
          </p:sp>
        </mc:Fallback>
      </mc:AlternateContent>
    </p:spTree>
    <p:extLst>
      <p:ext uri="{BB962C8B-B14F-4D97-AF65-F5344CB8AC3E}">
        <p14:creationId xmlns:p14="http://schemas.microsoft.com/office/powerpoint/2010/main" val="32907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lgn="ctr"/>
                <a:r>
                  <a:rPr lang="en-US" sz="2800" b="1" dirty="0">
                    <a:latin typeface="+mn-lt"/>
                  </a:rPr>
                  <a:t>Example: </a:t>
                </a:r>
                <a14:m>
                  <m:oMath xmlns:m="http://schemas.openxmlformats.org/officeDocument/2006/math">
                    <m:sSup>
                      <m:sSupPr>
                        <m:ctrlPr>
                          <a:rPr lang="en-US" sz="2800" b="1" i="1">
                            <a:latin typeface="Cambria Math"/>
                          </a:rPr>
                        </m:ctrlPr>
                      </m:sSupPr>
                      <m:e>
                        <m:r>
                          <a:rPr lang="en-US" sz="2800" b="1" i="1">
                            <a:latin typeface="Cambria Math"/>
                          </a:rPr>
                          <m:t>𝐬𝐩</m:t>
                        </m:r>
                      </m:e>
                      <m:sup>
                        <m:r>
                          <a:rPr lang="en-US" sz="2800" b="1" i="1">
                            <a:latin typeface="Cambria Math"/>
                          </a:rPr>
                          <m:t>𝟑</m:t>
                        </m:r>
                      </m:sup>
                    </m:sSup>
                    <m:sSup>
                      <m:sSupPr>
                        <m:ctrlPr>
                          <a:rPr lang="en-US" sz="2800" b="1" i="1">
                            <a:latin typeface="Cambria Math"/>
                          </a:rPr>
                        </m:ctrlPr>
                      </m:sSupPr>
                      <m:e>
                        <m:r>
                          <a:rPr lang="en-US" sz="2800" b="1" i="1">
                            <a:latin typeface="Cambria Math"/>
                          </a:rPr>
                          <m:t>𝐝</m:t>
                        </m:r>
                      </m:e>
                      <m:sup>
                        <m:r>
                          <a:rPr lang="en-US" sz="2800" b="1" i="1">
                            <a:latin typeface="Cambria Math"/>
                          </a:rPr>
                          <m:t>𝟐</m:t>
                        </m:r>
                      </m:sup>
                    </m:sSup>
                  </m:oMath>
                </a14:m>
                <a:r>
                  <a:rPr lang="en-US" sz="2800" b="1" dirty="0">
                    <a:latin typeface="+mn-lt"/>
                  </a:rPr>
                  <a:t> Hybridization of </a:t>
                </a:r>
                <a:r>
                  <a:rPr lang="en-US" sz="2800" b="1" dirty="0" smtClean="0">
                    <a:latin typeface="+mn-lt"/>
                  </a:rPr>
                  <a:t>Hexafluoroferrate </a:t>
                </a:r>
                <a:r>
                  <a:rPr lang="en-US" sz="2800" b="1" dirty="0">
                    <a:latin typeface="+mn-lt"/>
                  </a:rPr>
                  <a:t>(III) ion, </a:t>
                </a:r>
                <a14:m>
                  <m:oMath xmlns:m="http://schemas.openxmlformats.org/officeDocument/2006/math">
                    <m:sSup>
                      <m:sSupPr>
                        <m:ctrlPr>
                          <a:rPr lang="en-US" sz="2800" b="1" i="1">
                            <a:latin typeface="Cambria Math"/>
                          </a:rPr>
                        </m:ctrlPr>
                      </m:sSupPr>
                      <m:e>
                        <m:d>
                          <m:dPr>
                            <m:begChr m:val="["/>
                            <m:endChr m:val="]"/>
                            <m:ctrlPr>
                              <a:rPr lang="en-US" sz="2800" b="1" i="1">
                                <a:latin typeface="Cambria Math"/>
                              </a:rPr>
                            </m:ctrlPr>
                          </m:dPr>
                          <m:e>
                            <m:sSub>
                              <m:sSubPr>
                                <m:ctrlPr>
                                  <a:rPr lang="en-US" sz="2800" b="1" i="1">
                                    <a:latin typeface="Cambria Math"/>
                                  </a:rPr>
                                </m:ctrlPr>
                              </m:sSubPr>
                              <m:e>
                                <m:r>
                                  <a:rPr lang="fr-FR" sz="2800" b="1" i="1">
                                    <a:latin typeface="Cambria Math"/>
                                  </a:rPr>
                                  <m:t>𝐅𝐞𝐅</m:t>
                                </m:r>
                              </m:e>
                              <m:sub>
                                <m:r>
                                  <a:rPr lang="fr-FR" sz="2800" b="1" i="1">
                                    <a:latin typeface="Cambria Math"/>
                                  </a:rPr>
                                  <m:t>𝟔</m:t>
                                </m:r>
                              </m:sub>
                            </m:sSub>
                          </m:e>
                        </m:d>
                      </m:e>
                      <m:sup>
                        <m:r>
                          <a:rPr lang="fr-FR" sz="2800" b="1" i="1">
                            <a:latin typeface="Cambria Math"/>
                          </a:rPr>
                          <m:t>𝟑</m:t>
                        </m:r>
                        <m:r>
                          <a:rPr lang="en-US" sz="2800" b="1" i="1">
                            <a:latin typeface="Cambria Math"/>
                          </a:rPr>
                          <m:t>−</m:t>
                        </m:r>
                      </m:sup>
                    </m:sSup>
                  </m:oMath>
                </a14:m>
                <a:endParaRPr lang="en-US" sz="2800" dirty="0">
                  <a:latin typeface="+mn-l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2454" b="-16564"/>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 y="2607860"/>
            <a:ext cx="73247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3581400"/>
            <a:ext cx="7239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699" y="4743450"/>
            <a:ext cx="73152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52500" y="1600200"/>
            <a:ext cx="6591300" cy="646331"/>
          </a:xfrm>
          <a:prstGeom prst="rect">
            <a:avLst/>
          </a:prstGeom>
          <a:noFill/>
        </p:spPr>
        <p:txBody>
          <a:bodyPr wrap="square" rtlCol="0">
            <a:spAutoFit/>
          </a:bodyPr>
          <a:lstStyle/>
          <a:p>
            <a:pPr algn="just"/>
            <a:r>
              <a:rPr lang="en-US" dirty="0" smtClean="0"/>
              <a:t>The magnetic studies of this ion has shown that this ion has five unpaired electrons  (n = 5) </a:t>
            </a:r>
            <a:endParaRPr lang="en-US" dirty="0"/>
          </a:p>
        </p:txBody>
      </p:sp>
    </p:spTree>
    <p:extLst>
      <p:ext uri="{BB962C8B-B14F-4D97-AF65-F5344CB8AC3E}">
        <p14:creationId xmlns:p14="http://schemas.microsoft.com/office/powerpoint/2010/main" val="350100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1000"/>
                                        <p:tgtEl>
                                          <p:spTgt spid="4099"/>
                                        </p:tgtEl>
                                      </p:cBhvr>
                                    </p:animEffect>
                                    <p:anim calcmode="lin" valueType="num">
                                      <p:cBhvr>
                                        <p:cTn id="20" dur="1000" fill="hold"/>
                                        <p:tgtEl>
                                          <p:spTgt spid="4099"/>
                                        </p:tgtEl>
                                        <p:attrNameLst>
                                          <p:attrName>ppt_x</p:attrName>
                                        </p:attrNameLst>
                                      </p:cBhvr>
                                      <p:tavLst>
                                        <p:tav tm="0">
                                          <p:val>
                                            <p:strVal val="#ppt_x"/>
                                          </p:val>
                                        </p:tav>
                                        <p:tav tm="100000">
                                          <p:val>
                                            <p:strVal val="#ppt_x"/>
                                          </p:val>
                                        </p:tav>
                                      </p:tavLst>
                                    </p:anim>
                                    <p:anim calcmode="lin" valueType="num">
                                      <p:cBhvr>
                                        <p:cTn id="21"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fade">
                                      <p:cBhvr>
                                        <p:cTn id="26" dur="1000"/>
                                        <p:tgtEl>
                                          <p:spTgt spid="4100"/>
                                        </p:tgtEl>
                                      </p:cBhvr>
                                    </p:animEffect>
                                    <p:anim calcmode="lin" valueType="num">
                                      <p:cBhvr>
                                        <p:cTn id="27" dur="1000" fill="hold"/>
                                        <p:tgtEl>
                                          <p:spTgt spid="4100"/>
                                        </p:tgtEl>
                                        <p:attrNameLst>
                                          <p:attrName>ppt_x</p:attrName>
                                        </p:attrNameLst>
                                      </p:cBhvr>
                                      <p:tavLst>
                                        <p:tav tm="0">
                                          <p:val>
                                            <p:strVal val="#ppt_x"/>
                                          </p:val>
                                        </p:tav>
                                        <p:tav tm="100000">
                                          <p:val>
                                            <p:strVal val="#ppt_x"/>
                                          </p:val>
                                        </p:tav>
                                      </p:tavLst>
                                    </p:anim>
                                    <p:anim calcmode="lin" valueType="num">
                                      <p:cBhvr>
                                        <p:cTn id="28"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Geometry of 4-coordinated complex </a:t>
            </a:r>
            <a:r>
              <a:rPr lang="en-US" b="1" dirty="0" smtClean="0"/>
              <a:t>ions</a:t>
            </a:r>
            <a:br>
              <a:rPr lang="en-US" b="1" dirty="0" smtClean="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381000" y="1752600"/>
                <a:ext cx="8229600" cy="3962400"/>
              </a:xfrm>
            </p:spPr>
            <p:txBody>
              <a:bodyPr/>
              <a:lstStyle/>
              <a:p>
                <a:pPr algn="just"/>
                <a:r>
                  <a:rPr lang="en-US" dirty="0" smtClean="0"/>
                  <a:t>The </a:t>
                </a:r>
                <a:r>
                  <a:rPr lang="en-US" dirty="0"/>
                  <a:t>geometry of 4-coordinated complexes compounds/ions may be either </a:t>
                </a:r>
                <a:r>
                  <a:rPr lang="en-US" i="1" dirty="0">
                    <a:solidFill>
                      <a:srgbClr val="FF0000"/>
                    </a:solidFill>
                  </a:rPr>
                  <a:t>square planar </a:t>
                </a:r>
                <a:r>
                  <a:rPr lang="en-US" dirty="0"/>
                  <a:t>or </a:t>
                </a:r>
                <a:r>
                  <a:rPr lang="en-US" i="1" dirty="0">
                    <a:solidFill>
                      <a:srgbClr val="FF0000"/>
                    </a:solidFill>
                  </a:rPr>
                  <a:t>tetrahedral</a:t>
                </a:r>
                <a:r>
                  <a:rPr lang="en-US" dirty="0"/>
                  <a:t>, depending on whether the central atom/ion is </a:t>
                </a:r>
                <a14:m>
                  <m:oMath xmlns:m="http://schemas.openxmlformats.org/officeDocument/2006/math">
                    <m:sSup>
                      <m:sSupPr>
                        <m:ctrlPr>
                          <a:rPr lang="en-US" i="1">
                            <a:latin typeface="Cambria Math"/>
                          </a:rPr>
                        </m:ctrlPr>
                      </m:sSupPr>
                      <m:e>
                        <m:r>
                          <a:rPr lang="en-US" i="1">
                            <a:latin typeface="Cambria Math"/>
                          </a:rPr>
                          <m:t>𝑑𝑠𝑝</m:t>
                        </m:r>
                      </m:e>
                      <m:sup>
                        <m:r>
                          <a:rPr lang="en-US" i="1">
                            <a:latin typeface="Cambria Math"/>
                          </a:rPr>
                          <m:t>2</m:t>
                        </m:r>
                      </m:sup>
                    </m:sSup>
                    <m:r>
                      <a:rPr lang="en-US" i="1">
                        <a:latin typeface="Cambria Math"/>
                      </a:rPr>
                      <m:t>,  </m:t>
                    </m:r>
                    <m:sSup>
                      <m:sSupPr>
                        <m:ctrlPr>
                          <a:rPr lang="en-US" i="1">
                            <a:latin typeface="Cambria Math"/>
                          </a:rPr>
                        </m:ctrlPr>
                      </m:sSupPr>
                      <m:e>
                        <m:r>
                          <a:rPr lang="en-US" i="1">
                            <a:latin typeface="Cambria Math"/>
                          </a:rPr>
                          <m:t>𝑠𝑝</m:t>
                        </m:r>
                      </m:e>
                      <m:sup>
                        <m:r>
                          <a:rPr lang="en-US" i="1">
                            <a:latin typeface="Cambria Math"/>
                          </a:rPr>
                          <m:t>2</m:t>
                        </m:r>
                      </m:sup>
                    </m:sSup>
                    <m:r>
                      <a:rPr lang="en-US" i="1">
                        <a:latin typeface="Cambria Math"/>
                      </a:rPr>
                      <m:t>𝑑</m:t>
                    </m:r>
                    <m:r>
                      <a:rPr lang="en-US" i="1">
                        <a:latin typeface="Cambria Math"/>
                      </a:rPr>
                      <m:t> </m:t>
                    </m:r>
                    <m:r>
                      <a:rPr lang="en-US" i="1">
                        <a:latin typeface="Cambria Math"/>
                      </a:rPr>
                      <m:t>𝑜𝑟</m:t>
                    </m:r>
                    <m:r>
                      <a:rPr lang="en-US" i="1">
                        <a:latin typeface="Cambria Math"/>
                      </a:rPr>
                      <m:t> </m:t>
                    </m:r>
                    <m:sSup>
                      <m:sSupPr>
                        <m:ctrlPr>
                          <a:rPr lang="en-US" i="1">
                            <a:latin typeface="Cambria Math"/>
                          </a:rPr>
                        </m:ctrlPr>
                      </m:sSupPr>
                      <m:e>
                        <m:r>
                          <a:rPr lang="en-US" i="1">
                            <a:latin typeface="Cambria Math"/>
                          </a:rPr>
                          <m:t>𝑠𝑝</m:t>
                        </m:r>
                      </m:e>
                      <m:sup>
                        <m:r>
                          <a:rPr lang="en-US" i="1">
                            <a:latin typeface="Cambria Math"/>
                          </a:rPr>
                          <m:t>3</m:t>
                        </m:r>
                      </m:sup>
                    </m:sSup>
                  </m:oMath>
                </a14:m>
                <a:r>
                  <a:rPr lang="en-US" dirty="0"/>
                  <a:t> hybridized. What type of hybridization (i.e. </a:t>
                </a:r>
                <a14:m>
                  <m:oMath xmlns:m="http://schemas.openxmlformats.org/officeDocument/2006/math">
                    <m:sSup>
                      <m:sSupPr>
                        <m:ctrlPr>
                          <a:rPr lang="en-US" i="1">
                            <a:latin typeface="Cambria Math"/>
                          </a:rPr>
                        </m:ctrlPr>
                      </m:sSupPr>
                      <m:e>
                        <m:r>
                          <a:rPr lang="en-US" i="1">
                            <a:latin typeface="Cambria Math"/>
                          </a:rPr>
                          <m:t>𝑑𝑠𝑝</m:t>
                        </m:r>
                      </m:e>
                      <m:sup>
                        <m:r>
                          <a:rPr lang="en-US" i="1">
                            <a:latin typeface="Cambria Math"/>
                          </a:rPr>
                          <m:t>2</m:t>
                        </m:r>
                      </m:sup>
                    </m:sSup>
                    <m:r>
                      <a:rPr lang="en-US" i="1">
                        <a:latin typeface="Cambria Math"/>
                      </a:rPr>
                      <m:t>,  </m:t>
                    </m:r>
                    <m:sSup>
                      <m:sSupPr>
                        <m:ctrlPr>
                          <a:rPr lang="en-US" i="1">
                            <a:latin typeface="Cambria Math"/>
                          </a:rPr>
                        </m:ctrlPr>
                      </m:sSupPr>
                      <m:e>
                        <m:r>
                          <a:rPr lang="en-US" i="1">
                            <a:latin typeface="Cambria Math"/>
                          </a:rPr>
                          <m:t>𝑠𝑝</m:t>
                        </m:r>
                      </m:e>
                      <m:sup>
                        <m:r>
                          <a:rPr lang="en-US" i="1">
                            <a:latin typeface="Cambria Math"/>
                          </a:rPr>
                          <m:t>2</m:t>
                        </m:r>
                      </m:sup>
                    </m:sSup>
                    <m:r>
                      <a:rPr lang="en-US" i="1">
                        <a:latin typeface="Cambria Math"/>
                      </a:rPr>
                      <m:t>𝑑</m:t>
                    </m:r>
                    <m:r>
                      <a:rPr lang="en-US" i="1">
                        <a:latin typeface="Cambria Math"/>
                      </a:rPr>
                      <m:t> </m:t>
                    </m:r>
                    <m:r>
                      <a:rPr lang="en-US" i="1">
                        <a:latin typeface="Cambria Math"/>
                      </a:rPr>
                      <m:t>𝑜𝑟</m:t>
                    </m:r>
                    <m:r>
                      <a:rPr lang="en-US" i="1">
                        <a:latin typeface="Cambria Math"/>
                      </a:rPr>
                      <m:t> </m:t>
                    </m:r>
                    <m:sSup>
                      <m:sSupPr>
                        <m:ctrlPr>
                          <a:rPr lang="en-US" i="1">
                            <a:latin typeface="Cambria Math"/>
                          </a:rPr>
                        </m:ctrlPr>
                      </m:sSupPr>
                      <m:e>
                        <m:r>
                          <a:rPr lang="en-US" i="1">
                            <a:latin typeface="Cambria Math"/>
                          </a:rPr>
                          <m:t>𝑠𝑝</m:t>
                        </m:r>
                      </m:e>
                      <m:sup>
                        <m:r>
                          <a:rPr lang="en-US" i="1">
                            <a:latin typeface="Cambria Math"/>
                          </a:rPr>
                          <m:t>3</m:t>
                        </m:r>
                      </m:sup>
                    </m:sSup>
                  </m:oMath>
                </a14:m>
                <a:r>
                  <a:rPr lang="en-US" dirty="0"/>
                  <a:t>) the central metal atom/ion of a 4-coordinated complex undergo depends on the number of unpaired or paired electrons present in the complex </a:t>
                </a:r>
                <a:r>
                  <a:rPr lang="en-US" dirty="0" smtClean="0"/>
                  <a:t>ion</a:t>
                </a:r>
                <a:r>
                  <a:rPr lang="en-US" dirty="0"/>
                  <a:t> </a:t>
                </a:r>
                <a:r>
                  <a:rPr lang="en-US" dirty="0" smtClean="0"/>
                  <a:t>and this is revealed by the magnetic studies.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381000" y="1752600"/>
                <a:ext cx="8229600" cy="3962400"/>
              </a:xfrm>
              <a:blipFill rotWithShape="1">
                <a:blip r:embed="rId2"/>
                <a:stretch>
                  <a:fillRect l="-667" t="-1385" r="-1333"/>
                </a:stretch>
              </a:blipFill>
            </p:spPr>
            <p:txBody>
              <a:bodyPr/>
              <a:lstStyle/>
              <a:p>
                <a:r>
                  <a:rPr lang="en-US">
                    <a:noFill/>
                  </a:rPr>
                  <a:t> </a:t>
                </a:r>
              </a:p>
            </p:txBody>
          </p:sp>
        </mc:Fallback>
      </mc:AlternateContent>
    </p:spTree>
    <p:extLst>
      <p:ext uri="{BB962C8B-B14F-4D97-AF65-F5344CB8AC3E}">
        <p14:creationId xmlns:p14="http://schemas.microsoft.com/office/powerpoint/2010/main" val="277373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pPr algn="ctr"/>
                <a14:m>
                  <m:oMath xmlns:m="http://schemas.openxmlformats.org/officeDocument/2006/math">
                    <m:sSup>
                      <m:sSupPr>
                        <m:ctrlPr>
                          <a:rPr lang="en-US" b="1" i="1">
                            <a:latin typeface="Cambria Math"/>
                          </a:rPr>
                        </m:ctrlPr>
                      </m:sSupPr>
                      <m:e>
                        <m:r>
                          <a:rPr lang="en-US" b="1" i="1">
                            <a:latin typeface="Cambria Math"/>
                          </a:rPr>
                          <m:t>𝐝𝐬𝐩</m:t>
                        </m:r>
                      </m:e>
                      <m:sup>
                        <m:r>
                          <a:rPr lang="en-US" b="1" i="1">
                            <a:latin typeface="Cambria Math"/>
                          </a:rPr>
                          <m:t>𝟐</m:t>
                        </m:r>
                      </m:sup>
                    </m:sSup>
                  </m:oMath>
                </a14:m>
                <a:r>
                  <a:rPr lang="en-US" b="1" dirty="0"/>
                  <a:t> Hybridization in square planar </a:t>
                </a:r>
                <a:r>
                  <a:rPr lang="en-US" b="1" dirty="0" smtClean="0"/>
                  <a:t>complexes</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8000"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p:cNvSpPr>
                <a:spLocks noGrp="1"/>
              </p:cNvSpPr>
              <p:nvPr>
                <p:ph type="body" idx="1"/>
              </p:nvPr>
            </p:nvSpPr>
            <p:spPr>
              <a:xfrm>
                <a:off x="457200" y="2362200"/>
                <a:ext cx="4040188" cy="685800"/>
              </a:xfrm>
            </p:spPr>
            <p:txBody>
              <a:bodyPr/>
              <a:lstStyle/>
              <a:p>
                <a:r>
                  <a:rPr lang="en-US" sz="2000" dirty="0"/>
                  <a:t>When </a:t>
                </a:r>
                <a14:m>
                  <m:oMath xmlns:m="http://schemas.openxmlformats.org/officeDocument/2006/math">
                    <m:sSup>
                      <m:sSupPr>
                        <m:ctrlPr>
                          <a:rPr lang="en-US" sz="2000" i="1">
                            <a:latin typeface="Cambria Math"/>
                          </a:rPr>
                        </m:ctrlPr>
                      </m:sSupPr>
                      <m:e>
                        <m:d>
                          <m:dPr>
                            <m:begChr m:val="["/>
                            <m:endChr m:val="]"/>
                            <m:ctrlPr>
                              <a:rPr lang="en-US" sz="2000" i="1">
                                <a:latin typeface="Cambria Math"/>
                              </a:rPr>
                            </m:ctrlPr>
                          </m:dPr>
                          <m:e>
                            <m:sSub>
                              <m:sSubPr>
                                <m:ctrlPr>
                                  <a:rPr lang="en-US" sz="2000" i="1">
                                    <a:latin typeface="Cambria Math"/>
                                  </a:rPr>
                                </m:ctrlPr>
                              </m:sSubPr>
                              <m:e>
                                <m:r>
                                  <a:rPr lang="en-US" sz="2000" i="1">
                                    <a:latin typeface="Cambria Math"/>
                                  </a:rPr>
                                  <m:t>𝐍𝐢</m:t>
                                </m:r>
                                <m:r>
                                  <a:rPr lang="en-US" sz="2000">
                                    <a:latin typeface="Cambria Math"/>
                                  </a:rPr>
                                  <m:t>(</m:t>
                                </m:r>
                                <m:r>
                                  <a:rPr lang="en-US" sz="2000" i="1">
                                    <a:latin typeface="Cambria Math"/>
                                  </a:rPr>
                                  <m:t>𝐂𝐍</m:t>
                                </m:r>
                                <m:r>
                                  <a:rPr lang="en-US" sz="2000">
                                    <a:latin typeface="Cambria Math"/>
                                  </a:rPr>
                                  <m:t>)</m:t>
                                </m:r>
                              </m:e>
                              <m:sub>
                                <m:r>
                                  <a:rPr lang="en-US" sz="2000" i="1">
                                    <a:latin typeface="Cambria Math"/>
                                  </a:rPr>
                                  <m:t>𝟒</m:t>
                                </m:r>
                              </m:sub>
                            </m:sSub>
                          </m:e>
                        </m:d>
                      </m:e>
                      <m:sup>
                        <m:r>
                          <a:rPr lang="en-US" sz="2000" i="1">
                            <a:latin typeface="Cambria Math"/>
                          </a:rPr>
                          <m:t>𝟐</m:t>
                        </m:r>
                        <m:r>
                          <a:rPr lang="en-US" sz="2000" i="1">
                            <a:latin typeface="Cambria Math"/>
                          </a:rPr>
                          <m:t>−</m:t>
                        </m:r>
                      </m:sup>
                    </m:sSup>
                  </m:oMath>
                </a14:m>
                <a:r>
                  <a:rPr lang="en-US" sz="2000" dirty="0"/>
                  <a:t> ion has tetrahedral geometry</a:t>
                </a:r>
              </a:p>
            </p:txBody>
          </p:sp>
        </mc:Choice>
        <mc:Fallback xmlns="">
          <p:sp>
            <p:nvSpPr>
              <p:cNvPr id="4" name="Text Placeholder 3"/>
              <p:cNvSpPr>
                <a:spLocks noGrp="1" noRot="1" noChangeAspect="1" noMove="1" noResize="1" noEditPoints="1" noAdjustHandles="1" noChangeArrowheads="1" noChangeShapeType="1" noTextEdit="1"/>
              </p:cNvSpPr>
              <p:nvPr>
                <p:ph type="body" idx="1"/>
              </p:nvPr>
            </p:nvSpPr>
            <p:spPr>
              <a:xfrm>
                <a:off x="457200" y="2362200"/>
                <a:ext cx="4040188" cy="685800"/>
              </a:xfrm>
              <a:blipFill rotWithShape="1">
                <a:blip r:embed="rId3"/>
                <a:stretch>
                  <a:fillRect l="-1508" t="-12500" b="-16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5"/>
              <p:cNvSpPr>
                <a:spLocks noGrp="1"/>
              </p:cNvSpPr>
              <p:nvPr>
                <p:ph type="body" sz="half" idx="3"/>
              </p:nvPr>
            </p:nvSpPr>
            <p:spPr>
              <a:xfrm>
                <a:off x="4541529" y="1981200"/>
                <a:ext cx="4041775" cy="685800"/>
              </a:xfrm>
            </p:spPr>
            <p:txBody>
              <a:bodyPr>
                <a:normAutofit fontScale="92500" lnSpcReduction="20000"/>
              </a:bodyPr>
              <a:lstStyle/>
              <a:p>
                <a:r>
                  <a:rPr lang="en-US" dirty="0"/>
                  <a:t>When </a:t>
                </a:r>
                <a14:m>
                  <m:oMath xmlns:m="http://schemas.openxmlformats.org/officeDocument/2006/math">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𝐍𝐢</m:t>
                                </m:r>
                                <m:r>
                                  <a:rPr lang="en-US">
                                    <a:latin typeface="Cambria Math"/>
                                  </a:rPr>
                                  <m:t>(</m:t>
                                </m:r>
                                <m:r>
                                  <a:rPr lang="en-US" i="1">
                                    <a:latin typeface="Cambria Math"/>
                                  </a:rPr>
                                  <m:t>𝐂𝐍</m:t>
                                </m:r>
                                <m:r>
                                  <a:rPr lang="en-US">
                                    <a:latin typeface="Cambria Math"/>
                                  </a:rPr>
                                  <m:t>)</m:t>
                                </m:r>
                              </m:e>
                              <m:sub>
                                <m:r>
                                  <a:rPr lang="en-US" i="1">
                                    <a:latin typeface="Cambria Math"/>
                                  </a:rPr>
                                  <m:t>𝟒</m:t>
                                </m:r>
                              </m:sub>
                            </m:sSub>
                          </m:e>
                        </m:d>
                      </m:e>
                      <m:sup>
                        <m:r>
                          <a:rPr lang="en-US" i="1">
                            <a:latin typeface="Cambria Math"/>
                          </a:rPr>
                          <m:t>𝟐</m:t>
                        </m:r>
                        <m:r>
                          <a:rPr lang="en-US" i="1">
                            <a:latin typeface="Cambria Math"/>
                          </a:rPr>
                          <m:t>−</m:t>
                        </m:r>
                      </m:sup>
                    </m:sSup>
                  </m:oMath>
                </a14:m>
                <a:r>
                  <a:rPr lang="en-US" dirty="0"/>
                  <a:t> ion has a square planar geometry. </a:t>
                </a:r>
              </a:p>
            </p:txBody>
          </p:sp>
        </mc:Choice>
        <mc:Fallback xmlns="">
          <p:sp>
            <p:nvSpPr>
              <p:cNvPr id="6" name="Text Placeholder 5"/>
              <p:cNvSpPr>
                <a:spLocks noGrp="1" noRot="1" noChangeAspect="1" noMove="1" noResize="1" noEditPoints="1" noAdjustHandles="1" noChangeArrowheads="1" noChangeShapeType="1" noTextEdit="1"/>
              </p:cNvSpPr>
              <p:nvPr>
                <p:ph type="body" sz="half" idx="3"/>
              </p:nvPr>
            </p:nvSpPr>
            <p:spPr>
              <a:xfrm>
                <a:off x="4541529" y="1981200"/>
                <a:ext cx="4041775" cy="685800"/>
              </a:xfrm>
              <a:blipFill rotWithShape="1">
                <a:blip r:embed="rId4"/>
                <a:stretch>
                  <a:fillRect l="-1508" t="-1770" b="-15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3400" y="1066800"/>
                <a:ext cx="8077200" cy="1145185"/>
              </a:xfrm>
              <a:prstGeom prst="rect">
                <a:avLst/>
              </a:prstGeom>
              <a:noFill/>
            </p:spPr>
            <p:txBody>
              <a:bodyPr wrap="square" rtlCol="0">
                <a:spAutoFit/>
              </a:bodyPr>
              <a:lstStyle/>
              <a:p>
                <a:pPr algn="just"/>
                <a:r>
                  <a:rPr lang="en-US" b="1" dirty="0" smtClean="0"/>
                  <a:t>Example: Is tetracyanonickelate </a:t>
                </a:r>
                <a:r>
                  <a:rPr lang="en-US" b="1" dirty="0"/>
                  <a:t>(II) ion, </a:t>
                </a:r>
                <a14:m>
                  <m:oMath xmlns:m="http://schemas.openxmlformats.org/officeDocument/2006/math">
                    <m:sSup>
                      <m:sSupPr>
                        <m:ctrlPr>
                          <a:rPr lang="en-US" b="1" i="1">
                            <a:latin typeface="Cambria Math"/>
                          </a:rPr>
                        </m:ctrlPr>
                      </m:sSupPr>
                      <m:e>
                        <m:d>
                          <m:dPr>
                            <m:begChr m:val="["/>
                            <m:endChr m:val="]"/>
                            <m:ctrlPr>
                              <a:rPr lang="en-US" b="1" i="1">
                                <a:latin typeface="Cambria Math"/>
                              </a:rPr>
                            </m:ctrlPr>
                          </m:dPr>
                          <m:e>
                            <m:sSub>
                              <m:sSubPr>
                                <m:ctrlPr>
                                  <a:rPr lang="en-US" b="1" i="1">
                                    <a:latin typeface="Cambria Math"/>
                                  </a:rPr>
                                </m:ctrlPr>
                              </m:sSubPr>
                              <m:e>
                                <m:r>
                                  <a:rPr lang="en-US" b="1" i="1">
                                    <a:latin typeface="Cambria Math"/>
                                  </a:rPr>
                                  <m:t>𝐍𝐢</m:t>
                                </m:r>
                                <m:r>
                                  <a:rPr lang="en-US" b="1">
                                    <a:latin typeface="Cambria Math"/>
                                  </a:rPr>
                                  <m:t>(</m:t>
                                </m:r>
                                <m:r>
                                  <a:rPr lang="en-US" b="1" i="1">
                                    <a:latin typeface="Cambria Math"/>
                                  </a:rPr>
                                  <m:t>𝐂𝐍</m:t>
                                </m:r>
                                <m:r>
                                  <a:rPr lang="en-US" b="1">
                                    <a:latin typeface="Cambria Math"/>
                                  </a:rPr>
                                  <m:t>)</m:t>
                                </m:r>
                              </m:e>
                              <m:sub>
                                <m:r>
                                  <a:rPr lang="en-US" b="1" i="1">
                                    <a:latin typeface="Cambria Math"/>
                                  </a:rPr>
                                  <m:t>𝟒</m:t>
                                </m:r>
                              </m:sub>
                            </m:sSub>
                          </m:e>
                        </m:d>
                      </m:e>
                      <m:sup>
                        <m:r>
                          <a:rPr lang="en-US" b="1" i="1">
                            <a:latin typeface="Cambria Math"/>
                          </a:rPr>
                          <m:t>𝟐</m:t>
                        </m:r>
                        <m:r>
                          <a:rPr lang="en-US" b="1" i="1">
                            <a:latin typeface="Cambria Math"/>
                          </a:rPr>
                          <m:t>−</m:t>
                        </m:r>
                      </m:sup>
                    </m:sSup>
                  </m:oMath>
                </a14:m>
                <a:r>
                  <a:rPr lang="en-US" dirty="0" smtClean="0"/>
                  <a:t>, </a:t>
                </a:r>
                <a14:m>
                  <m:oMath xmlns:m="http://schemas.openxmlformats.org/officeDocument/2006/math">
                    <m:sSup>
                      <m:sSupPr>
                        <m:ctrlPr>
                          <a:rPr lang="en-US" b="1" i="1">
                            <a:latin typeface="Cambria Math"/>
                          </a:rPr>
                        </m:ctrlPr>
                      </m:sSupPr>
                      <m:e>
                        <m:r>
                          <a:rPr lang="en-US" b="1" i="1">
                            <a:latin typeface="Cambria Math"/>
                          </a:rPr>
                          <m:t>𝒅𝒔𝒑</m:t>
                        </m:r>
                      </m:e>
                      <m:sup>
                        <m:r>
                          <a:rPr lang="en-US" b="1" i="1">
                            <a:latin typeface="Cambria Math"/>
                          </a:rPr>
                          <m:t>𝟐</m:t>
                        </m:r>
                      </m:sup>
                    </m:sSup>
                    <m:r>
                      <a:rPr lang="en-US" b="1" i="1">
                        <a:latin typeface="Cambria Math"/>
                      </a:rPr>
                      <m:t> </m:t>
                    </m:r>
                  </m:oMath>
                </a14:m>
                <a:r>
                  <a:rPr lang="en-US" dirty="0" smtClean="0"/>
                  <a:t>or </a:t>
                </a:r>
                <a14:m>
                  <m:oMath xmlns:m="http://schemas.openxmlformats.org/officeDocument/2006/math">
                    <m:sSup>
                      <m:sSupPr>
                        <m:ctrlPr>
                          <a:rPr lang="en-US" b="1" i="1">
                            <a:latin typeface="Cambria Math"/>
                          </a:rPr>
                        </m:ctrlPr>
                      </m:sSupPr>
                      <m:e>
                        <m:r>
                          <a:rPr lang="en-US" b="1" i="1">
                            <a:latin typeface="Cambria Math"/>
                          </a:rPr>
                          <m:t>𝐬𝐩</m:t>
                        </m:r>
                      </m:e>
                      <m:sup>
                        <m:r>
                          <a:rPr lang="en-US" b="1" i="1">
                            <a:latin typeface="Cambria Math"/>
                          </a:rPr>
                          <m:t>𝟑</m:t>
                        </m:r>
                      </m:sup>
                    </m:sSup>
                  </m:oMath>
                </a14:m>
                <a:r>
                  <a:rPr lang="en-US" b="1" dirty="0"/>
                  <a:t> </a:t>
                </a:r>
                <a:r>
                  <a:rPr lang="en-US" b="1" dirty="0" smtClean="0"/>
                  <a:t>hybrididized? </a:t>
                </a:r>
                <a:r>
                  <a:rPr lang="en-US" dirty="0" smtClean="0"/>
                  <a:t>Magnetic studies of this ion shown </a:t>
                </a:r>
                <a:r>
                  <a:rPr lang="en-US" dirty="0"/>
                  <a:t>that </a:t>
                </a:r>
                <a14:m>
                  <m:oMath xmlns:m="http://schemas.openxmlformats.org/officeDocument/2006/math">
                    <m:sSup>
                      <m:sSupPr>
                        <m:ctrlPr>
                          <a:rPr lang="en-US" b="1" i="1">
                            <a:latin typeface="Cambria Math"/>
                          </a:rPr>
                        </m:ctrlPr>
                      </m:sSupPr>
                      <m:e>
                        <m:d>
                          <m:dPr>
                            <m:begChr m:val="["/>
                            <m:endChr m:val="]"/>
                            <m:ctrlPr>
                              <a:rPr lang="en-US" b="1" i="1">
                                <a:latin typeface="Cambria Math"/>
                              </a:rPr>
                            </m:ctrlPr>
                          </m:dPr>
                          <m:e>
                            <m:sSub>
                              <m:sSubPr>
                                <m:ctrlPr>
                                  <a:rPr lang="en-US" b="1" i="1">
                                    <a:latin typeface="Cambria Math"/>
                                  </a:rPr>
                                </m:ctrlPr>
                              </m:sSubPr>
                              <m:e>
                                <m:r>
                                  <a:rPr lang="en-US" b="1" i="1">
                                    <a:latin typeface="Cambria Math"/>
                                  </a:rPr>
                                  <m:t>𝐍𝐢</m:t>
                                </m:r>
                                <m:r>
                                  <a:rPr lang="en-US" b="1">
                                    <a:latin typeface="Cambria Math"/>
                                  </a:rPr>
                                  <m:t>(</m:t>
                                </m:r>
                                <m:r>
                                  <a:rPr lang="en-US" b="1" i="1">
                                    <a:latin typeface="Cambria Math"/>
                                  </a:rPr>
                                  <m:t>𝐂𝐍</m:t>
                                </m:r>
                                <m:r>
                                  <a:rPr lang="en-US" b="1">
                                    <a:latin typeface="Cambria Math"/>
                                  </a:rPr>
                                  <m:t>)</m:t>
                                </m:r>
                              </m:e>
                              <m:sub>
                                <m:r>
                                  <a:rPr lang="en-US" b="1" i="1">
                                    <a:latin typeface="Cambria Math"/>
                                  </a:rPr>
                                  <m:t>𝟒</m:t>
                                </m:r>
                              </m:sub>
                            </m:sSub>
                          </m:e>
                        </m:d>
                      </m:e>
                      <m:sup>
                        <m:r>
                          <a:rPr lang="en-US" b="1" i="1">
                            <a:latin typeface="Cambria Math"/>
                          </a:rPr>
                          <m:t>𝟐</m:t>
                        </m:r>
                        <m:r>
                          <a:rPr lang="en-US" b="1" i="1">
                            <a:latin typeface="Cambria Math"/>
                          </a:rPr>
                          <m:t>−</m:t>
                        </m:r>
                      </m:sup>
                    </m:sSup>
                  </m:oMath>
                </a14:m>
                <a:r>
                  <a:rPr lang="en-US" b="1" dirty="0"/>
                  <a:t> </a:t>
                </a:r>
                <a:r>
                  <a:rPr lang="en-US" dirty="0"/>
                  <a:t>ion has no unpaired electron (n = 0) and hence </a:t>
                </a:r>
                <a:r>
                  <a:rPr lang="en-US" dirty="0" smtClean="0"/>
                  <a:t>diamagnetic.</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33400" y="1066800"/>
                <a:ext cx="8077200" cy="1145185"/>
              </a:xfrm>
              <a:prstGeom prst="rect">
                <a:avLst/>
              </a:prstGeom>
              <a:blipFill rotWithShape="1">
                <a:blip r:embed="rId5"/>
                <a:stretch>
                  <a:fillRect l="-679" r="-604" b="-74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3400" y="5220170"/>
                <a:ext cx="8077200" cy="1028230"/>
              </a:xfrm>
              <a:prstGeom prst="rect">
                <a:avLst/>
              </a:prstGeom>
              <a:noFill/>
            </p:spPr>
            <p:txBody>
              <a:bodyPr wrap="square" rtlCol="0">
                <a:spAutoFit/>
              </a:bodyPr>
              <a:lstStyle/>
              <a:p>
                <a:pPr algn="just"/>
                <a:r>
                  <a:rPr lang="en-US" sz="1600" b="1" dirty="0" smtClean="0"/>
                  <a:t>Conclusion</a:t>
                </a:r>
                <a:r>
                  <a:rPr lang="en-US" sz="1600" dirty="0" smtClean="0"/>
                  <a:t>: </a:t>
                </a:r>
                <a:r>
                  <a:rPr lang="en-US" sz="1600" dirty="0"/>
                  <a:t>we have said above that experiments have shown that</a:t>
                </a:r>
                <a14:m>
                  <m:oMath xmlns:m="http://schemas.openxmlformats.org/officeDocument/2006/math">
                    <m:sSup>
                      <m:sSupPr>
                        <m:ctrlPr>
                          <a:rPr lang="en-US" sz="1600" b="1" i="1">
                            <a:latin typeface="Cambria Math"/>
                          </a:rPr>
                        </m:ctrlPr>
                      </m:sSupPr>
                      <m:e>
                        <m:d>
                          <m:dPr>
                            <m:begChr m:val="["/>
                            <m:endChr m:val="]"/>
                            <m:ctrlPr>
                              <a:rPr lang="en-US" sz="1600" b="1" i="1">
                                <a:latin typeface="Cambria Math"/>
                              </a:rPr>
                            </m:ctrlPr>
                          </m:dPr>
                          <m:e>
                            <m:sSub>
                              <m:sSubPr>
                                <m:ctrlPr>
                                  <a:rPr lang="en-US" sz="1600" b="1" i="1">
                                    <a:latin typeface="Cambria Math"/>
                                  </a:rPr>
                                </m:ctrlPr>
                              </m:sSubPr>
                              <m:e>
                                <m:r>
                                  <a:rPr lang="en-US" sz="1600" b="1" i="1">
                                    <a:latin typeface="Cambria Math"/>
                                  </a:rPr>
                                  <m:t>𝐍𝐢</m:t>
                                </m:r>
                                <m:r>
                                  <a:rPr lang="en-US" sz="1600" b="1">
                                    <a:latin typeface="Cambria Math"/>
                                  </a:rPr>
                                  <m:t>(</m:t>
                                </m:r>
                                <m:r>
                                  <a:rPr lang="en-US" sz="1600" b="1" i="1">
                                    <a:latin typeface="Cambria Math"/>
                                  </a:rPr>
                                  <m:t>𝐂𝐍</m:t>
                                </m:r>
                                <m:r>
                                  <a:rPr lang="en-US" sz="1600" b="1">
                                    <a:latin typeface="Cambria Math"/>
                                  </a:rPr>
                                  <m:t>)</m:t>
                                </m:r>
                              </m:e>
                              <m:sub>
                                <m:r>
                                  <a:rPr lang="en-US" sz="1600" b="1" i="1">
                                    <a:latin typeface="Cambria Math"/>
                                  </a:rPr>
                                  <m:t>𝟒</m:t>
                                </m:r>
                              </m:sub>
                            </m:sSub>
                          </m:e>
                        </m:d>
                      </m:e>
                      <m:sup>
                        <m:r>
                          <a:rPr lang="en-US" sz="1600" b="1" i="1">
                            <a:latin typeface="Cambria Math"/>
                          </a:rPr>
                          <m:t>𝟐</m:t>
                        </m:r>
                        <m:r>
                          <a:rPr lang="en-US" sz="1600" b="1" i="1">
                            <a:latin typeface="Cambria Math"/>
                          </a:rPr>
                          <m:t>−</m:t>
                        </m:r>
                      </m:sup>
                    </m:sSup>
                  </m:oMath>
                </a14:m>
                <a:r>
                  <a:rPr lang="en-US" sz="1600" b="1" dirty="0"/>
                  <a:t> </a:t>
                </a:r>
                <a:r>
                  <a:rPr lang="en-US" sz="1600" dirty="0"/>
                  <a:t>ion has no unpaired electron (n = 0) and hence diamagnetic. This magnetic property confirms the fact that  </a:t>
                </a:r>
                <a14:m>
                  <m:oMath xmlns:m="http://schemas.openxmlformats.org/officeDocument/2006/math">
                    <m:sSup>
                      <m:sSupPr>
                        <m:ctrlPr>
                          <a:rPr lang="en-US" sz="1600" b="1" i="1">
                            <a:latin typeface="Cambria Math"/>
                          </a:rPr>
                        </m:ctrlPr>
                      </m:sSupPr>
                      <m:e>
                        <m:d>
                          <m:dPr>
                            <m:begChr m:val="["/>
                            <m:endChr m:val="]"/>
                            <m:ctrlPr>
                              <a:rPr lang="en-US" sz="1600" b="1" i="1">
                                <a:latin typeface="Cambria Math"/>
                              </a:rPr>
                            </m:ctrlPr>
                          </m:dPr>
                          <m:e>
                            <m:sSub>
                              <m:sSubPr>
                                <m:ctrlPr>
                                  <a:rPr lang="en-US" sz="1600" b="1" i="1">
                                    <a:latin typeface="Cambria Math"/>
                                  </a:rPr>
                                </m:ctrlPr>
                              </m:sSubPr>
                              <m:e>
                                <m:r>
                                  <a:rPr lang="en-US" sz="1600" b="1" i="1">
                                    <a:latin typeface="Cambria Math"/>
                                  </a:rPr>
                                  <m:t>𝐍𝐢</m:t>
                                </m:r>
                                <m:r>
                                  <a:rPr lang="en-US" sz="1600" b="1">
                                    <a:latin typeface="Cambria Math"/>
                                  </a:rPr>
                                  <m:t>(</m:t>
                                </m:r>
                                <m:r>
                                  <a:rPr lang="en-US" sz="1600" b="1" i="1">
                                    <a:latin typeface="Cambria Math"/>
                                  </a:rPr>
                                  <m:t>𝐂𝐍</m:t>
                                </m:r>
                                <m:r>
                                  <a:rPr lang="en-US" sz="1600" b="1">
                                    <a:latin typeface="Cambria Math"/>
                                  </a:rPr>
                                  <m:t>)</m:t>
                                </m:r>
                              </m:e>
                              <m:sub>
                                <m:r>
                                  <a:rPr lang="en-US" sz="1600" b="1" i="1">
                                    <a:latin typeface="Cambria Math"/>
                                  </a:rPr>
                                  <m:t>𝟒</m:t>
                                </m:r>
                              </m:sub>
                            </m:sSub>
                          </m:e>
                        </m:d>
                      </m:e>
                      <m:sup>
                        <m:r>
                          <a:rPr lang="en-US" sz="1600" b="1" i="1">
                            <a:latin typeface="Cambria Math"/>
                          </a:rPr>
                          <m:t>𝟐</m:t>
                        </m:r>
                        <m:r>
                          <a:rPr lang="en-US" sz="1600" b="1" i="1">
                            <a:latin typeface="Cambria Math"/>
                          </a:rPr>
                          <m:t>−</m:t>
                        </m:r>
                      </m:sup>
                    </m:sSup>
                  </m:oMath>
                </a14:m>
                <a:r>
                  <a:rPr lang="en-US" sz="1600" b="1" dirty="0"/>
                  <a:t> </a:t>
                </a:r>
                <a:r>
                  <a:rPr lang="en-US" sz="1600" dirty="0"/>
                  <a:t>ion has square planar geometry with (n = 0) and not tetrahedral geometry n = 2. </a:t>
                </a:r>
              </a:p>
            </p:txBody>
          </p:sp>
        </mc:Choice>
        <mc:Fallback xmlns="">
          <p:sp>
            <p:nvSpPr>
              <p:cNvPr id="11" name="TextBox 10"/>
              <p:cNvSpPr txBox="1">
                <a:spLocks noRot="1" noChangeAspect="1" noMove="1" noResize="1" noEditPoints="1" noAdjustHandles="1" noChangeArrowheads="1" noChangeShapeType="1" noTextEdit="1"/>
              </p:cNvSpPr>
              <p:nvPr/>
            </p:nvSpPr>
            <p:spPr>
              <a:xfrm>
                <a:off x="533400" y="5220170"/>
                <a:ext cx="8077200" cy="1028230"/>
              </a:xfrm>
              <a:prstGeom prst="rect">
                <a:avLst/>
              </a:prstGeom>
              <a:blipFill rotWithShape="1">
                <a:blip r:embed="rId8"/>
                <a:stretch>
                  <a:fillRect l="-453" r="-377" b="-3550"/>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124200"/>
            <a:ext cx="3733800" cy="55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633788"/>
            <a:ext cx="4038600" cy="70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892" y="4267200"/>
            <a:ext cx="4014816" cy="87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4" y="2895600"/>
            <a:ext cx="4343396" cy="66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3512107"/>
            <a:ext cx="4267200" cy="60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4066032"/>
            <a:ext cx="4267200" cy="97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9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fade">
                                      <p:cBhvr>
                                        <p:cTn id="35" dur="1000"/>
                                        <p:tgtEl>
                                          <p:spTgt spid="1027"/>
                                        </p:tgtEl>
                                      </p:cBhvr>
                                    </p:animEffect>
                                    <p:anim calcmode="lin" valueType="num">
                                      <p:cBhvr>
                                        <p:cTn id="36" dur="1000" fill="hold"/>
                                        <p:tgtEl>
                                          <p:spTgt spid="1027"/>
                                        </p:tgtEl>
                                        <p:attrNameLst>
                                          <p:attrName>ppt_x</p:attrName>
                                        </p:attrNameLst>
                                      </p:cBhvr>
                                      <p:tavLst>
                                        <p:tav tm="0">
                                          <p:val>
                                            <p:strVal val="#ppt_x"/>
                                          </p:val>
                                        </p:tav>
                                        <p:tav tm="100000">
                                          <p:val>
                                            <p:strVal val="#ppt_x"/>
                                          </p:val>
                                        </p:tav>
                                      </p:tavLst>
                                    </p:anim>
                                    <p:anim calcmode="lin" valueType="num">
                                      <p:cBhvr>
                                        <p:cTn id="37"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1000"/>
                                        <p:tgtEl>
                                          <p:spTgt spid="1028"/>
                                        </p:tgtEl>
                                      </p:cBhvr>
                                    </p:animEffect>
                                    <p:anim calcmode="lin" valueType="num">
                                      <p:cBhvr>
                                        <p:cTn id="50" dur="1000" fill="hold"/>
                                        <p:tgtEl>
                                          <p:spTgt spid="1028"/>
                                        </p:tgtEl>
                                        <p:attrNameLst>
                                          <p:attrName>ppt_x</p:attrName>
                                        </p:attrNameLst>
                                      </p:cBhvr>
                                      <p:tavLst>
                                        <p:tav tm="0">
                                          <p:val>
                                            <p:strVal val="#ppt_x"/>
                                          </p:val>
                                        </p:tav>
                                        <p:tav tm="100000">
                                          <p:val>
                                            <p:strVal val="#ppt_x"/>
                                          </p:val>
                                        </p:tav>
                                      </p:tavLst>
                                    </p:anim>
                                    <p:anim calcmode="lin" valueType="num">
                                      <p:cBhvr>
                                        <p:cTn id="5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9"/>
                                        </p:tgtEl>
                                        <p:attrNameLst>
                                          <p:attrName>style.visibility</p:attrName>
                                        </p:attrNameLst>
                                      </p:cBhvr>
                                      <p:to>
                                        <p:strVal val="visible"/>
                                      </p:to>
                                    </p:set>
                                    <p:animEffect transition="in" filter="fade">
                                      <p:cBhvr>
                                        <p:cTn id="56" dur="1000"/>
                                        <p:tgtEl>
                                          <p:spTgt spid="1029"/>
                                        </p:tgtEl>
                                      </p:cBhvr>
                                    </p:animEffect>
                                    <p:anim calcmode="lin" valueType="num">
                                      <p:cBhvr>
                                        <p:cTn id="57" dur="1000" fill="hold"/>
                                        <p:tgtEl>
                                          <p:spTgt spid="1029"/>
                                        </p:tgtEl>
                                        <p:attrNameLst>
                                          <p:attrName>ppt_x</p:attrName>
                                        </p:attrNameLst>
                                      </p:cBhvr>
                                      <p:tavLst>
                                        <p:tav tm="0">
                                          <p:val>
                                            <p:strVal val="#ppt_x"/>
                                          </p:val>
                                        </p:tav>
                                        <p:tav tm="100000">
                                          <p:val>
                                            <p:strVal val="#ppt_x"/>
                                          </p:val>
                                        </p:tav>
                                      </p:tavLst>
                                    </p:anim>
                                    <p:anim calcmode="lin" valueType="num">
                                      <p:cBhvr>
                                        <p:cTn id="58"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1000"/>
                                        <p:tgtEl>
                                          <p:spTgt spid="1030"/>
                                        </p:tgtEl>
                                      </p:cBhvr>
                                    </p:animEffect>
                                    <p:anim calcmode="lin" valueType="num">
                                      <p:cBhvr>
                                        <p:cTn id="64" dur="1000" fill="hold"/>
                                        <p:tgtEl>
                                          <p:spTgt spid="1030"/>
                                        </p:tgtEl>
                                        <p:attrNameLst>
                                          <p:attrName>ppt_x</p:attrName>
                                        </p:attrNameLst>
                                      </p:cBhvr>
                                      <p:tavLst>
                                        <p:tav tm="0">
                                          <p:val>
                                            <p:strVal val="#ppt_x"/>
                                          </p:val>
                                        </p:tav>
                                        <p:tav tm="100000">
                                          <p:val>
                                            <p:strVal val="#ppt_x"/>
                                          </p:val>
                                        </p:tav>
                                      </p:tavLst>
                                    </p:anim>
                                    <p:anim calcmode="lin" valueType="num">
                                      <p:cBhvr>
                                        <p:cTn id="6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14:m>
                  <m:oMath xmlns:m="http://schemas.openxmlformats.org/officeDocument/2006/math">
                    <m:sSup>
                      <m:sSupPr>
                        <m:ctrlPr>
                          <a:rPr lang="en-US" sz="2800" b="1" i="1">
                            <a:latin typeface="Cambria Math"/>
                          </a:rPr>
                        </m:ctrlPr>
                      </m:sSupPr>
                      <m:e>
                        <m:r>
                          <a:rPr lang="en-US" sz="2800" b="1" i="1">
                            <a:latin typeface="Cambria Math"/>
                          </a:rPr>
                          <m:t>𝐬𝐩</m:t>
                        </m:r>
                      </m:e>
                      <m:sup>
                        <m:r>
                          <a:rPr lang="en-US" sz="2800" b="1" i="1">
                            <a:latin typeface="Cambria Math"/>
                          </a:rPr>
                          <m:t>𝟑</m:t>
                        </m:r>
                      </m:sup>
                    </m:sSup>
                  </m:oMath>
                </a14:m>
                <a:r>
                  <a:rPr lang="en-US" sz="2800" b="1" dirty="0">
                    <a:latin typeface="+mn-lt"/>
                  </a:rPr>
                  <a:t> Hybridization in tetrahedral C</a:t>
                </a:r>
                <a:r>
                  <a:rPr lang="en-US" sz="2800" b="1" dirty="0" smtClean="0">
                    <a:latin typeface="+mn-lt"/>
                  </a:rPr>
                  <a:t>omplexes</a:t>
                </a:r>
                <a:endParaRPr lang="en-US" sz="2800" dirty="0">
                  <a:latin typeface="+mn-l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171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33400" y="1295400"/>
                <a:ext cx="8229600" cy="1212768"/>
              </a:xfrm>
              <a:prstGeom prst="rect">
                <a:avLst/>
              </a:prstGeom>
              <a:noFill/>
            </p:spPr>
            <p:txBody>
              <a:bodyPr wrap="square" rtlCol="0">
                <a:spAutoFit/>
              </a:bodyPr>
              <a:lstStyle/>
              <a:p>
                <a:pPr algn="just"/>
                <a:r>
                  <a:rPr lang="en-US" b="1" dirty="0"/>
                  <a:t>Example: sp</a:t>
                </a:r>
                <a:r>
                  <a:rPr lang="en-US" b="1" baseline="30000" dirty="0"/>
                  <a:t>3</a:t>
                </a:r>
                <a:r>
                  <a:rPr lang="en-US" b="1" dirty="0"/>
                  <a:t> </a:t>
                </a:r>
                <a:r>
                  <a:rPr lang="en-US" b="1" dirty="0" smtClean="0"/>
                  <a:t>Hybridization </a:t>
                </a:r>
                <a:r>
                  <a:rPr lang="en-US" b="1" dirty="0"/>
                  <a:t>in Tetrachloronickelate (II) </a:t>
                </a:r>
                <a:r>
                  <a:rPr lang="en-US" b="1" dirty="0" smtClean="0"/>
                  <a:t>ion, </a:t>
                </a:r>
                <a14:m>
                  <m:oMath xmlns:m="http://schemas.openxmlformats.org/officeDocument/2006/math">
                    <m:sSup>
                      <m:sSupPr>
                        <m:ctrlPr>
                          <a:rPr lang="en-US" b="1" i="1">
                            <a:latin typeface="Cambria Math"/>
                          </a:rPr>
                        </m:ctrlPr>
                      </m:sSupPr>
                      <m:e>
                        <m:d>
                          <m:dPr>
                            <m:begChr m:val="["/>
                            <m:endChr m:val="]"/>
                            <m:ctrlPr>
                              <a:rPr lang="en-US" b="1" i="1">
                                <a:latin typeface="Cambria Math"/>
                              </a:rPr>
                            </m:ctrlPr>
                          </m:dPr>
                          <m:e>
                            <m:sSub>
                              <m:sSubPr>
                                <m:ctrlPr>
                                  <a:rPr lang="en-US" b="1" i="1">
                                    <a:latin typeface="Cambria Math"/>
                                  </a:rPr>
                                </m:ctrlPr>
                              </m:sSubPr>
                              <m:e>
                                <m:r>
                                  <a:rPr lang="en-US" b="1" i="1">
                                    <a:latin typeface="Cambria Math"/>
                                  </a:rPr>
                                  <m:t>𝐍𝐢𝐂𝐥</m:t>
                                </m:r>
                              </m:e>
                              <m:sub>
                                <m:r>
                                  <a:rPr lang="en-US" b="1" i="1">
                                    <a:latin typeface="Cambria Math"/>
                                  </a:rPr>
                                  <m:t>𝟒</m:t>
                                </m:r>
                              </m:sub>
                            </m:sSub>
                          </m:e>
                        </m:d>
                      </m:e>
                      <m:sup>
                        <m:r>
                          <a:rPr lang="en-US" b="1" i="1">
                            <a:latin typeface="Cambria Math"/>
                          </a:rPr>
                          <m:t>𝟐</m:t>
                        </m:r>
                        <m:r>
                          <a:rPr lang="en-US" b="1" i="1">
                            <a:latin typeface="Cambria Math"/>
                          </a:rPr>
                          <m:t>−</m:t>
                        </m:r>
                      </m:sup>
                    </m:sSup>
                  </m:oMath>
                </a14:m>
                <a:endParaRPr lang="en-US" dirty="0" smtClean="0"/>
              </a:p>
              <a:p>
                <a:pPr algn="just"/>
                <a:r>
                  <a:rPr lang="en-US" dirty="0" smtClean="0"/>
                  <a:t>Magnetic </a:t>
                </a:r>
                <a:r>
                  <a:rPr lang="en-US" dirty="0"/>
                  <a:t>measurements reveal that </a:t>
                </a:r>
                <a14:m>
                  <m:oMath xmlns:m="http://schemas.openxmlformats.org/officeDocument/2006/math">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m:rPr>
                                    <m:sty m:val="p"/>
                                  </m:rPr>
                                  <a:rPr lang="en-US" b="0" i="0">
                                    <a:latin typeface="Cambria Math"/>
                                  </a:rPr>
                                  <m:t>NiCl</m:t>
                                </m:r>
                              </m:e>
                              <m:sub>
                                <m:r>
                                  <a:rPr lang="en-US" b="0" i="0">
                                    <a:latin typeface="Cambria Math"/>
                                  </a:rPr>
                                  <m:t>4</m:t>
                                </m:r>
                              </m:sub>
                            </m:sSub>
                          </m:e>
                        </m:d>
                      </m:e>
                      <m:sup>
                        <m:r>
                          <a:rPr lang="en-US" b="0" i="0">
                            <a:latin typeface="Cambria Math"/>
                          </a:rPr>
                          <m:t>2−</m:t>
                        </m:r>
                      </m:sup>
                    </m:sSup>
                  </m:oMath>
                </a14:m>
                <a:r>
                  <a:rPr lang="en-US" dirty="0" smtClean="0"/>
                  <a:t>ion </a:t>
                </a:r>
                <a:r>
                  <a:rPr lang="en-US" dirty="0"/>
                  <a:t>is paramagnetic and has two unpaired electron (n=2). This is possible only when this ion is formed by sp</a:t>
                </a:r>
                <a:r>
                  <a:rPr lang="en-US" baseline="30000" dirty="0"/>
                  <a:t>3</a:t>
                </a:r>
                <a:r>
                  <a:rPr lang="en-US" dirty="0"/>
                  <a:t> hybridization and has a tetrahedral </a:t>
                </a:r>
              </a:p>
            </p:txBody>
          </p:sp>
        </mc:Choice>
        <mc:Fallback xmlns="">
          <p:sp>
            <p:nvSpPr>
              <p:cNvPr id="5" name="TextBox 4"/>
              <p:cNvSpPr txBox="1">
                <a:spLocks noRot="1" noChangeAspect="1" noMove="1" noResize="1" noEditPoints="1" noAdjustHandles="1" noChangeArrowheads="1" noChangeShapeType="1" noTextEdit="1"/>
              </p:cNvSpPr>
              <p:nvPr/>
            </p:nvSpPr>
            <p:spPr>
              <a:xfrm>
                <a:off x="533400" y="1295400"/>
                <a:ext cx="8229600" cy="1212768"/>
              </a:xfrm>
              <a:prstGeom prst="rect">
                <a:avLst/>
              </a:prstGeom>
              <a:blipFill rotWithShape="1">
                <a:blip r:embed="rId3"/>
                <a:stretch>
                  <a:fillRect l="-667" t="-2020" r="-593" b="-7071"/>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667000"/>
            <a:ext cx="78581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3352800"/>
            <a:ext cx="7786688" cy="85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4210050"/>
            <a:ext cx="77152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5029200"/>
            <a:ext cx="78867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25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1000"/>
                                        <p:tgtEl>
                                          <p:spTgt spid="1028"/>
                                        </p:tgtEl>
                                      </p:cBhvr>
                                    </p:animEffect>
                                    <p:anim calcmode="lin" valueType="num">
                                      <p:cBhvr>
                                        <p:cTn id="29" dur="1000" fill="hold"/>
                                        <p:tgtEl>
                                          <p:spTgt spid="1028"/>
                                        </p:tgtEl>
                                        <p:attrNameLst>
                                          <p:attrName>ppt_x</p:attrName>
                                        </p:attrNameLst>
                                      </p:cBhvr>
                                      <p:tavLst>
                                        <p:tav tm="0">
                                          <p:val>
                                            <p:strVal val="#ppt_x"/>
                                          </p:val>
                                        </p:tav>
                                        <p:tav tm="100000">
                                          <p:val>
                                            <p:strVal val="#ppt_x"/>
                                          </p:val>
                                        </p:tav>
                                      </p:tavLst>
                                    </p:anim>
                                    <p:anim calcmode="lin" valueType="num">
                                      <p:cBhvr>
                                        <p:cTn id="3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1000"/>
                                        <p:tgtEl>
                                          <p:spTgt spid="1030"/>
                                        </p:tgtEl>
                                      </p:cBhvr>
                                    </p:animEffect>
                                    <p:anim calcmode="lin" valueType="num">
                                      <p:cBhvr>
                                        <p:cTn id="36" dur="1000" fill="hold"/>
                                        <p:tgtEl>
                                          <p:spTgt spid="1030"/>
                                        </p:tgtEl>
                                        <p:attrNameLst>
                                          <p:attrName>ppt_x</p:attrName>
                                        </p:attrNameLst>
                                      </p:cBhvr>
                                      <p:tavLst>
                                        <p:tav tm="0">
                                          <p:val>
                                            <p:strVal val="#ppt_x"/>
                                          </p:val>
                                        </p:tav>
                                        <p:tav tm="100000">
                                          <p:val>
                                            <p:strVal val="#ppt_x"/>
                                          </p:val>
                                        </p:tav>
                                      </p:tavLst>
                                    </p:anim>
                                    <p:anim calcmode="lin" valueType="num">
                                      <p:cBhvr>
                                        <p:cTn id="3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2800" dirty="0" smtClean="0">
                <a:latin typeface="+mn-lt"/>
              </a:rPr>
              <a:t>Limitations of the Valence Bond Theory</a:t>
            </a:r>
            <a:endParaRPr lang="en-US" sz="2800" dirty="0">
              <a:latin typeface="+mn-lt"/>
            </a:endParaRPr>
          </a:p>
        </p:txBody>
      </p:sp>
      <p:sp>
        <p:nvSpPr>
          <p:cNvPr id="3" name="Content Placeholder 2"/>
          <p:cNvSpPr>
            <a:spLocks noGrp="1"/>
          </p:cNvSpPr>
          <p:nvPr>
            <p:ph sz="quarter" idx="1"/>
          </p:nvPr>
        </p:nvSpPr>
        <p:spPr/>
        <p:txBody>
          <a:bodyPr>
            <a:normAutofit fontScale="92500" lnSpcReduction="10000"/>
          </a:bodyPr>
          <a:lstStyle/>
          <a:p>
            <a:pPr algn="just"/>
            <a:r>
              <a:rPr lang="en-US" b="1" dirty="0"/>
              <a:t>There are many limitations of VBT theory hereunder are some of them</a:t>
            </a:r>
          </a:p>
          <a:p>
            <a:pPr lvl="2" algn="just"/>
            <a:r>
              <a:rPr lang="en-US" dirty="0"/>
              <a:t>Valence bond theory (VBT) cannot account for the relative stabilities for the different shapes and different coordination numbers in metal complexes e.g. it cannot explain satisfactorily as to why Co(+2) ( d</a:t>
            </a:r>
            <a:r>
              <a:rPr lang="en-US" baseline="30000" dirty="0"/>
              <a:t>8</a:t>
            </a:r>
            <a:r>
              <a:rPr lang="en-US" dirty="0"/>
              <a:t> system ) rarely forms tetrahedral complexes .  </a:t>
            </a:r>
          </a:p>
          <a:p>
            <a:pPr lvl="2" algn="just"/>
            <a:r>
              <a:rPr lang="en-US" dirty="0"/>
              <a:t>This theory cannot account for the relative rates of reactions of the analogous metal complexes. e.g. </a:t>
            </a:r>
            <a:r>
              <a:rPr lang="en-US" b="1" dirty="0"/>
              <a:t>[</a:t>
            </a:r>
            <a:r>
              <a:rPr lang="en-US" b="1" dirty="0" err="1"/>
              <a:t>Mn</a:t>
            </a:r>
            <a:r>
              <a:rPr lang="en-US" b="1" dirty="0"/>
              <a:t>(</a:t>
            </a:r>
            <a:r>
              <a:rPr lang="en-US" b="1" dirty="0" err="1"/>
              <a:t>phen</a:t>
            </a:r>
            <a:r>
              <a:rPr lang="en-US" b="1" dirty="0"/>
              <a:t>)</a:t>
            </a:r>
            <a:r>
              <a:rPr lang="en-US" b="1" baseline="-25000" dirty="0"/>
              <a:t>3</a:t>
            </a:r>
            <a:r>
              <a:rPr lang="en-US" b="1" dirty="0"/>
              <a:t>]</a:t>
            </a:r>
            <a:r>
              <a:rPr lang="en-US" b="1" baseline="30000" dirty="0"/>
              <a:t>2+</a:t>
            </a:r>
            <a:r>
              <a:rPr lang="en-US" dirty="0"/>
              <a:t> dissociates instantaneously in acidic aqueous solution while  </a:t>
            </a:r>
            <a:r>
              <a:rPr lang="en-US" b="1" dirty="0"/>
              <a:t>[Fe(</a:t>
            </a:r>
            <a:r>
              <a:rPr lang="en-US" b="1" dirty="0" err="1"/>
              <a:t>phen</a:t>
            </a:r>
            <a:r>
              <a:rPr lang="en-US" b="1" dirty="0"/>
              <a:t>)</a:t>
            </a:r>
            <a:r>
              <a:rPr lang="en-US" b="1" baseline="-25000" dirty="0"/>
              <a:t>3</a:t>
            </a:r>
            <a:r>
              <a:rPr lang="en-US" b="1" dirty="0"/>
              <a:t>]</a:t>
            </a:r>
            <a:r>
              <a:rPr lang="en-US" b="1" baseline="30000" dirty="0"/>
              <a:t>+2</a:t>
            </a:r>
            <a:r>
              <a:rPr lang="en-US" dirty="0"/>
              <a:t> dissociates at a slow rate .</a:t>
            </a:r>
          </a:p>
          <a:p>
            <a:pPr lvl="2" algn="just"/>
            <a:r>
              <a:rPr lang="en-US" dirty="0"/>
              <a:t>The classification of metal complexes on the basis of their magnetic behavior into a </a:t>
            </a:r>
            <a:r>
              <a:rPr lang="en-US" i="1" dirty="0"/>
              <a:t>covalent (inner-orbital) and ionic (outer-orbital) complexes </a:t>
            </a:r>
            <a:r>
              <a:rPr lang="en-US" dirty="0"/>
              <a:t>is not satisfactory and is often misleading.</a:t>
            </a:r>
          </a:p>
          <a:p>
            <a:pPr lvl="2" algn="just"/>
            <a:r>
              <a:rPr lang="en-US" dirty="0"/>
              <a:t>VBT cannot interpret the spectra (color) of the complexes.</a:t>
            </a:r>
          </a:p>
          <a:p>
            <a:pPr lvl="2" algn="just"/>
            <a:r>
              <a:rPr lang="en-US" dirty="0"/>
              <a:t>This theory does not predict the magnetic behaviors of complexes. This theory only predicts the number of unpaired electrons. </a:t>
            </a:r>
          </a:p>
          <a:p>
            <a:pPr algn="just"/>
            <a:endParaRPr lang="en-US" dirty="0"/>
          </a:p>
        </p:txBody>
      </p:sp>
    </p:spTree>
    <p:extLst>
      <p:ext uri="{BB962C8B-B14F-4D97-AF65-F5344CB8AC3E}">
        <p14:creationId xmlns:p14="http://schemas.microsoft.com/office/powerpoint/2010/main" val="103332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362200"/>
            <a:ext cx="8229600" cy="914400"/>
          </a:xfrm>
        </p:spPr>
        <p:txBody>
          <a:bodyPr/>
          <a:lstStyle/>
          <a:p>
            <a:pPr algn="ctr"/>
            <a:r>
              <a:rPr lang="en-US" dirty="0" smtClean="0">
                <a:latin typeface="+mn-lt"/>
              </a:rPr>
              <a:t>Thank you!</a:t>
            </a:r>
            <a:endParaRPr lang="en-US" dirty="0">
              <a:latin typeface="+mn-lt"/>
            </a:endParaRPr>
          </a:p>
        </p:txBody>
      </p:sp>
    </p:spTree>
    <p:extLst>
      <p:ext uri="{BB962C8B-B14F-4D97-AF65-F5344CB8AC3E}">
        <p14:creationId xmlns:p14="http://schemas.microsoft.com/office/powerpoint/2010/main" val="25212307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latin typeface="+mn-lt"/>
              </a:rPr>
              <a:t>Introduction</a:t>
            </a:r>
            <a:r>
              <a:rPr lang="en-US" b="1" dirty="0" smtClean="0">
                <a:latin typeface="+mn-lt"/>
              </a:rPr>
              <a:t> </a:t>
            </a:r>
            <a:endParaRPr lang="en-US" b="1" dirty="0">
              <a:latin typeface="+mn-lt"/>
            </a:endParaRPr>
          </a:p>
        </p:txBody>
      </p:sp>
      <p:sp>
        <p:nvSpPr>
          <p:cNvPr id="4" name="Rectangle 3"/>
          <p:cNvSpPr/>
          <p:nvPr/>
        </p:nvSpPr>
        <p:spPr>
          <a:xfrm>
            <a:off x="533400" y="1295400"/>
            <a:ext cx="8001000" cy="4708981"/>
          </a:xfrm>
          <a:prstGeom prst="rect">
            <a:avLst/>
          </a:prstGeom>
        </p:spPr>
        <p:txBody>
          <a:bodyPr wrap="square">
            <a:spAutoFit/>
          </a:bodyPr>
          <a:lstStyle/>
          <a:p>
            <a:pPr marL="457200" indent="-457200" algn="just">
              <a:buClr>
                <a:srgbClr val="C00000"/>
              </a:buClr>
              <a:buFont typeface="Wingdings" panose="05000000000000000000" pitchFamily="2" charset="2"/>
              <a:buChar char="Ø"/>
            </a:pPr>
            <a:r>
              <a:rPr lang="en-US" sz="2000" dirty="0"/>
              <a:t>The valence bond theory was proposed by Heitler and London to explain the formation of covalent bond quantitatively using quantum mechanics. Later on, Linus Pauling improved this theory by introducing the concept of hybridization. </a:t>
            </a:r>
          </a:p>
          <a:p>
            <a:pPr marL="457200" indent="-457200" algn="just">
              <a:buClr>
                <a:srgbClr val="C00000"/>
              </a:buClr>
              <a:buFont typeface="Wingdings" panose="05000000000000000000" pitchFamily="2" charset="2"/>
              <a:buChar char="Ø"/>
            </a:pPr>
            <a:r>
              <a:rPr lang="en-US" sz="2000" dirty="0" smtClean="0"/>
              <a:t>The VSEPR model based largely on Lewis structures provides relatively simple and straight forward methods for predicting the geometry of molecules. But the Lewis theory of chemical bonding does not clearly explain why chemical bonds exist. </a:t>
            </a:r>
          </a:p>
          <a:p>
            <a:pPr marL="457200" indent="-457200" algn="just">
              <a:buClr>
                <a:srgbClr val="C00000"/>
              </a:buClr>
              <a:buFont typeface="Wingdings" panose="05000000000000000000" pitchFamily="2" charset="2"/>
              <a:buChar char="Ø"/>
            </a:pPr>
            <a:r>
              <a:rPr lang="en-US" sz="2000" dirty="0" smtClean="0"/>
              <a:t>For </a:t>
            </a:r>
            <a:r>
              <a:rPr lang="en-US" sz="2000" dirty="0"/>
              <a:t>a more complete explanation for chemical bond formation we look to quantum Mechanics. In fact, the quantum mechanical studies of chemical bond also provide a means for understanding molecular geometry. </a:t>
            </a:r>
            <a:endParaRPr lang="en-US" sz="2000" dirty="0" smtClean="0"/>
          </a:p>
          <a:p>
            <a:pPr marL="457200" indent="-457200" algn="just">
              <a:buClr>
                <a:srgbClr val="C00000"/>
              </a:buClr>
              <a:buFont typeface="Wingdings" panose="05000000000000000000" pitchFamily="2" charset="2"/>
              <a:buChar char="Ø"/>
            </a:pPr>
            <a:r>
              <a:rPr lang="en-US" sz="2000" dirty="0" smtClean="0"/>
              <a:t>At </a:t>
            </a:r>
            <a:r>
              <a:rPr lang="en-US" sz="2000" dirty="0"/>
              <a:t>present Valence Bond Theory is one of the two quantum mechanical theories used to describe covalent bond formation and the electronic structure of molecules</a:t>
            </a:r>
            <a:r>
              <a:rPr lang="en-US" sz="2000" dirty="0" smtClean="0"/>
              <a:t>.</a:t>
            </a:r>
            <a:endParaRPr lang="en-US" sz="2000" dirty="0"/>
          </a:p>
        </p:txBody>
      </p:sp>
    </p:spTree>
    <p:extLst>
      <p:ext uri="{BB962C8B-B14F-4D97-AF65-F5344CB8AC3E}">
        <p14:creationId xmlns:p14="http://schemas.microsoft.com/office/powerpoint/2010/main" val="359467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latin typeface="+mn-lt"/>
              </a:rPr>
              <a:t>Objectives </a:t>
            </a:r>
            <a:endParaRPr lang="en-US" sz="2800" b="1" dirty="0">
              <a:latin typeface="+mn-lt"/>
            </a:endParaRPr>
          </a:p>
        </p:txBody>
      </p:sp>
      <p:sp>
        <p:nvSpPr>
          <p:cNvPr id="3" name="Content Placeholder 2"/>
          <p:cNvSpPr>
            <a:spLocks noGrp="1"/>
          </p:cNvSpPr>
          <p:nvPr>
            <p:ph sz="quarter" idx="1"/>
          </p:nvPr>
        </p:nvSpPr>
        <p:spPr/>
        <p:txBody>
          <a:bodyPr/>
          <a:lstStyle/>
          <a:p>
            <a:r>
              <a:rPr lang="en-US" b="1" dirty="0"/>
              <a:t>The specific objectives of this assignment are:</a:t>
            </a:r>
          </a:p>
          <a:p>
            <a:pPr lvl="2"/>
            <a:r>
              <a:rPr lang="en-US" sz="2400" dirty="0"/>
              <a:t>To explain the postulates and limitations of the Valence Bond Theory </a:t>
            </a:r>
          </a:p>
          <a:p>
            <a:pPr lvl="2"/>
            <a:r>
              <a:rPr lang="en-US" sz="2400" dirty="0"/>
              <a:t>To explain the formation of Sigma and Pi bonds</a:t>
            </a:r>
          </a:p>
          <a:p>
            <a:pPr lvl="2"/>
            <a:r>
              <a:rPr lang="en-US" sz="2400" dirty="0"/>
              <a:t>To use The Valence Bond Theory to determine the geometry of complex compounds/ions</a:t>
            </a:r>
          </a:p>
          <a:p>
            <a:endParaRPr lang="en-US" dirty="0"/>
          </a:p>
        </p:txBody>
      </p:sp>
    </p:spTree>
    <p:extLst>
      <p:ext uri="{BB962C8B-B14F-4D97-AF65-F5344CB8AC3E}">
        <p14:creationId xmlns:p14="http://schemas.microsoft.com/office/powerpoint/2010/main" val="270312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lgn="ctr"/>
            <a:r>
              <a:rPr lang="en-US" sz="2800" b="1" dirty="0">
                <a:latin typeface="+mn-lt"/>
              </a:rPr>
              <a:t>Postulates the Valence Bond Theory (VBT)</a:t>
            </a:r>
          </a:p>
        </p:txBody>
      </p:sp>
      <p:sp>
        <p:nvSpPr>
          <p:cNvPr id="3" name="Content Placeholder 2"/>
          <p:cNvSpPr>
            <a:spLocks noGrp="1"/>
          </p:cNvSpPr>
          <p:nvPr>
            <p:ph sz="quarter" idx="1"/>
          </p:nvPr>
        </p:nvSpPr>
        <p:spPr/>
        <p:txBody>
          <a:bodyPr>
            <a:normAutofit fontScale="92500" lnSpcReduction="20000"/>
          </a:bodyPr>
          <a:lstStyle/>
          <a:p>
            <a:pPr algn="just"/>
            <a:r>
              <a:rPr lang="en-US" b="1" dirty="0"/>
              <a:t>This theory assumes that:</a:t>
            </a:r>
          </a:p>
          <a:p>
            <a:pPr lvl="1" algn="just"/>
            <a:r>
              <a:rPr lang="en-US" sz="2500" dirty="0">
                <a:solidFill>
                  <a:schemeClr val="tx1"/>
                </a:solidFill>
              </a:rPr>
              <a:t>The overlapping of two half-filled valence orbitals of two different atoms results in the formation of the covalent bond. The overlapping causes the electron density between two bonded atoms to increase. This gives the property of stability to the molecule, greater the extent of overlapping, stronger is the bond formed. </a:t>
            </a:r>
          </a:p>
          <a:p>
            <a:pPr lvl="1" algn="just"/>
            <a:r>
              <a:rPr lang="en-US" sz="2500" dirty="0">
                <a:solidFill>
                  <a:schemeClr val="tx1"/>
                </a:solidFill>
              </a:rPr>
              <a:t>In case the atomic orbitals possess more than one unpaired electron, more than one bond can be formed and electrons paired in the valence shell cannot take part in such a bond formation.</a:t>
            </a:r>
          </a:p>
          <a:p>
            <a:pPr lvl="1" algn="just"/>
            <a:r>
              <a:rPr lang="en-US" sz="2500" dirty="0">
                <a:solidFill>
                  <a:schemeClr val="tx1"/>
                </a:solidFill>
              </a:rPr>
              <a:t>The direction of the covalent bond is along the region of overlapping of the atomic orbitals, i.e. a </a:t>
            </a:r>
            <a:r>
              <a:rPr lang="en-US" sz="2500" u="sng" dirty="0">
                <a:solidFill>
                  <a:srgbClr val="FFC000"/>
                </a:solidFill>
              </a:rPr>
              <a:t>covalent bond</a:t>
            </a:r>
            <a:r>
              <a:rPr lang="en-US" sz="2500" dirty="0">
                <a:solidFill>
                  <a:schemeClr val="tx1"/>
                </a:solidFill>
              </a:rPr>
              <a:t> is directional. </a:t>
            </a:r>
          </a:p>
          <a:p>
            <a:pPr lvl="1" algn="just"/>
            <a:r>
              <a:rPr lang="en-US" sz="2500" dirty="0">
                <a:solidFill>
                  <a:schemeClr val="tx1"/>
                </a:solidFill>
              </a:rPr>
              <a:t>Based on the pattern of overlapping, there are two types of covalent bonds: sigma bond (σ-bond) and a pi bond (π-bond). </a:t>
            </a:r>
            <a:r>
              <a:rPr lang="en-US" dirty="0" smtClean="0"/>
              <a:t> </a:t>
            </a:r>
            <a:endParaRPr lang="en-US" dirty="0"/>
          </a:p>
        </p:txBody>
      </p:sp>
    </p:spTree>
    <p:extLst>
      <p:ext uri="{BB962C8B-B14F-4D97-AF65-F5344CB8AC3E}">
        <p14:creationId xmlns:p14="http://schemas.microsoft.com/office/powerpoint/2010/main" val="36773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800" b="1" dirty="0">
                <a:latin typeface="+mn-lt"/>
              </a:rPr>
              <a:t>Formation of σ-bond (Sigma bond) and </a:t>
            </a:r>
            <a:r>
              <a:rPr lang="en-US" sz="2800" b="1" dirty="0" smtClean="0">
                <a:latin typeface="+mn-lt"/>
              </a:rPr>
              <a:t/>
            </a:r>
            <a:br>
              <a:rPr lang="en-US" sz="2800" b="1" dirty="0" smtClean="0">
                <a:latin typeface="+mn-lt"/>
              </a:rPr>
            </a:br>
            <a:r>
              <a:rPr lang="en-US" sz="2800" b="1" dirty="0" smtClean="0">
                <a:latin typeface="+mn-lt"/>
              </a:rPr>
              <a:t>π-bond </a:t>
            </a:r>
            <a:r>
              <a:rPr lang="en-US" sz="2800" b="1" dirty="0">
                <a:latin typeface="+mn-lt"/>
              </a:rPr>
              <a:t>(Pi bond) </a:t>
            </a:r>
            <a:br>
              <a:rPr lang="en-US" sz="2800" b="1" dirty="0">
                <a:latin typeface="+mn-lt"/>
              </a:rPr>
            </a:br>
            <a:endParaRPr lang="en-US" sz="2800" dirty="0">
              <a:latin typeface="+mn-lt"/>
            </a:endParaRPr>
          </a:p>
        </p:txBody>
      </p:sp>
      <p:sp>
        <p:nvSpPr>
          <p:cNvPr id="5" name="Text Placeholder 4"/>
          <p:cNvSpPr>
            <a:spLocks noGrp="1"/>
          </p:cNvSpPr>
          <p:nvPr>
            <p:ph type="body" idx="1"/>
          </p:nvPr>
        </p:nvSpPr>
        <p:spPr/>
        <p:txBody>
          <a:bodyPr/>
          <a:lstStyle/>
          <a:p>
            <a:r>
              <a:rPr lang="en-US" dirty="0"/>
              <a:t>Formation of </a:t>
            </a:r>
            <a:r>
              <a:rPr lang="en-US" dirty="0" smtClean="0"/>
              <a:t>σ-bond</a:t>
            </a:r>
            <a:endParaRPr lang="en-US" dirty="0"/>
          </a:p>
        </p:txBody>
      </p:sp>
      <p:sp>
        <p:nvSpPr>
          <p:cNvPr id="6" name="Text Placeholder 5"/>
          <p:cNvSpPr>
            <a:spLocks noGrp="1"/>
          </p:cNvSpPr>
          <p:nvPr>
            <p:ph type="body" sz="half" idx="3"/>
          </p:nvPr>
        </p:nvSpPr>
        <p:spPr/>
        <p:txBody>
          <a:bodyPr/>
          <a:lstStyle/>
          <a:p>
            <a:r>
              <a:rPr lang="en-US" dirty="0" smtClean="0"/>
              <a:t>Illustration </a:t>
            </a:r>
            <a:endParaRPr lang="en-US" dirty="0"/>
          </a:p>
        </p:txBody>
      </p:sp>
      <p:sp>
        <p:nvSpPr>
          <p:cNvPr id="8" name="Content Placeholder 7"/>
          <p:cNvSpPr>
            <a:spLocks noGrp="1"/>
          </p:cNvSpPr>
          <p:nvPr>
            <p:ph sz="quarter" idx="2"/>
          </p:nvPr>
        </p:nvSpPr>
        <p:spPr/>
        <p:txBody>
          <a:bodyPr>
            <a:normAutofit fontScale="77500" lnSpcReduction="20000"/>
          </a:bodyPr>
          <a:lstStyle/>
          <a:p>
            <a:pPr algn="just"/>
            <a:r>
              <a:rPr lang="en-US" dirty="0" smtClean="0"/>
              <a:t>A </a:t>
            </a:r>
            <a:r>
              <a:rPr lang="en-US" dirty="0"/>
              <a:t>sigma bond (symbol: σ) is a covalent bond formed via the linear overlap of two orbitals (head to head overlapping) </a:t>
            </a:r>
            <a:r>
              <a:rPr lang="en-US" dirty="0" smtClean="0"/>
              <a:t>i.e. the σ-bond is formed </a:t>
            </a:r>
            <a:r>
              <a:rPr lang="en-US" dirty="0"/>
              <a:t>due to overlapping of atomic </a:t>
            </a:r>
            <a:r>
              <a:rPr lang="en-US" dirty="0" smtClean="0"/>
              <a:t>orbitals </a:t>
            </a:r>
            <a:r>
              <a:rPr lang="en-US" dirty="0"/>
              <a:t>along the inter nucleus </a:t>
            </a:r>
            <a:r>
              <a:rPr lang="en-US" dirty="0" smtClean="0"/>
              <a:t>axis. It </a:t>
            </a:r>
            <a:r>
              <a:rPr lang="en-US" dirty="0"/>
              <a:t>is a stronger bond and cylindrically symmetrical. </a:t>
            </a:r>
            <a:endParaRPr lang="en-US" dirty="0" smtClean="0"/>
          </a:p>
          <a:p>
            <a:pPr algn="just"/>
            <a:r>
              <a:rPr lang="en-US" dirty="0" smtClean="0"/>
              <a:t>Depending </a:t>
            </a:r>
            <a:r>
              <a:rPr lang="en-US" dirty="0"/>
              <a:t>on the types of orbital's overlapping, the σ-bond is divided into </a:t>
            </a:r>
            <a:r>
              <a:rPr lang="en-US" dirty="0" smtClean="0"/>
              <a:t>the following </a:t>
            </a:r>
            <a:r>
              <a:rPr lang="en-US" dirty="0"/>
              <a:t>types: </a:t>
            </a:r>
          </a:p>
          <a:p>
            <a:pPr lvl="2" algn="just"/>
            <a:r>
              <a:rPr lang="en-US" b="1" dirty="0" smtClean="0"/>
              <a:t>σ </a:t>
            </a:r>
            <a:r>
              <a:rPr lang="en-US" b="1" baseline="-25000" dirty="0"/>
              <a:t>s-s </a:t>
            </a:r>
            <a:r>
              <a:rPr lang="en-US" b="1" dirty="0"/>
              <a:t>bond,</a:t>
            </a:r>
            <a:r>
              <a:rPr lang="en-US" dirty="0"/>
              <a:t> </a:t>
            </a:r>
            <a:endParaRPr lang="en-US" dirty="0" smtClean="0"/>
          </a:p>
          <a:p>
            <a:pPr lvl="2" algn="just"/>
            <a:r>
              <a:rPr lang="en-US" b="1" dirty="0" err="1" smtClean="0"/>
              <a:t>σ</a:t>
            </a:r>
            <a:r>
              <a:rPr lang="en-US" b="1" baseline="-25000" dirty="0" err="1" smtClean="0"/>
              <a:t>p</a:t>
            </a:r>
            <a:r>
              <a:rPr lang="en-US" b="1" baseline="-25000" dirty="0" smtClean="0"/>
              <a:t>-p </a:t>
            </a:r>
            <a:r>
              <a:rPr lang="en-US" b="1" dirty="0"/>
              <a:t>bond, and  </a:t>
            </a:r>
            <a:endParaRPr lang="en-US" b="1" dirty="0" smtClean="0"/>
          </a:p>
          <a:p>
            <a:pPr lvl="2" algn="just"/>
            <a:r>
              <a:rPr lang="en-US" b="1" dirty="0" err="1" smtClean="0"/>
              <a:t>σ</a:t>
            </a:r>
            <a:r>
              <a:rPr lang="en-US" b="1" baseline="-25000" dirty="0" err="1" smtClean="0"/>
              <a:t>s</a:t>
            </a:r>
            <a:r>
              <a:rPr lang="en-US" b="1" baseline="-25000" dirty="0" smtClean="0"/>
              <a:t>-p </a:t>
            </a:r>
            <a:r>
              <a:rPr lang="en-US" b="1" dirty="0"/>
              <a:t>bond. </a:t>
            </a:r>
            <a:r>
              <a:rPr lang="en-US" dirty="0" smtClean="0"/>
              <a:t> </a:t>
            </a:r>
            <a:endParaRPr lang="en-US" dirty="0"/>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800600" y="2209800"/>
            <a:ext cx="4038600" cy="183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54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1000"/>
                                        <p:tgtEl>
                                          <p:spTgt spid="8">
                                            <p:txEl>
                                              <p:pRg st="3" end="3"/>
                                            </p:txEl>
                                          </p:spTgt>
                                        </p:tgtEl>
                                      </p:cBhvr>
                                    </p:animEffect>
                                    <p:anim calcmode="lin" valueType="num">
                                      <p:cBhvr>
                                        <p:cTn id="3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1000"/>
                                        <p:tgtEl>
                                          <p:spTgt spid="8">
                                            <p:txEl>
                                              <p:pRg st="4" end="4"/>
                                            </p:txEl>
                                          </p:spTgt>
                                        </p:tgtEl>
                                      </p:cBhvr>
                                    </p:animEffect>
                                    <p:anim calcmode="lin" valueType="num">
                                      <p:cBhvr>
                                        <p:cTn id="3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1000"/>
                                        <p:tgtEl>
                                          <p:spTgt spid="6">
                                            <p:txEl>
                                              <p:pRg st="0" end="0"/>
                                            </p:txEl>
                                          </p:spTgt>
                                        </p:tgtEl>
                                      </p:cBhvr>
                                    </p:animEffect>
                                    <p:anim calcmode="lin" valueType="num">
                                      <p:cBhvr>
                                        <p:cTn id="4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fade">
                                      <p:cBhvr>
                                        <p:cTn id="50" dur="1000"/>
                                        <p:tgtEl>
                                          <p:spTgt spid="1026"/>
                                        </p:tgtEl>
                                      </p:cBhvr>
                                    </p:animEffect>
                                    <p:anim calcmode="lin" valueType="num">
                                      <p:cBhvr>
                                        <p:cTn id="51" dur="1000" fill="hold"/>
                                        <p:tgtEl>
                                          <p:spTgt spid="1026"/>
                                        </p:tgtEl>
                                        <p:attrNameLst>
                                          <p:attrName>ppt_x</p:attrName>
                                        </p:attrNameLst>
                                      </p:cBhvr>
                                      <p:tavLst>
                                        <p:tav tm="0">
                                          <p:val>
                                            <p:strVal val="#ppt_x"/>
                                          </p:val>
                                        </p:tav>
                                        <p:tav tm="100000">
                                          <p:val>
                                            <p:strVal val="#ppt_x"/>
                                          </p:val>
                                        </p:tav>
                                      </p:tavLst>
                                    </p:anim>
                                    <p:anim calcmode="lin" valueType="num">
                                      <p:cBhvr>
                                        <p:cTn id="5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latin typeface="+mn-lt"/>
              </a:rPr>
              <a:t>Formation of σ-bond (Sigma bond) and </a:t>
            </a:r>
            <a:r>
              <a:rPr lang="en-US" sz="2800" b="1" dirty="0" smtClean="0">
                <a:latin typeface="+mn-lt"/>
              </a:rPr>
              <a:t/>
            </a:r>
            <a:br>
              <a:rPr lang="en-US" sz="2800" b="1" dirty="0" smtClean="0">
                <a:latin typeface="+mn-lt"/>
              </a:rPr>
            </a:br>
            <a:r>
              <a:rPr lang="en-US" sz="2800" b="1" dirty="0" smtClean="0">
                <a:latin typeface="+mn-lt"/>
              </a:rPr>
              <a:t>π-bond </a:t>
            </a:r>
            <a:r>
              <a:rPr lang="en-US" sz="2800" b="1" dirty="0">
                <a:latin typeface="+mn-lt"/>
              </a:rPr>
              <a:t>(Pi bond)</a:t>
            </a:r>
            <a:endParaRPr lang="en-US" sz="2800" dirty="0">
              <a:latin typeface="+mn-lt"/>
            </a:endParaRPr>
          </a:p>
        </p:txBody>
      </p:sp>
      <p:sp>
        <p:nvSpPr>
          <p:cNvPr id="3" name="Text Placeholder 2"/>
          <p:cNvSpPr>
            <a:spLocks noGrp="1"/>
          </p:cNvSpPr>
          <p:nvPr>
            <p:ph type="body" idx="1"/>
          </p:nvPr>
        </p:nvSpPr>
        <p:spPr/>
        <p:txBody>
          <a:bodyPr/>
          <a:lstStyle/>
          <a:p>
            <a:r>
              <a:rPr lang="en-US" dirty="0"/>
              <a:t>Formation of </a:t>
            </a:r>
            <a:r>
              <a:rPr lang="en-US" dirty="0" smtClean="0"/>
              <a:t>π-bond</a:t>
            </a:r>
            <a:endParaRPr lang="en-US" dirty="0"/>
          </a:p>
        </p:txBody>
      </p:sp>
      <p:sp>
        <p:nvSpPr>
          <p:cNvPr id="4" name="Text Placeholder 3"/>
          <p:cNvSpPr>
            <a:spLocks noGrp="1"/>
          </p:cNvSpPr>
          <p:nvPr>
            <p:ph type="body" sz="half" idx="3"/>
          </p:nvPr>
        </p:nvSpPr>
        <p:spPr/>
        <p:txBody>
          <a:bodyPr/>
          <a:lstStyle/>
          <a:p>
            <a:r>
              <a:rPr lang="en-US" dirty="0"/>
              <a:t>Illustration</a:t>
            </a:r>
          </a:p>
        </p:txBody>
      </p:sp>
      <p:sp>
        <p:nvSpPr>
          <p:cNvPr id="5" name="Content Placeholder 4"/>
          <p:cNvSpPr>
            <a:spLocks noGrp="1"/>
          </p:cNvSpPr>
          <p:nvPr>
            <p:ph sz="quarter" idx="2"/>
          </p:nvPr>
        </p:nvSpPr>
        <p:spPr/>
        <p:txBody>
          <a:bodyPr>
            <a:normAutofit fontScale="92500" lnSpcReduction="20000"/>
          </a:bodyPr>
          <a:lstStyle/>
          <a:p>
            <a:pPr algn="just"/>
            <a:r>
              <a:rPr lang="en-US" dirty="0" smtClean="0"/>
              <a:t>A </a:t>
            </a:r>
            <a:r>
              <a:rPr lang="en-US" dirty="0"/>
              <a:t>pi bond (symbol: π) is a covalent bond formed via parallel overlap of two orbitals (side to side overlapping). In this bond, the electron density is present above and below the inter-nuclear axis. It is relatively a weaker bond since the electrons are not strongly attracted by the nuclei of bonding atoms.</a:t>
            </a:r>
          </a:p>
          <a:p>
            <a:endParaRPr lang="en-US" dirty="0"/>
          </a:p>
        </p:txBody>
      </p:sp>
      <p:pic>
        <p:nvPicPr>
          <p:cNvPr id="7" name="Content Placeholder 6"/>
          <p:cNvPicPr>
            <a:picLocks noGrp="1"/>
          </p:cNvPicPr>
          <p:nvPr>
            <p:ph sz="quarter" idx="4"/>
          </p:nvPr>
        </p:nvPicPr>
        <p:blipFill>
          <a:blip r:embed="rId2"/>
          <a:stretch>
            <a:fillRect/>
          </a:stretch>
        </p:blipFill>
        <p:spPr>
          <a:xfrm>
            <a:off x="4572000" y="2286000"/>
            <a:ext cx="4038600" cy="2069247"/>
          </a:xfrm>
          <a:prstGeom prst="rect">
            <a:avLst/>
          </a:prstGeom>
        </p:spPr>
      </p:pic>
    </p:spTree>
    <p:extLst>
      <p:ext uri="{BB962C8B-B14F-4D97-AF65-F5344CB8AC3E}">
        <p14:creationId xmlns:p14="http://schemas.microsoft.com/office/powerpoint/2010/main" val="178526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76200"/>
            <a:ext cx="8229600" cy="990600"/>
          </a:xfrm>
        </p:spPr>
        <p:txBody>
          <a:bodyPr>
            <a:noAutofit/>
          </a:bodyPr>
          <a:lstStyle/>
          <a:p>
            <a:pPr algn="ctr"/>
            <a:r>
              <a:rPr lang="en-US" sz="2800" b="1" dirty="0">
                <a:latin typeface="+mn-lt"/>
              </a:rPr>
              <a:t>Postulates of the Valence Bond Theory in </a:t>
            </a:r>
            <a:r>
              <a:rPr lang="en-US" sz="2800" b="1" dirty="0" smtClean="0">
                <a:latin typeface="+mn-lt"/>
              </a:rPr>
              <a:t>coordinated Complex Compounds/ions</a:t>
            </a:r>
            <a:endParaRPr lang="en-US" sz="2800" dirty="0">
              <a:latin typeface="+mn-lt"/>
            </a:endParaRPr>
          </a:p>
        </p:txBody>
      </p:sp>
      <p:sp>
        <p:nvSpPr>
          <p:cNvPr id="8" name="Content Placeholder 7"/>
          <p:cNvSpPr>
            <a:spLocks noGrp="1"/>
          </p:cNvSpPr>
          <p:nvPr>
            <p:ph sz="quarter" idx="1"/>
          </p:nvPr>
        </p:nvSpPr>
        <p:spPr/>
        <p:txBody>
          <a:bodyPr>
            <a:normAutofit fontScale="85000" lnSpcReduction="10000"/>
          </a:bodyPr>
          <a:lstStyle/>
          <a:p>
            <a:pPr algn="just"/>
            <a:r>
              <a:rPr lang="en-US" b="1" dirty="0"/>
              <a:t>This theory assumes that:</a:t>
            </a:r>
          </a:p>
          <a:p>
            <a:pPr lvl="0" algn="just"/>
            <a:r>
              <a:rPr lang="en-US" dirty="0"/>
              <a:t>The central metal atom or ion makes available a number of empty s, p, and d atomic orbitals equal to its coordination number. These vacant orbitals hybridize together to form hybrid orbitals which are the same in number as the atomic orbitals hybridizing together. These hybrid orbitals are vacant, equivalent in energy, and have different geometry.</a:t>
            </a:r>
          </a:p>
          <a:p>
            <a:pPr lvl="0" algn="just"/>
            <a:r>
              <a:rPr lang="en-US" dirty="0"/>
              <a:t>The ligands have at least one σ-orbital containing a lone pair of electrons</a:t>
            </a:r>
          </a:p>
          <a:p>
            <a:pPr lvl="0" algn="just"/>
            <a:r>
              <a:rPr lang="en-US" dirty="0"/>
              <a:t>Vacant hybrid orbitals of the metal atoms or ions overlap with the filled sigma orbitals of the ligands to form ligand </a:t>
            </a:r>
            <a:r>
              <a:rPr lang="en-US" dirty="0">
                <a:sym typeface="Symbol"/>
              </a:rPr>
              <a:t></a:t>
            </a:r>
            <a:r>
              <a:rPr lang="en-US" dirty="0"/>
              <a:t>metal σ-orbital.</a:t>
            </a:r>
          </a:p>
          <a:p>
            <a:pPr lvl="0" algn="just"/>
            <a:r>
              <a:rPr lang="en-US" dirty="0"/>
              <a:t>The non-bonding electrons of the metal atoms or ions are then rearranged in the metal orbitals which do not participate in forming the hybrid orbitals. The rearrangement of non-bonding electrons takes place according to Hund’s rule.</a:t>
            </a:r>
          </a:p>
          <a:p>
            <a:pPr algn="just"/>
            <a:endParaRPr lang="en-US" dirty="0"/>
          </a:p>
        </p:txBody>
      </p:sp>
    </p:spTree>
    <p:extLst>
      <p:ext uri="{BB962C8B-B14F-4D97-AF65-F5344CB8AC3E}">
        <p14:creationId xmlns:p14="http://schemas.microsoft.com/office/powerpoint/2010/main" val="296177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0"/>
            <a:ext cx="8229600" cy="1219200"/>
          </a:xfrm>
        </p:spPr>
        <p:txBody>
          <a:bodyPr>
            <a:normAutofit fontScale="90000"/>
          </a:bodyPr>
          <a:lstStyle/>
          <a:p>
            <a:pPr algn="ctr"/>
            <a:r>
              <a:rPr lang="en-US" sz="2800" b="1" dirty="0">
                <a:latin typeface="+mn-lt"/>
              </a:rPr>
              <a:t>Important types of hybridization found in the first row transition metal complexes and the geometry of the </a:t>
            </a:r>
            <a:r>
              <a:rPr lang="en-US" sz="2800" b="1" dirty="0" smtClean="0">
                <a:latin typeface="+mn-lt"/>
              </a:rPr>
              <a:t>complexes </a:t>
            </a:r>
            <a:endParaRPr lang="en-US" sz="2800" dirty="0">
              <a:latin typeface="+mn-lt"/>
            </a:endParaRPr>
          </a:p>
        </p:txBody>
      </p:sp>
      <mc:AlternateContent xmlns:mc="http://schemas.openxmlformats.org/markup-compatibility/2006" xmlns:a14="http://schemas.microsoft.com/office/drawing/2010/main">
        <mc:Choice Requires="a14">
          <p:graphicFrame>
            <p:nvGraphicFramePr>
              <p:cNvPr id="9" name="Content Placeholder 8"/>
              <p:cNvGraphicFramePr>
                <a:graphicFrameLocks noGrp="1"/>
              </p:cNvGraphicFramePr>
              <p:nvPr>
                <p:ph sz="quarter" idx="1"/>
                <p:extLst>
                  <p:ext uri="{D42A27DB-BD31-4B8C-83A1-F6EECF244321}">
                    <p14:modId xmlns:p14="http://schemas.microsoft.com/office/powerpoint/2010/main" val="3418373816"/>
                  </p:ext>
                </p:extLst>
              </p:nvPr>
            </p:nvGraphicFramePr>
            <p:xfrm>
              <a:off x="381000" y="1298460"/>
              <a:ext cx="8534400" cy="5010134"/>
            </p:xfrm>
            <a:graphic>
              <a:graphicData uri="http://schemas.openxmlformats.org/drawingml/2006/table">
                <a:tbl>
                  <a:tblPr firstRow="1" firstCol="1" bandRow="1">
                    <a:tableStyleId>{5C22544A-7EE6-4342-B048-85BDC9FD1C3A}</a:tableStyleId>
                  </a:tblPr>
                  <a:tblGrid>
                    <a:gridCol w="1379621"/>
                    <a:gridCol w="3529262"/>
                    <a:gridCol w="1443791"/>
                    <a:gridCol w="2181726"/>
                  </a:tblGrid>
                  <a:tr h="1109861">
                    <a:tc>
                      <a:txBody>
                        <a:bodyPr/>
                        <a:lstStyle/>
                        <a:p>
                          <a:pPr marL="0" marR="0" algn="ctr">
                            <a:lnSpc>
                              <a:spcPct val="115000"/>
                            </a:lnSpc>
                            <a:spcBef>
                              <a:spcPts val="0"/>
                            </a:spcBef>
                            <a:spcAft>
                              <a:spcPts val="0"/>
                            </a:spcAft>
                          </a:pPr>
                          <a:r>
                            <a:rPr lang="en-US" sz="1400" b="1" dirty="0">
                              <a:effectLst/>
                            </a:rPr>
                            <a:t>Coordination number of the central metal atom/ion</a:t>
                          </a:r>
                          <a:endParaRPr lang="en-US" sz="1400" b="1" dirty="0">
                            <a:effectLst/>
                            <a:latin typeface="Times New Roman"/>
                            <a:ea typeface="Calibri"/>
                            <a:cs typeface="Times New Roman"/>
                          </a:endParaRPr>
                        </a:p>
                      </a:txBody>
                      <a:tcPr marL="49703" marR="49703" marT="0" marB="0"/>
                    </a:tc>
                    <a:tc>
                      <a:txBody>
                        <a:bodyPr/>
                        <a:lstStyle/>
                        <a:p>
                          <a:pPr marL="0" marR="0" algn="ctr">
                            <a:lnSpc>
                              <a:spcPct val="115000"/>
                            </a:lnSpc>
                            <a:spcBef>
                              <a:spcPts val="0"/>
                            </a:spcBef>
                            <a:spcAft>
                              <a:spcPts val="0"/>
                            </a:spcAft>
                          </a:pPr>
                          <a:r>
                            <a:rPr lang="en-US" sz="1400" b="1" dirty="0">
                              <a:effectLst/>
                            </a:rPr>
                            <a:t>Type of hybridization undergone by the central metal atom/ion</a:t>
                          </a:r>
                          <a:endParaRPr lang="en-US" sz="1400" b="1" dirty="0">
                            <a:effectLst/>
                            <a:latin typeface="Times New Roman"/>
                            <a:ea typeface="Calibri"/>
                            <a:cs typeface="Times New Roman"/>
                          </a:endParaRPr>
                        </a:p>
                      </a:txBody>
                      <a:tcPr marL="49703" marR="49703" marT="0" marB="0"/>
                    </a:tc>
                    <a:tc>
                      <a:txBody>
                        <a:bodyPr/>
                        <a:lstStyle/>
                        <a:p>
                          <a:pPr marL="0" marR="0" algn="ctr">
                            <a:lnSpc>
                              <a:spcPct val="115000"/>
                            </a:lnSpc>
                            <a:spcBef>
                              <a:spcPts val="0"/>
                            </a:spcBef>
                            <a:spcAft>
                              <a:spcPts val="0"/>
                            </a:spcAft>
                          </a:pPr>
                          <a:r>
                            <a:rPr lang="en-US" sz="1400" b="1" dirty="0">
                              <a:effectLst/>
                            </a:rPr>
                            <a:t>Geometry of the complex</a:t>
                          </a:r>
                          <a:endParaRPr lang="en-US" sz="1400" b="1" dirty="0">
                            <a:effectLst/>
                            <a:latin typeface="Times New Roman"/>
                            <a:ea typeface="Calibri"/>
                            <a:cs typeface="Times New Roman"/>
                          </a:endParaRPr>
                        </a:p>
                      </a:txBody>
                      <a:tcPr marL="49703" marR="49703" marT="0" marB="0"/>
                    </a:tc>
                    <a:tc>
                      <a:txBody>
                        <a:bodyPr/>
                        <a:lstStyle/>
                        <a:p>
                          <a:pPr marL="0" marR="0" algn="ctr">
                            <a:lnSpc>
                              <a:spcPct val="115000"/>
                            </a:lnSpc>
                            <a:spcBef>
                              <a:spcPts val="0"/>
                            </a:spcBef>
                            <a:spcAft>
                              <a:spcPts val="0"/>
                            </a:spcAft>
                          </a:pPr>
                          <a:r>
                            <a:rPr lang="en-US" sz="1400" b="1" dirty="0">
                              <a:effectLst/>
                            </a:rPr>
                            <a:t>Examples of complexes</a:t>
                          </a:r>
                          <a:endParaRPr lang="en-US" sz="1400" b="1" dirty="0">
                            <a:effectLst/>
                            <a:latin typeface="Times New Roman"/>
                            <a:ea typeface="Calibri"/>
                            <a:cs typeface="Times New Roman"/>
                          </a:endParaRPr>
                        </a:p>
                      </a:txBody>
                      <a:tcPr marL="49703" marR="49703" marT="0" marB="0"/>
                    </a:tc>
                  </a:tr>
                  <a:tr h="579058">
                    <a:tc>
                      <a:txBody>
                        <a:bodyPr/>
                        <a:lstStyle/>
                        <a:p>
                          <a:pPr marL="0" marR="0" algn="ctr">
                            <a:lnSpc>
                              <a:spcPct val="150000"/>
                            </a:lnSpc>
                            <a:spcBef>
                              <a:spcPts val="0"/>
                            </a:spcBef>
                            <a:spcAft>
                              <a:spcPts val="0"/>
                            </a:spcAft>
                          </a:pPr>
                          <a:r>
                            <a:rPr lang="en-US" sz="1400" b="1" dirty="0">
                              <a:effectLst/>
                            </a:rPr>
                            <a:t>2</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r>
                            <a:rPr lang="en-US" sz="1400" b="1" dirty="0">
                              <a:effectLst/>
                            </a:rPr>
                            <a:t>sp(4s, 4p</a:t>
                          </a:r>
                          <a:r>
                            <a:rPr lang="en-US" sz="1400" b="1" baseline="-25000" dirty="0">
                              <a:effectLst/>
                            </a:rPr>
                            <a:t>x</a:t>
                          </a:r>
                          <a:r>
                            <a:rPr lang="en-US" sz="1400" b="1" dirty="0">
                              <a:effectLst/>
                            </a:rPr>
                            <a:t>)</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r>
                            <a:rPr lang="en-US" sz="1400" b="1">
                              <a:effectLst/>
                            </a:rPr>
                            <a:t>Linear or diagonal</a:t>
                          </a:r>
                          <a:endParaRPr lang="en-US" sz="1400" b="1">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𝐂𝐮𝐂𝐥</m:t>
                                          </m:r>
                                        </m:e>
                                        <m:sub>
                                          <m:r>
                                            <a:rPr lang="en-US" sz="1400" b="1" i="1">
                                              <a:effectLst/>
                                              <a:latin typeface="Cambria Math"/>
                                            </a:rPr>
                                            <m:t>𝟐</m:t>
                                          </m:r>
                                        </m:sub>
                                      </m:sSub>
                                    </m:e>
                                  </m:d>
                                </m:e>
                                <m:sup>
                                  <m:r>
                                    <a:rPr lang="en-US" sz="1400" b="1">
                                      <a:effectLst/>
                                      <a:latin typeface="Cambria Math"/>
                                    </a:rPr>
                                    <m:t>−</m:t>
                                  </m:r>
                                </m:sup>
                              </m:sSup>
                            </m:oMath>
                          </a14:m>
                          <a:r>
                            <a:rPr lang="en-US" sz="1400" b="1">
                              <a:effectLst/>
                            </a:rPr>
                            <a:t>, </a:t>
                          </a: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𝐂𝐮</m:t>
                                          </m:r>
                                          <m:d>
                                            <m:dPr>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𝐍𝐇</m:t>
                                                  </m:r>
                                                </m:e>
                                                <m:sub>
                                                  <m:r>
                                                    <a:rPr lang="en-US" sz="1400" b="1" i="1">
                                                      <a:effectLst/>
                                                      <a:latin typeface="Cambria Math"/>
                                                    </a:rPr>
                                                    <m:t>𝟑</m:t>
                                                  </m:r>
                                                </m:sub>
                                              </m:sSub>
                                            </m:e>
                                          </m:d>
                                        </m:e>
                                        <m:sub>
                                          <m:r>
                                            <a:rPr lang="en-US" sz="1400" b="1" i="1">
                                              <a:effectLst/>
                                              <a:latin typeface="Cambria Math"/>
                                            </a:rPr>
                                            <m:t>𝟐</m:t>
                                          </m:r>
                                        </m:sub>
                                      </m:sSub>
                                    </m:e>
                                  </m:d>
                                </m:e>
                                <m:sup>
                                  <m:r>
                                    <a:rPr lang="en-US" sz="1400" b="1">
                                      <a:effectLst/>
                                      <a:latin typeface="Cambria Math"/>
                                    </a:rPr>
                                    <m:t>+</m:t>
                                  </m:r>
                                </m:sup>
                              </m:sSup>
                            </m:oMath>
                          </a14:m>
                          <a:endParaRPr lang="en-US" sz="1400" b="1">
                            <a:effectLst/>
                            <a:latin typeface="Times New Roman"/>
                            <a:ea typeface="Calibri"/>
                            <a:cs typeface="Times New Roman"/>
                          </a:endParaRPr>
                        </a:p>
                      </a:txBody>
                      <a:tcPr marL="49703" marR="49703" marT="0" marB="0"/>
                    </a:tc>
                  </a:tr>
                  <a:tr h="1158117">
                    <a:tc>
                      <a:txBody>
                        <a:bodyPr/>
                        <a:lstStyle/>
                        <a:p>
                          <a:pPr marL="0" marR="0" algn="ctr">
                            <a:lnSpc>
                              <a:spcPct val="150000"/>
                            </a:lnSpc>
                            <a:spcBef>
                              <a:spcPts val="0"/>
                            </a:spcBef>
                            <a:spcAft>
                              <a:spcPts val="0"/>
                            </a:spcAft>
                          </a:pPr>
                          <a:r>
                            <a:rPr lang="en-US" sz="1400" b="1">
                              <a:effectLst/>
                            </a:rPr>
                            <a:t>3</a:t>
                          </a:r>
                          <a:endParaRPr lang="en-US" sz="1400" b="1">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r>
                                    <a:rPr lang="en-US" sz="1400" b="1" i="1">
                                      <a:effectLst/>
                                      <a:latin typeface="Cambria Math"/>
                                    </a:rPr>
                                    <m:t>𝐬𝐩</m:t>
                                  </m:r>
                                </m:e>
                                <m:sup>
                                  <m:r>
                                    <a:rPr lang="en-US" sz="1400" b="1" i="1">
                                      <a:effectLst/>
                                      <a:latin typeface="Cambria Math"/>
                                    </a:rPr>
                                    <m:t>𝟐</m:t>
                                  </m:r>
                                </m:sup>
                              </m:sSup>
                              <m:r>
                                <a:rPr lang="en-US" sz="1400" b="1">
                                  <a:effectLst/>
                                  <a:latin typeface="Cambria Math"/>
                                </a:rPr>
                                <m:t>(</m:t>
                              </m:r>
                              <m:r>
                                <a:rPr lang="en-US" sz="1400" b="1" i="1">
                                  <a:effectLst/>
                                  <a:latin typeface="Cambria Math"/>
                                </a:rPr>
                                <m:t>𝟒𝐬</m:t>
                              </m:r>
                              <m:r>
                                <a:rPr lang="en-US" sz="1400" b="1">
                                  <a:effectLst/>
                                  <a:latin typeface="Cambria Math"/>
                                </a:rPr>
                                <m:t>, </m:t>
                              </m:r>
                              <m:r>
                                <a:rPr lang="en-US" sz="1400" b="1" i="1">
                                  <a:effectLst/>
                                  <a:latin typeface="Cambria Math"/>
                                </a:rPr>
                                <m:t>𝟒</m:t>
                              </m:r>
                              <m:sSub>
                                <m:sSubPr>
                                  <m:ctrlPr>
                                    <a:rPr lang="en-US" sz="1400" b="1" i="1">
                                      <a:effectLst/>
                                      <a:latin typeface="Cambria Math"/>
                                    </a:rPr>
                                  </m:ctrlPr>
                                </m:sSubPr>
                                <m:e>
                                  <m:r>
                                    <a:rPr lang="en-US" sz="1400" b="1" i="1">
                                      <a:effectLst/>
                                      <a:latin typeface="Cambria Math"/>
                                    </a:rPr>
                                    <m:t>𝐩</m:t>
                                  </m:r>
                                </m:e>
                                <m:sub>
                                  <m:r>
                                    <a:rPr lang="en-US" sz="1400" b="1" i="1">
                                      <a:effectLst/>
                                      <a:latin typeface="Cambria Math"/>
                                    </a:rPr>
                                    <m:t>𝐱</m:t>
                                  </m:r>
                                </m:sub>
                              </m:sSub>
                              <m:r>
                                <a:rPr lang="en-US" sz="1400" b="1">
                                  <a:effectLst/>
                                  <a:latin typeface="Cambria Math"/>
                                </a:rPr>
                                <m:t>, </m:t>
                              </m:r>
                              <m:sSub>
                                <m:sSubPr>
                                  <m:ctrlPr>
                                    <a:rPr lang="en-US" sz="1400" b="1" i="1">
                                      <a:effectLst/>
                                      <a:latin typeface="Cambria Math"/>
                                    </a:rPr>
                                  </m:ctrlPr>
                                </m:sSubPr>
                                <m:e>
                                  <m:r>
                                    <a:rPr lang="en-US" sz="1400" b="1" i="1">
                                      <a:effectLst/>
                                      <a:latin typeface="Cambria Math"/>
                                    </a:rPr>
                                    <m:t>𝟒𝐩</m:t>
                                  </m:r>
                                </m:e>
                                <m:sub>
                                  <m:r>
                                    <a:rPr lang="en-US" sz="1400" b="1" i="1">
                                      <a:effectLst/>
                                      <a:latin typeface="Cambria Math"/>
                                    </a:rPr>
                                    <m:t>𝐲</m:t>
                                  </m:r>
                                </m:sub>
                              </m:sSub>
                              <m:r>
                                <a:rPr lang="en-US" sz="1400" b="1">
                                  <a:effectLst/>
                                  <a:latin typeface="Cambria Math"/>
                                </a:rPr>
                                <m:t>)</m:t>
                              </m:r>
                            </m:oMath>
                          </a14:m>
                          <a:r>
                            <a:rPr lang="en-US" sz="1400" b="1" dirty="0">
                              <a:effectLst/>
                            </a:rPr>
                            <a:t> </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r>
                            <a:rPr lang="en-US" sz="1400" b="1" dirty="0">
                              <a:effectLst/>
                            </a:rPr>
                            <a:t>Trigonal planar or equilateral triangle </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p>
                                        <m:sSupPr>
                                          <m:ctrlPr>
                                            <a:rPr lang="en-US" sz="1400" b="1" i="1">
                                              <a:effectLst/>
                                              <a:latin typeface="Cambria Math"/>
                                            </a:rPr>
                                          </m:ctrlPr>
                                        </m:sSupPr>
                                        <m:e>
                                          <m:r>
                                            <a:rPr lang="en-US" sz="1400" b="1" i="1">
                                              <a:effectLst/>
                                              <a:latin typeface="Cambria Math"/>
                                            </a:rPr>
                                            <m:t>𝐂𝐮</m:t>
                                          </m:r>
                                        </m:e>
                                        <m:sup>
                                          <m:r>
                                            <a:rPr lang="en-US" sz="1400" b="1">
                                              <a:effectLst/>
                                              <a:latin typeface="Cambria Math"/>
                                            </a:rPr>
                                            <m:t>+</m:t>
                                          </m:r>
                                        </m:sup>
                                      </m:sSup>
                                      <m:r>
                                        <a:rPr lang="en-US" sz="1400" b="1">
                                          <a:effectLst/>
                                          <a:latin typeface="Cambria Math"/>
                                        </a:rPr>
                                        <m:t>(</m:t>
                                      </m:r>
                                      <m:r>
                                        <a:rPr lang="en-US" sz="1400" b="1" i="1">
                                          <a:effectLst/>
                                          <a:latin typeface="Cambria Math"/>
                                        </a:rPr>
                                        <m:t>𝐒</m:t>
                                      </m:r>
                                      <m:r>
                                        <a:rPr lang="en-US" sz="1400" b="1">
                                          <a:effectLst/>
                                          <a:latin typeface="Cambria Math"/>
                                        </a:rPr>
                                        <m:t>=</m:t>
                                      </m:r>
                                      <m:r>
                                        <a:rPr lang="en-US" sz="1400" b="1" i="1">
                                          <a:effectLst/>
                                          <a:latin typeface="Cambria Math"/>
                                        </a:rPr>
                                        <m:t>𝐂</m:t>
                                      </m:r>
                                      <m:r>
                                        <a:rPr lang="en-US" sz="1400" b="1">
                                          <a:effectLst/>
                                          <a:latin typeface="Cambria Math"/>
                                        </a:rPr>
                                        <m:t>(</m:t>
                                      </m:r>
                                      <m:r>
                                        <a:rPr lang="en-US" sz="1400" b="1" i="1">
                                          <a:effectLst/>
                                          <a:latin typeface="Cambria Math"/>
                                        </a:rPr>
                                        <m:t>𝐞𝐧</m:t>
                                      </m:r>
                                      <m:r>
                                        <a:rPr lang="en-US" sz="1400" b="1">
                                          <a:effectLst/>
                                          <a:latin typeface="Cambria Math"/>
                                        </a:rPr>
                                        <m:t>)</m:t>
                                      </m:r>
                                      <m:sSub>
                                        <m:sSubPr>
                                          <m:ctrlPr>
                                            <a:rPr lang="en-US" sz="1400" b="1" i="1">
                                              <a:effectLst/>
                                              <a:latin typeface="Cambria Math"/>
                                            </a:rPr>
                                          </m:ctrlPr>
                                        </m:sSubPr>
                                        <m:e>
                                          <m:r>
                                            <a:rPr lang="en-US" sz="1400" b="1">
                                              <a:effectLst/>
                                              <a:latin typeface="Cambria Math"/>
                                            </a:rPr>
                                            <m:t>)</m:t>
                                          </m:r>
                                        </m:e>
                                        <m:sub>
                                          <m:r>
                                            <a:rPr lang="en-US" sz="1400" b="1" i="1">
                                              <a:effectLst/>
                                              <a:latin typeface="Cambria Math"/>
                                            </a:rPr>
                                            <m:t>𝟑</m:t>
                                          </m:r>
                                        </m:sub>
                                      </m:sSub>
                                    </m:e>
                                  </m:d>
                                </m:e>
                                <m:sup>
                                  <m:r>
                                    <a:rPr lang="en-US" sz="1400" b="1">
                                      <a:effectLst/>
                                      <a:latin typeface="Cambria Math"/>
                                    </a:rPr>
                                    <m:t>+</m:t>
                                  </m:r>
                                </m:sup>
                              </m:sSup>
                            </m:oMath>
                          </a14:m>
                          <a:r>
                            <a:rPr lang="en-US" sz="1400" b="1">
                              <a:effectLst/>
                            </a:rPr>
                            <a:t>,</a:t>
                          </a:r>
                        </a:p>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p>
                                        <m:sSupPr>
                                          <m:ctrlPr>
                                            <a:rPr lang="en-US" sz="1400" b="1" i="1">
                                              <a:effectLst/>
                                              <a:latin typeface="Cambria Math"/>
                                            </a:rPr>
                                          </m:ctrlPr>
                                        </m:sSupPr>
                                        <m:e>
                                          <m:r>
                                            <a:rPr lang="en-US" sz="1400" b="1" i="1">
                                              <a:effectLst/>
                                              <a:latin typeface="Cambria Math"/>
                                            </a:rPr>
                                            <m:t>𝐂𝐮</m:t>
                                          </m:r>
                                        </m:e>
                                        <m:sup>
                                          <m:r>
                                            <a:rPr lang="en-US" sz="1400" b="1">
                                              <a:effectLst/>
                                              <a:latin typeface="Cambria Math"/>
                                            </a:rPr>
                                            <m:t>+</m:t>
                                          </m:r>
                                        </m:sup>
                                      </m:sSup>
                                      <m:r>
                                        <a:rPr lang="en-US" sz="1400" b="1" i="1">
                                          <a:effectLst/>
                                          <a:latin typeface="Cambria Math"/>
                                        </a:rPr>
                                        <m:t>𝐂</m:t>
                                      </m:r>
                                      <m:r>
                                        <a:rPr lang="en-US" sz="1400" b="1">
                                          <a:effectLst/>
                                          <a:latin typeface="Cambria Math"/>
                                        </a:rPr>
                                        <m:t>(</m:t>
                                      </m:r>
                                      <m:r>
                                        <a:rPr lang="en-US" sz="1400" b="1" i="1">
                                          <a:effectLst/>
                                          <a:latin typeface="Cambria Math"/>
                                        </a:rPr>
                                        <m:t>𝐭𝐮</m:t>
                                      </m:r>
                                      <m:sSub>
                                        <m:sSubPr>
                                          <m:ctrlPr>
                                            <a:rPr lang="en-US" sz="1400" b="1" i="1">
                                              <a:effectLst/>
                                              <a:latin typeface="Cambria Math"/>
                                            </a:rPr>
                                          </m:ctrlPr>
                                        </m:sSubPr>
                                        <m:e>
                                          <m:r>
                                            <a:rPr lang="en-US" sz="1400" b="1">
                                              <a:effectLst/>
                                              <a:latin typeface="Cambria Math"/>
                                            </a:rPr>
                                            <m:t>)</m:t>
                                          </m:r>
                                        </m:e>
                                        <m:sub>
                                          <m:r>
                                            <a:rPr lang="en-US" sz="1400" b="1" i="1">
                                              <a:effectLst/>
                                              <a:latin typeface="Cambria Math"/>
                                            </a:rPr>
                                            <m:t>𝟐</m:t>
                                          </m:r>
                                        </m:sub>
                                      </m:sSub>
                                    </m:e>
                                  </m:d>
                                </m:e>
                                <m:sup>
                                  <m:r>
                                    <a:rPr lang="en-US" sz="1400" b="1" i="1">
                                      <a:effectLst/>
                                      <a:latin typeface="Cambria Math"/>
                                    </a:rPr>
                                    <m:t>𝟎</m:t>
                                  </m:r>
                                </m:sup>
                              </m:sSup>
                            </m:oMath>
                          </a14:m>
                          <a:r>
                            <a:rPr lang="en-US" sz="1400" b="1">
                              <a:effectLst/>
                            </a:rPr>
                            <a:t> (distorted trigonal planar) etc. </a:t>
                          </a:r>
                          <a:endParaRPr lang="en-US" sz="1400" b="1">
                            <a:effectLst/>
                            <a:latin typeface="Times New Roman"/>
                            <a:ea typeface="Calibri"/>
                            <a:cs typeface="Times New Roman"/>
                          </a:endParaRPr>
                        </a:p>
                      </a:txBody>
                      <a:tcPr marL="49703" marR="49703" marT="0" marB="0"/>
                    </a:tc>
                  </a:tr>
                  <a:tr h="579058">
                    <a:tc>
                      <a:txBody>
                        <a:bodyPr/>
                        <a:lstStyle/>
                        <a:p>
                          <a:pPr marL="0" marR="0" algn="ctr">
                            <a:lnSpc>
                              <a:spcPct val="150000"/>
                            </a:lnSpc>
                            <a:spcBef>
                              <a:spcPts val="0"/>
                            </a:spcBef>
                            <a:spcAft>
                              <a:spcPts val="0"/>
                            </a:spcAft>
                          </a:pPr>
                          <a:r>
                            <a:rPr lang="en-US" sz="1400" b="1">
                              <a:effectLst/>
                            </a:rPr>
                            <a:t>4</a:t>
                          </a:r>
                          <a:endParaRPr lang="en-US" sz="1400" b="1">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r>
                                    <a:rPr lang="en-US" sz="1400" b="1" i="1">
                                      <a:effectLst/>
                                      <a:latin typeface="Cambria Math"/>
                                    </a:rPr>
                                    <m:t>𝐝𝐬𝐩</m:t>
                                  </m:r>
                                </m:e>
                                <m:sup>
                                  <m:r>
                                    <a:rPr lang="en-US" sz="1400" b="1" i="1">
                                      <a:effectLst/>
                                      <a:latin typeface="Cambria Math"/>
                                    </a:rPr>
                                    <m:t>𝟐</m:t>
                                  </m:r>
                                </m:sup>
                              </m:sSup>
                              <m:r>
                                <a:rPr lang="en-US" sz="1400" b="1">
                                  <a:effectLst/>
                                  <a:latin typeface="Cambria Math"/>
                                </a:rPr>
                                <m:t>(</m:t>
                              </m:r>
                              <m:r>
                                <a:rPr lang="en-US" sz="1400" b="1" i="1">
                                  <a:effectLst/>
                                  <a:latin typeface="Cambria Math"/>
                                </a:rPr>
                                <m:t>𝟑</m:t>
                              </m:r>
                              <m:sSub>
                                <m:sSubPr>
                                  <m:ctrlPr>
                                    <a:rPr lang="en-US" sz="1400" b="1" i="1">
                                      <a:effectLst/>
                                      <a:latin typeface="Cambria Math"/>
                                    </a:rPr>
                                  </m:ctrlPr>
                                </m:sSubPr>
                                <m:e>
                                  <m:r>
                                    <a:rPr lang="en-US" sz="1400" b="1" i="1">
                                      <a:effectLst/>
                                      <a:latin typeface="Cambria Math"/>
                                    </a:rPr>
                                    <m:t>𝐝</m:t>
                                  </m:r>
                                </m:e>
                                <m:sub>
                                  <m:sSup>
                                    <m:sSupPr>
                                      <m:ctrlPr>
                                        <a:rPr lang="en-US" sz="1400" b="1" i="1">
                                          <a:effectLst/>
                                          <a:latin typeface="Cambria Math"/>
                                        </a:rPr>
                                      </m:ctrlPr>
                                    </m:sSupPr>
                                    <m:e>
                                      <m:r>
                                        <a:rPr lang="en-US" sz="1400" b="1" i="1">
                                          <a:effectLst/>
                                          <a:latin typeface="Cambria Math"/>
                                        </a:rPr>
                                        <m:t>𝐱</m:t>
                                      </m:r>
                                    </m:e>
                                    <m:sup>
                                      <m:r>
                                        <a:rPr lang="en-US" sz="1400" b="1" i="1">
                                          <a:effectLst/>
                                          <a:latin typeface="Cambria Math"/>
                                        </a:rPr>
                                        <m:t>𝟐</m:t>
                                      </m:r>
                                    </m:sup>
                                  </m:sSup>
                                  <m:r>
                                    <a:rPr lang="en-US" sz="1400" b="1">
                                      <a:effectLst/>
                                      <a:latin typeface="Cambria Math"/>
                                    </a:rPr>
                                    <m:t>−</m:t>
                                  </m:r>
                                  <m:sSup>
                                    <m:sSupPr>
                                      <m:ctrlPr>
                                        <a:rPr lang="en-US" sz="1400" b="1" i="1">
                                          <a:effectLst/>
                                          <a:latin typeface="Cambria Math"/>
                                        </a:rPr>
                                      </m:ctrlPr>
                                    </m:sSupPr>
                                    <m:e>
                                      <m:r>
                                        <a:rPr lang="en-US" sz="1400" b="1" i="1">
                                          <a:effectLst/>
                                          <a:latin typeface="Cambria Math"/>
                                        </a:rPr>
                                        <m:t>𝐲</m:t>
                                      </m:r>
                                    </m:e>
                                    <m:sup>
                                      <m:r>
                                        <a:rPr lang="en-US" sz="1400" b="1" i="1">
                                          <a:effectLst/>
                                          <a:latin typeface="Cambria Math"/>
                                        </a:rPr>
                                        <m:t>𝟐</m:t>
                                      </m:r>
                                    </m:sup>
                                  </m:sSup>
                                  <m:r>
                                    <a:rPr lang="en-US" sz="1400" b="1">
                                      <a:effectLst/>
                                      <a:latin typeface="Cambria Math"/>
                                    </a:rPr>
                                    <m:t>,</m:t>
                                  </m:r>
                                </m:sub>
                              </m:sSub>
                              <m:r>
                                <a:rPr lang="en-US" sz="1400" b="1" i="1">
                                  <a:effectLst/>
                                  <a:latin typeface="Cambria Math"/>
                                </a:rPr>
                                <m:t>𝟒𝐬</m:t>
                              </m:r>
                              <m:r>
                                <a:rPr lang="en-US" sz="1400" b="1">
                                  <a:effectLst/>
                                  <a:latin typeface="Cambria Math"/>
                                </a:rPr>
                                <m:t>, </m:t>
                              </m:r>
                              <m:sSub>
                                <m:sSubPr>
                                  <m:ctrlPr>
                                    <a:rPr lang="en-US" sz="1400" b="1" i="1">
                                      <a:effectLst/>
                                      <a:latin typeface="Cambria Math"/>
                                    </a:rPr>
                                  </m:ctrlPr>
                                </m:sSubPr>
                                <m:e>
                                  <m:r>
                                    <a:rPr lang="en-US" sz="1400" b="1" i="1">
                                      <a:effectLst/>
                                      <a:latin typeface="Cambria Math"/>
                                    </a:rPr>
                                    <m:t>𝟒𝐩</m:t>
                                  </m:r>
                                </m:e>
                                <m:sub>
                                  <m:r>
                                    <a:rPr lang="en-US" sz="1400" b="1" i="1">
                                      <a:effectLst/>
                                      <a:latin typeface="Cambria Math"/>
                                    </a:rPr>
                                    <m:t>𝐱</m:t>
                                  </m:r>
                                </m:sub>
                              </m:sSub>
                              <m:r>
                                <a:rPr lang="en-US" sz="1400" b="1">
                                  <a:effectLst/>
                                  <a:latin typeface="Cambria Math"/>
                                </a:rPr>
                                <m:t>,</m:t>
                              </m:r>
                              <m:sSub>
                                <m:sSubPr>
                                  <m:ctrlPr>
                                    <a:rPr lang="en-US" sz="1400" b="1" i="1">
                                      <a:effectLst/>
                                      <a:latin typeface="Cambria Math"/>
                                    </a:rPr>
                                  </m:ctrlPr>
                                </m:sSubPr>
                                <m:e>
                                  <m:r>
                                    <a:rPr lang="en-US" sz="1400" b="1" i="1">
                                      <a:effectLst/>
                                      <a:latin typeface="Cambria Math"/>
                                    </a:rPr>
                                    <m:t>𝟒𝐩</m:t>
                                  </m:r>
                                </m:e>
                                <m:sub>
                                  <m:r>
                                    <a:rPr lang="en-US" sz="1400" b="1" i="1">
                                      <a:effectLst/>
                                      <a:latin typeface="Cambria Math"/>
                                    </a:rPr>
                                    <m:t>𝐲</m:t>
                                  </m:r>
                                </m:sub>
                              </m:sSub>
                              <m:r>
                                <a:rPr lang="en-US" sz="1400" b="1">
                                  <a:effectLst/>
                                  <a:latin typeface="Cambria Math"/>
                                </a:rPr>
                                <m:t>)</m:t>
                              </m:r>
                            </m:oMath>
                          </a14:m>
                          <a:r>
                            <a:rPr lang="en-US" sz="1400" b="1" dirty="0">
                              <a:effectLst/>
                            </a:rPr>
                            <a:t> </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r>
                            <a:rPr lang="en-US" sz="1400" b="1">
                              <a:effectLst/>
                            </a:rPr>
                            <a:t>Square planar</a:t>
                          </a:r>
                          <a:endParaRPr lang="en-US" sz="1400" b="1">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𝐍𝐢</m:t>
                                          </m:r>
                                          <m:r>
                                            <a:rPr lang="en-US" sz="1400" b="1">
                                              <a:effectLst/>
                                              <a:latin typeface="Cambria Math"/>
                                            </a:rPr>
                                            <m:t>(</m:t>
                                          </m:r>
                                          <m:r>
                                            <a:rPr lang="en-US" sz="1400" b="1" i="1">
                                              <a:effectLst/>
                                              <a:latin typeface="Cambria Math"/>
                                            </a:rPr>
                                            <m:t>𝐂𝐍</m:t>
                                          </m:r>
                                          <m:r>
                                            <a:rPr lang="en-US" sz="1400" b="1">
                                              <a:effectLst/>
                                              <a:latin typeface="Cambria Math"/>
                                            </a:rPr>
                                            <m:t>)</m:t>
                                          </m:r>
                                        </m:e>
                                        <m:sub>
                                          <m:r>
                                            <a:rPr lang="en-US" sz="1400" b="1" i="1">
                                              <a:effectLst/>
                                              <a:latin typeface="Cambria Math"/>
                                            </a:rPr>
                                            <m:t>𝟒</m:t>
                                          </m:r>
                                        </m:sub>
                                      </m:sSub>
                                    </m:e>
                                  </m:d>
                                </m:e>
                                <m:sup>
                                  <m:r>
                                    <a:rPr lang="en-US" sz="1400" b="1" i="1">
                                      <a:effectLst/>
                                      <a:latin typeface="Cambria Math"/>
                                    </a:rPr>
                                    <m:t>𝟐</m:t>
                                  </m:r>
                                  <m:r>
                                    <a:rPr lang="en-US" sz="1400" b="1">
                                      <a:effectLst/>
                                      <a:latin typeface="Cambria Math"/>
                                    </a:rPr>
                                    <m:t>−</m:t>
                                  </m:r>
                                </m:sup>
                              </m:sSup>
                            </m:oMath>
                          </a14:m>
                          <a:r>
                            <a:rPr lang="en-US" sz="1400" b="1" dirty="0">
                              <a:effectLst/>
                            </a:rPr>
                            <a:t>, </a:t>
                          </a: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𝐏𝐝𝐂𝐥</m:t>
                                          </m:r>
                                        </m:e>
                                        <m:sub>
                                          <m:r>
                                            <a:rPr lang="en-US" sz="1400" b="1" i="1">
                                              <a:effectLst/>
                                              <a:latin typeface="Cambria Math"/>
                                            </a:rPr>
                                            <m:t>𝟒</m:t>
                                          </m:r>
                                        </m:sub>
                                      </m:sSub>
                                    </m:e>
                                  </m:d>
                                </m:e>
                                <m:sup>
                                  <m:r>
                                    <a:rPr lang="en-US" sz="1400" b="1" i="1">
                                      <a:effectLst/>
                                      <a:latin typeface="Cambria Math"/>
                                    </a:rPr>
                                    <m:t>𝟐</m:t>
                                  </m:r>
                                  <m:r>
                                    <a:rPr lang="en-US" sz="1400" b="1">
                                      <a:effectLst/>
                                      <a:latin typeface="Cambria Math"/>
                                    </a:rPr>
                                    <m:t>−</m:t>
                                  </m:r>
                                </m:sup>
                              </m:sSup>
                            </m:oMath>
                          </a14:m>
                          <a:endParaRPr lang="en-US" sz="1400" b="1" dirty="0">
                            <a:effectLst/>
                            <a:latin typeface="Times New Roman"/>
                            <a:ea typeface="Calibri"/>
                            <a:cs typeface="Times New Roman"/>
                          </a:endParaRPr>
                        </a:p>
                      </a:txBody>
                      <a:tcPr marL="49703" marR="49703" marT="0" marB="0"/>
                    </a:tc>
                  </a:tr>
                  <a:tr h="579058">
                    <a:tc>
                      <a:txBody>
                        <a:bodyPr/>
                        <a:lstStyle/>
                        <a:p>
                          <a:pPr marL="0" marR="0" algn="ctr">
                            <a:lnSpc>
                              <a:spcPct val="150000"/>
                            </a:lnSpc>
                            <a:spcBef>
                              <a:spcPts val="0"/>
                            </a:spcBef>
                            <a:spcAft>
                              <a:spcPts val="0"/>
                            </a:spcAft>
                          </a:pPr>
                          <a:r>
                            <a:rPr lang="en-US" sz="1400" b="1">
                              <a:effectLst/>
                            </a:rPr>
                            <a:t>4</a:t>
                          </a:r>
                          <a:endParaRPr lang="en-US" sz="1400" b="1">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r>
                                    <a:rPr lang="en-US" sz="1400" b="1" i="1">
                                      <a:effectLst/>
                                      <a:latin typeface="Cambria Math"/>
                                    </a:rPr>
                                    <m:t>𝐬𝐩</m:t>
                                  </m:r>
                                </m:e>
                                <m:sup>
                                  <m:r>
                                    <a:rPr lang="en-US" sz="1400" b="1" i="1">
                                      <a:effectLst/>
                                      <a:latin typeface="Cambria Math"/>
                                    </a:rPr>
                                    <m:t>𝟐</m:t>
                                  </m:r>
                                </m:sup>
                              </m:sSup>
                              <m:r>
                                <a:rPr lang="en-US" sz="1400" b="1" i="1">
                                  <a:effectLst/>
                                  <a:latin typeface="Cambria Math"/>
                                </a:rPr>
                                <m:t>𝐝</m:t>
                              </m:r>
                              <m:r>
                                <a:rPr lang="en-US" sz="1400" b="1">
                                  <a:effectLst/>
                                  <a:latin typeface="Cambria Math"/>
                                </a:rPr>
                                <m:t>(</m:t>
                              </m:r>
                              <m:r>
                                <a:rPr lang="en-US" sz="1400" b="1" i="1">
                                  <a:effectLst/>
                                  <a:latin typeface="Cambria Math"/>
                                </a:rPr>
                                <m:t>𝟒𝐬</m:t>
                              </m:r>
                              <m:r>
                                <a:rPr lang="en-US" sz="1400" b="1">
                                  <a:effectLst/>
                                  <a:latin typeface="Cambria Math"/>
                                </a:rPr>
                                <m:t>, </m:t>
                              </m:r>
                              <m:sSub>
                                <m:sSubPr>
                                  <m:ctrlPr>
                                    <a:rPr lang="en-US" sz="1400" b="1" i="1">
                                      <a:effectLst/>
                                      <a:latin typeface="Cambria Math"/>
                                    </a:rPr>
                                  </m:ctrlPr>
                                </m:sSubPr>
                                <m:e>
                                  <m:r>
                                    <a:rPr lang="en-US" sz="1400" b="1" i="1">
                                      <a:effectLst/>
                                      <a:latin typeface="Cambria Math"/>
                                    </a:rPr>
                                    <m:t>𝟒𝐩</m:t>
                                  </m:r>
                                </m:e>
                                <m:sub>
                                  <m:r>
                                    <a:rPr lang="en-US" sz="1400" b="1" i="1">
                                      <a:effectLst/>
                                      <a:latin typeface="Cambria Math"/>
                                    </a:rPr>
                                    <m:t>𝐱</m:t>
                                  </m:r>
                                </m:sub>
                              </m:sSub>
                              <m:r>
                                <a:rPr lang="en-US" sz="1400" b="1">
                                  <a:effectLst/>
                                  <a:latin typeface="Cambria Math"/>
                                </a:rPr>
                                <m:t>, </m:t>
                              </m:r>
                              <m:sSub>
                                <m:sSubPr>
                                  <m:ctrlPr>
                                    <a:rPr lang="en-US" sz="1400" b="1" i="1">
                                      <a:effectLst/>
                                      <a:latin typeface="Cambria Math"/>
                                    </a:rPr>
                                  </m:ctrlPr>
                                </m:sSubPr>
                                <m:e>
                                  <m:r>
                                    <a:rPr lang="en-US" sz="1400" b="1" i="1">
                                      <a:effectLst/>
                                      <a:latin typeface="Cambria Math"/>
                                    </a:rPr>
                                    <m:t>𝟒𝐩</m:t>
                                  </m:r>
                                </m:e>
                                <m:sub>
                                  <m:r>
                                    <a:rPr lang="en-US" sz="1400" b="1" i="1">
                                      <a:effectLst/>
                                      <a:latin typeface="Cambria Math"/>
                                    </a:rPr>
                                    <m:t>𝐲</m:t>
                                  </m:r>
                                </m:sub>
                              </m:sSub>
                              <m:r>
                                <a:rPr lang="en-US" sz="1400" b="1">
                                  <a:effectLst/>
                                  <a:latin typeface="Cambria Math"/>
                                </a:rPr>
                                <m:t>, </m:t>
                              </m:r>
                              <m:sSub>
                                <m:sSubPr>
                                  <m:ctrlPr>
                                    <a:rPr lang="en-US" sz="1400" b="1" i="1">
                                      <a:effectLst/>
                                      <a:latin typeface="Cambria Math"/>
                                    </a:rPr>
                                  </m:ctrlPr>
                                </m:sSubPr>
                                <m:e>
                                  <m:r>
                                    <a:rPr lang="en-US" sz="1400" b="1" i="1">
                                      <a:effectLst/>
                                      <a:latin typeface="Cambria Math"/>
                                    </a:rPr>
                                    <m:t>𝟒𝐝</m:t>
                                  </m:r>
                                </m:e>
                                <m:sub>
                                  <m:sSup>
                                    <m:sSupPr>
                                      <m:ctrlPr>
                                        <a:rPr lang="en-US" sz="1400" b="1" i="1">
                                          <a:effectLst/>
                                          <a:latin typeface="Cambria Math"/>
                                        </a:rPr>
                                      </m:ctrlPr>
                                    </m:sSupPr>
                                    <m:e>
                                      <m:r>
                                        <a:rPr lang="en-US" sz="1400" b="1" i="1">
                                          <a:effectLst/>
                                          <a:latin typeface="Cambria Math"/>
                                        </a:rPr>
                                        <m:t>𝐱</m:t>
                                      </m:r>
                                    </m:e>
                                    <m:sup>
                                      <m:r>
                                        <a:rPr lang="en-US" sz="1400" b="1" i="1">
                                          <a:effectLst/>
                                          <a:latin typeface="Cambria Math"/>
                                        </a:rPr>
                                        <m:t>𝟐</m:t>
                                      </m:r>
                                    </m:sup>
                                  </m:sSup>
                                  <m:r>
                                    <a:rPr lang="en-US" sz="1400" b="1">
                                      <a:effectLst/>
                                      <a:latin typeface="Cambria Math"/>
                                    </a:rPr>
                                    <m:t>−</m:t>
                                  </m:r>
                                  <m:sSup>
                                    <m:sSupPr>
                                      <m:ctrlPr>
                                        <a:rPr lang="en-US" sz="1400" b="1" i="1">
                                          <a:effectLst/>
                                          <a:latin typeface="Cambria Math"/>
                                        </a:rPr>
                                      </m:ctrlPr>
                                    </m:sSupPr>
                                    <m:e>
                                      <m:r>
                                        <a:rPr lang="en-US" sz="1400" b="1" i="1">
                                          <a:effectLst/>
                                          <a:latin typeface="Cambria Math"/>
                                        </a:rPr>
                                        <m:t>𝐲</m:t>
                                      </m:r>
                                    </m:e>
                                    <m:sup>
                                      <m:r>
                                        <a:rPr lang="en-US" sz="1400" b="1" i="1">
                                          <a:effectLst/>
                                          <a:latin typeface="Cambria Math"/>
                                        </a:rPr>
                                        <m:t>𝟐</m:t>
                                      </m:r>
                                    </m:sup>
                                  </m:sSup>
                                </m:sub>
                              </m:sSub>
                            </m:oMath>
                          </a14:m>
                          <a:r>
                            <a:rPr lang="en-US" sz="1400" b="1">
                              <a:effectLst/>
                            </a:rPr>
                            <a:t>)</a:t>
                          </a:r>
                          <a:endParaRPr lang="en-US" sz="1400" b="1">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r>
                            <a:rPr lang="en-US" sz="1400" b="1" dirty="0">
                              <a:effectLst/>
                            </a:rPr>
                            <a:t>Square planar</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𝐂𝐮</m:t>
                                          </m:r>
                                          <m:d>
                                            <m:dPr>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𝐍𝐇</m:t>
                                                  </m:r>
                                                </m:e>
                                                <m:sub>
                                                  <m:r>
                                                    <a:rPr lang="en-US" sz="1400" b="1" i="1">
                                                      <a:effectLst/>
                                                      <a:latin typeface="Cambria Math"/>
                                                    </a:rPr>
                                                    <m:t>𝟑</m:t>
                                                  </m:r>
                                                </m:sub>
                                              </m:sSub>
                                            </m:e>
                                          </m:d>
                                        </m:e>
                                        <m:sub>
                                          <m:r>
                                            <a:rPr lang="en-US" sz="1400" b="1" i="1">
                                              <a:effectLst/>
                                              <a:latin typeface="Cambria Math"/>
                                            </a:rPr>
                                            <m:t>𝟒</m:t>
                                          </m:r>
                                        </m:sub>
                                      </m:sSub>
                                    </m:e>
                                  </m:d>
                                </m:e>
                                <m:sup>
                                  <m:r>
                                    <a:rPr lang="en-US" sz="1400" b="1" i="1">
                                      <a:effectLst/>
                                      <a:latin typeface="Cambria Math"/>
                                    </a:rPr>
                                    <m:t>𝟐</m:t>
                                  </m:r>
                                  <m:r>
                                    <a:rPr lang="en-US" sz="1400" b="1">
                                      <a:effectLst/>
                                      <a:latin typeface="Cambria Math"/>
                                    </a:rPr>
                                    <m:t>+</m:t>
                                  </m:r>
                                </m:sup>
                              </m:sSup>
                            </m:oMath>
                          </a14:m>
                          <a:r>
                            <a:rPr lang="en-US" sz="1400" b="1" dirty="0">
                              <a:effectLst/>
                            </a:rPr>
                            <a:t>, </a:t>
                          </a: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𝐏𝐭</m:t>
                                          </m:r>
                                          <m:d>
                                            <m:dPr>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𝐍𝐇</m:t>
                                                  </m:r>
                                                </m:e>
                                                <m:sub>
                                                  <m:r>
                                                    <a:rPr lang="en-US" sz="1400" b="1" i="1">
                                                      <a:effectLst/>
                                                      <a:latin typeface="Cambria Math"/>
                                                    </a:rPr>
                                                    <m:t>𝟑</m:t>
                                                  </m:r>
                                                </m:sub>
                                              </m:sSub>
                                            </m:e>
                                          </m:d>
                                        </m:e>
                                        <m:sub>
                                          <m:r>
                                            <a:rPr lang="en-US" sz="1400" b="1" i="1">
                                              <a:effectLst/>
                                              <a:latin typeface="Cambria Math"/>
                                            </a:rPr>
                                            <m:t>𝟐𝟒</m:t>
                                          </m:r>
                                        </m:sub>
                                      </m:sSub>
                                    </m:e>
                                  </m:d>
                                </m:e>
                                <m:sup>
                                  <m:r>
                                    <a:rPr lang="en-US" sz="1400" b="1" i="1">
                                      <a:effectLst/>
                                      <a:latin typeface="Cambria Math"/>
                                    </a:rPr>
                                    <m:t>𝟐</m:t>
                                  </m:r>
                                  <m:r>
                                    <a:rPr lang="en-US" sz="1400" b="1">
                                      <a:effectLst/>
                                      <a:latin typeface="Cambria Math"/>
                                    </a:rPr>
                                    <m:t>+</m:t>
                                  </m:r>
                                </m:sup>
                              </m:sSup>
                            </m:oMath>
                          </a14:m>
                          <a:endParaRPr lang="en-US" sz="1400" b="1" dirty="0">
                            <a:effectLst/>
                            <a:latin typeface="Times New Roman"/>
                            <a:ea typeface="Calibri"/>
                            <a:cs typeface="Times New Roman"/>
                          </a:endParaRPr>
                        </a:p>
                      </a:txBody>
                      <a:tcPr marL="49703" marR="49703" marT="0" marB="0"/>
                    </a:tc>
                  </a:tr>
                  <a:tr h="868587">
                    <a:tc>
                      <a:txBody>
                        <a:bodyPr/>
                        <a:lstStyle/>
                        <a:p>
                          <a:pPr marL="0" marR="0" algn="ctr">
                            <a:lnSpc>
                              <a:spcPct val="150000"/>
                            </a:lnSpc>
                            <a:spcBef>
                              <a:spcPts val="0"/>
                            </a:spcBef>
                            <a:spcAft>
                              <a:spcPts val="0"/>
                            </a:spcAft>
                          </a:pPr>
                          <a:r>
                            <a:rPr lang="en-US" sz="1400" b="1">
                              <a:effectLst/>
                            </a:rPr>
                            <a:t>4</a:t>
                          </a:r>
                          <a:endParaRPr lang="en-US" sz="1400" b="1">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r>
                                    <a:rPr lang="en-US" sz="1400" b="1" i="1">
                                      <a:effectLst/>
                                      <a:latin typeface="Cambria Math"/>
                                    </a:rPr>
                                    <m:t>𝐬𝐩</m:t>
                                  </m:r>
                                </m:e>
                                <m:sup>
                                  <m:r>
                                    <a:rPr lang="en-US" sz="1400" b="1" i="1">
                                      <a:effectLst/>
                                      <a:latin typeface="Cambria Math"/>
                                    </a:rPr>
                                    <m:t>𝟑</m:t>
                                  </m:r>
                                </m:sup>
                              </m:sSup>
                              <m:r>
                                <a:rPr lang="en-US" sz="1400" b="1">
                                  <a:effectLst/>
                                  <a:latin typeface="Cambria Math"/>
                                </a:rPr>
                                <m:t>(</m:t>
                              </m:r>
                              <m:r>
                                <a:rPr lang="en-US" sz="1400" b="1" i="1">
                                  <a:effectLst/>
                                  <a:latin typeface="Cambria Math"/>
                                </a:rPr>
                                <m:t>𝟒𝐬</m:t>
                              </m:r>
                              <m:r>
                                <a:rPr lang="en-US" sz="1400" b="1">
                                  <a:effectLst/>
                                  <a:latin typeface="Cambria Math"/>
                                </a:rPr>
                                <m:t>, </m:t>
                              </m:r>
                              <m:sSub>
                                <m:sSubPr>
                                  <m:ctrlPr>
                                    <a:rPr lang="en-US" sz="1400" b="1" i="1">
                                      <a:effectLst/>
                                      <a:latin typeface="Cambria Math"/>
                                    </a:rPr>
                                  </m:ctrlPr>
                                </m:sSubPr>
                                <m:e>
                                  <m:r>
                                    <a:rPr lang="en-US" sz="1400" b="1" i="1">
                                      <a:effectLst/>
                                      <a:latin typeface="Cambria Math"/>
                                    </a:rPr>
                                    <m:t>𝟒𝐩</m:t>
                                  </m:r>
                                </m:e>
                                <m:sub>
                                  <m:r>
                                    <a:rPr lang="en-US" sz="1400" b="1" i="1">
                                      <a:effectLst/>
                                      <a:latin typeface="Cambria Math"/>
                                    </a:rPr>
                                    <m:t>𝐱</m:t>
                                  </m:r>
                                </m:sub>
                              </m:sSub>
                              <m:r>
                                <a:rPr lang="en-US" sz="1400" b="1">
                                  <a:effectLst/>
                                  <a:latin typeface="Cambria Math"/>
                                </a:rPr>
                                <m:t>,</m:t>
                              </m:r>
                              <m:r>
                                <a:rPr lang="en-US" sz="1400" b="1" i="1">
                                  <a:effectLst/>
                                  <a:latin typeface="Cambria Math"/>
                                </a:rPr>
                                <m:t>𝟒</m:t>
                              </m:r>
                              <m:sSub>
                                <m:sSubPr>
                                  <m:ctrlPr>
                                    <a:rPr lang="en-US" sz="1400" b="1" i="1">
                                      <a:effectLst/>
                                      <a:latin typeface="Cambria Math"/>
                                    </a:rPr>
                                  </m:ctrlPr>
                                </m:sSubPr>
                                <m:e>
                                  <m:r>
                                    <a:rPr lang="en-US" sz="1400" b="1" i="1">
                                      <a:effectLst/>
                                      <a:latin typeface="Cambria Math"/>
                                    </a:rPr>
                                    <m:t>𝐩</m:t>
                                  </m:r>
                                </m:e>
                                <m:sub>
                                  <m:r>
                                    <a:rPr lang="en-US" sz="1400" b="1" i="1">
                                      <a:effectLst/>
                                      <a:latin typeface="Cambria Math"/>
                                    </a:rPr>
                                    <m:t>𝐲</m:t>
                                  </m:r>
                                </m:sub>
                              </m:sSub>
                              <m:r>
                                <a:rPr lang="en-US" sz="1400" b="1">
                                  <a:effectLst/>
                                  <a:latin typeface="Cambria Math"/>
                                </a:rPr>
                                <m:t>,</m:t>
                              </m:r>
                              <m:sSub>
                                <m:sSubPr>
                                  <m:ctrlPr>
                                    <a:rPr lang="en-US" sz="1400" b="1" i="1">
                                      <a:effectLst/>
                                      <a:latin typeface="Cambria Math"/>
                                    </a:rPr>
                                  </m:ctrlPr>
                                </m:sSubPr>
                                <m:e>
                                  <m:r>
                                    <a:rPr lang="en-US" sz="1400" b="1" i="1">
                                      <a:effectLst/>
                                      <a:latin typeface="Cambria Math"/>
                                    </a:rPr>
                                    <m:t>𝟒𝐩</m:t>
                                  </m:r>
                                </m:e>
                                <m:sub>
                                  <m:r>
                                    <a:rPr lang="en-US" sz="1400" b="1" i="1">
                                      <a:effectLst/>
                                      <a:latin typeface="Cambria Math"/>
                                    </a:rPr>
                                    <m:t>𝐳</m:t>
                                  </m:r>
                                </m:sub>
                              </m:sSub>
                              <m:r>
                                <a:rPr lang="en-US" sz="1400" b="1">
                                  <a:effectLst/>
                                  <a:latin typeface="Cambria Math"/>
                                </a:rPr>
                                <m:t>)</m:t>
                              </m:r>
                            </m:oMath>
                          </a14:m>
                          <a:r>
                            <a:rPr lang="en-US" sz="1400" b="1">
                              <a:effectLst/>
                            </a:rPr>
                            <a:t> </a:t>
                          </a:r>
                          <a:endParaRPr lang="en-US" sz="1400" b="1">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r>
                            <a:rPr lang="en-US" sz="1400" b="1">
                              <a:effectLst/>
                            </a:rPr>
                            <a:t> Tetrahedral </a:t>
                          </a:r>
                          <a:endParaRPr lang="en-US" sz="1400" b="1">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fr-FR" sz="1400" b="1" i="1">
                                              <a:effectLst/>
                                              <a:latin typeface="Cambria Math"/>
                                            </a:rPr>
                                            <m:t>𝐍𝐢𝐂𝐥</m:t>
                                          </m:r>
                                        </m:e>
                                        <m:sub>
                                          <m:r>
                                            <a:rPr lang="fr-FR" sz="1400" b="1" i="1">
                                              <a:effectLst/>
                                              <a:latin typeface="Cambria Math"/>
                                            </a:rPr>
                                            <m:t>𝟒</m:t>
                                          </m:r>
                                        </m:sub>
                                      </m:sSub>
                                    </m:e>
                                  </m:d>
                                </m:e>
                                <m:sup>
                                  <m:r>
                                    <a:rPr lang="fr-FR" sz="1400" b="1" i="1">
                                      <a:effectLst/>
                                      <a:latin typeface="Cambria Math"/>
                                    </a:rPr>
                                    <m:t>𝟐</m:t>
                                  </m:r>
                                  <m:r>
                                    <a:rPr lang="fr-FR" sz="1400" b="1">
                                      <a:effectLst/>
                                      <a:latin typeface="Cambria Math"/>
                                    </a:rPr>
                                    <m:t>−</m:t>
                                  </m:r>
                                </m:sup>
                              </m:sSup>
                            </m:oMath>
                          </a14:m>
                          <a:r>
                            <a:rPr lang="fr-FR" sz="1400" b="1" dirty="0">
                              <a:effectLst/>
                            </a:rPr>
                            <a:t>, </a:t>
                          </a: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fr-FR" sz="1400" b="1" i="1">
                                              <a:effectLst/>
                                              <a:latin typeface="Cambria Math"/>
                                            </a:rPr>
                                            <m:t>𝐂𝐮</m:t>
                                          </m:r>
                                          <m:r>
                                            <a:rPr lang="fr-FR" sz="1400" b="1">
                                              <a:effectLst/>
                                              <a:latin typeface="Cambria Math"/>
                                            </a:rPr>
                                            <m:t>(</m:t>
                                          </m:r>
                                          <m:r>
                                            <a:rPr lang="fr-FR" sz="1400" b="1" i="1">
                                              <a:effectLst/>
                                              <a:latin typeface="Cambria Math"/>
                                            </a:rPr>
                                            <m:t>𝐂𝐍</m:t>
                                          </m:r>
                                          <m:r>
                                            <a:rPr lang="fr-FR" sz="1400" b="1">
                                              <a:effectLst/>
                                              <a:latin typeface="Cambria Math"/>
                                            </a:rPr>
                                            <m:t>)</m:t>
                                          </m:r>
                                        </m:e>
                                        <m:sub>
                                          <m:r>
                                            <a:rPr lang="fr-FR" sz="1400" b="1" i="1">
                                              <a:effectLst/>
                                              <a:latin typeface="Cambria Math"/>
                                            </a:rPr>
                                            <m:t>𝟒</m:t>
                                          </m:r>
                                        </m:sub>
                                      </m:sSub>
                                    </m:e>
                                  </m:d>
                                </m:e>
                                <m:sup>
                                  <m:r>
                                    <a:rPr lang="fr-FR" sz="1400" b="1" i="1">
                                      <a:effectLst/>
                                      <a:latin typeface="Cambria Math"/>
                                    </a:rPr>
                                    <m:t>𝟑</m:t>
                                  </m:r>
                                  <m:r>
                                    <a:rPr lang="fr-FR" sz="1400" b="1">
                                      <a:effectLst/>
                                      <a:latin typeface="Cambria Math"/>
                                    </a:rPr>
                                    <m:t>−</m:t>
                                  </m:r>
                                </m:sup>
                              </m:sSup>
                            </m:oMath>
                          </a14:m>
                          <a:r>
                            <a:rPr lang="fr-FR" sz="1400" b="1" dirty="0">
                              <a:effectLst/>
                            </a:rPr>
                            <a:t>, </a:t>
                          </a:r>
                          <a14:m>
                            <m:oMath xmlns:m="http://schemas.openxmlformats.org/officeDocument/2006/math">
                              <m:r>
                                <a:rPr lang="fr-FR" sz="1400" b="1" i="1">
                                  <a:effectLst/>
                                  <a:latin typeface="Cambria Math"/>
                                </a:rPr>
                                <m:t>𝐍𝐢</m:t>
                              </m:r>
                              <m:sSub>
                                <m:sSubPr>
                                  <m:ctrlPr>
                                    <a:rPr lang="en-US" sz="1400" b="1" i="1">
                                      <a:effectLst/>
                                      <a:latin typeface="Cambria Math"/>
                                    </a:rPr>
                                  </m:ctrlPr>
                                </m:sSubPr>
                                <m:e>
                                  <m:r>
                                    <a:rPr lang="fr-FR" sz="1400" b="1">
                                      <a:effectLst/>
                                      <a:latin typeface="Cambria Math"/>
                                    </a:rPr>
                                    <m:t>(</m:t>
                                  </m:r>
                                  <m:r>
                                    <a:rPr lang="fr-FR" sz="1400" b="1" i="1">
                                      <a:effectLst/>
                                      <a:latin typeface="Cambria Math"/>
                                    </a:rPr>
                                    <m:t>𝐂𝐎</m:t>
                                  </m:r>
                                  <m:r>
                                    <a:rPr lang="fr-FR" sz="1400" b="1">
                                      <a:effectLst/>
                                      <a:latin typeface="Cambria Math"/>
                                    </a:rPr>
                                    <m:t>)</m:t>
                                  </m:r>
                                </m:e>
                                <m:sub>
                                  <m:r>
                                    <a:rPr lang="fr-FR" sz="1400" b="1" i="1">
                                      <a:effectLst/>
                                      <a:latin typeface="Cambria Math"/>
                                    </a:rPr>
                                    <m:t>𝟒</m:t>
                                  </m:r>
                                </m:sub>
                              </m:sSub>
                            </m:oMath>
                          </a14:m>
                          <a:r>
                            <a:rPr lang="fr-FR" sz="1400" b="1" dirty="0">
                              <a:effectLst/>
                            </a:rPr>
                            <a:t> etc.</a:t>
                          </a:r>
                          <a:endParaRPr lang="en-US" sz="1400" b="1" dirty="0">
                            <a:effectLst/>
                            <a:latin typeface="Times New Roman"/>
                            <a:ea typeface="Calibri"/>
                            <a:cs typeface="Times New Roman"/>
                          </a:endParaRPr>
                        </a:p>
                      </a:txBody>
                      <a:tcPr marL="49703" marR="49703" marT="0" marB="0"/>
                    </a:tc>
                  </a:tr>
                </a:tbl>
              </a:graphicData>
            </a:graphic>
          </p:graphicFrame>
        </mc:Choice>
        <mc:Fallback xmlns="">
          <p:graphicFrame>
            <p:nvGraphicFramePr>
              <p:cNvPr id="9" name="Content Placeholder 8"/>
              <p:cNvGraphicFramePr>
                <a:graphicFrameLocks noGrp="1"/>
              </p:cNvGraphicFramePr>
              <p:nvPr>
                <p:ph sz="quarter" idx="1"/>
                <p:extLst>
                  <p:ext uri="{D42A27DB-BD31-4B8C-83A1-F6EECF244321}">
                    <p14:modId xmlns:p14="http://schemas.microsoft.com/office/powerpoint/2010/main" val="3418373816"/>
                  </p:ext>
                </p:extLst>
              </p:nvPr>
            </p:nvGraphicFramePr>
            <p:xfrm>
              <a:off x="381000" y="1298460"/>
              <a:ext cx="8534400" cy="4939519"/>
            </p:xfrm>
            <a:graphic>
              <a:graphicData uri="http://schemas.openxmlformats.org/drawingml/2006/table">
                <a:tbl>
                  <a:tblPr firstRow="1" firstCol="1" bandRow="1">
                    <a:tableStyleId>{5C22544A-7EE6-4342-B048-85BDC9FD1C3A}</a:tableStyleId>
                  </a:tblPr>
                  <a:tblGrid>
                    <a:gridCol w="1379621"/>
                    <a:gridCol w="3529262"/>
                    <a:gridCol w="1443791"/>
                    <a:gridCol w="2181726"/>
                  </a:tblGrid>
                  <a:tr h="1109861">
                    <a:tc>
                      <a:txBody>
                        <a:bodyPr/>
                        <a:lstStyle/>
                        <a:p>
                          <a:pPr marL="0" marR="0" algn="ctr">
                            <a:lnSpc>
                              <a:spcPct val="115000"/>
                            </a:lnSpc>
                            <a:spcBef>
                              <a:spcPts val="0"/>
                            </a:spcBef>
                            <a:spcAft>
                              <a:spcPts val="0"/>
                            </a:spcAft>
                          </a:pPr>
                          <a:r>
                            <a:rPr lang="en-US" sz="1400" b="1" dirty="0">
                              <a:effectLst/>
                            </a:rPr>
                            <a:t>Coordination number of the central metal atom/ion</a:t>
                          </a:r>
                          <a:endParaRPr lang="en-US" sz="1400" b="1" dirty="0">
                            <a:effectLst/>
                            <a:latin typeface="Times New Roman"/>
                            <a:ea typeface="Calibri"/>
                            <a:cs typeface="Times New Roman"/>
                          </a:endParaRPr>
                        </a:p>
                      </a:txBody>
                      <a:tcPr marL="49703" marR="49703" marT="0" marB="0"/>
                    </a:tc>
                    <a:tc>
                      <a:txBody>
                        <a:bodyPr/>
                        <a:lstStyle/>
                        <a:p>
                          <a:pPr marL="0" marR="0" algn="ctr">
                            <a:lnSpc>
                              <a:spcPct val="115000"/>
                            </a:lnSpc>
                            <a:spcBef>
                              <a:spcPts val="0"/>
                            </a:spcBef>
                            <a:spcAft>
                              <a:spcPts val="0"/>
                            </a:spcAft>
                          </a:pPr>
                          <a:r>
                            <a:rPr lang="en-US" sz="1400" b="1" dirty="0">
                              <a:effectLst/>
                            </a:rPr>
                            <a:t>Type of hybridization undergone by the central metal atom/ion</a:t>
                          </a:r>
                          <a:endParaRPr lang="en-US" sz="1400" b="1" dirty="0">
                            <a:effectLst/>
                            <a:latin typeface="Times New Roman"/>
                            <a:ea typeface="Calibri"/>
                            <a:cs typeface="Times New Roman"/>
                          </a:endParaRPr>
                        </a:p>
                      </a:txBody>
                      <a:tcPr marL="49703" marR="49703" marT="0" marB="0"/>
                    </a:tc>
                    <a:tc>
                      <a:txBody>
                        <a:bodyPr/>
                        <a:lstStyle/>
                        <a:p>
                          <a:pPr marL="0" marR="0" algn="ctr">
                            <a:lnSpc>
                              <a:spcPct val="115000"/>
                            </a:lnSpc>
                            <a:spcBef>
                              <a:spcPts val="0"/>
                            </a:spcBef>
                            <a:spcAft>
                              <a:spcPts val="0"/>
                            </a:spcAft>
                          </a:pPr>
                          <a:r>
                            <a:rPr lang="en-US" sz="1400" b="1" dirty="0">
                              <a:effectLst/>
                            </a:rPr>
                            <a:t>Geometry of the complex</a:t>
                          </a:r>
                          <a:endParaRPr lang="en-US" sz="1400" b="1" dirty="0">
                            <a:effectLst/>
                            <a:latin typeface="Times New Roman"/>
                            <a:ea typeface="Calibri"/>
                            <a:cs typeface="Times New Roman"/>
                          </a:endParaRPr>
                        </a:p>
                      </a:txBody>
                      <a:tcPr marL="49703" marR="49703" marT="0" marB="0"/>
                    </a:tc>
                    <a:tc>
                      <a:txBody>
                        <a:bodyPr/>
                        <a:lstStyle/>
                        <a:p>
                          <a:pPr marL="0" marR="0" algn="ctr">
                            <a:lnSpc>
                              <a:spcPct val="115000"/>
                            </a:lnSpc>
                            <a:spcBef>
                              <a:spcPts val="0"/>
                            </a:spcBef>
                            <a:spcAft>
                              <a:spcPts val="0"/>
                            </a:spcAft>
                          </a:pPr>
                          <a:r>
                            <a:rPr lang="en-US" sz="1400" b="1" dirty="0">
                              <a:effectLst/>
                            </a:rPr>
                            <a:t>Examples of complexes</a:t>
                          </a:r>
                          <a:endParaRPr lang="en-US" sz="1400" b="1" dirty="0">
                            <a:effectLst/>
                            <a:latin typeface="Times New Roman"/>
                            <a:ea typeface="Calibri"/>
                            <a:cs typeface="Times New Roman"/>
                          </a:endParaRPr>
                        </a:p>
                      </a:txBody>
                      <a:tcPr marL="49703" marR="49703" marT="0" marB="0"/>
                    </a:tc>
                  </a:tr>
                  <a:tr h="602298">
                    <a:tc>
                      <a:txBody>
                        <a:bodyPr/>
                        <a:lstStyle/>
                        <a:p>
                          <a:pPr marL="0" marR="0" algn="ctr">
                            <a:lnSpc>
                              <a:spcPct val="150000"/>
                            </a:lnSpc>
                            <a:spcBef>
                              <a:spcPts val="0"/>
                            </a:spcBef>
                            <a:spcAft>
                              <a:spcPts val="0"/>
                            </a:spcAft>
                          </a:pPr>
                          <a:r>
                            <a:rPr lang="en-US" sz="1400" b="1" dirty="0">
                              <a:effectLst/>
                            </a:rPr>
                            <a:t>2</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r>
                            <a:rPr lang="en-US" sz="1400" b="1" dirty="0">
                              <a:effectLst/>
                            </a:rPr>
                            <a:t>sp(4s, 4p</a:t>
                          </a:r>
                          <a:r>
                            <a:rPr lang="en-US" sz="1400" b="1" baseline="-25000" dirty="0">
                              <a:effectLst/>
                            </a:rPr>
                            <a:t>x</a:t>
                          </a:r>
                          <a:r>
                            <a:rPr lang="en-US" sz="1400" b="1" dirty="0">
                              <a:effectLst/>
                            </a:rPr>
                            <a:t>)</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r>
                            <a:rPr lang="en-US" sz="1400" b="1">
                              <a:effectLst/>
                            </a:rPr>
                            <a:t>Linear or diagonal</a:t>
                          </a:r>
                          <a:endParaRPr lang="en-US" sz="1400" b="1">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291341" t="-189899" b="-535354"/>
                          </a:stretch>
                        </a:blipFill>
                      </a:tcPr>
                    </a:tc>
                  </a:tr>
                  <a:tr h="1165797">
                    <a:tc>
                      <a:txBody>
                        <a:bodyPr/>
                        <a:lstStyle/>
                        <a:p>
                          <a:pPr marL="0" marR="0" algn="ctr">
                            <a:lnSpc>
                              <a:spcPct val="150000"/>
                            </a:lnSpc>
                            <a:spcBef>
                              <a:spcPts val="0"/>
                            </a:spcBef>
                            <a:spcAft>
                              <a:spcPts val="0"/>
                            </a:spcAft>
                          </a:pPr>
                          <a:r>
                            <a:rPr lang="en-US" sz="1400" b="1">
                              <a:effectLst/>
                            </a:rPr>
                            <a:t>3</a:t>
                          </a:r>
                          <a:endParaRPr lang="en-US" sz="1400" b="1">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39206" t="-150262" r="-102763" b="-177487"/>
                          </a:stretch>
                        </a:blipFill>
                      </a:tcPr>
                    </a:tc>
                    <a:tc>
                      <a:txBody>
                        <a:bodyPr/>
                        <a:lstStyle/>
                        <a:p>
                          <a:pPr marL="0" marR="0" algn="just">
                            <a:lnSpc>
                              <a:spcPct val="150000"/>
                            </a:lnSpc>
                            <a:spcBef>
                              <a:spcPts val="0"/>
                            </a:spcBef>
                            <a:spcAft>
                              <a:spcPts val="0"/>
                            </a:spcAft>
                          </a:pPr>
                          <a:r>
                            <a:rPr lang="en-US" sz="1400" b="1" dirty="0">
                              <a:effectLst/>
                            </a:rPr>
                            <a:t>Trigonal planar or equilateral triangle </a:t>
                          </a:r>
                          <a:endParaRPr lang="en-US" sz="1400" b="1" dirty="0">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291341" t="-150262" b="-177487"/>
                          </a:stretch>
                        </a:blipFill>
                      </a:tcPr>
                    </a:tc>
                  </a:tr>
                  <a:tr h="579058">
                    <a:tc>
                      <a:txBody>
                        <a:bodyPr/>
                        <a:lstStyle/>
                        <a:p>
                          <a:pPr marL="0" marR="0" algn="ctr">
                            <a:lnSpc>
                              <a:spcPct val="150000"/>
                            </a:lnSpc>
                            <a:spcBef>
                              <a:spcPts val="0"/>
                            </a:spcBef>
                            <a:spcAft>
                              <a:spcPts val="0"/>
                            </a:spcAft>
                          </a:pPr>
                          <a:r>
                            <a:rPr lang="en-US" sz="1400" b="1">
                              <a:effectLst/>
                            </a:rPr>
                            <a:t>4</a:t>
                          </a:r>
                          <a:endParaRPr lang="en-US" sz="1400" b="1">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39206" t="-503158" r="-102763" b="-256842"/>
                          </a:stretch>
                        </a:blipFill>
                      </a:tcPr>
                    </a:tc>
                    <a:tc>
                      <a:txBody>
                        <a:bodyPr/>
                        <a:lstStyle/>
                        <a:p>
                          <a:pPr marL="0" marR="0" algn="just">
                            <a:lnSpc>
                              <a:spcPct val="150000"/>
                            </a:lnSpc>
                            <a:spcBef>
                              <a:spcPts val="0"/>
                            </a:spcBef>
                            <a:spcAft>
                              <a:spcPts val="0"/>
                            </a:spcAft>
                          </a:pPr>
                          <a:r>
                            <a:rPr lang="en-US" sz="1400" b="1">
                              <a:effectLst/>
                            </a:rPr>
                            <a:t>Square planar</a:t>
                          </a:r>
                          <a:endParaRPr lang="en-US" sz="1400" b="1">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291341" t="-503158" b="-256842"/>
                          </a:stretch>
                        </a:blipFill>
                      </a:tcPr>
                    </a:tc>
                  </a:tr>
                  <a:tr h="613918">
                    <a:tc>
                      <a:txBody>
                        <a:bodyPr/>
                        <a:lstStyle/>
                        <a:p>
                          <a:pPr marL="0" marR="0" algn="ctr">
                            <a:lnSpc>
                              <a:spcPct val="150000"/>
                            </a:lnSpc>
                            <a:spcBef>
                              <a:spcPts val="0"/>
                            </a:spcBef>
                            <a:spcAft>
                              <a:spcPts val="0"/>
                            </a:spcAft>
                          </a:pPr>
                          <a:r>
                            <a:rPr lang="en-US" sz="1400" b="1">
                              <a:effectLst/>
                            </a:rPr>
                            <a:t>4</a:t>
                          </a:r>
                          <a:endParaRPr lang="en-US" sz="1400" b="1">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39206" t="-567327" r="-102763" b="-141584"/>
                          </a:stretch>
                        </a:blipFill>
                      </a:tcPr>
                    </a:tc>
                    <a:tc>
                      <a:txBody>
                        <a:bodyPr/>
                        <a:lstStyle/>
                        <a:p>
                          <a:pPr marL="0" marR="0" algn="just">
                            <a:lnSpc>
                              <a:spcPct val="150000"/>
                            </a:lnSpc>
                            <a:spcBef>
                              <a:spcPts val="0"/>
                            </a:spcBef>
                            <a:spcAft>
                              <a:spcPts val="0"/>
                            </a:spcAft>
                          </a:pPr>
                          <a:r>
                            <a:rPr lang="en-US" sz="1400" b="1" dirty="0">
                              <a:effectLst/>
                            </a:rPr>
                            <a:t>Square planar</a:t>
                          </a:r>
                          <a:endParaRPr lang="en-US" sz="1400" b="1" dirty="0">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291341" t="-567327" b="-141584"/>
                          </a:stretch>
                        </a:blipFill>
                      </a:tcPr>
                    </a:tc>
                  </a:tr>
                  <a:tr h="868587">
                    <a:tc>
                      <a:txBody>
                        <a:bodyPr/>
                        <a:lstStyle/>
                        <a:p>
                          <a:pPr marL="0" marR="0" algn="ctr">
                            <a:lnSpc>
                              <a:spcPct val="150000"/>
                            </a:lnSpc>
                            <a:spcBef>
                              <a:spcPts val="0"/>
                            </a:spcBef>
                            <a:spcAft>
                              <a:spcPts val="0"/>
                            </a:spcAft>
                          </a:pPr>
                          <a:r>
                            <a:rPr lang="en-US" sz="1400" b="1">
                              <a:effectLst/>
                            </a:rPr>
                            <a:t>4</a:t>
                          </a:r>
                          <a:endParaRPr lang="en-US" sz="1400" b="1">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39206" t="-474648" r="-102763" b="-704"/>
                          </a:stretch>
                        </a:blipFill>
                      </a:tcPr>
                    </a:tc>
                    <a:tc>
                      <a:txBody>
                        <a:bodyPr/>
                        <a:lstStyle/>
                        <a:p>
                          <a:pPr marL="0" marR="0" algn="just">
                            <a:lnSpc>
                              <a:spcPct val="150000"/>
                            </a:lnSpc>
                            <a:spcBef>
                              <a:spcPts val="0"/>
                            </a:spcBef>
                            <a:spcAft>
                              <a:spcPts val="0"/>
                            </a:spcAft>
                          </a:pPr>
                          <a:r>
                            <a:rPr lang="en-US" sz="1400" b="1">
                              <a:effectLst/>
                            </a:rPr>
                            <a:t> Tetrahedral </a:t>
                          </a:r>
                          <a:endParaRPr lang="en-US" sz="1400" b="1">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291341" t="-474648" b="-704"/>
                          </a:stretch>
                        </a:blipFill>
                      </a:tcPr>
                    </a:tc>
                  </a:tr>
                </a:tbl>
              </a:graphicData>
            </a:graphic>
          </p:graphicFrame>
        </mc:Fallback>
      </mc:AlternateContent>
    </p:spTree>
    <p:extLst>
      <p:ext uri="{BB962C8B-B14F-4D97-AF65-F5344CB8AC3E}">
        <p14:creationId xmlns:p14="http://schemas.microsoft.com/office/powerpoint/2010/main" val="307281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ctr"/>
            <a:r>
              <a:rPr lang="en-US" sz="2500" b="1" dirty="0">
                <a:latin typeface="+mn-lt"/>
              </a:rPr>
              <a:t>Important types of hybridization found in the first row transition metal complexes and the geometry of the </a:t>
            </a:r>
            <a:r>
              <a:rPr lang="en-US" sz="2500" b="1" dirty="0" smtClean="0">
                <a:latin typeface="+mn-lt"/>
              </a:rPr>
              <a:t>complexes cont..</a:t>
            </a:r>
            <a:endParaRPr lang="en-US" sz="2500" dirty="0">
              <a:latin typeface="+mn-lt"/>
            </a:endParaRP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sz="quarter" idx="1"/>
                <p:extLst>
                  <p:ext uri="{D42A27DB-BD31-4B8C-83A1-F6EECF244321}">
                    <p14:modId xmlns:p14="http://schemas.microsoft.com/office/powerpoint/2010/main" val="3031217637"/>
                  </p:ext>
                </p:extLst>
              </p:nvPr>
            </p:nvGraphicFramePr>
            <p:xfrm>
              <a:off x="457200" y="1219200"/>
              <a:ext cx="8382000" cy="4800602"/>
            </p:xfrm>
            <a:graphic>
              <a:graphicData uri="http://schemas.openxmlformats.org/drawingml/2006/table">
                <a:tbl>
                  <a:tblPr firstRow="1" bandRow="1">
                    <a:tableStyleId>{5C22544A-7EE6-4342-B048-85BDC9FD1C3A}</a:tableStyleId>
                  </a:tblPr>
                  <a:tblGrid>
                    <a:gridCol w="2095500"/>
                    <a:gridCol w="2095500"/>
                    <a:gridCol w="2095500"/>
                    <a:gridCol w="2095500"/>
                  </a:tblGrid>
                  <a:tr h="882730">
                    <a:tc>
                      <a:txBody>
                        <a:bodyPr/>
                        <a:lstStyle/>
                        <a:p>
                          <a:pPr marL="0" marR="0" algn="ctr">
                            <a:lnSpc>
                              <a:spcPct val="115000"/>
                            </a:lnSpc>
                            <a:spcBef>
                              <a:spcPts val="0"/>
                            </a:spcBef>
                            <a:spcAft>
                              <a:spcPts val="0"/>
                            </a:spcAft>
                          </a:pPr>
                          <a:r>
                            <a:rPr lang="en-US" sz="1400" b="1" dirty="0">
                              <a:effectLst/>
                            </a:rPr>
                            <a:t>Coordination number of the central metal atom/ion</a:t>
                          </a:r>
                          <a:endParaRPr lang="en-US" sz="1400" b="1" dirty="0">
                            <a:effectLst/>
                            <a:latin typeface="Times New Roman"/>
                            <a:ea typeface="Calibri"/>
                            <a:cs typeface="Times New Roman"/>
                          </a:endParaRPr>
                        </a:p>
                      </a:txBody>
                      <a:tcPr marL="49703" marR="49703" marT="0" marB="0"/>
                    </a:tc>
                    <a:tc>
                      <a:txBody>
                        <a:bodyPr/>
                        <a:lstStyle/>
                        <a:p>
                          <a:pPr marL="0" marR="0" algn="ctr">
                            <a:lnSpc>
                              <a:spcPct val="115000"/>
                            </a:lnSpc>
                            <a:spcBef>
                              <a:spcPts val="0"/>
                            </a:spcBef>
                            <a:spcAft>
                              <a:spcPts val="0"/>
                            </a:spcAft>
                          </a:pPr>
                          <a:r>
                            <a:rPr lang="en-US" sz="1400" b="1" dirty="0">
                              <a:effectLst/>
                            </a:rPr>
                            <a:t>Type of hybridization undergone by the central metal atom/ion</a:t>
                          </a:r>
                          <a:endParaRPr lang="en-US" sz="1400" b="1" dirty="0">
                            <a:effectLst/>
                            <a:latin typeface="Times New Roman"/>
                            <a:ea typeface="Calibri"/>
                            <a:cs typeface="Times New Roman"/>
                          </a:endParaRPr>
                        </a:p>
                      </a:txBody>
                      <a:tcPr marL="49703" marR="49703" marT="0" marB="0"/>
                    </a:tc>
                    <a:tc>
                      <a:txBody>
                        <a:bodyPr/>
                        <a:lstStyle/>
                        <a:p>
                          <a:pPr marL="0" marR="0" algn="ctr">
                            <a:lnSpc>
                              <a:spcPct val="115000"/>
                            </a:lnSpc>
                            <a:spcBef>
                              <a:spcPts val="0"/>
                            </a:spcBef>
                            <a:spcAft>
                              <a:spcPts val="0"/>
                            </a:spcAft>
                          </a:pPr>
                          <a:r>
                            <a:rPr lang="en-US" sz="1400" b="1" dirty="0">
                              <a:effectLst/>
                            </a:rPr>
                            <a:t>Geometry of the complex</a:t>
                          </a:r>
                          <a:endParaRPr lang="en-US" sz="1400" b="1" dirty="0">
                            <a:effectLst/>
                            <a:latin typeface="Times New Roman"/>
                            <a:ea typeface="Calibri"/>
                            <a:cs typeface="Times New Roman"/>
                          </a:endParaRPr>
                        </a:p>
                      </a:txBody>
                      <a:tcPr marL="49703" marR="49703" marT="0" marB="0"/>
                    </a:tc>
                    <a:tc>
                      <a:txBody>
                        <a:bodyPr/>
                        <a:lstStyle/>
                        <a:p>
                          <a:pPr marL="0" marR="0" algn="ctr">
                            <a:lnSpc>
                              <a:spcPct val="115000"/>
                            </a:lnSpc>
                            <a:spcBef>
                              <a:spcPts val="0"/>
                            </a:spcBef>
                            <a:spcAft>
                              <a:spcPts val="0"/>
                            </a:spcAft>
                          </a:pPr>
                          <a:r>
                            <a:rPr lang="en-US" sz="1400" b="1" dirty="0">
                              <a:effectLst/>
                            </a:rPr>
                            <a:t>Examples of complexes</a:t>
                          </a:r>
                          <a:endParaRPr lang="en-US" sz="1400" b="1" dirty="0">
                            <a:effectLst/>
                            <a:latin typeface="Times New Roman"/>
                            <a:ea typeface="Calibri"/>
                            <a:cs typeface="Times New Roman"/>
                          </a:endParaRPr>
                        </a:p>
                      </a:txBody>
                      <a:tcPr marL="49703" marR="49703" marT="0" marB="0"/>
                    </a:tc>
                  </a:tr>
                  <a:tr h="979468">
                    <a:tc>
                      <a:txBody>
                        <a:bodyPr/>
                        <a:lstStyle/>
                        <a:p>
                          <a:pPr marL="0" marR="0" algn="ctr">
                            <a:lnSpc>
                              <a:spcPct val="150000"/>
                            </a:lnSpc>
                            <a:spcBef>
                              <a:spcPts val="0"/>
                            </a:spcBef>
                            <a:spcAft>
                              <a:spcPts val="0"/>
                            </a:spcAft>
                          </a:pPr>
                          <a:r>
                            <a:rPr lang="en-US" sz="1400" b="1" dirty="0">
                              <a:effectLst/>
                            </a:rPr>
                            <a:t>5</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r>
                                    <a:rPr lang="en-US" sz="1400" b="1" i="1">
                                      <a:effectLst/>
                                      <a:latin typeface="Cambria Math"/>
                                    </a:rPr>
                                    <m:t>𝒅𝒔𝒑</m:t>
                                  </m:r>
                                </m:e>
                                <m:sup>
                                  <m:r>
                                    <a:rPr lang="en-US" sz="1400" b="1" i="1">
                                      <a:effectLst/>
                                      <a:latin typeface="Cambria Math"/>
                                    </a:rPr>
                                    <m:t>𝟑</m:t>
                                  </m:r>
                                </m:sup>
                              </m:sSup>
                              <m:r>
                                <a:rPr lang="en-US" sz="1400" b="1">
                                  <a:effectLst/>
                                  <a:latin typeface="Cambria Math"/>
                                </a:rPr>
                                <m:t>(</m:t>
                              </m:r>
                              <m:sSub>
                                <m:sSubPr>
                                  <m:ctrlPr>
                                    <a:rPr lang="en-US" sz="1400" b="1" i="1">
                                      <a:effectLst/>
                                      <a:latin typeface="Cambria Math"/>
                                    </a:rPr>
                                  </m:ctrlPr>
                                </m:sSubPr>
                                <m:e>
                                  <m:r>
                                    <a:rPr lang="en-US" sz="1400" b="1" i="1">
                                      <a:effectLst/>
                                      <a:latin typeface="Cambria Math"/>
                                    </a:rPr>
                                    <m:t>𝟑</m:t>
                                  </m:r>
                                  <m:r>
                                    <a:rPr lang="en-US" sz="1400" b="1" i="1">
                                      <a:effectLst/>
                                      <a:latin typeface="Cambria Math"/>
                                    </a:rPr>
                                    <m:t>𝒅</m:t>
                                  </m:r>
                                </m:e>
                                <m:sub>
                                  <m:sSup>
                                    <m:sSupPr>
                                      <m:ctrlPr>
                                        <a:rPr lang="en-US" sz="1400" b="1" i="1">
                                          <a:effectLst/>
                                          <a:latin typeface="Cambria Math"/>
                                        </a:rPr>
                                      </m:ctrlPr>
                                    </m:sSupPr>
                                    <m:e>
                                      <m:r>
                                        <a:rPr lang="en-US" sz="1400" b="1" i="1">
                                          <a:effectLst/>
                                          <a:latin typeface="Cambria Math"/>
                                        </a:rPr>
                                        <m:t>𝒛</m:t>
                                      </m:r>
                                    </m:e>
                                    <m:sup>
                                      <m:r>
                                        <a:rPr lang="en-US" sz="1400" b="1" i="1">
                                          <a:effectLst/>
                                          <a:latin typeface="Cambria Math"/>
                                        </a:rPr>
                                        <m:t>𝟐</m:t>
                                      </m:r>
                                    </m:sup>
                                  </m:sSup>
                                </m:sub>
                              </m:sSub>
                              <m:r>
                                <a:rPr lang="en-US" sz="1400" b="1">
                                  <a:effectLst/>
                                  <a:latin typeface="Cambria Math"/>
                                </a:rPr>
                                <m:t>,</m:t>
                              </m:r>
                              <m:r>
                                <a:rPr lang="en-US" sz="1400" b="1" i="1">
                                  <a:effectLst/>
                                  <a:latin typeface="Cambria Math"/>
                                </a:rPr>
                                <m:t>𝟒𝐬</m:t>
                              </m:r>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𝒑</m:t>
                                  </m:r>
                                </m:e>
                                <m:sub>
                                  <m:r>
                                    <a:rPr lang="en-US" sz="1400" b="1" i="1">
                                      <a:effectLst/>
                                      <a:latin typeface="Cambria Math"/>
                                    </a:rPr>
                                    <m:t>𝒙</m:t>
                                  </m:r>
                                </m:sub>
                              </m:sSub>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𝒑</m:t>
                                  </m:r>
                                </m:e>
                                <m:sub>
                                  <m:r>
                                    <a:rPr lang="en-US" sz="1400" b="1" i="1">
                                      <a:effectLst/>
                                      <a:latin typeface="Cambria Math"/>
                                    </a:rPr>
                                    <m:t>𝒚</m:t>
                                  </m:r>
                                </m:sub>
                              </m:sSub>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𝒑</m:t>
                                  </m:r>
                                </m:e>
                                <m:sub>
                                  <m:r>
                                    <a:rPr lang="en-US" sz="1400" b="1" i="1">
                                      <a:effectLst/>
                                      <a:latin typeface="Cambria Math"/>
                                    </a:rPr>
                                    <m:t>𝒛</m:t>
                                  </m:r>
                                </m:sub>
                              </m:sSub>
                              <m:r>
                                <a:rPr lang="en-US" sz="1400" b="1">
                                  <a:effectLst/>
                                  <a:latin typeface="Cambria Math"/>
                                </a:rPr>
                                <m:t>)</m:t>
                              </m:r>
                            </m:oMath>
                          </a14:m>
                          <a:r>
                            <a:rPr lang="en-US" sz="1400" b="1" dirty="0">
                              <a:effectLst/>
                            </a:rPr>
                            <a:t> </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r>
                            <a:rPr lang="en-US" sz="1400" b="1" dirty="0">
                              <a:effectLst/>
                            </a:rPr>
                            <a:t>Trigonal bipyramidal</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r>
                                <a:rPr lang="en-US" sz="1400" b="1" i="1">
                                  <a:effectLst/>
                                  <a:latin typeface="Cambria Math"/>
                                </a:rPr>
                                <m:t>𝐅𝐞</m:t>
                              </m:r>
                              <m:sSub>
                                <m:sSubPr>
                                  <m:ctrlPr>
                                    <a:rPr lang="en-US" sz="1400" b="1" i="1">
                                      <a:effectLst/>
                                      <a:latin typeface="Cambria Math"/>
                                    </a:rPr>
                                  </m:ctrlPr>
                                </m:sSubPr>
                                <m:e>
                                  <m:r>
                                    <a:rPr lang="fr-FR" sz="1400" b="1">
                                      <a:effectLst/>
                                      <a:latin typeface="Cambria Math"/>
                                    </a:rPr>
                                    <m:t>(</m:t>
                                  </m:r>
                                  <m:r>
                                    <a:rPr lang="en-US" sz="1400" b="1" i="1">
                                      <a:effectLst/>
                                      <a:latin typeface="Cambria Math"/>
                                    </a:rPr>
                                    <m:t>𝐂𝐎</m:t>
                                  </m:r>
                                  <m:r>
                                    <a:rPr lang="fr-FR" sz="1400" b="1">
                                      <a:effectLst/>
                                      <a:latin typeface="Cambria Math"/>
                                    </a:rPr>
                                    <m:t>)</m:t>
                                  </m:r>
                                </m:e>
                                <m:sub>
                                  <m:r>
                                    <a:rPr lang="fr-FR" sz="1400" b="1" i="1">
                                      <a:effectLst/>
                                      <a:latin typeface="Cambria Math"/>
                                    </a:rPr>
                                    <m:t>𝟓</m:t>
                                  </m:r>
                                </m:sub>
                              </m:sSub>
                            </m:oMath>
                          </a14:m>
                          <a:r>
                            <a:rPr lang="en-US" sz="1400" b="1" dirty="0">
                              <a:effectLst/>
                            </a:rPr>
                            <a:t>, </a:t>
                          </a: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𝑪𝒖𝑪𝒍</m:t>
                                          </m:r>
                                        </m:e>
                                        <m:sub>
                                          <m:r>
                                            <a:rPr lang="en-US" sz="1400" b="1" i="1">
                                              <a:effectLst/>
                                              <a:latin typeface="Cambria Math"/>
                                            </a:rPr>
                                            <m:t>𝟓</m:t>
                                          </m:r>
                                        </m:sub>
                                      </m:sSub>
                                    </m:e>
                                  </m:d>
                                </m:e>
                                <m:sup>
                                  <m:r>
                                    <a:rPr lang="en-US" sz="1400" b="1" i="1">
                                      <a:effectLst/>
                                      <a:latin typeface="Cambria Math"/>
                                    </a:rPr>
                                    <m:t>𝟑</m:t>
                                  </m:r>
                                  <m:r>
                                    <a:rPr lang="en-US" sz="1400" b="1">
                                      <a:effectLst/>
                                      <a:latin typeface="Cambria Math"/>
                                    </a:rPr>
                                    <m:t>−</m:t>
                                  </m:r>
                                </m:sup>
                              </m:sSup>
                            </m:oMath>
                          </a14:m>
                          <a:endParaRPr lang="en-US" sz="1400" b="1" dirty="0">
                            <a:effectLst/>
                          </a:endParaRPr>
                        </a:p>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p>
                                          <m:sSupPr>
                                            <m:ctrlPr>
                                              <a:rPr lang="en-US" sz="1400" b="1" i="1">
                                                <a:effectLst/>
                                                <a:latin typeface="Cambria Math"/>
                                              </a:rPr>
                                            </m:ctrlPr>
                                          </m:sSupPr>
                                          <m:e>
                                            <m:r>
                                              <a:rPr lang="en-US" sz="1400" b="1" i="1">
                                                <a:effectLst/>
                                                <a:latin typeface="Cambria Math"/>
                                              </a:rPr>
                                              <m:t>𝑵𝒊</m:t>
                                            </m:r>
                                          </m:e>
                                          <m:sup>
                                            <m:r>
                                              <a:rPr lang="en-US" sz="1400" b="1" i="1">
                                                <a:effectLst/>
                                                <a:latin typeface="Cambria Math"/>
                                              </a:rPr>
                                              <m:t>𝟐</m:t>
                                            </m:r>
                                            <m:r>
                                              <a:rPr lang="en-US" sz="1400" b="1">
                                                <a:effectLst/>
                                                <a:latin typeface="Cambria Math"/>
                                              </a:rPr>
                                              <m:t>+</m:t>
                                            </m:r>
                                          </m:sup>
                                        </m:sSup>
                                        <m:r>
                                          <a:rPr lang="en-US" sz="1400" b="1">
                                            <a:effectLst/>
                                            <a:latin typeface="Cambria Math"/>
                                          </a:rPr>
                                          <m:t>(</m:t>
                                        </m:r>
                                        <m:r>
                                          <a:rPr lang="en-US" sz="1400" b="1" i="1">
                                            <a:effectLst/>
                                            <a:latin typeface="Cambria Math"/>
                                          </a:rPr>
                                          <m:t>𝐭𝐫𝐢𝐚𝐫𝐬</m:t>
                                        </m:r>
                                        <m:r>
                                          <a:rPr lang="en-US" sz="1400" b="1">
                                            <a:effectLst/>
                                            <a:latin typeface="Cambria Math"/>
                                          </a:rPr>
                                          <m:t>)</m:t>
                                        </m:r>
                                        <m:sSub>
                                          <m:sSubPr>
                                            <m:ctrlPr>
                                              <a:rPr lang="en-US" sz="1400" b="1" i="1">
                                                <a:effectLst/>
                                                <a:latin typeface="Cambria Math"/>
                                              </a:rPr>
                                            </m:ctrlPr>
                                          </m:sSubPr>
                                          <m:e>
                                            <m:r>
                                              <a:rPr lang="en-US" sz="1400" b="1" i="1">
                                                <a:effectLst/>
                                                <a:latin typeface="Cambria Math"/>
                                              </a:rPr>
                                              <m:t>𝑩𝒓</m:t>
                                            </m:r>
                                          </m:e>
                                          <m:sub>
                                            <m:r>
                                              <a:rPr lang="en-US" sz="1400" b="1" i="1">
                                                <a:effectLst/>
                                                <a:latin typeface="Cambria Math"/>
                                              </a:rPr>
                                              <m:t>𝟐</m:t>
                                            </m:r>
                                          </m:sub>
                                        </m:sSub>
                                      </m:e>
                                    </m:d>
                                  </m:e>
                                  <m:sup>
                                    <m:r>
                                      <a:rPr lang="en-US" sz="1400" b="1" i="1">
                                        <a:effectLst/>
                                        <a:latin typeface="Cambria Math"/>
                                      </a:rPr>
                                      <m:t>𝟎</m:t>
                                    </m:r>
                                  </m:sup>
                                </m:sSup>
                              </m:oMath>
                            </m:oMathPara>
                          </a14:m>
                          <a:endParaRPr lang="en-US" sz="1400" b="1" dirty="0">
                            <a:effectLst/>
                            <a:latin typeface="Times New Roman"/>
                            <a:ea typeface="Calibri"/>
                            <a:cs typeface="Times New Roman"/>
                          </a:endParaRPr>
                        </a:p>
                      </a:txBody>
                      <a:tcPr marL="49703" marR="49703" marT="0" marB="0"/>
                    </a:tc>
                  </a:tr>
                  <a:tr h="979468">
                    <a:tc>
                      <a:txBody>
                        <a:bodyPr/>
                        <a:lstStyle/>
                        <a:p>
                          <a:pPr marL="0" marR="0" algn="ctr">
                            <a:lnSpc>
                              <a:spcPct val="150000"/>
                            </a:lnSpc>
                            <a:spcBef>
                              <a:spcPts val="0"/>
                            </a:spcBef>
                            <a:spcAft>
                              <a:spcPts val="0"/>
                            </a:spcAft>
                          </a:pPr>
                          <a:r>
                            <a:rPr lang="en-US" sz="1400" b="1">
                              <a:effectLst/>
                            </a:rPr>
                            <a:t>5</a:t>
                          </a:r>
                          <a:endParaRPr lang="en-US" sz="1400" b="1">
                            <a:effectLst/>
                            <a:latin typeface="Times New Roman"/>
                            <a:ea typeface="Calibri"/>
                            <a:cs typeface="Times New Roman"/>
                          </a:endParaRPr>
                        </a:p>
                      </a:txBody>
                      <a:tcPr marL="49703" marR="49703" marT="0" marB="0"/>
                    </a:tc>
                    <a:tc>
                      <a:txBody>
                        <a:bodyPr/>
                        <a:lstStyle/>
                        <a:p>
                          <a:pPr marL="0" marR="0" algn="just">
                            <a:lnSpc>
                              <a:spcPct val="115000"/>
                            </a:lnSpc>
                            <a:spcBef>
                              <a:spcPts val="0"/>
                            </a:spcBef>
                            <a:spcAft>
                              <a:spcPts val="0"/>
                            </a:spcAft>
                          </a:pPr>
                          <a14:m>
                            <m:oMath xmlns:m="http://schemas.openxmlformats.org/officeDocument/2006/math">
                              <m:sSup>
                                <m:sSupPr>
                                  <m:ctrlPr>
                                    <a:rPr lang="en-US" sz="1400" b="1" i="1">
                                      <a:effectLst/>
                                      <a:latin typeface="Cambria Math"/>
                                    </a:rPr>
                                  </m:ctrlPr>
                                </m:sSupPr>
                                <m:e>
                                  <m:r>
                                    <a:rPr lang="en-US" sz="1400" b="1" i="1">
                                      <a:effectLst/>
                                      <a:latin typeface="Cambria Math"/>
                                    </a:rPr>
                                    <m:t>𝒅𝒔𝒑</m:t>
                                  </m:r>
                                </m:e>
                                <m:sup>
                                  <m:r>
                                    <a:rPr lang="en-US" sz="1400" b="1" i="1">
                                      <a:effectLst/>
                                      <a:latin typeface="Cambria Math"/>
                                    </a:rPr>
                                    <m:t>𝟑</m:t>
                                  </m:r>
                                </m:sup>
                              </m:sSup>
                              <m:r>
                                <a:rPr lang="en-US" sz="1400" b="1">
                                  <a:effectLst/>
                                  <a:latin typeface="Cambria Math"/>
                                </a:rPr>
                                <m:t>(</m:t>
                              </m:r>
                              <m:sSub>
                                <m:sSubPr>
                                  <m:ctrlPr>
                                    <a:rPr lang="en-US" sz="1400" b="1" i="1">
                                      <a:effectLst/>
                                      <a:latin typeface="Cambria Math"/>
                                    </a:rPr>
                                  </m:ctrlPr>
                                </m:sSubPr>
                                <m:e>
                                  <m:r>
                                    <a:rPr lang="en-US" sz="1400" b="1" i="1">
                                      <a:effectLst/>
                                      <a:latin typeface="Cambria Math"/>
                                    </a:rPr>
                                    <m:t>𝟑</m:t>
                                  </m:r>
                                  <m:r>
                                    <a:rPr lang="en-US" sz="1400" b="1" i="1">
                                      <a:effectLst/>
                                      <a:latin typeface="Cambria Math"/>
                                    </a:rPr>
                                    <m:t>𝒅</m:t>
                                  </m:r>
                                </m:e>
                                <m:sub>
                                  <m:sSup>
                                    <m:sSupPr>
                                      <m:ctrlPr>
                                        <a:rPr lang="en-US" sz="1400" b="1" i="1">
                                          <a:effectLst/>
                                          <a:latin typeface="Cambria Math"/>
                                        </a:rPr>
                                      </m:ctrlPr>
                                    </m:sSupPr>
                                    <m:e>
                                      <m:r>
                                        <a:rPr lang="en-US" sz="1400" b="1" i="1">
                                          <a:effectLst/>
                                          <a:latin typeface="Cambria Math"/>
                                        </a:rPr>
                                        <m:t>𝒙</m:t>
                                      </m:r>
                                    </m:e>
                                    <m:sup>
                                      <m:r>
                                        <a:rPr lang="en-US" sz="1400" b="1" i="1">
                                          <a:effectLst/>
                                          <a:latin typeface="Cambria Math"/>
                                        </a:rPr>
                                        <m:t>𝟐</m:t>
                                      </m:r>
                                    </m:sup>
                                  </m:sSup>
                                  <m:r>
                                    <a:rPr lang="en-US" sz="1400" b="1">
                                      <a:effectLst/>
                                      <a:latin typeface="Cambria Math"/>
                                    </a:rPr>
                                    <m:t>−</m:t>
                                  </m:r>
                                  <m:sSup>
                                    <m:sSupPr>
                                      <m:ctrlPr>
                                        <a:rPr lang="en-US" sz="1400" b="1" i="1">
                                          <a:effectLst/>
                                          <a:latin typeface="Cambria Math"/>
                                        </a:rPr>
                                      </m:ctrlPr>
                                    </m:sSupPr>
                                    <m:e>
                                      <m:r>
                                        <a:rPr lang="en-US" sz="1400" b="1" i="1">
                                          <a:effectLst/>
                                          <a:latin typeface="Cambria Math"/>
                                        </a:rPr>
                                        <m:t>𝒚</m:t>
                                      </m:r>
                                    </m:e>
                                    <m:sup>
                                      <m:r>
                                        <a:rPr lang="en-US" sz="1400" b="1" i="1">
                                          <a:effectLst/>
                                          <a:latin typeface="Cambria Math"/>
                                        </a:rPr>
                                        <m:t>𝟐</m:t>
                                      </m:r>
                                    </m:sup>
                                  </m:sSup>
                                </m:sub>
                              </m:sSub>
                              <m:r>
                                <a:rPr lang="en-US" sz="1400" b="1">
                                  <a:effectLst/>
                                  <a:latin typeface="Cambria Math"/>
                                </a:rPr>
                                <m:t>,</m:t>
                              </m:r>
                              <m:r>
                                <a:rPr lang="en-US" sz="1400" b="1" i="1">
                                  <a:effectLst/>
                                  <a:latin typeface="Cambria Math"/>
                                </a:rPr>
                                <m:t>𝟒𝐬</m:t>
                              </m:r>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𝒑</m:t>
                                  </m:r>
                                </m:e>
                                <m:sub>
                                  <m:r>
                                    <a:rPr lang="en-US" sz="1400" b="1" i="1">
                                      <a:effectLst/>
                                      <a:latin typeface="Cambria Math"/>
                                    </a:rPr>
                                    <m:t>𝒙</m:t>
                                  </m:r>
                                </m:sub>
                              </m:sSub>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𝒑</m:t>
                                  </m:r>
                                </m:e>
                                <m:sub>
                                  <m:r>
                                    <a:rPr lang="en-US" sz="1400" b="1" i="1">
                                      <a:effectLst/>
                                      <a:latin typeface="Cambria Math"/>
                                    </a:rPr>
                                    <m:t>𝒚</m:t>
                                  </m:r>
                                </m:sub>
                              </m:sSub>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𝒑</m:t>
                                  </m:r>
                                </m:e>
                                <m:sub>
                                  <m:r>
                                    <a:rPr lang="en-US" sz="1400" b="1" i="1">
                                      <a:effectLst/>
                                      <a:latin typeface="Cambria Math"/>
                                    </a:rPr>
                                    <m:t>𝒛</m:t>
                                  </m:r>
                                </m:sub>
                              </m:sSub>
                              <m:r>
                                <a:rPr lang="en-US" sz="1400" b="1">
                                  <a:effectLst/>
                                  <a:latin typeface="Cambria Math"/>
                                </a:rPr>
                                <m:t>)</m:t>
                              </m:r>
                            </m:oMath>
                          </a14:m>
                          <a:r>
                            <a:rPr lang="en-US" sz="1400" b="1" dirty="0">
                              <a:effectLst/>
                            </a:rPr>
                            <a:t> </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r>
                            <a:rPr lang="en-US" sz="1400" b="1" dirty="0">
                              <a:effectLst/>
                            </a:rPr>
                            <a:t>Square pyramidal</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p>
                                        <m:sSupPr>
                                          <m:ctrlPr>
                                            <a:rPr lang="en-US" sz="1400" b="1" i="1">
                                              <a:effectLst/>
                                              <a:latin typeface="Cambria Math"/>
                                            </a:rPr>
                                          </m:ctrlPr>
                                        </m:sSupPr>
                                        <m:e>
                                          <m:r>
                                            <a:rPr lang="en-US" sz="1400" b="1" i="1">
                                              <a:effectLst/>
                                              <a:latin typeface="Cambria Math"/>
                                            </a:rPr>
                                            <m:t>𝑪𝒐</m:t>
                                          </m:r>
                                        </m:e>
                                        <m:sup>
                                          <m:r>
                                            <a:rPr lang="en-US" sz="1400" b="1" i="1">
                                              <a:effectLst/>
                                              <a:latin typeface="Cambria Math"/>
                                            </a:rPr>
                                            <m:t>𝟐</m:t>
                                          </m:r>
                                          <m:r>
                                            <a:rPr lang="en-US" sz="1400" b="1">
                                              <a:effectLst/>
                                              <a:latin typeface="Cambria Math"/>
                                            </a:rPr>
                                            <m:t>+</m:t>
                                          </m:r>
                                        </m:sup>
                                      </m:sSup>
                                      <m:r>
                                        <a:rPr lang="en-US" sz="1400" b="1">
                                          <a:effectLst/>
                                          <a:latin typeface="Cambria Math"/>
                                        </a:rPr>
                                        <m:t>(</m:t>
                                      </m:r>
                                      <m:r>
                                        <a:rPr lang="en-US" sz="1400" b="1" i="1">
                                          <a:effectLst/>
                                          <a:latin typeface="Cambria Math"/>
                                        </a:rPr>
                                        <m:t>𝐭𝐫𝐢𝐚𝐫𝐬</m:t>
                                      </m:r>
                                      <m:r>
                                        <a:rPr lang="en-US" sz="1400" b="1">
                                          <a:effectLst/>
                                          <a:latin typeface="Cambria Math"/>
                                        </a:rPr>
                                        <m:t>)</m:t>
                                      </m:r>
                                      <m:sSub>
                                        <m:sSubPr>
                                          <m:ctrlPr>
                                            <a:rPr lang="en-US" sz="1400" b="1" i="1">
                                              <a:effectLst/>
                                              <a:latin typeface="Cambria Math"/>
                                            </a:rPr>
                                          </m:ctrlPr>
                                        </m:sSubPr>
                                        <m:e>
                                          <m:r>
                                            <a:rPr lang="en-US" sz="1400" b="1" i="1">
                                              <a:effectLst/>
                                              <a:latin typeface="Cambria Math"/>
                                            </a:rPr>
                                            <m:t>𝑰</m:t>
                                          </m:r>
                                        </m:e>
                                        <m:sub>
                                          <m:r>
                                            <a:rPr lang="en-US" sz="1400" b="1" i="1">
                                              <a:effectLst/>
                                              <a:latin typeface="Cambria Math"/>
                                            </a:rPr>
                                            <m:t>𝟐</m:t>
                                          </m:r>
                                        </m:sub>
                                      </m:sSub>
                                    </m:e>
                                  </m:d>
                                </m:e>
                                <m:sup>
                                  <m:r>
                                    <a:rPr lang="en-US" sz="1400" b="1" i="1">
                                      <a:effectLst/>
                                      <a:latin typeface="Cambria Math"/>
                                    </a:rPr>
                                    <m:t>𝟎</m:t>
                                  </m:r>
                                </m:sup>
                              </m:sSup>
                            </m:oMath>
                          </a14:m>
                          <a:r>
                            <a:rPr lang="en-US" sz="1400" b="1" dirty="0">
                              <a:effectLst/>
                            </a:rPr>
                            <a:t>,</a:t>
                          </a:r>
                        </a:p>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𝐍𝐢</m:t>
                                          </m:r>
                                          <m:r>
                                            <a:rPr lang="en-US" sz="1400" b="1">
                                              <a:effectLst/>
                                              <a:latin typeface="Cambria Math"/>
                                            </a:rPr>
                                            <m:t>(</m:t>
                                          </m:r>
                                          <m:r>
                                            <a:rPr lang="en-US" sz="1400" b="1" i="1">
                                              <a:effectLst/>
                                              <a:latin typeface="Cambria Math"/>
                                            </a:rPr>
                                            <m:t>𝐂𝐍</m:t>
                                          </m:r>
                                          <m:r>
                                            <a:rPr lang="en-US" sz="1400" b="1">
                                              <a:effectLst/>
                                              <a:latin typeface="Cambria Math"/>
                                            </a:rPr>
                                            <m:t>)</m:t>
                                          </m:r>
                                        </m:e>
                                        <m:sub>
                                          <m:r>
                                            <a:rPr lang="en-US" sz="1400" b="1" i="1">
                                              <a:effectLst/>
                                              <a:latin typeface="Cambria Math"/>
                                            </a:rPr>
                                            <m:t>𝟓</m:t>
                                          </m:r>
                                        </m:sub>
                                      </m:sSub>
                                    </m:e>
                                  </m:d>
                                </m:e>
                                <m:sup>
                                  <m:r>
                                    <a:rPr lang="en-US" sz="1400" b="1" i="1">
                                      <a:effectLst/>
                                      <a:latin typeface="Cambria Math"/>
                                    </a:rPr>
                                    <m:t>𝟑</m:t>
                                  </m:r>
                                  <m:r>
                                    <a:rPr lang="en-US" sz="1400" b="1">
                                      <a:effectLst/>
                                      <a:latin typeface="Cambria Math"/>
                                    </a:rPr>
                                    <m:t>−</m:t>
                                  </m:r>
                                </m:sup>
                              </m:sSup>
                            </m:oMath>
                          </a14:m>
                          <a:r>
                            <a:rPr lang="en-US" sz="1400" b="1" dirty="0">
                              <a:effectLst/>
                            </a:rPr>
                            <a:t> </a:t>
                          </a:r>
                          <a:endParaRPr lang="en-US" sz="1400" b="1" dirty="0">
                            <a:effectLst/>
                            <a:latin typeface="Times New Roman"/>
                            <a:ea typeface="Calibri"/>
                            <a:cs typeface="Times New Roman"/>
                          </a:endParaRPr>
                        </a:p>
                      </a:txBody>
                      <a:tcPr marL="49703" marR="49703" marT="0" marB="0"/>
                    </a:tc>
                  </a:tr>
                  <a:tr h="979468">
                    <a:tc>
                      <a:txBody>
                        <a:bodyPr/>
                        <a:lstStyle/>
                        <a:p>
                          <a:pPr marL="0" marR="0" algn="ctr">
                            <a:lnSpc>
                              <a:spcPct val="150000"/>
                            </a:lnSpc>
                            <a:spcBef>
                              <a:spcPts val="0"/>
                            </a:spcBef>
                            <a:spcAft>
                              <a:spcPts val="0"/>
                            </a:spcAft>
                          </a:pPr>
                          <a:r>
                            <a:rPr lang="en-US" sz="1400" b="1">
                              <a:effectLst/>
                            </a:rPr>
                            <a:t>6</a:t>
                          </a:r>
                          <a:endParaRPr lang="en-US" sz="1400" b="1">
                            <a:effectLst/>
                            <a:latin typeface="Times New Roman"/>
                            <a:ea typeface="Calibri"/>
                            <a:cs typeface="Times New Roman"/>
                          </a:endParaRPr>
                        </a:p>
                      </a:txBody>
                      <a:tcPr marL="49703" marR="49703"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400" b="1" i="1">
                                        <a:effectLst/>
                                        <a:latin typeface="Cambria Math"/>
                                      </a:rPr>
                                    </m:ctrlPr>
                                  </m:sSupPr>
                                  <m:e>
                                    <m:r>
                                      <a:rPr lang="en-US" sz="1400" b="1" i="1">
                                        <a:effectLst/>
                                        <a:latin typeface="Cambria Math"/>
                                      </a:rPr>
                                      <m:t>𝒅</m:t>
                                    </m:r>
                                  </m:e>
                                  <m:sup>
                                    <m:r>
                                      <a:rPr lang="en-US" sz="1400" b="1" i="1">
                                        <a:effectLst/>
                                        <a:latin typeface="Cambria Math"/>
                                      </a:rPr>
                                      <m:t>𝟐</m:t>
                                    </m:r>
                                  </m:sup>
                                </m:sSup>
                                <m:sSup>
                                  <m:sSupPr>
                                    <m:ctrlPr>
                                      <a:rPr lang="en-US" sz="1400" b="1" i="1">
                                        <a:effectLst/>
                                        <a:latin typeface="Cambria Math"/>
                                      </a:rPr>
                                    </m:ctrlPr>
                                  </m:sSupPr>
                                  <m:e>
                                    <m:r>
                                      <a:rPr lang="en-US" sz="1400" b="1" i="1">
                                        <a:effectLst/>
                                        <a:latin typeface="Cambria Math"/>
                                      </a:rPr>
                                      <m:t>𝒔𝒑</m:t>
                                    </m:r>
                                  </m:e>
                                  <m:sup>
                                    <m:r>
                                      <a:rPr lang="en-US" sz="1400" b="1" i="1">
                                        <a:effectLst/>
                                        <a:latin typeface="Cambria Math"/>
                                      </a:rPr>
                                      <m:t>𝟑</m:t>
                                    </m:r>
                                  </m:sup>
                                </m:sSup>
                                <m:r>
                                  <a:rPr lang="en-US" sz="1400" b="1">
                                    <a:effectLst/>
                                    <a:latin typeface="Cambria Math"/>
                                  </a:rPr>
                                  <m:t>(</m:t>
                                </m:r>
                                <m:sSub>
                                  <m:sSubPr>
                                    <m:ctrlPr>
                                      <a:rPr lang="en-US" sz="1400" b="1" i="1">
                                        <a:effectLst/>
                                        <a:latin typeface="Cambria Math"/>
                                      </a:rPr>
                                    </m:ctrlPr>
                                  </m:sSubPr>
                                  <m:e>
                                    <m:r>
                                      <a:rPr lang="en-US" sz="1400" b="1" i="1">
                                        <a:effectLst/>
                                        <a:latin typeface="Cambria Math"/>
                                      </a:rPr>
                                      <m:t>𝟑</m:t>
                                    </m:r>
                                    <m:r>
                                      <a:rPr lang="en-US" sz="1400" b="1" i="1">
                                        <a:effectLst/>
                                        <a:latin typeface="Cambria Math"/>
                                      </a:rPr>
                                      <m:t>𝒅</m:t>
                                    </m:r>
                                  </m:e>
                                  <m:sub>
                                    <m:sSup>
                                      <m:sSupPr>
                                        <m:ctrlPr>
                                          <a:rPr lang="en-US" sz="1400" b="1" i="1">
                                            <a:effectLst/>
                                            <a:latin typeface="Cambria Math"/>
                                          </a:rPr>
                                        </m:ctrlPr>
                                      </m:sSupPr>
                                      <m:e>
                                        <m:r>
                                          <a:rPr lang="en-US" sz="1400" b="1" i="1">
                                            <a:effectLst/>
                                            <a:latin typeface="Cambria Math"/>
                                          </a:rPr>
                                          <m:t>𝒙</m:t>
                                        </m:r>
                                      </m:e>
                                      <m:sup>
                                        <m:r>
                                          <a:rPr lang="en-US" sz="1400" b="1" i="1">
                                            <a:effectLst/>
                                            <a:latin typeface="Cambria Math"/>
                                          </a:rPr>
                                          <m:t>𝟐</m:t>
                                        </m:r>
                                      </m:sup>
                                    </m:sSup>
                                    <m:r>
                                      <a:rPr lang="en-US" sz="1400" b="1">
                                        <a:effectLst/>
                                        <a:latin typeface="Cambria Math"/>
                                      </a:rPr>
                                      <m:t>−</m:t>
                                    </m:r>
                                    <m:sSup>
                                      <m:sSupPr>
                                        <m:ctrlPr>
                                          <a:rPr lang="en-US" sz="1400" b="1" i="1">
                                            <a:effectLst/>
                                            <a:latin typeface="Cambria Math"/>
                                          </a:rPr>
                                        </m:ctrlPr>
                                      </m:sSupPr>
                                      <m:e>
                                        <m:r>
                                          <a:rPr lang="en-US" sz="1400" b="1" i="1">
                                            <a:effectLst/>
                                            <a:latin typeface="Cambria Math"/>
                                          </a:rPr>
                                          <m:t>𝒚</m:t>
                                        </m:r>
                                      </m:e>
                                      <m:sup>
                                        <m:r>
                                          <a:rPr lang="en-US" sz="1400" b="1" i="1">
                                            <a:effectLst/>
                                            <a:latin typeface="Cambria Math"/>
                                          </a:rPr>
                                          <m:t>𝟐</m:t>
                                        </m:r>
                                      </m:sup>
                                    </m:sSup>
                                  </m:sub>
                                </m:sSub>
                                <m:r>
                                  <a:rPr lang="en-US" sz="1400" b="1">
                                    <a:effectLst/>
                                    <a:latin typeface="Cambria Math"/>
                                  </a:rPr>
                                  <m:t>,</m:t>
                                </m:r>
                                <m:sSub>
                                  <m:sSubPr>
                                    <m:ctrlPr>
                                      <a:rPr lang="en-US" sz="1400" b="1" i="1">
                                        <a:effectLst/>
                                        <a:latin typeface="Cambria Math"/>
                                      </a:rPr>
                                    </m:ctrlPr>
                                  </m:sSubPr>
                                  <m:e>
                                    <m:r>
                                      <a:rPr lang="en-US" sz="1400" b="1" i="1">
                                        <a:effectLst/>
                                        <a:latin typeface="Cambria Math"/>
                                      </a:rPr>
                                      <m:t>𝟑</m:t>
                                    </m:r>
                                    <m:r>
                                      <a:rPr lang="en-US" sz="1400" b="1" i="1">
                                        <a:effectLst/>
                                        <a:latin typeface="Cambria Math"/>
                                      </a:rPr>
                                      <m:t>𝒅</m:t>
                                    </m:r>
                                  </m:e>
                                  <m:sub>
                                    <m:sSup>
                                      <m:sSupPr>
                                        <m:ctrlPr>
                                          <a:rPr lang="en-US" sz="1400" b="1" i="1">
                                            <a:effectLst/>
                                            <a:latin typeface="Cambria Math"/>
                                          </a:rPr>
                                        </m:ctrlPr>
                                      </m:sSupPr>
                                      <m:e>
                                        <m:r>
                                          <a:rPr lang="en-US" sz="1400" b="1" i="1">
                                            <a:effectLst/>
                                            <a:latin typeface="Cambria Math"/>
                                          </a:rPr>
                                          <m:t>𝒛</m:t>
                                        </m:r>
                                      </m:e>
                                      <m:sup>
                                        <m:r>
                                          <a:rPr lang="en-US" sz="1400" b="1" i="1">
                                            <a:effectLst/>
                                            <a:latin typeface="Cambria Math"/>
                                          </a:rPr>
                                          <m:t>𝟐</m:t>
                                        </m:r>
                                      </m:sup>
                                    </m:sSup>
                                  </m:sub>
                                </m:sSub>
                                <m:r>
                                  <a:rPr lang="en-US" sz="1400" b="1">
                                    <a:effectLst/>
                                    <a:latin typeface="Cambria Math"/>
                                  </a:rPr>
                                  <m:t>, </m:t>
                                </m:r>
                                <m:r>
                                  <a:rPr lang="en-US" sz="1400" b="1" i="1">
                                    <a:effectLst/>
                                    <a:latin typeface="Cambria Math"/>
                                  </a:rPr>
                                  <m:t>𝟒𝐬</m:t>
                                </m:r>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𝒑</m:t>
                                    </m:r>
                                  </m:e>
                                  <m:sub>
                                    <m:r>
                                      <a:rPr lang="en-US" sz="1400" b="1" i="1">
                                        <a:effectLst/>
                                        <a:latin typeface="Cambria Math"/>
                                      </a:rPr>
                                      <m:t>𝒙</m:t>
                                    </m:r>
                                  </m:sub>
                                </m:sSub>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𝒑</m:t>
                                    </m:r>
                                  </m:e>
                                  <m:sub>
                                    <m:r>
                                      <a:rPr lang="en-US" sz="1400" b="1" i="1">
                                        <a:effectLst/>
                                        <a:latin typeface="Cambria Math"/>
                                      </a:rPr>
                                      <m:t>𝒚</m:t>
                                    </m:r>
                                  </m:sub>
                                </m:sSub>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𝒑</m:t>
                                    </m:r>
                                  </m:e>
                                  <m:sub>
                                    <m:r>
                                      <a:rPr lang="en-US" sz="1400" b="1" i="1">
                                        <a:effectLst/>
                                        <a:latin typeface="Cambria Math"/>
                                      </a:rPr>
                                      <m:t>𝒛</m:t>
                                    </m:r>
                                  </m:sub>
                                </m:sSub>
                                <m:r>
                                  <a:rPr lang="en-US" sz="1400" b="1">
                                    <a:effectLst/>
                                    <a:latin typeface="Cambria Math"/>
                                  </a:rPr>
                                  <m:t>)</m:t>
                                </m:r>
                              </m:oMath>
                            </m:oMathPara>
                          </a14:m>
                          <a:endParaRPr lang="en-US" sz="1400" b="1">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r>
                            <a:rPr lang="en-US" sz="1400" b="1" dirty="0">
                              <a:effectLst/>
                            </a:rPr>
                            <a:t>Inner-orbital octahedral</a:t>
                          </a:r>
                          <a:endParaRPr lang="en-US" sz="1400" b="1" dirty="0">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fr-FR" sz="1400" b="1" i="1">
                                              <a:effectLst/>
                                              <a:latin typeface="Cambria Math"/>
                                            </a:rPr>
                                            <m:t>𝐓𝐢</m:t>
                                          </m:r>
                                          <m:r>
                                            <a:rPr lang="fr-FR" sz="1400" b="1">
                                              <a:effectLst/>
                                              <a:latin typeface="Cambria Math"/>
                                            </a:rPr>
                                            <m:t>(</m:t>
                                          </m:r>
                                          <m:sSub>
                                            <m:sSubPr>
                                              <m:ctrlPr>
                                                <a:rPr lang="en-US" sz="1400" b="1" i="1">
                                                  <a:effectLst/>
                                                  <a:latin typeface="Cambria Math"/>
                                                </a:rPr>
                                              </m:ctrlPr>
                                            </m:sSubPr>
                                            <m:e>
                                              <m:r>
                                                <a:rPr lang="fr-FR" sz="1400" b="1" i="1">
                                                  <a:effectLst/>
                                                  <a:latin typeface="Cambria Math"/>
                                                </a:rPr>
                                                <m:t>𝑯</m:t>
                                              </m:r>
                                            </m:e>
                                            <m:sub>
                                              <m:r>
                                                <a:rPr lang="fr-FR" sz="1400" b="1" i="1">
                                                  <a:effectLst/>
                                                  <a:latin typeface="Cambria Math"/>
                                                </a:rPr>
                                                <m:t>𝟐</m:t>
                                              </m:r>
                                            </m:sub>
                                          </m:sSub>
                                          <m:r>
                                            <a:rPr lang="fr-FR" sz="1400" b="1" i="1">
                                              <a:effectLst/>
                                              <a:latin typeface="Cambria Math"/>
                                            </a:rPr>
                                            <m:t>𝐎</m:t>
                                          </m:r>
                                          <m:r>
                                            <a:rPr lang="fr-FR" sz="1400" b="1">
                                              <a:effectLst/>
                                              <a:latin typeface="Cambria Math"/>
                                            </a:rPr>
                                            <m:t>)</m:t>
                                          </m:r>
                                        </m:e>
                                        <m:sub>
                                          <m:r>
                                            <a:rPr lang="fr-FR" sz="1400" b="1" i="1">
                                              <a:effectLst/>
                                              <a:latin typeface="Cambria Math"/>
                                            </a:rPr>
                                            <m:t>𝟔</m:t>
                                          </m:r>
                                        </m:sub>
                                      </m:sSub>
                                    </m:e>
                                  </m:d>
                                </m:e>
                                <m:sup>
                                  <m:r>
                                    <a:rPr lang="fr-FR" sz="1400" b="1" i="1">
                                      <a:effectLst/>
                                      <a:latin typeface="Cambria Math"/>
                                    </a:rPr>
                                    <m:t>𝟑</m:t>
                                  </m:r>
                                  <m:r>
                                    <a:rPr lang="fr-FR" sz="1400" b="1">
                                      <a:effectLst/>
                                      <a:latin typeface="Cambria Math"/>
                                    </a:rPr>
                                    <m:t>+</m:t>
                                  </m:r>
                                </m:sup>
                              </m:sSup>
                            </m:oMath>
                          </a14:m>
                          <a:r>
                            <a:rPr lang="fr-FR" sz="1400" b="1" dirty="0">
                              <a:effectLst/>
                            </a:rPr>
                            <a:t>,</a:t>
                          </a:r>
                          <a:endParaRPr lang="en-US" sz="1400" b="1" dirty="0">
                            <a:effectLst/>
                          </a:endParaRPr>
                        </a:p>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fr-FR" sz="1400" b="1" i="1">
                                              <a:effectLst/>
                                              <a:latin typeface="Cambria Math"/>
                                            </a:rPr>
                                            <m:t>𝐅𝐞</m:t>
                                          </m:r>
                                          <m:r>
                                            <a:rPr lang="fr-FR" sz="1400" b="1">
                                              <a:effectLst/>
                                              <a:latin typeface="Cambria Math"/>
                                            </a:rPr>
                                            <m:t>(</m:t>
                                          </m:r>
                                          <m:r>
                                            <a:rPr lang="fr-FR" sz="1400" b="1" i="1">
                                              <a:effectLst/>
                                              <a:latin typeface="Cambria Math"/>
                                            </a:rPr>
                                            <m:t>𝐂𝐍</m:t>
                                          </m:r>
                                          <m:r>
                                            <a:rPr lang="fr-FR" sz="1400" b="1">
                                              <a:effectLst/>
                                              <a:latin typeface="Cambria Math"/>
                                            </a:rPr>
                                            <m:t>)</m:t>
                                          </m:r>
                                        </m:e>
                                        <m:sub>
                                          <m:r>
                                            <a:rPr lang="fr-FR" sz="1400" b="1" i="1">
                                              <a:effectLst/>
                                              <a:latin typeface="Cambria Math"/>
                                            </a:rPr>
                                            <m:t>𝟔</m:t>
                                          </m:r>
                                        </m:sub>
                                      </m:sSub>
                                    </m:e>
                                  </m:d>
                                </m:e>
                                <m:sup>
                                  <m:r>
                                    <a:rPr lang="fr-FR" sz="1400" b="1" i="1">
                                      <a:effectLst/>
                                      <a:latin typeface="Cambria Math"/>
                                    </a:rPr>
                                    <m:t>𝟑</m:t>
                                  </m:r>
                                  <m:r>
                                    <a:rPr lang="fr-FR" sz="1400" b="1">
                                      <a:effectLst/>
                                      <a:latin typeface="Cambria Math"/>
                                    </a:rPr>
                                    <m:t>−</m:t>
                                  </m:r>
                                </m:sup>
                              </m:sSup>
                            </m:oMath>
                          </a14:m>
                          <a:r>
                            <a:rPr lang="fr-FR" sz="1400" b="1" dirty="0">
                              <a:effectLst/>
                            </a:rPr>
                            <a:t>, etc.</a:t>
                          </a:r>
                          <a:endParaRPr lang="en-US" sz="1400" b="1" dirty="0">
                            <a:effectLst/>
                            <a:latin typeface="Times New Roman"/>
                            <a:ea typeface="Calibri"/>
                            <a:cs typeface="Times New Roman"/>
                          </a:endParaRPr>
                        </a:p>
                      </a:txBody>
                      <a:tcPr marL="49703" marR="49703" marT="0" marB="0"/>
                    </a:tc>
                  </a:tr>
                  <a:tr h="979468">
                    <a:tc>
                      <a:txBody>
                        <a:bodyPr/>
                        <a:lstStyle/>
                        <a:p>
                          <a:pPr marL="0" marR="0" algn="ctr">
                            <a:lnSpc>
                              <a:spcPct val="150000"/>
                            </a:lnSpc>
                            <a:spcBef>
                              <a:spcPts val="0"/>
                            </a:spcBef>
                            <a:spcAft>
                              <a:spcPts val="0"/>
                            </a:spcAft>
                          </a:pPr>
                          <a:r>
                            <a:rPr lang="en-US" sz="1400" b="1">
                              <a:effectLst/>
                            </a:rPr>
                            <a:t>6</a:t>
                          </a:r>
                          <a:endParaRPr lang="en-US" sz="1400" b="1">
                            <a:effectLst/>
                            <a:latin typeface="Times New Roman"/>
                            <a:ea typeface="Calibri"/>
                            <a:cs typeface="Times New Roman"/>
                          </a:endParaRPr>
                        </a:p>
                      </a:txBody>
                      <a:tcPr marL="49703" marR="49703" marT="0" marB="0"/>
                    </a:tc>
                    <a:tc>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400" b="1" i="1">
                                        <a:effectLst/>
                                        <a:latin typeface="Cambria Math"/>
                                      </a:rPr>
                                    </m:ctrlPr>
                                  </m:sSupPr>
                                  <m:e>
                                    <m:r>
                                      <a:rPr lang="en-US" sz="1400" b="1" i="1">
                                        <a:effectLst/>
                                        <a:latin typeface="Cambria Math"/>
                                      </a:rPr>
                                      <m:t>𝒔𝒑</m:t>
                                    </m:r>
                                  </m:e>
                                  <m:sup>
                                    <m:r>
                                      <a:rPr lang="en-US" sz="1400" b="1" i="1">
                                        <a:effectLst/>
                                        <a:latin typeface="Cambria Math"/>
                                      </a:rPr>
                                      <m:t>𝟑</m:t>
                                    </m:r>
                                  </m:sup>
                                </m:sSup>
                                <m:sSup>
                                  <m:sSupPr>
                                    <m:ctrlPr>
                                      <a:rPr lang="en-US" sz="1400" b="1" i="1">
                                        <a:effectLst/>
                                        <a:latin typeface="Cambria Math"/>
                                      </a:rPr>
                                    </m:ctrlPr>
                                  </m:sSupPr>
                                  <m:e>
                                    <m:r>
                                      <a:rPr lang="en-US" sz="1400" b="1" i="1">
                                        <a:effectLst/>
                                        <a:latin typeface="Cambria Math"/>
                                      </a:rPr>
                                      <m:t>𝒅</m:t>
                                    </m:r>
                                  </m:e>
                                  <m:sup>
                                    <m:r>
                                      <a:rPr lang="en-US" sz="1400" b="1" i="1">
                                        <a:effectLst/>
                                        <a:latin typeface="Cambria Math"/>
                                      </a:rPr>
                                      <m:t>𝟐</m:t>
                                    </m:r>
                                  </m:sup>
                                </m:sSup>
                                <m:r>
                                  <a:rPr lang="en-US" sz="1400" b="1">
                                    <a:effectLst/>
                                    <a:latin typeface="Cambria Math"/>
                                  </a:rPr>
                                  <m:t>( </m:t>
                                </m:r>
                                <m:r>
                                  <a:rPr lang="en-US" sz="1400" b="1" i="1">
                                    <a:effectLst/>
                                    <a:latin typeface="Cambria Math"/>
                                  </a:rPr>
                                  <m:t>𝟒𝐬</m:t>
                                </m:r>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𝒑</m:t>
                                    </m:r>
                                  </m:e>
                                  <m:sub>
                                    <m:r>
                                      <a:rPr lang="en-US" sz="1400" b="1" i="1">
                                        <a:effectLst/>
                                        <a:latin typeface="Cambria Math"/>
                                      </a:rPr>
                                      <m:t>𝒙</m:t>
                                    </m:r>
                                  </m:sub>
                                </m:sSub>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𝒑</m:t>
                                    </m:r>
                                  </m:e>
                                  <m:sub>
                                    <m:r>
                                      <a:rPr lang="en-US" sz="1400" b="1" i="1">
                                        <a:effectLst/>
                                        <a:latin typeface="Cambria Math"/>
                                      </a:rPr>
                                      <m:t>𝒚</m:t>
                                    </m:r>
                                  </m:sub>
                                </m:sSub>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𝒑</m:t>
                                    </m:r>
                                  </m:e>
                                  <m:sub>
                                    <m:r>
                                      <a:rPr lang="en-US" sz="1400" b="1" i="1">
                                        <a:effectLst/>
                                        <a:latin typeface="Cambria Math"/>
                                      </a:rPr>
                                      <m:t>𝒛</m:t>
                                    </m:r>
                                  </m:sub>
                                </m:sSub>
                                <m:sSub>
                                  <m:sSubPr>
                                    <m:ctrlPr>
                                      <a:rPr lang="en-US" sz="1400" b="1" i="1">
                                        <a:effectLst/>
                                        <a:latin typeface="Cambria Math"/>
                                      </a:rPr>
                                    </m:ctrlPr>
                                  </m:sSubPr>
                                  <m:e>
                                    <m:r>
                                      <a:rPr lang="en-US" sz="1400" b="1" i="1">
                                        <a:effectLst/>
                                        <a:latin typeface="Cambria Math"/>
                                      </a:rPr>
                                      <m:t>𝟒</m:t>
                                    </m:r>
                                    <m:r>
                                      <a:rPr lang="en-US" sz="1400" b="1" i="1">
                                        <a:effectLst/>
                                        <a:latin typeface="Cambria Math"/>
                                      </a:rPr>
                                      <m:t>𝒅</m:t>
                                    </m:r>
                                  </m:e>
                                  <m:sub>
                                    <m:sSup>
                                      <m:sSupPr>
                                        <m:ctrlPr>
                                          <a:rPr lang="en-US" sz="1400" b="1" i="1">
                                            <a:effectLst/>
                                            <a:latin typeface="Cambria Math"/>
                                          </a:rPr>
                                        </m:ctrlPr>
                                      </m:sSupPr>
                                      <m:e>
                                        <m:r>
                                          <a:rPr lang="en-US" sz="1400" b="1" i="1">
                                            <a:effectLst/>
                                            <a:latin typeface="Cambria Math"/>
                                          </a:rPr>
                                          <m:t>𝒙</m:t>
                                        </m:r>
                                      </m:e>
                                      <m:sup>
                                        <m:r>
                                          <a:rPr lang="en-US" sz="1400" b="1" i="1">
                                            <a:effectLst/>
                                            <a:latin typeface="Cambria Math"/>
                                          </a:rPr>
                                          <m:t>𝟐</m:t>
                                        </m:r>
                                      </m:sup>
                                    </m:sSup>
                                    <m:r>
                                      <a:rPr lang="en-US" sz="1400" b="1">
                                        <a:effectLst/>
                                        <a:latin typeface="Cambria Math"/>
                                      </a:rPr>
                                      <m:t>−</m:t>
                                    </m:r>
                                    <m:sSup>
                                      <m:sSupPr>
                                        <m:ctrlPr>
                                          <a:rPr lang="en-US" sz="1400" b="1" i="1">
                                            <a:effectLst/>
                                            <a:latin typeface="Cambria Math"/>
                                          </a:rPr>
                                        </m:ctrlPr>
                                      </m:sSupPr>
                                      <m:e>
                                        <m:r>
                                          <a:rPr lang="en-US" sz="1400" b="1" i="1">
                                            <a:effectLst/>
                                            <a:latin typeface="Cambria Math"/>
                                          </a:rPr>
                                          <m:t>𝒚</m:t>
                                        </m:r>
                                      </m:e>
                                      <m:sup>
                                        <m:r>
                                          <a:rPr lang="en-US" sz="1400" b="1" i="1">
                                            <a:effectLst/>
                                            <a:latin typeface="Cambria Math"/>
                                          </a:rPr>
                                          <m:t>𝟐</m:t>
                                        </m:r>
                                      </m:sup>
                                    </m:sSup>
                                  </m:sub>
                                </m:sSub>
                                <m:r>
                                  <a:rPr lang="en-US" sz="1400" b="1">
                                    <a:effectLst/>
                                    <a:latin typeface="Cambria Math"/>
                                  </a:rPr>
                                  <m:t>,</m:t>
                                </m:r>
                                <m:sSub>
                                  <m:sSubPr>
                                    <m:ctrlPr>
                                      <a:rPr lang="en-US" sz="1400" b="1" i="1">
                                        <a:effectLst/>
                                        <a:latin typeface="Cambria Math"/>
                                      </a:rPr>
                                    </m:ctrlPr>
                                  </m:sSubPr>
                                  <m:e>
                                    <m:r>
                                      <a:rPr lang="en-US" sz="1400" b="1" i="1">
                                        <a:effectLst/>
                                        <a:latin typeface="Cambria Math"/>
                                      </a:rPr>
                                      <m:t>𝟒</m:t>
                                    </m:r>
                                    <m:r>
                                      <a:rPr lang="en-US" sz="1400" b="1" i="1">
                                        <a:effectLst/>
                                        <a:latin typeface="Cambria Math"/>
                                      </a:rPr>
                                      <m:t>𝒅</m:t>
                                    </m:r>
                                  </m:e>
                                  <m:sub>
                                    <m:sSup>
                                      <m:sSupPr>
                                        <m:ctrlPr>
                                          <a:rPr lang="en-US" sz="1400" b="1" i="1">
                                            <a:effectLst/>
                                            <a:latin typeface="Cambria Math"/>
                                          </a:rPr>
                                        </m:ctrlPr>
                                      </m:sSupPr>
                                      <m:e>
                                        <m:r>
                                          <a:rPr lang="en-US" sz="1400" b="1" i="1">
                                            <a:effectLst/>
                                            <a:latin typeface="Cambria Math"/>
                                          </a:rPr>
                                          <m:t>𝒛</m:t>
                                        </m:r>
                                      </m:e>
                                      <m:sup>
                                        <m:r>
                                          <a:rPr lang="en-US" sz="1400" b="1" i="1">
                                            <a:effectLst/>
                                            <a:latin typeface="Cambria Math"/>
                                          </a:rPr>
                                          <m:t>𝟐</m:t>
                                        </m:r>
                                      </m:sup>
                                    </m:sSup>
                                  </m:sub>
                                </m:sSub>
                                <m:r>
                                  <a:rPr lang="en-US" sz="1400" b="1">
                                    <a:effectLst/>
                                    <a:latin typeface="Cambria Math"/>
                                  </a:rPr>
                                  <m:t>)</m:t>
                                </m:r>
                              </m:oMath>
                            </m:oMathPara>
                          </a14:m>
                          <a:endParaRPr lang="en-US" sz="1400" b="1">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r>
                            <a:rPr lang="en-US" sz="1400" b="1">
                              <a:effectLst/>
                            </a:rPr>
                            <a:t>Outer-orbital octahedral </a:t>
                          </a:r>
                          <a:endParaRPr lang="en-US" sz="1400" b="1">
                            <a:effectLst/>
                            <a:latin typeface="Times New Roman"/>
                            <a:ea typeface="Calibri"/>
                            <a:cs typeface="Times New Roman"/>
                          </a:endParaRPr>
                        </a:p>
                      </a:txBody>
                      <a:tcPr marL="49703" marR="49703" marT="0" marB="0"/>
                    </a:tc>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sSup>
                                              <m:sSupPr>
                                                <m:ctrlPr>
                                                  <a:rPr lang="en-US" sz="1400" b="1" i="1">
                                                    <a:effectLst/>
                                                    <a:latin typeface="Cambria Math"/>
                                                  </a:rPr>
                                                </m:ctrlPr>
                                              </m:sSupPr>
                                              <m:e>
                                                <m:r>
                                                  <a:rPr lang="en-US" sz="1400" b="1" i="1">
                                                    <a:effectLst/>
                                                    <a:latin typeface="Cambria Math"/>
                                                  </a:rPr>
                                                  <m:t>𝑭𝒆</m:t>
                                                </m:r>
                                              </m:e>
                                              <m:sup>
                                                <m:r>
                                                  <a:rPr lang="en-US" sz="1400" b="1">
                                                    <a:effectLst/>
                                                    <a:latin typeface="Cambria Math"/>
                                                  </a:rPr>
                                                  <m:t>+</m:t>
                                                </m:r>
                                              </m:sup>
                                            </m:sSup>
                                            <m:d>
                                              <m:dPr>
                                                <m:ctrlPr>
                                                  <a:rPr lang="en-US" sz="1400" b="1" i="1">
                                                    <a:effectLst/>
                                                    <a:latin typeface="Cambria Math"/>
                                                  </a:rPr>
                                                </m:ctrlPr>
                                              </m:dPr>
                                              <m:e>
                                                <m:sSup>
                                                  <m:sSupPr>
                                                    <m:ctrlPr>
                                                      <a:rPr lang="en-US" sz="1400" b="1" i="1">
                                                        <a:effectLst/>
                                                        <a:latin typeface="Cambria Math"/>
                                                      </a:rPr>
                                                    </m:ctrlPr>
                                                  </m:sSupPr>
                                                  <m:e>
                                                    <m:r>
                                                      <a:rPr lang="fr-FR" sz="1400" b="1">
                                                        <a:effectLst/>
                                                        <a:latin typeface="Cambria Math"/>
                                                      </a:rPr>
                                                      <m:t> </m:t>
                                                    </m:r>
                                                    <m:r>
                                                      <a:rPr lang="fr-FR" sz="1400" b="1" i="1">
                                                        <a:effectLst/>
                                                        <a:latin typeface="Cambria Math"/>
                                                      </a:rPr>
                                                      <m:t>𝑵𝑶</m:t>
                                                    </m:r>
                                                  </m:e>
                                                  <m:sup>
                                                    <m:r>
                                                      <a:rPr lang="fr-FR" sz="1400" b="1">
                                                        <a:effectLst/>
                                                        <a:latin typeface="Cambria Math"/>
                                                      </a:rPr>
                                                      <m:t>+</m:t>
                                                    </m:r>
                                                  </m:sup>
                                                </m:sSup>
                                              </m:e>
                                            </m:d>
                                            <m:d>
                                              <m:dPr>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𝑯</m:t>
                                                    </m:r>
                                                  </m:e>
                                                  <m:sub>
                                                    <m:r>
                                                      <a:rPr lang="fr-FR" sz="1400" b="1" i="1">
                                                        <a:effectLst/>
                                                        <a:latin typeface="Cambria Math"/>
                                                      </a:rPr>
                                                      <m:t>𝟐</m:t>
                                                    </m:r>
                                                  </m:sub>
                                                </m:sSub>
                                                <m:r>
                                                  <a:rPr lang="fr-FR" sz="1400" b="1" i="1">
                                                    <a:effectLst/>
                                                    <a:latin typeface="Cambria Math"/>
                                                  </a:rPr>
                                                  <m:t>𝑶</m:t>
                                                </m:r>
                                              </m:e>
                                            </m:d>
                                          </m:e>
                                          <m:sub>
                                            <m:r>
                                              <a:rPr lang="fr-FR" sz="1400" b="1" i="1">
                                                <a:effectLst/>
                                                <a:latin typeface="Cambria Math"/>
                                              </a:rPr>
                                              <m:t>𝟓</m:t>
                                            </m:r>
                                          </m:sub>
                                        </m:sSub>
                                      </m:e>
                                    </m:d>
                                  </m:e>
                                  <m:sup>
                                    <m:r>
                                      <a:rPr lang="fr-FR" sz="1400" b="1" i="1">
                                        <a:effectLst/>
                                        <a:latin typeface="Cambria Math"/>
                                      </a:rPr>
                                      <m:t>𝟐</m:t>
                                    </m:r>
                                    <m:r>
                                      <a:rPr lang="fr-FR" sz="1400" b="1">
                                        <a:effectLst/>
                                        <a:latin typeface="Cambria Math"/>
                                      </a:rPr>
                                      <m:t>+</m:t>
                                    </m:r>
                                  </m:sup>
                                </m:sSup>
                              </m:oMath>
                            </m:oMathPara>
                          </a14:m>
                          <a:endParaRPr lang="en-US" sz="1400" b="1" dirty="0">
                            <a:effectLst/>
                          </a:endParaRPr>
                        </a:p>
                        <a:p>
                          <a:pPr marL="0" marR="0" algn="just">
                            <a:lnSpc>
                              <a:spcPct val="150000"/>
                            </a:lnSpc>
                            <a:spcBef>
                              <a:spcPts val="0"/>
                            </a:spcBef>
                            <a:spcAft>
                              <a:spcPts val="0"/>
                            </a:spcAft>
                          </a:pPr>
                          <a14:m>
                            <m:oMath xmlns:m="http://schemas.openxmlformats.org/officeDocument/2006/math">
                              <m:sSup>
                                <m:sSupPr>
                                  <m:ctrlPr>
                                    <a:rPr lang="en-US" sz="1400" b="1" i="1">
                                      <a:effectLst/>
                                      <a:latin typeface="Cambria Math"/>
                                    </a:rPr>
                                  </m:ctrlPr>
                                </m:sSupPr>
                                <m:e>
                                  <m:d>
                                    <m:dPr>
                                      <m:begChr m:val="["/>
                                      <m:endChr m:val="]"/>
                                      <m:ctrlPr>
                                        <a:rPr lang="en-US" sz="1400" b="1" i="1">
                                          <a:effectLst/>
                                          <a:latin typeface="Cambria Math"/>
                                        </a:rPr>
                                      </m:ctrlPr>
                                    </m:dPr>
                                    <m:e>
                                      <m:sSub>
                                        <m:sSubPr>
                                          <m:ctrlPr>
                                            <a:rPr lang="en-US" sz="1400" b="1" i="1">
                                              <a:effectLst/>
                                              <a:latin typeface="Cambria Math"/>
                                            </a:rPr>
                                          </m:ctrlPr>
                                        </m:sSubPr>
                                        <m:e>
                                          <m:r>
                                            <a:rPr lang="en-US" sz="1400" b="1" i="1">
                                              <a:effectLst/>
                                              <a:latin typeface="Cambria Math"/>
                                            </a:rPr>
                                            <m:t>𝑪𝒐𝑭</m:t>
                                          </m:r>
                                        </m:e>
                                        <m:sub>
                                          <m:r>
                                            <a:rPr lang="fr-FR" sz="1400" b="1" i="1">
                                              <a:effectLst/>
                                              <a:latin typeface="Cambria Math"/>
                                            </a:rPr>
                                            <m:t>𝟔</m:t>
                                          </m:r>
                                        </m:sub>
                                      </m:sSub>
                                    </m:e>
                                  </m:d>
                                </m:e>
                                <m:sup>
                                  <m:r>
                                    <a:rPr lang="fr-FR" sz="1400" b="1" i="1">
                                      <a:effectLst/>
                                      <a:latin typeface="Cambria Math"/>
                                    </a:rPr>
                                    <m:t>𝟑</m:t>
                                  </m:r>
                                  <m:r>
                                    <a:rPr lang="fr-FR" sz="1400" b="1">
                                      <a:effectLst/>
                                      <a:latin typeface="Cambria Math"/>
                                    </a:rPr>
                                    <m:t>−</m:t>
                                  </m:r>
                                </m:sup>
                              </m:sSup>
                            </m:oMath>
                          </a14:m>
                          <a:r>
                            <a:rPr lang="fr-FR" sz="1400" b="1" dirty="0">
                              <a:effectLst/>
                            </a:rPr>
                            <a:t>, etc. </a:t>
                          </a:r>
                          <a:endParaRPr lang="en-US" sz="1400" b="1" dirty="0">
                            <a:effectLst/>
                            <a:latin typeface="Times New Roman"/>
                            <a:ea typeface="Calibri"/>
                            <a:cs typeface="Times New Roman"/>
                          </a:endParaRPr>
                        </a:p>
                      </a:txBody>
                      <a:tcPr marL="49703" marR="49703" marT="0" marB="0"/>
                    </a:tc>
                  </a:tr>
                </a:tbl>
              </a:graphicData>
            </a:graphic>
          </p:graphicFrame>
        </mc:Choice>
        <mc:Fallback xmlns="">
          <p:graphicFrame>
            <p:nvGraphicFramePr>
              <p:cNvPr id="4" name="Content Placeholder 3"/>
              <p:cNvGraphicFramePr>
                <a:graphicFrameLocks noGrp="1"/>
              </p:cNvGraphicFramePr>
              <p:nvPr>
                <p:ph sz="quarter" idx="1"/>
                <p:extLst>
                  <p:ext uri="{D42A27DB-BD31-4B8C-83A1-F6EECF244321}">
                    <p14:modId xmlns:p14="http://schemas.microsoft.com/office/powerpoint/2010/main" val="3031217637"/>
                  </p:ext>
                </p:extLst>
              </p:nvPr>
            </p:nvGraphicFramePr>
            <p:xfrm>
              <a:off x="457200" y="1219200"/>
              <a:ext cx="8382000" cy="4800602"/>
            </p:xfrm>
            <a:graphic>
              <a:graphicData uri="http://schemas.openxmlformats.org/drawingml/2006/table">
                <a:tbl>
                  <a:tblPr firstRow="1" bandRow="1">
                    <a:tableStyleId>{5C22544A-7EE6-4342-B048-85BDC9FD1C3A}</a:tableStyleId>
                  </a:tblPr>
                  <a:tblGrid>
                    <a:gridCol w="2095500"/>
                    <a:gridCol w="2095500"/>
                    <a:gridCol w="2095500"/>
                    <a:gridCol w="2095500"/>
                  </a:tblGrid>
                  <a:tr h="882730">
                    <a:tc>
                      <a:txBody>
                        <a:bodyPr/>
                        <a:lstStyle/>
                        <a:p>
                          <a:pPr marL="0" marR="0" algn="ctr">
                            <a:lnSpc>
                              <a:spcPct val="115000"/>
                            </a:lnSpc>
                            <a:spcBef>
                              <a:spcPts val="0"/>
                            </a:spcBef>
                            <a:spcAft>
                              <a:spcPts val="0"/>
                            </a:spcAft>
                          </a:pPr>
                          <a:r>
                            <a:rPr lang="en-US" sz="1400" b="1" dirty="0">
                              <a:effectLst/>
                            </a:rPr>
                            <a:t>Coordination number of the central metal atom/ion</a:t>
                          </a:r>
                          <a:endParaRPr lang="en-US" sz="1400" b="1" dirty="0">
                            <a:effectLst/>
                            <a:latin typeface="Times New Roman"/>
                            <a:ea typeface="Calibri"/>
                            <a:cs typeface="Times New Roman"/>
                          </a:endParaRPr>
                        </a:p>
                      </a:txBody>
                      <a:tcPr marL="49703" marR="49703" marT="0" marB="0"/>
                    </a:tc>
                    <a:tc>
                      <a:txBody>
                        <a:bodyPr/>
                        <a:lstStyle/>
                        <a:p>
                          <a:pPr marL="0" marR="0" algn="ctr">
                            <a:lnSpc>
                              <a:spcPct val="115000"/>
                            </a:lnSpc>
                            <a:spcBef>
                              <a:spcPts val="0"/>
                            </a:spcBef>
                            <a:spcAft>
                              <a:spcPts val="0"/>
                            </a:spcAft>
                          </a:pPr>
                          <a:r>
                            <a:rPr lang="en-US" sz="1400" b="1" dirty="0">
                              <a:effectLst/>
                            </a:rPr>
                            <a:t>Type of hybridization undergone by the central metal atom/ion</a:t>
                          </a:r>
                          <a:endParaRPr lang="en-US" sz="1400" b="1" dirty="0">
                            <a:effectLst/>
                            <a:latin typeface="Times New Roman"/>
                            <a:ea typeface="Calibri"/>
                            <a:cs typeface="Times New Roman"/>
                          </a:endParaRPr>
                        </a:p>
                      </a:txBody>
                      <a:tcPr marL="49703" marR="49703" marT="0" marB="0"/>
                    </a:tc>
                    <a:tc>
                      <a:txBody>
                        <a:bodyPr/>
                        <a:lstStyle/>
                        <a:p>
                          <a:pPr marL="0" marR="0" algn="ctr">
                            <a:lnSpc>
                              <a:spcPct val="115000"/>
                            </a:lnSpc>
                            <a:spcBef>
                              <a:spcPts val="0"/>
                            </a:spcBef>
                            <a:spcAft>
                              <a:spcPts val="0"/>
                            </a:spcAft>
                          </a:pPr>
                          <a:r>
                            <a:rPr lang="en-US" sz="1400" b="1" dirty="0">
                              <a:effectLst/>
                            </a:rPr>
                            <a:t>Geometry of the complex</a:t>
                          </a:r>
                          <a:endParaRPr lang="en-US" sz="1400" b="1" dirty="0">
                            <a:effectLst/>
                            <a:latin typeface="Times New Roman"/>
                            <a:ea typeface="Calibri"/>
                            <a:cs typeface="Times New Roman"/>
                          </a:endParaRPr>
                        </a:p>
                      </a:txBody>
                      <a:tcPr marL="49703" marR="49703" marT="0" marB="0"/>
                    </a:tc>
                    <a:tc>
                      <a:txBody>
                        <a:bodyPr/>
                        <a:lstStyle/>
                        <a:p>
                          <a:pPr marL="0" marR="0" algn="ctr">
                            <a:lnSpc>
                              <a:spcPct val="115000"/>
                            </a:lnSpc>
                            <a:spcBef>
                              <a:spcPts val="0"/>
                            </a:spcBef>
                            <a:spcAft>
                              <a:spcPts val="0"/>
                            </a:spcAft>
                          </a:pPr>
                          <a:r>
                            <a:rPr lang="en-US" sz="1400" b="1" dirty="0">
                              <a:effectLst/>
                            </a:rPr>
                            <a:t>Examples of complexes</a:t>
                          </a:r>
                          <a:endParaRPr lang="en-US" sz="1400" b="1" dirty="0">
                            <a:effectLst/>
                            <a:latin typeface="Times New Roman"/>
                            <a:ea typeface="Calibri"/>
                            <a:cs typeface="Times New Roman"/>
                          </a:endParaRPr>
                        </a:p>
                      </a:txBody>
                      <a:tcPr marL="49703" marR="49703" marT="0" marB="0"/>
                    </a:tc>
                  </a:tr>
                  <a:tr h="979468">
                    <a:tc>
                      <a:txBody>
                        <a:bodyPr/>
                        <a:lstStyle/>
                        <a:p>
                          <a:pPr marL="0" marR="0" algn="ctr">
                            <a:lnSpc>
                              <a:spcPct val="150000"/>
                            </a:lnSpc>
                            <a:spcBef>
                              <a:spcPts val="0"/>
                            </a:spcBef>
                            <a:spcAft>
                              <a:spcPts val="0"/>
                            </a:spcAft>
                          </a:pPr>
                          <a:r>
                            <a:rPr lang="en-US" sz="1400" b="1" dirty="0">
                              <a:effectLst/>
                            </a:rPr>
                            <a:t>5</a:t>
                          </a:r>
                          <a:endParaRPr lang="en-US" sz="1400" b="1" dirty="0">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100000" t="-93789" r="-199709" b="-299379"/>
                          </a:stretch>
                        </a:blipFill>
                      </a:tcPr>
                    </a:tc>
                    <a:tc>
                      <a:txBody>
                        <a:bodyPr/>
                        <a:lstStyle/>
                        <a:p>
                          <a:pPr marL="0" marR="0" algn="just">
                            <a:lnSpc>
                              <a:spcPct val="150000"/>
                            </a:lnSpc>
                            <a:spcBef>
                              <a:spcPts val="0"/>
                            </a:spcBef>
                            <a:spcAft>
                              <a:spcPts val="0"/>
                            </a:spcAft>
                          </a:pPr>
                          <a:r>
                            <a:rPr lang="en-US" sz="1400" b="1">
                              <a:effectLst/>
                            </a:rPr>
                            <a:t>Trigonal bipyramidal</a:t>
                          </a:r>
                          <a:endParaRPr lang="en-US" sz="1400" b="1">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299709" t="-93789" b="-299379"/>
                          </a:stretch>
                        </a:blipFill>
                      </a:tcPr>
                    </a:tc>
                  </a:tr>
                  <a:tr h="979468">
                    <a:tc>
                      <a:txBody>
                        <a:bodyPr/>
                        <a:lstStyle/>
                        <a:p>
                          <a:pPr marL="0" marR="0" algn="ctr">
                            <a:lnSpc>
                              <a:spcPct val="150000"/>
                            </a:lnSpc>
                            <a:spcBef>
                              <a:spcPts val="0"/>
                            </a:spcBef>
                            <a:spcAft>
                              <a:spcPts val="0"/>
                            </a:spcAft>
                          </a:pPr>
                          <a:r>
                            <a:rPr lang="en-US" sz="1400" b="1">
                              <a:effectLst/>
                            </a:rPr>
                            <a:t>5</a:t>
                          </a:r>
                          <a:endParaRPr lang="en-US" sz="1400" b="1">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100000" t="-195000" r="-199709" b="-201250"/>
                          </a:stretch>
                        </a:blipFill>
                      </a:tcPr>
                    </a:tc>
                    <a:tc>
                      <a:txBody>
                        <a:bodyPr/>
                        <a:lstStyle/>
                        <a:p>
                          <a:pPr marL="0" marR="0" algn="just">
                            <a:lnSpc>
                              <a:spcPct val="150000"/>
                            </a:lnSpc>
                            <a:spcBef>
                              <a:spcPts val="0"/>
                            </a:spcBef>
                            <a:spcAft>
                              <a:spcPts val="0"/>
                            </a:spcAft>
                          </a:pPr>
                          <a:r>
                            <a:rPr lang="en-US" sz="1400" b="1" dirty="0">
                              <a:effectLst/>
                            </a:rPr>
                            <a:t>Square pyramidal</a:t>
                          </a:r>
                          <a:endParaRPr lang="en-US" sz="1400" b="1" dirty="0">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299709" t="-195000" b="-201250"/>
                          </a:stretch>
                        </a:blipFill>
                      </a:tcPr>
                    </a:tc>
                  </a:tr>
                  <a:tr h="979468">
                    <a:tc>
                      <a:txBody>
                        <a:bodyPr/>
                        <a:lstStyle/>
                        <a:p>
                          <a:pPr marL="0" marR="0" algn="ctr">
                            <a:lnSpc>
                              <a:spcPct val="150000"/>
                            </a:lnSpc>
                            <a:spcBef>
                              <a:spcPts val="0"/>
                            </a:spcBef>
                            <a:spcAft>
                              <a:spcPts val="0"/>
                            </a:spcAft>
                          </a:pPr>
                          <a:r>
                            <a:rPr lang="en-US" sz="1400" b="1">
                              <a:effectLst/>
                            </a:rPr>
                            <a:t>6</a:t>
                          </a:r>
                          <a:endParaRPr lang="en-US" sz="1400" b="1">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100000" t="-293168" r="-199709" b="-100000"/>
                          </a:stretch>
                        </a:blipFill>
                      </a:tcPr>
                    </a:tc>
                    <a:tc>
                      <a:txBody>
                        <a:bodyPr/>
                        <a:lstStyle/>
                        <a:p>
                          <a:pPr marL="0" marR="0" algn="just">
                            <a:lnSpc>
                              <a:spcPct val="150000"/>
                            </a:lnSpc>
                            <a:spcBef>
                              <a:spcPts val="0"/>
                            </a:spcBef>
                            <a:spcAft>
                              <a:spcPts val="0"/>
                            </a:spcAft>
                          </a:pPr>
                          <a:r>
                            <a:rPr lang="en-US" sz="1400" b="1" dirty="0">
                              <a:effectLst/>
                            </a:rPr>
                            <a:t>Inner-orbital octahedral</a:t>
                          </a:r>
                          <a:endParaRPr lang="en-US" sz="1400" b="1" dirty="0">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299709" t="-293168" b="-100000"/>
                          </a:stretch>
                        </a:blipFill>
                      </a:tcPr>
                    </a:tc>
                  </a:tr>
                  <a:tr h="979468">
                    <a:tc>
                      <a:txBody>
                        <a:bodyPr/>
                        <a:lstStyle/>
                        <a:p>
                          <a:pPr marL="0" marR="0" algn="ctr">
                            <a:lnSpc>
                              <a:spcPct val="150000"/>
                            </a:lnSpc>
                            <a:spcBef>
                              <a:spcPts val="0"/>
                            </a:spcBef>
                            <a:spcAft>
                              <a:spcPts val="0"/>
                            </a:spcAft>
                          </a:pPr>
                          <a:r>
                            <a:rPr lang="en-US" sz="1400" b="1">
                              <a:effectLst/>
                            </a:rPr>
                            <a:t>6</a:t>
                          </a:r>
                          <a:endParaRPr lang="en-US" sz="1400" b="1">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100000" t="-393168" r="-199709"/>
                          </a:stretch>
                        </a:blipFill>
                      </a:tcPr>
                    </a:tc>
                    <a:tc>
                      <a:txBody>
                        <a:bodyPr/>
                        <a:lstStyle/>
                        <a:p>
                          <a:pPr marL="0" marR="0" algn="just">
                            <a:lnSpc>
                              <a:spcPct val="150000"/>
                            </a:lnSpc>
                            <a:spcBef>
                              <a:spcPts val="0"/>
                            </a:spcBef>
                            <a:spcAft>
                              <a:spcPts val="0"/>
                            </a:spcAft>
                          </a:pPr>
                          <a:r>
                            <a:rPr lang="en-US" sz="1400" b="1">
                              <a:effectLst/>
                            </a:rPr>
                            <a:t>Outer-orbital octahedral </a:t>
                          </a:r>
                          <a:endParaRPr lang="en-US" sz="1400" b="1">
                            <a:effectLst/>
                            <a:latin typeface="Times New Roman"/>
                            <a:ea typeface="Calibri"/>
                            <a:cs typeface="Times New Roman"/>
                          </a:endParaRPr>
                        </a:p>
                      </a:txBody>
                      <a:tcPr marL="49703" marR="49703" marT="0" marB="0"/>
                    </a:tc>
                    <a:tc>
                      <a:txBody>
                        <a:bodyPr/>
                        <a:lstStyle/>
                        <a:p>
                          <a:endParaRPr lang="en-US"/>
                        </a:p>
                      </a:txBody>
                      <a:tcPr marL="49703" marR="49703" marT="0" marB="0">
                        <a:blipFill rotWithShape="1">
                          <a:blip r:embed="rId2"/>
                          <a:stretch>
                            <a:fillRect l="-299709" t="-393168"/>
                          </a:stretch>
                        </a:blipFill>
                      </a:tcPr>
                    </a:tc>
                  </a:tr>
                </a:tbl>
              </a:graphicData>
            </a:graphic>
          </p:graphicFrame>
        </mc:Fallback>
      </mc:AlternateContent>
    </p:spTree>
    <p:extLst>
      <p:ext uri="{BB962C8B-B14F-4D97-AF65-F5344CB8AC3E}">
        <p14:creationId xmlns:p14="http://schemas.microsoft.com/office/powerpoint/2010/main" val="5646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2214</Words>
  <Application>Microsoft Office PowerPoint</Application>
  <PresentationFormat>On-screen Show (4:3)</PresentationFormat>
  <Paragraphs>116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Origin</vt:lpstr>
      <vt:lpstr>VALENCE BOND THEORY (VBT)</vt:lpstr>
      <vt:lpstr>Introduction </vt:lpstr>
      <vt:lpstr>Objectives </vt:lpstr>
      <vt:lpstr>Postulates the Valence Bond Theory (VBT)</vt:lpstr>
      <vt:lpstr>Formation of σ-bond (Sigma bond) and  π-bond (Pi bond)  </vt:lpstr>
      <vt:lpstr>Formation of σ-bond (Sigma bond) and  π-bond (Pi bond)</vt:lpstr>
      <vt:lpstr>Postulates of the Valence Bond Theory in coordinated Complex Compounds/ions</vt:lpstr>
      <vt:lpstr>Important types of hybridization found in the first row transition metal complexes and the geometry of the complexes </vt:lpstr>
      <vt:lpstr>Important types of hybridization found in the first row transition metal complexes and the geometry of the complexes cont..</vt:lpstr>
      <vt:lpstr>Geometry of 6-coordinate complex ions  </vt:lpstr>
      <vt:lpstr>d^2 〖sp〗^3 Hybridization in Inner-orbital Octahedral Complexes</vt:lpstr>
      <vt:lpstr>Example: d^2 〖sp〗^3 Hybridization of Hexacyanoferrate (III) ion, [〖Fe(CN)〗_6 ]^(3-)</vt:lpstr>
      <vt:lpstr>〖sp〗^3 d^2 Hybridization in Outer-orbital Octahedral Complexes</vt:lpstr>
      <vt:lpstr>Example: 〖sp〗^3 d^2 Hybridization of Hexafluoroferrate (III) ion, [〖FeF〗_6 ]^(3-)</vt:lpstr>
      <vt:lpstr>Geometry of 4-coordinated complex ions </vt:lpstr>
      <vt:lpstr>〖dsp〗^2 Hybridization in square planar complexes</vt:lpstr>
      <vt:lpstr>〖sp〗^3 Hybridization in tetrahedral Complexes</vt:lpstr>
      <vt:lpstr>Limitations of the Valence Bond Theory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VALENCE BOND THEORY (VBT)</dc:title>
  <dc:creator>Wessal Al-Jubori</dc:creator>
  <cp:lastModifiedBy>DR.Ahmed Saker</cp:lastModifiedBy>
  <cp:revision>2</cp:revision>
  <dcterms:modified xsi:type="dcterms:W3CDTF">2020-03-13T14:14:20Z</dcterms:modified>
</cp:coreProperties>
</file>