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56" r:id="rId2"/>
    <p:sldId id="257" r:id="rId3"/>
    <p:sldId id="258" r:id="rId4"/>
    <p:sldId id="261" r:id="rId5"/>
    <p:sldId id="264" r:id="rId6"/>
    <p:sldId id="263" r:id="rId7"/>
    <p:sldId id="260" r:id="rId8"/>
    <p:sldId id="272" r:id="rId9"/>
    <p:sldId id="259" r:id="rId10"/>
    <p:sldId id="270" r:id="rId11"/>
    <p:sldId id="269" r:id="rId12"/>
    <p:sldId id="268" r:id="rId13"/>
    <p:sldId id="267" r:id="rId14"/>
    <p:sldId id="277" r:id="rId15"/>
    <p:sldId id="276" r:id="rId16"/>
    <p:sldId id="275" r:id="rId17"/>
    <p:sldId id="266" r:id="rId18"/>
    <p:sldId id="274" r:id="rId19"/>
    <p:sldId id="273" r:id="rId20"/>
    <p:sldId id="280" r:id="rId21"/>
    <p:sldId id="279" r:id="rId22"/>
    <p:sldId id="278" r:id="rId23"/>
    <p:sldId id="265"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870" y="2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8C6D14-4A5E-4E8E-AF1B-6775A19E8EEB}" type="datetimeFigureOut">
              <a:rPr lang="en-GB" smtClean="0"/>
              <a:t>02/03/2020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C42FD1-AAC5-404D-8A73-74D96428FAE0}" type="slidenum">
              <a:rPr lang="en-GB" smtClean="0"/>
              <a:t>‹#›</a:t>
            </a:fld>
            <a:endParaRPr lang="en-GB"/>
          </a:p>
        </p:txBody>
      </p:sp>
    </p:spTree>
    <p:extLst>
      <p:ext uri="{BB962C8B-B14F-4D97-AF65-F5344CB8AC3E}">
        <p14:creationId xmlns:p14="http://schemas.microsoft.com/office/powerpoint/2010/main" val="1678819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C42FD1-AAC5-404D-8A73-74D96428FAE0}" type="slidenum">
              <a:rPr lang="en-GB" smtClean="0"/>
              <a:t>1</a:t>
            </a:fld>
            <a:endParaRPr lang="en-GB"/>
          </a:p>
        </p:txBody>
      </p:sp>
    </p:spTree>
    <p:extLst>
      <p:ext uri="{BB962C8B-B14F-4D97-AF65-F5344CB8AC3E}">
        <p14:creationId xmlns:p14="http://schemas.microsoft.com/office/powerpoint/2010/main" val="3054295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D3FB4F2-C508-473C-8073-311053A29E67}" type="datetime1">
              <a:rPr lang="id-ID" smtClean="0"/>
              <a:t>02/03/2020</a:t>
            </a:fld>
            <a:endParaRPr lang="id-ID"/>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id-ID"/>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929C482-EC4F-4569-A44F-4F6B856B78D2}" type="slidenum">
              <a:rPr lang="id-ID" smtClean="0"/>
              <a:t>‹#›</a:t>
            </a:fld>
            <a:endParaRPr lang="id-ID"/>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998F-BEEC-40C1-BF8C-F56F8DB9C8F2}" type="datetime1">
              <a:rPr lang="id-ID" smtClean="0"/>
              <a:t>02/03/2020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929C482-EC4F-4569-A44F-4F6B856B78D2}"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0061F8-95A3-46D4-ADED-218EC42E3237}" type="datetime1">
              <a:rPr lang="id-ID" smtClean="0"/>
              <a:t>02/03/2020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929C482-EC4F-4569-A44F-4F6B856B78D2}"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4D4960-05F3-463F-B5C2-049811E16FD3}" type="datetime1">
              <a:rPr lang="id-ID" smtClean="0"/>
              <a:t>02/03/2020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929C482-EC4F-4569-A44F-4F6B856B78D2}"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B426AE-D81F-44D0-BED5-6BF215CBCA65}" type="datetime1">
              <a:rPr lang="id-ID" smtClean="0"/>
              <a:t>02/03/2020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929C482-EC4F-4569-A44F-4F6B856B78D2}"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8923702-EBCE-43B5-9F3F-B3104608A1CC}" type="datetime1">
              <a:rPr lang="id-ID" smtClean="0"/>
              <a:t>02/03/2020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929C482-EC4F-4569-A44F-4F6B856B78D2}" type="slidenum">
              <a:rPr lang="id-ID" smtClean="0"/>
              <a:t>‹#›</a:t>
            </a:fld>
            <a:endParaRPr lang="id-ID"/>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0E1EB8-26A5-418B-834A-09802AD7E061}" type="datetime1">
              <a:rPr lang="id-ID" smtClean="0"/>
              <a:t>02/03/2020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929C482-EC4F-4569-A44F-4F6B856B78D2}"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C15107-8235-45C8-98A1-33FDC2A1115B}" type="datetime1">
              <a:rPr lang="id-ID" smtClean="0"/>
              <a:t>02/03/2020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929C482-EC4F-4569-A44F-4F6B856B78D2}"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C0BF01-E901-4BB8-83CA-571F04FA6DB2}" type="datetime1">
              <a:rPr lang="id-ID" smtClean="0"/>
              <a:t>02/03/2020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929C482-EC4F-4569-A44F-4F6B856B78D2}"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683E239-36DC-41BB-BE0E-C83DD7522D29}" type="datetime1">
              <a:rPr lang="id-ID" smtClean="0"/>
              <a:t>02/03/2020</a:t>
            </a:fld>
            <a:endParaRPr lang="id-ID"/>
          </a:p>
        </p:txBody>
      </p:sp>
      <p:sp>
        <p:nvSpPr>
          <p:cNvPr id="7" name="Slide Number Placeholder 6"/>
          <p:cNvSpPr>
            <a:spLocks noGrp="1"/>
          </p:cNvSpPr>
          <p:nvPr>
            <p:ph type="sldNum" sz="quarter" idx="12"/>
          </p:nvPr>
        </p:nvSpPr>
        <p:spPr/>
        <p:txBody>
          <a:bodyPr/>
          <a:lstStyle/>
          <a:p>
            <a:fld id="{0929C482-EC4F-4569-A44F-4F6B856B78D2}" type="slidenum">
              <a:rPr lang="id-ID" smtClean="0"/>
              <a:t>‹#›</a:t>
            </a:fld>
            <a:endParaRPr lang="id-ID"/>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d-ID"/>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81B801-7729-4328-8EFF-77ACDA618B1D}" type="datetime1">
              <a:rPr lang="id-ID" smtClean="0"/>
              <a:t>02/03/2020</a:t>
            </a:fld>
            <a:endParaRPr lang="id-ID"/>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id-ID"/>
          </a:p>
        </p:txBody>
      </p:sp>
      <p:sp>
        <p:nvSpPr>
          <p:cNvPr id="7" name="Slide Number Placeholder 6"/>
          <p:cNvSpPr>
            <a:spLocks noGrp="1"/>
          </p:cNvSpPr>
          <p:nvPr>
            <p:ph type="sldNum" sz="quarter" idx="12"/>
          </p:nvPr>
        </p:nvSpPr>
        <p:spPr/>
        <p:txBody>
          <a:bodyPr/>
          <a:lstStyle/>
          <a:p>
            <a:fld id="{0929C482-EC4F-4569-A44F-4F6B856B78D2}"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B191DAF-C51F-49A6-9CA0-30D355836915}" type="datetime1">
              <a:rPr lang="id-ID" smtClean="0"/>
              <a:t>02/03/2020</a:t>
            </a:fld>
            <a:endParaRPr lang="id-ID"/>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id-ID"/>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929C482-EC4F-4569-A44F-4F6B856B78D2}"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MOBILE IP</a:t>
            </a:r>
            <a:endParaRPr lang="id-ID" dirty="0"/>
          </a:p>
        </p:txBody>
      </p:sp>
      <p:sp>
        <p:nvSpPr>
          <p:cNvPr id="3" name="Slide Number Placeholder 2"/>
          <p:cNvSpPr>
            <a:spLocks noGrp="1"/>
          </p:cNvSpPr>
          <p:nvPr>
            <p:ph type="sldNum" sz="quarter" idx="12"/>
          </p:nvPr>
        </p:nvSpPr>
        <p:spPr/>
        <p:txBody>
          <a:bodyPr/>
          <a:lstStyle/>
          <a:p>
            <a:fld id="{0929C482-EC4F-4569-A44F-4F6B856B78D2}" type="slidenum">
              <a:rPr lang="id-ID" smtClean="0"/>
              <a:t>1</a:t>
            </a:fld>
            <a:endParaRPr lang="id-ID"/>
          </a:p>
        </p:txBody>
      </p:sp>
    </p:spTree>
    <p:extLst>
      <p:ext uri="{BB962C8B-B14F-4D97-AF65-F5344CB8AC3E}">
        <p14:creationId xmlns:p14="http://schemas.microsoft.com/office/powerpoint/2010/main" val="1165392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980728"/>
            <a:ext cx="8208912" cy="3508977"/>
          </a:xfrm>
        </p:spPr>
        <p:txBody>
          <a:bodyPr>
            <a:noAutofit/>
          </a:bodyPr>
          <a:lstStyle/>
          <a:p>
            <a:pPr marL="457200" indent="457200" algn="just">
              <a:lnSpc>
                <a:spcPct val="150000"/>
              </a:lnSpc>
              <a:spcAft>
                <a:spcPts val="1000"/>
              </a:spcAft>
            </a:pPr>
            <a:r>
              <a:rPr lang="en-US" sz="2000" u="sng" dirty="0">
                <a:latin typeface="Times New Roman"/>
                <a:ea typeface="Calibri"/>
                <a:cs typeface="Arial"/>
              </a:rPr>
              <a:t>IP decides the next-hop </a:t>
            </a:r>
            <a:r>
              <a:rPr lang="en-US" sz="2000" dirty="0">
                <a:latin typeface="Times New Roman"/>
                <a:ea typeface="Calibri"/>
                <a:cs typeface="Arial"/>
              </a:rPr>
              <a:t>by determining the network information from the </a:t>
            </a:r>
            <a:r>
              <a:rPr lang="en-US" sz="2000" u="sng" dirty="0">
                <a:latin typeface="Times New Roman"/>
                <a:ea typeface="Calibri"/>
                <a:cs typeface="Arial"/>
              </a:rPr>
              <a:t>destination IP address </a:t>
            </a:r>
            <a:r>
              <a:rPr lang="en-US" sz="2000" dirty="0">
                <a:latin typeface="Times New Roman"/>
                <a:ea typeface="Calibri"/>
                <a:cs typeface="Arial"/>
              </a:rPr>
              <a:t>of the packet. Thus, while trying to support mobility on the Internet under the existing protocol suite, we are faced with two mutually conflicting requirements: </a:t>
            </a:r>
            <a:endParaRPr lang="id-ID" sz="2000" dirty="0">
              <a:latin typeface="Times New Roman"/>
              <a:ea typeface="Calibri"/>
              <a:cs typeface="Arial"/>
            </a:endParaRPr>
          </a:p>
          <a:p>
            <a:pPr marL="1371600" indent="-457200" algn="just">
              <a:lnSpc>
                <a:spcPct val="150000"/>
              </a:lnSpc>
              <a:spcAft>
                <a:spcPts val="1000"/>
              </a:spcAft>
              <a:buFont typeface="+mj-lt"/>
              <a:buAutoNum type="arabicParenR"/>
            </a:pPr>
            <a:r>
              <a:rPr lang="en-US" sz="2000" dirty="0" smtClean="0">
                <a:latin typeface="Times New Roman"/>
                <a:ea typeface="Calibri"/>
                <a:cs typeface="Arial"/>
              </a:rPr>
              <a:t> </a:t>
            </a:r>
            <a:r>
              <a:rPr lang="en-US" sz="2000" dirty="0">
                <a:latin typeface="Times New Roman"/>
                <a:ea typeface="Calibri"/>
                <a:cs typeface="Arial"/>
              </a:rPr>
              <a:t>a mobile node has to change its IP address whenever it changes its point of  attachment, so that packets destined to the node are routed correctly, </a:t>
            </a:r>
            <a:endParaRPr lang="en-US" sz="2000" dirty="0" smtClean="0">
              <a:latin typeface="Times New Roman"/>
              <a:ea typeface="Calibri"/>
              <a:cs typeface="Arial"/>
            </a:endParaRPr>
          </a:p>
          <a:p>
            <a:pPr marL="1371600" indent="-457200" algn="just">
              <a:lnSpc>
                <a:spcPct val="150000"/>
              </a:lnSpc>
              <a:spcAft>
                <a:spcPts val="1000"/>
              </a:spcAft>
              <a:buFont typeface="+mj-lt"/>
              <a:buAutoNum type="arabicParenR"/>
            </a:pPr>
            <a:r>
              <a:rPr lang="en-US" sz="2000" dirty="0" smtClean="0">
                <a:latin typeface="Times New Roman"/>
                <a:ea typeface="Calibri"/>
                <a:cs typeface="Arial"/>
              </a:rPr>
              <a:t>to </a:t>
            </a:r>
            <a:r>
              <a:rPr lang="en-US" sz="2000" dirty="0">
                <a:latin typeface="Times New Roman"/>
                <a:ea typeface="Calibri"/>
                <a:cs typeface="Arial"/>
              </a:rPr>
              <a:t>maintain existing TCP connections, the mobile node has to keep its IP address the same. Changing the IP address will cause the connection to be disrupted and lost.  </a:t>
            </a:r>
            <a:endParaRPr lang="id-ID" sz="2000" dirty="0">
              <a:latin typeface="Times New Roman"/>
              <a:ea typeface="Calibri"/>
              <a:cs typeface="Arial"/>
            </a:endParaRPr>
          </a:p>
          <a:p>
            <a:endParaRPr lang="id-ID" sz="2000" dirty="0">
              <a:latin typeface="Times New Roman"/>
              <a:ea typeface="Calibri"/>
              <a:cs typeface="Arial"/>
            </a:endParaRPr>
          </a:p>
        </p:txBody>
      </p:sp>
      <p:sp>
        <p:nvSpPr>
          <p:cNvPr id="2" name="Slide Number Placeholder 1"/>
          <p:cNvSpPr>
            <a:spLocks noGrp="1"/>
          </p:cNvSpPr>
          <p:nvPr>
            <p:ph type="sldNum" sz="quarter" idx="12"/>
          </p:nvPr>
        </p:nvSpPr>
        <p:spPr/>
        <p:txBody>
          <a:bodyPr/>
          <a:lstStyle/>
          <a:p>
            <a:fld id="{0929C482-EC4F-4569-A44F-4F6B856B78D2}" type="slidenum">
              <a:rPr lang="id-ID" smtClean="0"/>
              <a:t>10</a:t>
            </a:fld>
            <a:endParaRPr lang="id-ID"/>
          </a:p>
        </p:txBody>
      </p:sp>
    </p:spTree>
    <p:extLst>
      <p:ext uri="{BB962C8B-B14F-4D97-AF65-F5344CB8AC3E}">
        <p14:creationId xmlns:p14="http://schemas.microsoft.com/office/powerpoint/2010/main" val="19673844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196752"/>
            <a:ext cx="7992888" cy="4635877"/>
          </a:xfrm>
        </p:spPr>
        <p:txBody>
          <a:bodyPr>
            <a:normAutofit fontScale="77500" lnSpcReduction="20000"/>
          </a:bodyPr>
          <a:lstStyle/>
          <a:p>
            <a:pPr marL="452120" algn="just">
              <a:lnSpc>
                <a:spcPct val="150000"/>
              </a:lnSpc>
              <a:spcAft>
                <a:spcPts val="1000"/>
              </a:spcAft>
            </a:pPr>
            <a:r>
              <a:rPr lang="en-US" dirty="0">
                <a:latin typeface="Times New Roman"/>
                <a:ea typeface="Calibri"/>
                <a:cs typeface="Arial"/>
              </a:rPr>
              <a:t>Mobile IP, the standard proposed by IETF, is designed to solve the problem by allowing each mobile node to have two IP addresses and by transparently maintaining the binding between the two addresses [9</a:t>
            </a:r>
            <a:r>
              <a:rPr lang="en-US" dirty="0" smtClean="0">
                <a:latin typeface="Times New Roman"/>
                <a:ea typeface="Calibri"/>
                <a:cs typeface="Arial"/>
              </a:rPr>
              <a:t>].</a:t>
            </a:r>
          </a:p>
          <a:p>
            <a:pPr marL="452120" algn="just">
              <a:lnSpc>
                <a:spcPct val="150000"/>
              </a:lnSpc>
              <a:spcAft>
                <a:spcPts val="1000"/>
              </a:spcAft>
            </a:pPr>
            <a:r>
              <a:rPr lang="en-US" b="1" dirty="0" smtClean="0">
                <a:latin typeface="Times New Roman"/>
                <a:ea typeface="Calibri"/>
                <a:cs typeface="Arial"/>
              </a:rPr>
              <a:t>Permanent home </a:t>
            </a:r>
            <a:r>
              <a:rPr lang="en-US" b="1" dirty="0">
                <a:latin typeface="Times New Roman"/>
                <a:ea typeface="Calibri"/>
                <a:cs typeface="Arial"/>
              </a:rPr>
              <a:t>address </a:t>
            </a:r>
            <a:r>
              <a:rPr lang="en-US" dirty="0">
                <a:latin typeface="Times New Roman"/>
                <a:ea typeface="Calibri"/>
                <a:cs typeface="Arial"/>
              </a:rPr>
              <a:t>that is assigned at the home network and is used to identify communication endpoints. </a:t>
            </a:r>
            <a:endParaRPr lang="en-US" dirty="0" smtClean="0">
              <a:latin typeface="Times New Roman"/>
              <a:ea typeface="Calibri"/>
              <a:cs typeface="Arial"/>
            </a:endParaRPr>
          </a:p>
          <a:p>
            <a:pPr marL="635000" indent="-457200" algn="just">
              <a:lnSpc>
                <a:spcPct val="150000"/>
              </a:lnSpc>
              <a:spcAft>
                <a:spcPts val="1000"/>
              </a:spcAft>
              <a:buFont typeface="+mj-lt"/>
              <a:buAutoNum type="arabicPeriod"/>
            </a:pPr>
            <a:r>
              <a:rPr lang="en-US" b="1" dirty="0" smtClean="0">
                <a:latin typeface="Times New Roman"/>
                <a:ea typeface="Calibri"/>
                <a:cs typeface="Arial"/>
              </a:rPr>
              <a:t>Temporary care-of </a:t>
            </a:r>
            <a:r>
              <a:rPr lang="en-US" b="1" dirty="0">
                <a:latin typeface="Times New Roman"/>
                <a:ea typeface="Calibri"/>
                <a:cs typeface="Arial"/>
              </a:rPr>
              <a:t>address </a:t>
            </a:r>
            <a:r>
              <a:rPr lang="en-US" dirty="0">
                <a:latin typeface="Times New Roman"/>
                <a:ea typeface="Calibri"/>
                <a:cs typeface="Arial"/>
              </a:rPr>
              <a:t>that represents the current location of the host. </a:t>
            </a:r>
            <a:endParaRPr lang="en-US" dirty="0" smtClean="0">
              <a:latin typeface="Times New Roman"/>
              <a:ea typeface="Calibri"/>
              <a:cs typeface="Arial"/>
            </a:endParaRPr>
          </a:p>
          <a:p>
            <a:pPr marL="452120" algn="just">
              <a:lnSpc>
                <a:spcPct val="150000"/>
              </a:lnSpc>
              <a:spcAft>
                <a:spcPts val="1000"/>
              </a:spcAft>
            </a:pPr>
            <a:r>
              <a:rPr lang="en-US" dirty="0" smtClean="0">
                <a:latin typeface="Times New Roman"/>
                <a:ea typeface="Calibri"/>
                <a:cs typeface="Arial"/>
              </a:rPr>
              <a:t>The </a:t>
            </a:r>
            <a:r>
              <a:rPr lang="en-US" dirty="0">
                <a:latin typeface="Times New Roman"/>
                <a:ea typeface="Calibri"/>
                <a:cs typeface="Arial"/>
              </a:rPr>
              <a:t>main goals of Mobile IP are to make mobility </a:t>
            </a:r>
            <a:r>
              <a:rPr lang="en-US" u="sng" dirty="0">
                <a:latin typeface="Times New Roman"/>
                <a:ea typeface="Calibri"/>
                <a:cs typeface="Arial"/>
              </a:rPr>
              <a:t>transparent to the higher level protocols</a:t>
            </a:r>
            <a:r>
              <a:rPr lang="en-US" dirty="0">
                <a:latin typeface="Times New Roman"/>
                <a:ea typeface="Calibri"/>
                <a:cs typeface="Arial"/>
              </a:rPr>
              <a:t> and to </a:t>
            </a:r>
            <a:r>
              <a:rPr lang="en-US" u="sng" dirty="0">
                <a:latin typeface="Times New Roman"/>
                <a:ea typeface="Calibri"/>
                <a:cs typeface="Arial"/>
              </a:rPr>
              <a:t>make minimum changes to the existing Internet infrastructure</a:t>
            </a:r>
            <a:r>
              <a:rPr lang="en-US" dirty="0">
                <a:latin typeface="Times New Roman"/>
                <a:ea typeface="Calibri"/>
                <a:cs typeface="Arial"/>
              </a:rPr>
              <a:t>.  </a:t>
            </a:r>
            <a:endParaRPr lang="id-ID" sz="2000" dirty="0">
              <a:latin typeface="Calibri"/>
              <a:ea typeface="Calibri"/>
              <a:cs typeface="Arial"/>
            </a:endParaRPr>
          </a:p>
          <a:p>
            <a:endParaRPr lang="id-ID" dirty="0"/>
          </a:p>
        </p:txBody>
      </p:sp>
      <p:sp>
        <p:nvSpPr>
          <p:cNvPr id="2" name="Slide Number Placeholder 1"/>
          <p:cNvSpPr>
            <a:spLocks noGrp="1"/>
          </p:cNvSpPr>
          <p:nvPr>
            <p:ph type="sldNum" sz="quarter" idx="12"/>
          </p:nvPr>
        </p:nvSpPr>
        <p:spPr/>
        <p:txBody>
          <a:bodyPr/>
          <a:lstStyle/>
          <a:p>
            <a:fld id="{0929C482-EC4F-4569-A44F-4F6B856B78D2}" type="slidenum">
              <a:rPr lang="id-ID" smtClean="0"/>
              <a:t>11</a:t>
            </a:fld>
            <a:endParaRPr lang="id-ID"/>
          </a:p>
        </p:txBody>
      </p:sp>
    </p:spTree>
    <p:extLst>
      <p:ext uri="{BB962C8B-B14F-4D97-AF65-F5344CB8AC3E}">
        <p14:creationId xmlns:p14="http://schemas.microsoft.com/office/powerpoint/2010/main" val="242311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64704"/>
            <a:ext cx="7024744" cy="529128"/>
          </a:xfrm>
        </p:spPr>
        <p:txBody>
          <a:bodyPr>
            <a:normAutofit/>
          </a:bodyPr>
          <a:lstStyle/>
          <a:p>
            <a:r>
              <a:rPr lang="en-US" sz="1600" b="1" dirty="0">
                <a:solidFill>
                  <a:srgbClr val="3E3D2D"/>
                </a:solidFill>
                <a:latin typeface="Times New Roman"/>
                <a:ea typeface="Calibri"/>
                <a:cs typeface="Arial"/>
              </a:rPr>
              <a:t>Mobile IP  Entities</a:t>
            </a:r>
            <a:endParaRPr lang="id-ID" sz="6600" dirty="0"/>
          </a:p>
        </p:txBody>
      </p:sp>
      <p:sp>
        <p:nvSpPr>
          <p:cNvPr id="3" name="Content Placeholder 2"/>
          <p:cNvSpPr>
            <a:spLocks noGrp="1"/>
          </p:cNvSpPr>
          <p:nvPr>
            <p:ph idx="1"/>
          </p:nvPr>
        </p:nvSpPr>
        <p:spPr>
          <a:xfrm>
            <a:off x="539552" y="1268760"/>
            <a:ext cx="8136904" cy="5112568"/>
          </a:xfrm>
        </p:spPr>
        <p:txBody>
          <a:bodyPr>
            <a:normAutofit fontScale="62500" lnSpcReduction="20000"/>
          </a:bodyPr>
          <a:lstStyle/>
          <a:p>
            <a:pPr marL="177800" indent="0" algn="just">
              <a:lnSpc>
                <a:spcPct val="150000"/>
              </a:lnSpc>
              <a:spcAft>
                <a:spcPts val="1000"/>
              </a:spcAft>
              <a:buNone/>
            </a:pPr>
            <a:r>
              <a:rPr lang="en-US" b="1" dirty="0" smtClean="0">
                <a:latin typeface="Times New Roman"/>
                <a:ea typeface="Calibri"/>
                <a:cs typeface="Arial"/>
              </a:rPr>
              <a:t> </a:t>
            </a:r>
            <a:r>
              <a:rPr lang="en-US" dirty="0" smtClean="0">
                <a:latin typeface="Times New Roman"/>
                <a:ea typeface="Calibri"/>
                <a:cs typeface="Arial"/>
              </a:rPr>
              <a:t> </a:t>
            </a:r>
            <a:r>
              <a:rPr lang="en-US" dirty="0">
                <a:latin typeface="Times New Roman"/>
                <a:ea typeface="Calibri"/>
                <a:cs typeface="Arial"/>
              </a:rPr>
              <a:t>Mobile IP is consisting of the following entities: </a:t>
            </a:r>
            <a:endParaRPr lang="id-ID" sz="2000" dirty="0">
              <a:latin typeface="Calibri"/>
              <a:ea typeface="Calibri"/>
              <a:cs typeface="Arial"/>
            </a:endParaRPr>
          </a:p>
          <a:p>
            <a:pPr indent="-342900" algn="just">
              <a:lnSpc>
                <a:spcPct val="150000"/>
              </a:lnSpc>
              <a:spcAft>
                <a:spcPts val="1000"/>
              </a:spcAft>
            </a:pPr>
            <a:r>
              <a:rPr lang="en-US" dirty="0">
                <a:latin typeface="Times New Roman"/>
                <a:ea typeface="Calibri"/>
                <a:cs typeface="Arial"/>
              </a:rPr>
              <a:t> </a:t>
            </a:r>
            <a:r>
              <a:rPr lang="en-US" b="1" dirty="0">
                <a:latin typeface="Times New Roman"/>
                <a:ea typeface="Calibri"/>
                <a:cs typeface="Arial"/>
              </a:rPr>
              <a:t>Mobile Node (MN):</a:t>
            </a:r>
            <a:r>
              <a:rPr lang="en-US" dirty="0">
                <a:latin typeface="Times New Roman"/>
                <a:ea typeface="Calibri"/>
                <a:cs typeface="Arial"/>
              </a:rPr>
              <a:t> A host or router that may change its point of attachment from one network or sub network to another through the internet. This entity is pre-assigned a fixed home address on a home network, which other correspondent hosts will use to address their packets to, regardless of its current location. </a:t>
            </a:r>
            <a:endParaRPr lang="id-ID" sz="2000" dirty="0">
              <a:latin typeface="Calibri"/>
              <a:ea typeface="Calibri"/>
              <a:cs typeface="Arial"/>
            </a:endParaRPr>
          </a:p>
          <a:p>
            <a:pPr indent="-342900" algn="just">
              <a:lnSpc>
                <a:spcPct val="150000"/>
              </a:lnSpc>
              <a:spcAft>
                <a:spcPts val="1000"/>
              </a:spcAft>
            </a:pPr>
            <a:r>
              <a:rPr lang="en-US" b="1" dirty="0">
                <a:latin typeface="Times New Roman"/>
                <a:ea typeface="Calibri"/>
                <a:cs typeface="Arial"/>
              </a:rPr>
              <a:t>Home Agent (HA): </a:t>
            </a:r>
            <a:r>
              <a:rPr lang="en-US" dirty="0">
                <a:latin typeface="Times New Roman"/>
                <a:ea typeface="Calibri"/>
                <a:cs typeface="Arial"/>
              </a:rPr>
              <a:t>A router that maintains a list of registered mobile nodes in a visitor list. It is used to forward mobile node-addressed packets to the appropriate local network when the mobile nodes are away from home. After checking with the current mobility bindings for a particular mobile node, it encapsulates (see below) datagrams and sends it to the mobile host's current temporary address when the mobile node. </a:t>
            </a:r>
            <a:endParaRPr lang="id-ID" sz="2000" dirty="0">
              <a:latin typeface="Calibri"/>
              <a:ea typeface="Calibri"/>
              <a:cs typeface="Arial"/>
            </a:endParaRPr>
          </a:p>
          <a:p>
            <a:pPr algn="just">
              <a:lnSpc>
                <a:spcPct val="150000"/>
              </a:lnSpc>
              <a:spcAft>
                <a:spcPts val="1000"/>
              </a:spcAft>
            </a:pPr>
            <a:r>
              <a:rPr lang="en-US" dirty="0">
                <a:latin typeface="Times New Roman"/>
                <a:ea typeface="Calibri"/>
                <a:cs typeface="Arial"/>
              </a:rPr>
              <a:t> </a:t>
            </a:r>
            <a:r>
              <a:rPr lang="en-US" b="1" dirty="0">
                <a:latin typeface="Times New Roman"/>
                <a:ea typeface="Calibri"/>
                <a:cs typeface="Arial"/>
              </a:rPr>
              <a:t>Foreign Agent (FA):</a:t>
            </a:r>
            <a:r>
              <a:rPr lang="en-US" dirty="0">
                <a:latin typeface="Times New Roman"/>
                <a:ea typeface="Calibri"/>
                <a:cs typeface="Arial"/>
              </a:rPr>
              <a:t> A router that assists a locally reachable mobile node that is away from its home network. It delivers information between the mobile node and the home agent. </a:t>
            </a:r>
            <a:endParaRPr lang="id-ID" sz="2000" dirty="0">
              <a:latin typeface="Calibri"/>
              <a:ea typeface="Calibri"/>
              <a:cs typeface="Arial"/>
            </a:endParaRPr>
          </a:p>
          <a:p>
            <a:endParaRPr lang="id-ID" dirty="0"/>
          </a:p>
        </p:txBody>
      </p:sp>
      <p:sp>
        <p:nvSpPr>
          <p:cNvPr id="4" name="Slide Number Placeholder 3"/>
          <p:cNvSpPr>
            <a:spLocks noGrp="1"/>
          </p:cNvSpPr>
          <p:nvPr>
            <p:ph type="sldNum" sz="quarter" idx="12"/>
          </p:nvPr>
        </p:nvSpPr>
        <p:spPr/>
        <p:txBody>
          <a:bodyPr/>
          <a:lstStyle/>
          <a:p>
            <a:fld id="{0929C482-EC4F-4569-A44F-4F6B856B78D2}" type="slidenum">
              <a:rPr lang="id-ID" smtClean="0"/>
              <a:t>12</a:t>
            </a:fld>
            <a:endParaRPr lang="id-ID"/>
          </a:p>
        </p:txBody>
      </p:sp>
    </p:spTree>
    <p:extLst>
      <p:ext uri="{BB962C8B-B14F-4D97-AF65-F5344CB8AC3E}">
        <p14:creationId xmlns:p14="http://schemas.microsoft.com/office/powerpoint/2010/main" val="1266476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124744"/>
            <a:ext cx="7992888" cy="6192688"/>
          </a:xfrm>
        </p:spPr>
        <p:txBody>
          <a:bodyPr>
            <a:normAutofit/>
          </a:bodyPr>
          <a:lstStyle/>
          <a:p>
            <a:pPr marL="285750" indent="-285750" algn="just">
              <a:lnSpc>
                <a:spcPct val="150000"/>
              </a:lnSpc>
              <a:spcAft>
                <a:spcPts val="1000"/>
              </a:spcAft>
              <a:buClr>
                <a:srgbClr val="94C600"/>
              </a:buClr>
            </a:pPr>
            <a:r>
              <a:rPr lang="en-US" sz="1500" b="1" dirty="0">
                <a:latin typeface="Times New Roman"/>
                <a:ea typeface="Calibri"/>
                <a:cs typeface="Arial"/>
              </a:rPr>
              <a:t>Care-of-address (COA): </a:t>
            </a:r>
            <a:r>
              <a:rPr lang="en-US" sz="1500" dirty="0">
                <a:latin typeface="Times New Roman"/>
                <a:ea typeface="Calibri"/>
                <a:cs typeface="Arial"/>
              </a:rPr>
              <a:t>An address which identifies the mobile node's current location. It can be viewed as the end of a tunnel (see below) directed towards a mobile node. It can be either assigned dynamically or associated with its foreign agent.</a:t>
            </a:r>
            <a:endParaRPr lang="id-ID" sz="1500" dirty="0">
              <a:latin typeface="Times New Roman"/>
              <a:ea typeface="Calibri"/>
              <a:cs typeface="Arial"/>
            </a:endParaRPr>
          </a:p>
          <a:p>
            <a:pPr marL="737870" indent="-285750" algn="just">
              <a:lnSpc>
                <a:spcPct val="150000"/>
              </a:lnSpc>
              <a:spcAft>
                <a:spcPts val="1000"/>
              </a:spcAft>
              <a:buClr>
                <a:srgbClr val="94C600"/>
              </a:buClr>
            </a:pPr>
            <a:r>
              <a:rPr lang="en-US" sz="1500" b="1" dirty="0">
                <a:latin typeface="Times New Roman"/>
                <a:ea typeface="Calibri"/>
                <a:cs typeface="Arial"/>
              </a:rPr>
              <a:t>Correspondent Node (CN):</a:t>
            </a:r>
            <a:r>
              <a:rPr lang="en-US" sz="1500" dirty="0">
                <a:latin typeface="Times New Roman"/>
                <a:ea typeface="Calibri"/>
                <a:cs typeface="Arial"/>
              </a:rPr>
              <a:t> This node sends the packets which are addressed to the          mobile node. </a:t>
            </a:r>
            <a:endParaRPr lang="id-ID" sz="1500" dirty="0">
              <a:latin typeface="Times New Roman"/>
              <a:ea typeface="Calibri"/>
              <a:cs typeface="Arial"/>
            </a:endParaRPr>
          </a:p>
          <a:p>
            <a:pPr marL="540385" lvl="0" algn="just">
              <a:lnSpc>
                <a:spcPct val="150000"/>
              </a:lnSpc>
              <a:spcAft>
                <a:spcPts val="1000"/>
              </a:spcAft>
              <a:buClr>
                <a:srgbClr val="94C600"/>
              </a:buClr>
            </a:pPr>
            <a:r>
              <a:rPr lang="en-US" sz="1500" dirty="0" smtClean="0">
                <a:latin typeface="Times New Roman"/>
                <a:ea typeface="Calibri"/>
                <a:cs typeface="Arial"/>
              </a:rPr>
              <a:t> </a:t>
            </a:r>
            <a:r>
              <a:rPr lang="en-US" sz="1500" b="1" dirty="0">
                <a:latin typeface="Times New Roman"/>
                <a:ea typeface="Calibri"/>
                <a:cs typeface="Arial"/>
              </a:rPr>
              <a:t>Home Address: </a:t>
            </a:r>
            <a:r>
              <a:rPr lang="en-US" sz="1500" dirty="0">
                <a:latin typeface="Times New Roman"/>
                <a:ea typeface="Calibri"/>
                <a:cs typeface="Arial"/>
              </a:rPr>
              <a:t>A permanent IP address that is assigned to a mobile node.  It remains  unchanged regardless of where the mobile node is attached to the internet. </a:t>
            </a:r>
            <a:endParaRPr lang="id-ID" sz="1500" dirty="0">
              <a:latin typeface="Times New Roman"/>
              <a:ea typeface="Calibri"/>
              <a:cs typeface="Arial"/>
            </a:endParaRPr>
          </a:p>
          <a:p>
            <a:pPr marL="1530350" lvl="0" algn="just">
              <a:lnSpc>
                <a:spcPct val="150000"/>
              </a:lnSpc>
              <a:spcAft>
                <a:spcPts val="1000"/>
              </a:spcAft>
              <a:buClr>
                <a:srgbClr val="94C600"/>
              </a:buClr>
            </a:pPr>
            <a:r>
              <a:rPr lang="en-US" sz="1500" b="1" dirty="0">
                <a:latin typeface="Times New Roman"/>
                <a:ea typeface="Calibri"/>
                <a:cs typeface="Arial"/>
              </a:rPr>
              <a:t>Mobility Agent:</a:t>
            </a:r>
            <a:r>
              <a:rPr lang="en-US" sz="1500" dirty="0">
                <a:latin typeface="Times New Roman"/>
                <a:ea typeface="Calibri"/>
                <a:cs typeface="Arial"/>
              </a:rPr>
              <a:t>  An agent which supports mobility. It could be either a home agent or a foreign agent.</a:t>
            </a:r>
            <a:endParaRPr lang="id-ID" sz="1500" dirty="0">
              <a:latin typeface="Times New Roman"/>
              <a:ea typeface="Calibri"/>
              <a:cs typeface="Arial"/>
            </a:endParaRPr>
          </a:p>
          <a:p>
            <a:pPr marL="990600" lvl="0" indent="-540385" algn="just">
              <a:lnSpc>
                <a:spcPct val="150000"/>
              </a:lnSpc>
              <a:spcAft>
                <a:spcPts val="1000"/>
              </a:spcAft>
              <a:buClr>
                <a:srgbClr val="94C600"/>
              </a:buClr>
            </a:pPr>
            <a:r>
              <a:rPr lang="en-US" sz="1500" b="1" dirty="0">
                <a:latin typeface="Times New Roman"/>
                <a:ea typeface="Calibri"/>
                <a:cs typeface="Arial"/>
              </a:rPr>
              <a:t>Tunnel: </a:t>
            </a:r>
            <a:r>
              <a:rPr lang="en-US" sz="1500" dirty="0">
                <a:latin typeface="Times New Roman"/>
                <a:ea typeface="Calibri"/>
                <a:cs typeface="Arial"/>
              </a:rPr>
              <a:t>The path which is taken by encapsulated packets. It is the path which leads packets from the home agent to the foreign agent.</a:t>
            </a:r>
            <a:endParaRPr lang="id-ID" sz="1500" dirty="0">
              <a:latin typeface="Times New Roman"/>
              <a:ea typeface="Calibri"/>
              <a:cs typeface="Arial"/>
            </a:endParaRPr>
          </a:p>
          <a:p>
            <a:pPr marL="990600" lvl="0" indent="-540385" algn="just">
              <a:lnSpc>
                <a:spcPct val="150000"/>
              </a:lnSpc>
              <a:spcAft>
                <a:spcPts val="1000"/>
              </a:spcAft>
              <a:buClr>
                <a:srgbClr val="94C600"/>
              </a:buClr>
            </a:pPr>
            <a:endParaRPr lang="id-ID" dirty="0"/>
          </a:p>
        </p:txBody>
      </p:sp>
      <p:sp>
        <p:nvSpPr>
          <p:cNvPr id="2" name="Slide Number Placeholder 1"/>
          <p:cNvSpPr>
            <a:spLocks noGrp="1"/>
          </p:cNvSpPr>
          <p:nvPr>
            <p:ph type="sldNum" sz="quarter" idx="12"/>
          </p:nvPr>
        </p:nvSpPr>
        <p:spPr/>
        <p:txBody>
          <a:bodyPr/>
          <a:lstStyle/>
          <a:p>
            <a:fld id="{0929C482-EC4F-4569-A44F-4F6B856B78D2}" type="slidenum">
              <a:rPr lang="id-ID" smtClean="0"/>
              <a:t>13</a:t>
            </a:fld>
            <a:endParaRPr lang="id-ID"/>
          </a:p>
        </p:txBody>
      </p:sp>
    </p:spTree>
    <p:extLst>
      <p:ext uri="{BB962C8B-B14F-4D97-AF65-F5344CB8AC3E}">
        <p14:creationId xmlns:p14="http://schemas.microsoft.com/office/powerpoint/2010/main" val="14544388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Overview of the Protocol: </a:t>
            </a:r>
            <a:br>
              <a:rPr lang="id-ID" dirty="0"/>
            </a:br>
            <a:endParaRPr lang="id-ID" dirty="0"/>
          </a:p>
        </p:txBody>
      </p:sp>
      <p:sp>
        <p:nvSpPr>
          <p:cNvPr id="3" name="Content Placeholder 2"/>
          <p:cNvSpPr>
            <a:spLocks noGrp="1"/>
          </p:cNvSpPr>
          <p:nvPr>
            <p:ph idx="1"/>
          </p:nvPr>
        </p:nvSpPr>
        <p:spPr>
          <a:xfrm>
            <a:off x="251520" y="1700808"/>
            <a:ext cx="8424936" cy="4131821"/>
          </a:xfrm>
        </p:spPr>
        <p:txBody>
          <a:bodyPr>
            <a:normAutofit/>
          </a:bodyPr>
          <a:lstStyle/>
          <a:p>
            <a:pPr marL="457200" indent="457200" algn="just">
              <a:lnSpc>
                <a:spcPct val="150000"/>
              </a:lnSpc>
              <a:spcAft>
                <a:spcPts val="1000"/>
              </a:spcAft>
            </a:pPr>
            <a:r>
              <a:rPr lang="en-US" dirty="0" smtClean="0">
                <a:latin typeface="Times New Roman"/>
                <a:ea typeface="Calibri"/>
                <a:cs typeface="Arial"/>
              </a:rPr>
              <a:t>Mobile </a:t>
            </a:r>
            <a:r>
              <a:rPr lang="en-US" dirty="0">
                <a:latin typeface="Times New Roman"/>
                <a:ea typeface="Calibri"/>
                <a:cs typeface="Arial"/>
              </a:rPr>
              <a:t>IP supports mobility by transparently binding the </a:t>
            </a:r>
            <a:r>
              <a:rPr lang="en-US" u="sng" dirty="0">
                <a:latin typeface="Times New Roman"/>
                <a:ea typeface="Calibri"/>
                <a:cs typeface="Arial"/>
              </a:rPr>
              <a:t>home address of the mobile node </a:t>
            </a:r>
            <a:r>
              <a:rPr lang="en-US" dirty="0">
                <a:latin typeface="Times New Roman"/>
                <a:ea typeface="Calibri"/>
                <a:cs typeface="Arial"/>
              </a:rPr>
              <a:t>with its </a:t>
            </a:r>
            <a:r>
              <a:rPr lang="en-US" u="sng" dirty="0">
                <a:latin typeface="Times New Roman"/>
                <a:ea typeface="Calibri"/>
                <a:cs typeface="Arial"/>
              </a:rPr>
              <a:t>care-of address</a:t>
            </a:r>
            <a:r>
              <a:rPr lang="en-US" dirty="0">
                <a:latin typeface="Times New Roman"/>
                <a:ea typeface="Calibri"/>
                <a:cs typeface="Arial"/>
              </a:rPr>
              <a:t>. </a:t>
            </a:r>
            <a:endParaRPr lang="en-US" dirty="0" smtClean="0">
              <a:latin typeface="Times New Roman"/>
              <a:ea typeface="Calibri"/>
              <a:cs typeface="Arial"/>
            </a:endParaRPr>
          </a:p>
          <a:p>
            <a:pPr marL="457200" indent="457200" algn="just">
              <a:lnSpc>
                <a:spcPct val="150000"/>
              </a:lnSpc>
              <a:spcAft>
                <a:spcPts val="1000"/>
              </a:spcAft>
            </a:pPr>
            <a:r>
              <a:rPr lang="en-US" dirty="0" smtClean="0">
                <a:latin typeface="Times New Roman"/>
                <a:ea typeface="Calibri"/>
                <a:cs typeface="Arial"/>
              </a:rPr>
              <a:t>This </a:t>
            </a:r>
            <a:r>
              <a:rPr lang="en-US" dirty="0">
                <a:latin typeface="Times New Roman"/>
                <a:ea typeface="Calibri"/>
                <a:cs typeface="Arial"/>
              </a:rPr>
              <a:t>mobility binding is maintained by some specialized routers known as mobility agents</a:t>
            </a:r>
            <a:r>
              <a:rPr lang="en-US" dirty="0" smtClean="0">
                <a:latin typeface="Times New Roman"/>
                <a:ea typeface="Calibri"/>
                <a:cs typeface="Arial"/>
              </a:rPr>
              <a:t>.</a:t>
            </a:r>
          </a:p>
          <a:p>
            <a:pPr marL="457200" indent="457200" algn="just">
              <a:lnSpc>
                <a:spcPct val="150000"/>
              </a:lnSpc>
              <a:spcAft>
                <a:spcPts val="1000"/>
              </a:spcAft>
            </a:pPr>
            <a:r>
              <a:rPr lang="en-US" dirty="0" smtClean="0">
                <a:latin typeface="Times New Roman"/>
                <a:ea typeface="Calibri"/>
                <a:cs typeface="Arial"/>
              </a:rPr>
              <a:t> </a:t>
            </a:r>
            <a:r>
              <a:rPr lang="en-US" dirty="0">
                <a:latin typeface="Times New Roman"/>
                <a:ea typeface="Calibri"/>
                <a:cs typeface="Arial"/>
              </a:rPr>
              <a:t>Mobility agents are of two types - home agents and foreign agents</a:t>
            </a:r>
            <a:r>
              <a:rPr lang="en-US" dirty="0" smtClean="0">
                <a:latin typeface="Times New Roman"/>
                <a:ea typeface="Calibri"/>
                <a:cs typeface="Arial"/>
              </a:rPr>
              <a:t>.</a:t>
            </a:r>
          </a:p>
          <a:p>
            <a:endParaRPr lang="id-ID" dirty="0"/>
          </a:p>
        </p:txBody>
      </p:sp>
      <p:sp>
        <p:nvSpPr>
          <p:cNvPr id="4" name="Slide Number Placeholder 3"/>
          <p:cNvSpPr>
            <a:spLocks noGrp="1"/>
          </p:cNvSpPr>
          <p:nvPr>
            <p:ph type="sldNum" sz="quarter" idx="12"/>
          </p:nvPr>
        </p:nvSpPr>
        <p:spPr/>
        <p:txBody>
          <a:bodyPr/>
          <a:lstStyle/>
          <a:p>
            <a:fld id="{0929C482-EC4F-4569-A44F-4F6B856B78D2}" type="slidenum">
              <a:rPr lang="id-ID" smtClean="0"/>
              <a:t>14</a:t>
            </a:fld>
            <a:endParaRPr lang="id-ID"/>
          </a:p>
        </p:txBody>
      </p:sp>
    </p:spTree>
    <p:extLst>
      <p:ext uri="{BB962C8B-B14F-4D97-AF65-F5344CB8AC3E}">
        <p14:creationId xmlns:p14="http://schemas.microsoft.com/office/powerpoint/2010/main" val="35135504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96752"/>
            <a:ext cx="8820472" cy="5661248"/>
          </a:xfrm>
        </p:spPr>
        <p:txBody>
          <a:bodyPr>
            <a:normAutofit fontScale="32500" lnSpcReduction="20000"/>
          </a:bodyPr>
          <a:lstStyle/>
          <a:p>
            <a:pPr marL="457200" lvl="0" indent="0" algn="just">
              <a:lnSpc>
                <a:spcPct val="150000"/>
              </a:lnSpc>
              <a:spcAft>
                <a:spcPts val="1000"/>
              </a:spcAft>
              <a:buClr>
                <a:srgbClr val="94C600"/>
              </a:buClr>
              <a:buNone/>
            </a:pPr>
            <a:r>
              <a:rPr lang="en-US" sz="4200" b="1" u="sng" dirty="0">
                <a:solidFill>
                  <a:srgbClr val="3E3D2D"/>
                </a:solidFill>
                <a:latin typeface="Times New Roman"/>
                <a:ea typeface="Calibri"/>
                <a:cs typeface="Arial"/>
              </a:rPr>
              <a:t> </a:t>
            </a:r>
            <a:endParaRPr lang="en-US" sz="1700" dirty="0" smtClean="0">
              <a:solidFill>
                <a:srgbClr val="3E3D2D"/>
              </a:solidFill>
              <a:latin typeface="Times New Roman"/>
              <a:ea typeface="Calibri"/>
              <a:cs typeface="Arial"/>
            </a:endParaRPr>
          </a:p>
          <a:p>
            <a:pPr marL="457200" lvl="0" indent="457200" algn="just">
              <a:lnSpc>
                <a:spcPct val="150000"/>
              </a:lnSpc>
              <a:spcAft>
                <a:spcPts val="1000"/>
              </a:spcAft>
              <a:buClr>
                <a:srgbClr val="94C600"/>
              </a:buClr>
            </a:pPr>
            <a:r>
              <a:rPr lang="en-US" sz="4900" dirty="0" smtClean="0">
                <a:solidFill>
                  <a:srgbClr val="3E3D2D"/>
                </a:solidFill>
                <a:latin typeface="Times New Roman"/>
                <a:ea typeface="Calibri"/>
                <a:cs typeface="Arial"/>
              </a:rPr>
              <a:t>a designated router in the home network of the mobile node, maintains the  mobility binding  in </a:t>
            </a:r>
            <a:r>
              <a:rPr lang="en-US" sz="4900" b="1" dirty="0" smtClean="0">
                <a:solidFill>
                  <a:srgbClr val="3E3D2D"/>
                </a:solidFill>
                <a:latin typeface="Times New Roman"/>
                <a:ea typeface="Calibri"/>
                <a:cs typeface="Arial"/>
              </a:rPr>
              <a:t>a mobility binding table</a:t>
            </a:r>
            <a:r>
              <a:rPr lang="en-US" sz="4900" dirty="0" smtClean="0">
                <a:solidFill>
                  <a:srgbClr val="3E3D2D"/>
                </a:solidFill>
                <a:latin typeface="Times New Roman"/>
                <a:ea typeface="Calibri"/>
                <a:cs typeface="Arial"/>
              </a:rPr>
              <a:t> where each entry is identified by</a:t>
            </a:r>
          </a:p>
          <a:p>
            <a:pPr marL="457200" lvl="0" indent="0" algn="just">
              <a:lnSpc>
                <a:spcPct val="150000"/>
              </a:lnSpc>
              <a:spcAft>
                <a:spcPts val="1000"/>
              </a:spcAft>
              <a:buClr>
                <a:srgbClr val="94C600"/>
              </a:buClr>
              <a:buNone/>
            </a:pPr>
            <a:r>
              <a:rPr lang="en-US" sz="4900" dirty="0" smtClean="0">
                <a:solidFill>
                  <a:srgbClr val="3E3D2D"/>
                </a:solidFill>
                <a:latin typeface="Times New Roman"/>
                <a:ea typeface="Calibri"/>
                <a:cs typeface="Arial"/>
              </a:rPr>
              <a:t> </a:t>
            </a:r>
            <a:r>
              <a:rPr lang="en-US" sz="4900" dirty="0">
                <a:solidFill>
                  <a:srgbClr val="3E3D2D"/>
                </a:solidFill>
                <a:latin typeface="Times New Roman"/>
                <a:ea typeface="Calibri"/>
                <a:cs typeface="Arial"/>
              </a:rPr>
              <a:t>the </a:t>
            </a:r>
            <a:r>
              <a:rPr lang="en-US" sz="7400" b="1" dirty="0">
                <a:solidFill>
                  <a:srgbClr val="3E3D2D"/>
                </a:solidFill>
                <a:latin typeface="Times New Roman"/>
                <a:ea typeface="Calibri"/>
                <a:cs typeface="Arial"/>
              </a:rPr>
              <a:t>tuple &lt;permanent home address, temporary care-of address, association lifetime</a:t>
            </a:r>
            <a:r>
              <a:rPr lang="en-US" sz="4900" dirty="0">
                <a:solidFill>
                  <a:srgbClr val="3E3D2D"/>
                </a:solidFill>
                <a:latin typeface="Times New Roman"/>
                <a:ea typeface="Calibri"/>
                <a:cs typeface="Arial"/>
              </a:rPr>
              <a:t>&gt;. </a:t>
            </a:r>
            <a:endParaRPr lang="en-US" sz="4900" dirty="0" smtClean="0">
              <a:solidFill>
                <a:srgbClr val="3E3D2D"/>
              </a:solidFill>
              <a:latin typeface="Times New Roman"/>
              <a:ea typeface="Calibri"/>
              <a:cs typeface="Arial"/>
            </a:endParaRPr>
          </a:p>
          <a:p>
            <a:pPr marL="457200" lvl="0" indent="0" algn="just">
              <a:lnSpc>
                <a:spcPct val="150000"/>
              </a:lnSpc>
              <a:spcAft>
                <a:spcPts val="1000"/>
              </a:spcAft>
              <a:buClr>
                <a:srgbClr val="94C600"/>
              </a:buClr>
              <a:buNone/>
            </a:pPr>
            <a:r>
              <a:rPr lang="en-US" sz="4900" b="1" dirty="0" smtClean="0">
                <a:solidFill>
                  <a:srgbClr val="3E3D2D"/>
                </a:solidFill>
                <a:latin typeface="Times New Roman"/>
                <a:ea typeface="Calibri"/>
                <a:cs typeface="Arial"/>
              </a:rPr>
              <a:t> </a:t>
            </a:r>
            <a:r>
              <a:rPr lang="en-US" sz="4900" b="1" dirty="0">
                <a:solidFill>
                  <a:srgbClr val="3E3D2D"/>
                </a:solidFill>
                <a:latin typeface="Times New Roman"/>
                <a:ea typeface="Calibri"/>
                <a:cs typeface="Arial"/>
              </a:rPr>
              <a:t>The purpose of this table </a:t>
            </a:r>
            <a:r>
              <a:rPr lang="en-US" sz="4900" dirty="0">
                <a:solidFill>
                  <a:srgbClr val="3E3D2D"/>
                </a:solidFill>
                <a:latin typeface="Times New Roman"/>
                <a:ea typeface="Calibri"/>
                <a:cs typeface="Arial"/>
              </a:rPr>
              <a:t>is to map a mobile node's home address with its care-of address and forward packets accordingly.</a:t>
            </a:r>
            <a:endParaRPr lang="id-ID" sz="3400" dirty="0">
              <a:solidFill>
                <a:srgbClr val="3E3D2D"/>
              </a:solidFill>
              <a:latin typeface="Calibri"/>
              <a:ea typeface="Calibri"/>
              <a:cs typeface="Arial"/>
            </a:endParaRPr>
          </a:p>
          <a:p>
            <a:pPr marL="177800" lvl="0" indent="0">
              <a:lnSpc>
                <a:spcPct val="150000"/>
              </a:lnSpc>
              <a:spcAft>
                <a:spcPts val="1000"/>
              </a:spcAft>
              <a:buClr>
                <a:srgbClr val="94C600"/>
              </a:buClr>
              <a:buNone/>
            </a:pPr>
            <a:r>
              <a:rPr lang="en-US" sz="2000" dirty="0">
                <a:solidFill>
                  <a:srgbClr val="3E3D2D"/>
                </a:solidFill>
                <a:latin typeface="Times New Roman"/>
                <a:ea typeface="Calibri"/>
                <a:cs typeface="Arial"/>
              </a:rPr>
              <a:t> </a:t>
            </a:r>
          </a:p>
          <a:p>
            <a:pPr marL="452120" lvl="0">
              <a:lnSpc>
                <a:spcPct val="150000"/>
              </a:lnSpc>
              <a:spcAft>
                <a:spcPts val="1000"/>
              </a:spcAft>
              <a:buClr>
                <a:srgbClr val="94C600"/>
              </a:buClr>
            </a:pPr>
            <a:endParaRPr lang="en-US" sz="1100" dirty="0" smtClean="0">
              <a:solidFill>
                <a:srgbClr val="3E3D2D"/>
              </a:solidFill>
              <a:latin typeface="Times New Roman"/>
              <a:ea typeface="Calibri"/>
              <a:cs typeface="Arial"/>
            </a:endParaRPr>
          </a:p>
          <a:p>
            <a:pPr marL="452120" lvl="0">
              <a:lnSpc>
                <a:spcPct val="150000"/>
              </a:lnSpc>
              <a:spcAft>
                <a:spcPts val="1000"/>
              </a:spcAft>
              <a:buClr>
                <a:srgbClr val="94C600"/>
              </a:buClr>
            </a:pPr>
            <a:endParaRPr lang="en-US" sz="1100" dirty="0">
              <a:solidFill>
                <a:srgbClr val="3E3D2D"/>
              </a:solidFill>
              <a:latin typeface="Times New Roman"/>
              <a:ea typeface="Calibri"/>
              <a:cs typeface="Arial"/>
            </a:endParaRPr>
          </a:p>
          <a:p>
            <a:pPr marL="452120" lvl="0">
              <a:lnSpc>
                <a:spcPct val="150000"/>
              </a:lnSpc>
              <a:spcAft>
                <a:spcPts val="1000"/>
              </a:spcAft>
              <a:buClr>
                <a:srgbClr val="94C600"/>
              </a:buClr>
            </a:pPr>
            <a:endParaRPr lang="en-US" sz="1100" dirty="0" smtClean="0">
              <a:solidFill>
                <a:srgbClr val="3E3D2D"/>
              </a:solidFill>
              <a:latin typeface="Times New Roman"/>
              <a:ea typeface="Calibri"/>
              <a:cs typeface="Arial"/>
            </a:endParaRPr>
          </a:p>
          <a:p>
            <a:pPr marL="452120" lvl="0">
              <a:lnSpc>
                <a:spcPct val="150000"/>
              </a:lnSpc>
              <a:spcAft>
                <a:spcPts val="1000"/>
              </a:spcAft>
              <a:buClr>
                <a:srgbClr val="94C600"/>
              </a:buClr>
            </a:pPr>
            <a:endParaRPr lang="en-US" sz="1100" dirty="0">
              <a:solidFill>
                <a:srgbClr val="3E3D2D"/>
              </a:solidFill>
              <a:latin typeface="Times New Roman"/>
              <a:ea typeface="Calibri"/>
              <a:cs typeface="Arial"/>
            </a:endParaRPr>
          </a:p>
          <a:p>
            <a:pPr marL="452120" lvl="0">
              <a:lnSpc>
                <a:spcPct val="150000"/>
              </a:lnSpc>
              <a:spcAft>
                <a:spcPts val="1000"/>
              </a:spcAft>
              <a:buClr>
                <a:srgbClr val="94C600"/>
              </a:buClr>
            </a:pPr>
            <a:endParaRPr lang="en-US" sz="1100" dirty="0" smtClean="0">
              <a:solidFill>
                <a:srgbClr val="3E3D2D"/>
              </a:solidFill>
              <a:latin typeface="Times New Roman"/>
              <a:ea typeface="Calibri"/>
              <a:cs typeface="Arial"/>
            </a:endParaRPr>
          </a:p>
          <a:p>
            <a:pPr marL="452120" lvl="0">
              <a:lnSpc>
                <a:spcPct val="150000"/>
              </a:lnSpc>
              <a:spcAft>
                <a:spcPts val="1000"/>
              </a:spcAft>
              <a:buClr>
                <a:srgbClr val="94C600"/>
              </a:buClr>
            </a:pPr>
            <a:endParaRPr lang="en-US" sz="1100" dirty="0" smtClean="0">
              <a:solidFill>
                <a:srgbClr val="3E3D2D"/>
              </a:solidFill>
              <a:latin typeface="Times New Roman"/>
              <a:ea typeface="Calibri"/>
              <a:cs typeface="Arial"/>
            </a:endParaRPr>
          </a:p>
          <a:p>
            <a:pPr marL="177800" lvl="0" indent="0">
              <a:lnSpc>
                <a:spcPct val="150000"/>
              </a:lnSpc>
              <a:spcAft>
                <a:spcPts val="1000"/>
              </a:spcAft>
              <a:buClr>
                <a:srgbClr val="94C600"/>
              </a:buClr>
              <a:buNone/>
            </a:pPr>
            <a:r>
              <a:rPr lang="en-US" sz="1100" dirty="0" smtClean="0">
                <a:solidFill>
                  <a:srgbClr val="3E3D2D"/>
                </a:solidFill>
                <a:latin typeface="Times New Roman"/>
                <a:ea typeface="Calibri"/>
                <a:cs typeface="Arial"/>
              </a:rPr>
              <a:t>                                               </a:t>
            </a:r>
          </a:p>
          <a:p>
            <a:pPr marL="177800" lvl="0" indent="0" algn="ctr">
              <a:lnSpc>
                <a:spcPct val="150000"/>
              </a:lnSpc>
              <a:spcAft>
                <a:spcPts val="1000"/>
              </a:spcAft>
              <a:buClr>
                <a:srgbClr val="94C600"/>
              </a:buClr>
              <a:buNone/>
            </a:pPr>
            <a:r>
              <a:rPr lang="en-US" sz="2300" b="1" dirty="0" smtClean="0">
                <a:solidFill>
                  <a:srgbClr val="3E3D2D"/>
                </a:solidFill>
                <a:latin typeface="Times New Roman"/>
                <a:ea typeface="Calibri"/>
                <a:cs typeface="Arial"/>
              </a:rPr>
              <a:t>     Figure </a:t>
            </a:r>
            <a:r>
              <a:rPr lang="en-US" sz="2300" b="1" dirty="0">
                <a:solidFill>
                  <a:srgbClr val="3E3D2D"/>
                </a:solidFill>
                <a:latin typeface="Times New Roman"/>
                <a:ea typeface="Calibri"/>
                <a:cs typeface="Arial"/>
              </a:rPr>
              <a:t>1: Mobility Binding Table</a:t>
            </a:r>
            <a:endParaRPr lang="id-ID" sz="2300" b="1" dirty="0">
              <a:solidFill>
                <a:srgbClr val="3E3D2D"/>
              </a:solidFill>
              <a:latin typeface="Calibri"/>
              <a:ea typeface="Calibri"/>
              <a:cs typeface="Arial"/>
            </a:endParaRPr>
          </a:p>
          <a:p>
            <a:endParaRPr lang="id-ID"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2654630" y="4653136"/>
            <a:ext cx="4104456" cy="1656184"/>
          </a:xfrm>
          <a:prstGeom prst="rect">
            <a:avLst/>
          </a:prstGeom>
        </p:spPr>
      </p:pic>
      <p:sp>
        <p:nvSpPr>
          <p:cNvPr id="6" name="Rectangle 5"/>
          <p:cNvSpPr/>
          <p:nvPr/>
        </p:nvSpPr>
        <p:spPr>
          <a:xfrm>
            <a:off x="758439" y="620688"/>
            <a:ext cx="2818400" cy="523220"/>
          </a:xfrm>
          <a:prstGeom prst="rect">
            <a:avLst/>
          </a:prstGeom>
        </p:spPr>
        <p:txBody>
          <a:bodyPr wrap="none">
            <a:spAutoFit/>
          </a:bodyPr>
          <a:lstStyle/>
          <a:p>
            <a:r>
              <a:rPr lang="en-US" sz="2800" b="1" u="sng" dirty="0" smtClean="0">
                <a:solidFill>
                  <a:schemeClr val="bg2">
                    <a:lumMod val="50000"/>
                  </a:schemeClr>
                </a:solidFill>
                <a:latin typeface="Times New Roman"/>
                <a:ea typeface="Calibri"/>
                <a:cs typeface="Arial"/>
              </a:rPr>
              <a:t>The home agent</a:t>
            </a:r>
            <a:r>
              <a:rPr lang="en-US" sz="2800" dirty="0" smtClean="0">
                <a:solidFill>
                  <a:srgbClr val="3E3D2D"/>
                </a:solidFill>
                <a:latin typeface="Times New Roman"/>
                <a:ea typeface="Calibri"/>
                <a:cs typeface="Arial"/>
              </a:rPr>
              <a:t>, </a:t>
            </a:r>
            <a:endParaRPr lang="id-ID" sz="2800" dirty="0"/>
          </a:p>
        </p:txBody>
      </p:sp>
      <p:sp>
        <p:nvSpPr>
          <p:cNvPr id="2" name="Slide Number Placeholder 1"/>
          <p:cNvSpPr>
            <a:spLocks noGrp="1"/>
          </p:cNvSpPr>
          <p:nvPr>
            <p:ph type="sldNum" sz="quarter" idx="12"/>
          </p:nvPr>
        </p:nvSpPr>
        <p:spPr/>
        <p:txBody>
          <a:bodyPr/>
          <a:lstStyle/>
          <a:p>
            <a:fld id="{0929C482-EC4F-4569-A44F-4F6B856B78D2}" type="slidenum">
              <a:rPr lang="id-ID" smtClean="0"/>
              <a:t>15</a:t>
            </a:fld>
            <a:endParaRPr lang="id-ID"/>
          </a:p>
        </p:txBody>
      </p:sp>
    </p:spTree>
    <p:extLst>
      <p:ext uri="{BB962C8B-B14F-4D97-AF65-F5344CB8AC3E}">
        <p14:creationId xmlns:p14="http://schemas.microsoft.com/office/powerpoint/2010/main" val="3940052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268760"/>
            <a:ext cx="8136904" cy="4563869"/>
          </a:xfrm>
        </p:spPr>
        <p:txBody>
          <a:bodyPr>
            <a:normAutofit/>
          </a:bodyPr>
          <a:lstStyle/>
          <a:p>
            <a:pPr marL="453390" algn="just">
              <a:lnSpc>
                <a:spcPct val="150000"/>
              </a:lnSpc>
              <a:spcAft>
                <a:spcPts val="1000"/>
              </a:spcAft>
            </a:pPr>
            <a:r>
              <a:rPr lang="en-US" dirty="0" smtClean="0">
                <a:latin typeface="Times New Roman"/>
                <a:ea typeface="Calibri"/>
                <a:cs typeface="Arial"/>
              </a:rPr>
              <a:t>are </a:t>
            </a:r>
            <a:r>
              <a:rPr lang="en-US" dirty="0">
                <a:latin typeface="Times New Roman"/>
                <a:ea typeface="Calibri"/>
                <a:cs typeface="Arial"/>
              </a:rPr>
              <a:t>specialized routers on the foreign network where the mobile node is currently visiting. </a:t>
            </a:r>
            <a:endParaRPr lang="en-US" dirty="0" smtClean="0">
              <a:latin typeface="Times New Roman"/>
              <a:ea typeface="Calibri"/>
              <a:cs typeface="Arial"/>
            </a:endParaRPr>
          </a:p>
          <a:p>
            <a:pPr marL="453390" algn="just">
              <a:lnSpc>
                <a:spcPct val="150000"/>
              </a:lnSpc>
              <a:spcAft>
                <a:spcPts val="1000"/>
              </a:spcAft>
            </a:pPr>
            <a:r>
              <a:rPr lang="en-US" dirty="0" smtClean="0">
                <a:latin typeface="Times New Roman"/>
                <a:ea typeface="Calibri"/>
                <a:cs typeface="Arial"/>
              </a:rPr>
              <a:t>The </a:t>
            </a:r>
            <a:r>
              <a:rPr lang="en-US" dirty="0">
                <a:latin typeface="Times New Roman"/>
                <a:ea typeface="Calibri"/>
                <a:cs typeface="Arial"/>
              </a:rPr>
              <a:t>foreign agent maintains </a:t>
            </a:r>
            <a:r>
              <a:rPr lang="en-US" b="1" dirty="0">
                <a:latin typeface="Times New Roman"/>
                <a:ea typeface="Calibri"/>
                <a:cs typeface="Arial"/>
              </a:rPr>
              <a:t>a visitor list</a:t>
            </a:r>
            <a:r>
              <a:rPr lang="en-US" dirty="0">
                <a:latin typeface="Times New Roman"/>
                <a:ea typeface="Calibri"/>
                <a:cs typeface="Arial"/>
              </a:rPr>
              <a:t>  which  contains information about the mobile nodes currently visiting that network. Each entry in the visitor list is identified by </a:t>
            </a:r>
            <a:endParaRPr lang="en-US" dirty="0" smtClean="0">
              <a:latin typeface="Times New Roman"/>
              <a:ea typeface="Calibri"/>
              <a:cs typeface="Arial"/>
            </a:endParaRPr>
          </a:p>
          <a:p>
            <a:pPr marL="179070" indent="0" algn="just">
              <a:lnSpc>
                <a:spcPct val="150000"/>
              </a:lnSpc>
              <a:spcAft>
                <a:spcPts val="1000"/>
              </a:spcAft>
              <a:buNone/>
            </a:pPr>
            <a:r>
              <a:rPr lang="en-US" dirty="0" smtClean="0">
                <a:latin typeface="Times New Roman"/>
                <a:ea typeface="Calibri"/>
                <a:cs typeface="Arial"/>
              </a:rPr>
              <a:t>the </a:t>
            </a:r>
            <a:r>
              <a:rPr lang="en-US" dirty="0">
                <a:latin typeface="Times New Roman"/>
                <a:ea typeface="Calibri"/>
                <a:cs typeface="Arial"/>
              </a:rPr>
              <a:t>tuple: </a:t>
            </a:r>
            <a:r>
              <a:rPr lang="en-US" b="1" dirty="0">
                <a:latin typeface="Times New Roman"/>
                <a:ea typeface="Calibri"/>
                <a:cs typeface="Arial"/>
              </a:rPr>
              <a:t>&lt; permanent home address, home agent address, media address of the mobile node, association lifetime&gt;. </a:t>
            </a:r>
            <a:endParaRPr lang="en-US" b="1" dirty="0" smtClean="0">
              <a:latin typeface="Times New Roman"/>
              <a:ea typeface="Calibri"/>
              <a:cs typeface="Arial"/>
            </a:endParaRPr>
          </a:p>
          <a:p>
            <a:endParaRPr lang="id-ID" dirty="0"/>
          </a:p>
        </p:txBody>
      </p:sp>
      <p:sp>
        <p:nvSpPr>
          <p:cNvPr id="4" name="Rectangle 3"/>
          <p:cNvSpPr/>
          <p:nvPr/>
        </p:nvSpPr>
        <p:spPr>
          <a:xfrm>
            <a:off x="530387" y="476672"/>
            <a:ext cx="2712217" cy="661207"/>
          </a:xfrm>
          <a:prstGeom prst="rect">
            <a:avLst/>
          </a:prstGeom>
        </p:spPr>
        <p:txBody>
          <a:bodyPr wrap="none">
            <a:spAutoFit/>
          </a:bodyPr>
          <a:lstStyle/>
          <a:p>
            <a:pPr marL="179070" lvl="0" algn="just">
              <a:lnSpc>
                <a:spcPct val="150000"/>
              </a:lnSpc>
              <a:spcBef>
                <a:spcPct val="20000"/>
              </a:spcBef>
              <a:spcAft>
                <a:spcPts val="1000"/>
              </a:spcAft>
              <a:buClr>
                <a:srgbClr val="94C600"/>
              </a:buClr>
              <a:buSzPct val="76000"/>
            </a:pPr>
            <a:r>
              <a:rPr lang="en-US" sz="2800" b="1" u="sng" dirty="0">
                <a:solidFill>
                  <a:schemeClr val="bg2">
                    <a:lumMod val="50000"/>
                  </a:schemeClr>
                </a:solidFill>
                <a:latin typeface="Times New Roman"/>
                <a:ea typeface="Calibri"/>
                <a:cs typeface="Arial"/>
              </a:rPr>
              <a:t>Foreign agents </a:t>
            </a:r>
          </a:p>
        </p:txBody>
      </p:sp>
      <p:sp>
        <p:nvSpPr>
          <p:cNvPr id="2" name="Slide Number Placeholder 1"/>
          <p:cNvSpPr>
            <a:spLocks noGrp="1"/>
          </p:cNvSpPr>
          <p:nvPr>
            <p:ph type="sldNum" sz="quarter" idx="12"/>
          </p:nvPr>
        </p:nvSpPr>
        <p:spPr/>
        <p:txBody>
          <a:bodyPr/>
          <a:lstStyle/>
          <a:p>
            <a:fld id="{0929C482-EC4F-4569-A44F-4F6B856B78D2}" type="slidenum">
              <a:rPr lang="id-ID" smtClean="0"/>
              <a:t>16</a:t>
            </a:fld>
            <a:endParaRPr lang="id-ID"/>
          </a:p>
        </p:txBody>
      </p:sp>
    </p:spTree>
    <p:extLst>
      <p:ext uri="{BB962C8B-B14F-4D97-AF65-F5344CB8AC3E}">
        <p14:creationId xmlns:p14="http://schemas.microsoft.com/office/powerpoint/2010/main" val="1927541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692696"/>
            <a:ext cx="8136904" cy="3508977"/>
          </a:xfrm>
        </p:spPr>
        <p:txBody>
          <a:bodyPr>
            <a:normAutofit/>
          </a:bodyPr>
          <a:lstStyle/>
          <a:p>
            <a:pPr marL="179070" indent="0" algn="just">
              <a:lnSpc>
                <a:spcPct val="150000"/>
              </a:lnSpc>
              <a:spcAft>
                <a:spcPts val="1000"/>
              </a:spcAft>
              <a:buClr>
                <a:srgbClr val="94C600"/>
              </a:buClr>
              <a:buNone/>
            </a:pPr>
            <a:r>
              <a:rPr lang="en-US" sz="2000" dirty="0">
                <a:solidFill>
                  <a:srgbClr val="3E3D2D"/>
                </a:solidFill>
                <a:latin typeface="Times New Roman"/>
                <a:ea typeface="Calibri"/>
                <a:cs typeface="Arial"/>
              </a:rPr>
              <a:t>In a typical scenario</a:t>
            </a:r>
            <a:r>
              <a:rPr lang="en-US" sz="2000" dirty="0" smtClean="0">
                <a:solidFill>
                  <a:srgbClr val="3E3D2D"/>
                </a:solidFill>
                <a:latin typeface="Times New Roman"/>
                <a:ea typeface="Calibri"/>
                <a:cs typeface="Arial"/>
              </a:rPr>
              <a:t>,</a:t>
            </a:r>
          </a:p>
          <a:p>
            <a:pPr marL="521970" indent="-342900" algn="just">
              <a:lnSpc>
                <a:spcPct val="150000"/>
              </a:lnSpc>
              <a:spcAft>
                <a:spcPts val="1000"/>
              </a:spcAft>
              <a:buClr>
                <a:srgbClr val="94C600"/>
              </a:buClr>
            </a:pPr>
            <a:r>
              <a:rPr lang="en-US" sz="2000" dirty="0" smtClean="0">
                <a:solidFill>
                  <a:srgbClr val="3E3D2D"/>
                </a:solidFill>
                <a:latin typeface="Times New Roman"/>
                <a:ea typeface="Calibri"/>
                <a:cs typeface="Arial"/>
              </a:rPr>
              <a:t> </a:t>
            </a:r>
            <a:r>
              <a:rPr lang="en-US" sz="2000" dirty="0">
                <a:solidFill>
                  <a:srgbClr val="3E3D2D"/>
                </a:solidFill>
                <a:latin typeface="Times New Roman"/>
                <a:ea typeface="Calibri"/>
                <a:cs typeface="Arial"/>
              </a:rPr>
              <a:t>the </a:t>
            </a:r>
            <a:r>
              <a:rPr lang="en-US" sz="2000" b="1" dirty="0">
                <a:solidFill>
                  <a:srgbClr val="3E3D2D"/>
                </a:solidFill>
                <a:latin typeface="Times New Roman"/>
                <a:ea typeface="Calibri"/>
                <a:cs typeface="Arial"/>
              </a:rPr>
              <a:t>care-of address of a mobile node </a:t>
            </a:r>
            <a:r>
              <a:rPr lang="en-US" sz="2000" dirty="0">
                <a:solidFill>
                  <a:srgbClr val="3E3D2D"/>
                </a:solidFill>
                <a:latin typeface="Times New Roman"/>
                <a:ea typeface="Calibri"/>
                <a:cs typeface="Arial"/>
              </a:rPr>
              <a:t>is the foreign agent's IP address. There can be another kind of care-of address, known as</a:t>
            </a:r>
            <a:endParaRPr lang="id-ID" sz="1700" dirty="0">
              <a:solidFill>
                <a:srgbClr val="3E3D2D"/>
              </a:solidFill>
              <a:latin typeface="Calibri"/>
              <a:ea typeface="Calibri"/>
              <a:cs typeface="Arial"/>
            </a:endParaRPr>
          </a:p>
          <a:p>
            <a:pPr marL="177800" indent="0">
              <a:lnSpc>
                <a:spcPct val="150000"/>
              </a:lnSpc>
              <a:spcAft>
                <a:spcPts val="1000"/>
              </a:spcAft>
              <a:buNone/>
            </a:pPr>
            <a:r>
              <a:rPr lang="en-US" b="1" dirty="0" smtClean="0">
                <a:latin typeface="Times New Roman"/>
                <a:ea typeface="Calibri"/>
                <a:cs typeface="Arial"/>
              </a:rPr>
              <a:t>Co</a:t>
            </a:r>
            <a:r>
              <a:rPr lang="id-ID" b="1" dirty="0" smtClean="0">
                <a:latin typeface="Times New Roman"/>
                <a:ea typeface="Calibri"/>
                <a:cs typeface="Arial"/>
              </a:rPr>
              <a:t>-</a:t>
            </a:r>
            <a:r>
              <a:rPr lang="en-US" b="1" dirty="0" smtClean="0">
                <a:latin typeface="Times New Roman"/>
                <a:ea typeface="Calibri"/>
                <a:cs typeface="Arial"/>
              </a:rPr>
              <a:t>located </a:t>
            </a:r>
            <a:r>
              <a:rPr lang="en-US" b="1" dirty="0">
                <a:latin typeface="Times New Roman"/>
                <a:ea typeface="Calibri"/>
                <a:cs typeface="Arial"/>
              </a:rPr>
              <a:t>care-of address</a:t>
            </a:r>
            <a:r>
              <a:rPr lang="en-US" dirty="0">
                <a:latin typeface="Times New Roman"/>
                <a:ea typeface="Calibri"/>
                <a:cs typeface="Arial"/>
              </a:rPr>
              <a:t>, which is usually obtained by some external address assignment mechanism.  </a:t>
            </a:r>
            <a:endParaRPr lang="id-ID" sz="2000" dirty="0">
              <a:latin typeface="Calibri"/>
              <a:ea typeface="Calibri"/>
              <a:cs typeface="Arial"/>
            </a:endParaRPr>
          </a:p>
          <a:p>
            <a:endParaRPr lang="id-ID"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2843808" y="3861048"/>
            <a:ext cx="3384376" cy="2160240"/>
          </a:xfrm>
          <a:prstGeom prst="rect">
            <a:avLst/>
          </a:prstGeom>
        </p:spPr>
      </p:pic>
      <p:sp>
        <p:nvSpPr>
          <p:cNvPr id="2" name="Slide Number Placeholder 1"/>
          <p:cNvSpPr>
            <a:spLocks noGrp="1"/>
          </p:cNvSpPr>
          <p:nvPr>
            <p:ph type="sldNum" sz="quarter" idx="12"/>
          </p:nvPr>
        </p:nvSpPr>
        <p:spPr/>
        <p:txBody>
          <a:bodyPr/>
          <a:lstStyle/>
          <a:p>
            <a:fld id="{0929C482-EC4F-4569-A44F-4F6B856B78D2}" type="slidenum">
              <a:rPr lang="id-ID" smtClean="0"/>
              <a:t>17</a:t>
            </a:fld>
            <a:endParaRPr lang="id-ID"/>
          </a:p>
        </p:txBody>
      </p:sp>
    </p:spTree>
    <p:extLst>
      <p:ext uri="{BB962C8B-B14F-4D97-AF65-F5344CB8AC3E}">
        <p14:creationId xmlns:p14="http://schemas.microsoft.com/office/powerpoint/2010/main" val="799726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027664"/>
            <a:ext cx="7992888" cy="1143000"/>
          </a:xfrm>
        </p:spPr>
        <p:txBody>
          <a:bodyPr>
            <a:noAutofit/>
          </a:bodyPr>
          <a:lstStyle/>
          <a:p>
            <a:r>
              <a:rPr lang="en-US" sz="2800" b="1" dirty="0">
                <a:solidFill>
                  <a:schemeClr val="accent6">
                    <a:lumMod val="75000"/>
                  </a:schemeClr>
                </a:solidFill>
              </a:rPr>
              <a:t>The basic Mobile IP protocol has four distinct stages. These are:</a:t>
            </a:r>
            <a:br>
              <a:rPr lang="en-US" sz="2800" b="1" dirty="0">
                <a:solidFill>
                  <a:schemeClr val="accent6">
                    <a:lumMod val="75000"/>
                  </a:schemeClr>
                </a:solidFill>
              </a:rPr>
            </a:br>
            <a:endParaRPr lang="id-ID" sz="2800" b="1" dirty="0">
              <a:solidFill>
                <a:schemeClr val="accent6">
                  <a:lumMod val="75000"/>
                </a:schemeClr>
              </a:solidFill>
            </a:endParaRPr>
          </a:p>
        </p:txBody>
      </p:sp>
      <p:sp>
        <p:nvSpPr>
          <p:cNvPr id="3" name="Content Placeholder 2"/>
          <p:cNvSpPr>
            <a:spLocks noGrp="1"/>
          </p:cNvSpPr>
          <p:nvPr>
            <p:ph idx="1"/>
          </p:nvPr>
        </p:nvSpPr>
        <p:spPr>
          <a:xfrm>
            <a:off x="539552" y="1700808"/>
            <a:ext cx="8001337" cy="4608512"/>
          </a:xfrm>
        </p:spPr>
        <p:txBody>
          <a:bodyPr>
            <a:normAutofit fontScale="70000" lnSpcReduction="20000"/>
          </a:bodyPr>
          <a:lstStyle/>
          <a:p>
            <a:pPr lvl="0" indent="-342900">
              <a:lnSpc>
                <a:spcPct val="150000"/>
              </a:lnSpc>
              <a:buFont typeface="+mj-lt"/>
              <a:buAutoNum type="arabicPeriod"/>
            </a:pPr>
            <a:r>
              <a:rPr lang="en-US" sz="3100" b="1" dirty="0">
                <a:solidFill>
                  <a:schemeClr val="accent1"/>
                </a:solidFill>
                <a:latin typeface="+mj-lt"/>
                <a:ea typeface="+mj-ea"/>
                <a:cs typeface="+mj-cs"/>
              </a:rPr>
              <a:t>Agent Discovery: Agent Discovery consists of the following steps: </a:t>
            </a:r>
            <a:endParaRPr lang="id-ID" sz="3100" b="1" dirty="0">
              <a:solidFill>
                <a:schemeClr val="accent1"/>
              </a:solidFill>
              <a:latin typeface="+mj-lt"/>
              <a:ea typeface="+mj-ea"/>
              <a:cs typeface="+mj-cs"/>
            </a:endParaRPr>
          </a:p>
          <a:p>
            <a:pPr marL="457200" lvl="0" indent="-457200" algn="just">
              <a:lnSpc>
                <a:spcPct val="150000"/>
              </a:lnSpc>
              <a:buFont typeface="+mj-lt"/>
              <a:buAutoNum type="arabicParenR"/>
              <a:tabLst>
                <a:tab pos="810260" algn="l"/>
              </a:tabLst>
            </a:pPr>
            <a:r>
              <a:rPr lang="en-US" dirty="0">
                <a:latin typeface="Times New Roman"/>
                <a:ea typeface="Calibri"/>
                <a:cs typeface="Arial"/>
              </a:rPr>
              <a:t>Mobility agents advertise their presence by periodically broadcasting  Agent Advertisement messages. An Agent Advertisement message lists one or more care-of addresses and a flag indicating whether it is a  home agent or a foreign agent. </a:t>
            </a:r>
            <a:endParaRPr lang="en-US" dirty="0" smtClean="0">
              <a:latin typeface="Times New Roman"/>
              <a:ea typeface="Calibri"/>
              <a:cs typeface="Arial"/>
            </a:endParaRPr>
          </a:p>
          <a:p>
            <a:pPr marL="457200" lvl="0" indent="-457200" algn="just">
              <a:lnSpc>
                <a:spcPct val="150000"/>
              </a:lnSpc>
              <a:buFont typeface="+mj-lt"/>
              <a:buAutoNum type="arabicParenR"/>
              <a:tabLst>
                <a:tab pos="810260" algn="l"/>
              </a:tabLst>
            </a:pPr>
            <a:r>
              <a:rPr lang="en-US" dirty="0" smtClean="0">
                <a:latin typeface="Times New Roman"/>
                <a:ea typeface="Calibri"/>
                <a:cs typeface="Arial"/>
              </a:rPr>
              <a:t>The </a:t>
            </a:r>
            <a:r>
              <a:rPr lang="en-US" dirty="0">
                <a:latin typeface="Times New Roman"/>
                <a:ea typeface="Calibri"/>
                <a:cs typeface="Arial"/>
              </a:rPr>
              <a:t>mobile node receiving the Agent Advertisement message observes whether the message is from its own home agent and determines whether it is on the home network or a foreign network</a:t>
            </a:r>
            <a:r>
              <a:rPr lang="en-US" dirty="0" smtClean="0">
                <a:latin typeface="Times New Roman"/>
                <a:ea typeface="Calibri"/>
                <a:cs typeface="Arial"/>
              </a:rPr>
              <a:t>.</a:t>
            </a:r>
          </a:p>
          <a:p>
            <a:pPr marL="457200" lvl="0" indent="-457200" algn="just">
              <a:lnSpc>
                <a:spcPct val="150000"/>
              </a:lnSpc>
              <a:buFont typeface="+mj-lt"/>
              <a:buAutoNum type="arabicParenR"/>
              <a:tabLst>
                <a:tab pos="810260" algn="l"/>
              </a:tabLst>
            </a:pPr>
            <a:r>
              <a:rPr lang="en-US" dirty="0" smtClean="0">
                <a:latin typeface="Times New Roman"/>
                <a:ea typeface="Calibri"/>
                <a:cs typeface="Arial"/>
              </a:rPr>
              <a:t> </a:t>
            </a:r>
            <a:r>
              <a:rPr lang="en-US" dirty="0">
                <a:latin typeface="Times New Roman"/>
                <a:ea typeface="Calibri"/>
                <a:cs typeface="Arial"/>
              </a:rPr>
              <a:t>If a mobile node does not wish to wait for the periodic advertisement, it can send out Agent Solicitation messages that will be responded by a mobility agent. </a:t>
            </a:r>
            <a:endParaRPr lang="id-ID" sz="2000" dirty="0">
              <a:latin typeface="Calibri"/>
              <a:ea typeface="Calibri"/>
              <a:cs typeface="Arial"/>
            </a:endParaRPr>
          </a:p>
          <a:p>
            <a:endParaRPr lang="id-ID" dirty="0"/>
          </a:p>
        </p:txBody>
      </p:sp>
      <p:sp>
        <p:nvSpPr>
          <p:cNvPr id="4" name="Slide Number Placeholder 3"/>
          <p:cNvSpPr>
            <a:spLocks noGrp="1"/>
          </p:cNvSpPr>
          <p:nvPr>
            <p:ph type="sldNum" sz="quarter" idx="12"/>
          </p:nvPr>
        </p:nvSpPr>
        <p:spPr/>
        <p:txBody>
          <a:bodyPr/>
          <a:lstStyle/>
          <a:p>
            <a:fld id="{0929C482-EC4F-4569-A44F-4F6B856B78D2}" type="slidenum">
              <a:rPr lang="id-ID" smtClean="0"/>
              <a:t>18</a:t>
            </a:fld>
            <a:endParaRPr lang="id-ID"/>
          </a:p>
        </p:txBody>
      </p:sp>
    </p:spTree>
    <p:extLst>
      <p:ext uri="{BB962C8B-B14F-4D97-AF65-F5344CB8AC3E}">
        <p14:creationId xmlns:p14="http://schemas.microsoft.com/office/powerpoint/2010/main" val="2625503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196752"/>
            <a:ext cx="7024744" cy="745152"/>
          </a:xfrm>
        </p:spPr>
        <p:txBody>
          <a:bodyPr>
            <a:normAutofit fontScale="90000"/>
          </a:bodyPr>
          <a:lstStyle/>
          <a:p>
            <a:r>
              <a:rPr lang="en-US" sz="2700" b="1" dirty="0" smtClean="0"/>
              <a:t/>
            </a:r>
            <a:br>
              <a:rPr lang="en-US" sz="2700" b="1" dirty="0" smtClean="0"/>
            </a:br>
            <a:r>
              <a:rPr lang="en-US" sz="2700" b="1" dirty="0"/>
              <a:t/>
            </a:r>
            <a:br>
              <a:rPr lang="en-US" sz="2700" b="1" dirty="0"/>
            </a:br>
            <a:r>
              <a:rPr lang="en-US" sz="2700" b="1" dirty="0" smtClean="0"/>
              <a:t/>
            </a:r>
            <a:br>
              <a:rPr lang="en-US" sz="2700" b="1" dirty="0" smtClean="0"/>
            </a:br>
            <a:r>
              <a:rPr lang="en-US" sz="2700" b="1" dirty="0"/>
              <a:t/>
            </a:r>
            <a:br>
              <a:rPr lang="en-US" sz="2700" b="1" dirty="0"/>
            </a:br>
            <a:r>
              <a:rPr lang="en-US" sz="2700" b="1" dirty="0" smtClean="0"/>
              <a:t/>
            </a:r>
            <a:br>
              <a:rPr lang="en-US" sz="2700" b="1" dirty="0" smtClean="0"/>
            </a:br>
            <a:r>
              <a:rPr lang="en-US" sz="2700" b="1" dirty="0" smtClean="0"/>
              <a:t>2. Registration</a:t>
            </a:r>
            <a:r>
              <a:rPr lang="en-US" sz="2700" b="1" dirty="0"/>
              <a:t>: Registration consists of the following steps: </a:t>
            </a:r>
            <a:r>
              <a:rPr lang="en-US" dirty="0"/>
              <a:t/>
            </a:r>
            <a:br>
              <a:rPr lang="en-US" dirty="0"/>
            </a:br>
            <a:endParaRPr lang="id-ID" dirty="0"/>
          </a:p>
        </p:txBody>
      </p:sp>
      <p:sp>
        <p:nvSpPr>
          <p:cNvPr id="3" name="Content Placeholder 2"/>
          <p:cNvSpPr>
            <a:spLocks noGrp="1"/>
          </p:cNvSpPr>
          <p:nvPr>
            <p:ph idx="1"/>
          </p:nvPr>
        </p:nvSpPr>
        <p:spPr>
          <a:xfrm>
            <a:off x="611560" y="1412776"/>
            <a:ext cx="7992888" cy="5616624"/>
          </a:xfrm>
        </p:spPr>
        <p:txBody>
          <a:bodyPr>
            <a:normAutofit fontScale="70000" lnSpcReduction="20000"/>
          </a:bodyPr>
          <a:lstStyle/>
          <a:p>
            <a:pPr marL="457200" lvl="0" indent="-457200" algn="just">
              <a:lnSpc>
                <a:spcPct val="150000"/>
              </a:lnSpc>
              <a:buFont typeface="+mj-lt"/>
              <a:buAutoNum type="arabicParenR"/>
              <a:tabLst>
                <a:tab pos="810260" algn="l"/>
              </a:tabLst>
            </a:pPr>
            <a:r>
              <a:rPr lang="en-US" dirty="0" smtClean="0">
                <a:latin typeface="Times New Roman"/>
                <a:ea typeface="Calibri"/>
                <a:cs typeface="Arial"/>
              </a:rPr>
              <a:t>If </a:t>
            </a:r>
            <a:r>
              <a:rPr lang="en-US" dirty="0">
                <a:latin typeface="Times New Roman"/>
                <a:ea typeface="Calibri"/>
                <a:cs typeface="Arial"/>
              </a:rPr>
              <a:t>a mobile node discovers that it is on the home network, it operates without any mobility services.</a:t>
            </a:r>
            <a:endParaRPr lang="id-ID" sz="2000" dirty="0">
              <a:latin typeface="Calibri"/>
              <a:ea typeface="Calibri"/>
              <a:cs typeface="Arial"/>
            </a:endParaRPr>
          </a:p>
          <a:p>
            <a:pPr marL="457200" lvl="0" indent="-457200" algn="just">
              <a:lnSpc>
                <a:spcPct val="150000"/>
              </a:lnSpc>
              <a:buFont typeface="+mj-lt"/>
              <a:buAutoNum type="arabicParenR"/>
              <a:tabLst>
                <a:tab pos="810260" algn="l"/>
              </a:tabLst>
            </a:pPr>
            <a:r>
              <a:rPr lang="en-US" dirty="0">
                <a:latin typeface="Times New Roman"/>
                <a:ea typeface="Calibri"/>
                <a:cs typeface="Arial"/>
              </a:rPr>
              <a:t>If the mobile node is on a new network, it registers with the foreign agent by sending a Registration Request message which includes the permanent IP address of the mobile host and the IP address of its home agent.  </a:t>
            </a:r>
            <a:endParaRPr lang="id-ID" sz="2000" dirty="0">
              <a:latin typeface="Calibri"/>
              <a:ea typeface="Calibri"/>
              <a:cs typeface="Arial"/>
            </a:endParaRPr>
          </a:p>
          <a:p>
            <a:pPr marL="457200" lvl="0" indent="-457200" algn="just">
              <a:lnSpc>
                <a:spcPct val="150000"/>
              </a:lnSpc>
              <a:buFont typeface="+mj-lt"/>
              <a:buAutoNum type="arabicParenR"/>
              <a:tabLst>
                <a:tab pos="810260" algn="l"/>
              </a:tabLst>
            </a:pPr>
            <a:r>
              <a:rPr lang="en-US" dirty="0">
                <a:latin typeface="Times New Roman"/>
                <a:ea typeface="Calibri"/>
                <a:cs typeface="Arial"/>
              </a:rPr>
              <a:t>The foreign agent in turn performs the registration process on behalf of the mobile host by sending a Registration Request containing the  permanent IP address of the mobile node and the IP address of the foreign agent to the home agent. </a:t>
            </a:r>
            <a:endParaRPr lang="id-ID" sz="2000" dirty="0">
              <a:latin typeface="Calibri"/>
              <a:ea typeface="Calibri"/>
              <a:cs typeface="Arial"/>
            </a:endParaRPr>
          </a:p>
          <a:p>
            <a:pPr marL="457200" lvl="0" indent="-457200" algn="just">
              <a:lnSpc>
                <a:spcPct val="150000"/>
              </a:lnSpc>
              <a:buFont typeface="+mj-lt"/>
              <a:buAutoNum type="arabicParenR"/>
              <a:tabLst>
                <a:tab pos="810260" algn="l"/>
              </a:tabLst>
            </a:pPr>
            <a:r>
              <a:rPr lang="en-US" dirty="0">
                <a:latin typeface="Times New Roman"/>
                <a:ea typeface="Calibri"/>
                <a:cs typeface="Arial"/>
              </a:rPr>
              <a:t>When the home agent receives the Registration Request, it updates the mobility binding by associating the care-of address of the mobile node with its home address.</a:t>
            </a:r>
            <a:endParaRPr lang="id-ID" sz="2000" dirty="0">
              <a:latin typeface="Calibri"/>
              <a:ea typeface="Calibri"/>
              <a:cs typeface="Arial"/>
            </a:endParaRPr>
          </a:p>
          <a:p>
            <a:pPr marL="457200" lvl="0" indent="-457200" algn="just">
              <a:lnSpc>
                <a:spcPct val="150000"/>
              </a:lnSpc>
              <a:buFont typeface="+mj-lt"/>
              <a:buAutoNum type="arabicParenR"/>
              <a:tabLst>
                <a:tab pos="810260" algn="l"/>
              </a:tabLst>
            </a:pPr>
            <a:r>
              <a:rPr lang="en-US" dirty="0">
                <a:latin typeface="Times New Roman"/>
                <a:ea typeface="Calibri"/>
                <a:cs typeface="Arial"/>
              </a:rPr>
              <a:t>The home agent then sends an acknowledgement to the foreign agent. </a:t>
            </a:r>
            <a:endParaRPr lang="id-ID" sz="2000" dirty="0">
              <a:latin typeface="Calibri"/>
              <a:ea typeface="Calibri"/>
              <a:cs typeface="Arial"/>
            </a:endParaRPr>
          </a:p>
          <a:p>
            <a:pPr marL="457200" lvl="0" indent="-457200" algn="just">
              <a:lnSpc>
                <a:spcPct val="150000"/>
              </a:lnSpc>
              <a:spcAft>
                <a:spcPts val="1000"/>
              </a:spcAft>
              <a:buFont typeface="+mj-lt"/>
              <a:buAutoNum type="arabicParenR"/>
              <a:tabLst>
                <a:tab pos="810260" algn="l"/>
              </a:tabLst>
            </a:pPr>
            <a:r>
              <a:rPr lang="en-US" dirty="0">
                <a:latin typeface="Times New Roman"/>
                <a:ea typeface="Calibri"/>
                <a:cs typeface="Arial"/>
              </a:rPr>
              <a:t>The foreign agent in turn updates its visitor list by inserting the entry for the mobile node and relays the reply to the mobile node. </a:t>
            </a:r>
            <a:endParaRPr lang="id-ID" sz="2000" dirty="0">
              <a:latin typeface="Calibri"/>
              <a:ea typeface="Calibri"/>
              <a:cs typeface="Arial"/>
            </a:endParaRPr>
          </a:p>
          <a:p>
            <a:pPr marL="452120">
              <a:lnSpc>
                <a:spcPct val="150000"/>
              </a:lnSpc>
              <a:spcAft>
                <a:spcPts val="1000"/>
              </a:spcAft>
            </a:pPr>
            <a:r>
              <a:rPr lang="en-US" dirty="0">
                <a:latin typeface="Times New Roman"/>
                <a:ea typeface="Calibri"/>
                <a:cs typeface="Arial"/>
              </a:rPr>
              <a:t>       </a:t>
            </a:r>
            <a:endParaRPr lang="id-ID" dirty="0"/>
          </a:p>
        </p:txBody>
      </p:sp>
      <p:sp>
        <p:nvSpPr>
          <p:cNvPr id="4" name="Slide Number Placeholder 3"/>
          <p:cNvSpPr>
            <a:spLocks noGrp="1"/>
          </p:cNvSpPr>
          <p:nvPr>
            <p:ph type="sldNum" sz="quarter" idx="12"/>
          </p:nvPr>
        </p:nvSpPr>
        <p:spPr/>
        <p:txBody>
          <a:bodyPr/>
          <a:lstStyle/>
          <a:p>
            <a:fld id="{0929C482-EC4F-4569-A44F-4F6B856B78D2}" type="slidenum">
              <a:rPr lang="id-ID" smtClean="0"/>
              <a:t>19</a:t>
            </a:fld>
            <a:endParaRPr lang="id-ID"/>
          </a:p>
        </p:txBody>
      </p:sp>
    </p:spTree>
    <p:extLst>
      <p:ext uri="{BB962C8B-B14F-4D97-AF65-F5344CB8AC3E}">
        <p14:creationId xmlns:p14="http://schemas.microsoft.com/office/powerpoint/2010/main" val="2505573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Introduction</a:t>
            </a:r>
            <a:r>
              <a:rPr lang="id-ID" dirty="0" smtClean="0"/>
              <a:t/>
            </a:r>
            <a:br>
              <a:rPr lang="id-ID" dirty="0" smtClean="0"/>
            </a:br>
            <a:endParaRPr lang="id-ID" dirty="0"/>
          </a:p>
        </p:txBody>
      </p:sp>
      <p:sp>
        <p:nvSpPr>
          <p:cNvPr id="3" name="Content Placeholder 2"/>
          <p:cNvSpPr>
            <a:spLocks noGrp="1"/>
          </p:cNvSpPr>
          <p:nvPr>
            <p:ph idx="1"/>
          </p:nvPr>
        </p:nvSpPr>
        <p:spPr>
          <a:xfrm>
            <a:off x="395536" y="1628800"/>
            <a:ext cx="8229600" cy="4525963"/>
          </a:xfrm>
        </p:spPr>
        <p:txBody>
          <a:bodyPr>
            <a:normAutofit fontScale="92500" lnSpcReduction="20000"/>
          </a:bodyPr>
          <a:lstStyle/>
          <a:p>
            <a:pPr algn="just">
              <a:lnSpc>
                <a:spcPct val="150000"/>
              </a:lnSpc>
              <a:spcAft>
                <a:spcPts val="1000"/>
              </a:spcAft>
            </a:pPr>
            <a:r>
              <a:rPr lang="en-US" dirty="0" smtClean="0">
                <a:solidFill>
                  <a:srgbClr val="FF0000"/>
                </a:solidFill>
                <a:effectLst/>
                <a:latin typeface="Times New Roman"/>
                <a:ea typeface="Calibri"/>
                <a:cs typeface="Arial"/>
              </a:rPr>
              <a:t> </a:t>
            </a:r>
            <a:r>
              <a:rPr lang="en-US" b="1" dirty="0" smtClean="0">
                <a:effectLst/>
                <a:latin typeface="Times New Roman"/>
                <a:ea typeface="Calibri"/>
                <a:cs typeface="Arial"/>
              </a:rPr>
              <a:t>Mobile Computing </a:t>
            </a:r>
            <a:r>
              <a:rPr lang="en-US" dirty="0" smtClean="0">
                <a:effectLst/>
                <a:latin typeface="Times New Roman"/>
                <a:ea typeface="Calibri"/>
                <a:cs typeface="Arial"/>
              </a:rPr>
              <a:t>is becoming increasingly important due to the </a:t>
            </a:r>
            <a:r>
              <a:rPr lang="en-US" u="sng" dirty="0" smtClean="0">
                <a:effectLst/>
                <a:latin typeface="Times New Roman"/>
                <a:ea typeface="Calibri"/>
                <a:cs typeface="Arial"/>
              </a:rPr>
              <a:t>rise in the number of portable computers </a:t>
            </a:r>
            <a:r>
              <a:rPr lang="en-US" dirty="0" smtClean="0">
                <a:effectLst/>
                <a:latin typeface="Times New Roman"/>
                <a:ea typeface="Calibri"/>
                <a:cs typeface="Arial"/>
              </a:rPr>
              <a:t>and the </a:t>
            </a:r>
            <a:r>
              <a:rPr lang="en-US" u="sng" dirty="0" smtClean="0">
                <a:effectLst/>
                <a:latin typeface="Times New Roman"/>
                <a:ea typeface="Calibri"/>
                <a:cs typeface="Arial"/>
              </a:rPr>
              <a:t>desire to have continuous network connectivity to the Internet irrespective of the physical location of the node.</a:t>
            </a:r>
          </a:p>
          <a:p>
            <a:pPr algn="just">
              <a:lnSpc>
                <a:spcPct val="150000"/>
              </a:lnSpc>
              <a:spcAft>
                <a:spcPts val="1000"/>
              </a:spcAft>
            </a:pPr>
            <a:r>
              <a:rPr lang="en-US" dirty="0" smtClean="0">
                <a:effectLst/>
                <a:latin typeface="Times New Roman"/>
                <a:ea typeface="Calibri"/>
                <a:cs typeface="Arial"/>
              </a:rPr>
              <a:t> The Internet infrastructure is built on top of a collection of protocols, called the TCP/IP protocol suite.</a:t>
            </a:r>
          </a:p>
          <a:p>
            <a:pPr marL="0" indent="0" algn="just">
              <a:lnSpc>
                <a:spcPct val="150000"/>
              </a:lnSpc>
              <a:spcAft>
                <a:spcPts val="1000"/>
              </a:spcAft>
              <a:buNone/>
            </a:pPr>
            <a:r>
              <a:rPr lang="en-US" dirty="0" smtClean="0">
                <a:effectLst/>
                <a:latin typeface="Times New Roman"/>
                <a:ea typeface="Calibri"/>
                <a:cs typeface="Arial"/>
              </a:rPr>
              <a:t>                   *  Transmission Control Protocol (TCP) </a:t>
            </a:r>
          </a:p>
          <a:p>
            <a:pPr marL="0" indent="0" algn="just">
              <a:lnSpc>
                <a:spcPct val="150000"/>
              </a:lnSpc>
              <a:spcAft>
                <a:spcPts val="1000"/>
              </a:spcAft>
              <a:buNone/>
            </a:pPr>
            <a:r>
              <a:rPr lang="en-US" dirty="0" smtClean="0">
                <a:effectLst/>
                <a:latin typeface="Times New Roman"/>
                <a:ea typeface="Calibri"/>
                <a:cs typeface="Arial"/>
              </a:rPr>
              <a:t>                    *Internet Protocol (IP) are the core protocols in this suite. </a:t>
            </a:r>
            <a:endParaRPr lang="id-ID" sz="2800" dirty="0">
              <a:ea typeface="Calibri"/>
              <a:cs typeface="Arial"/>
            </a:endParaRPr>
          </a:p>
          <a:p>
            <a:endParaRPr lang="id-ID" dirty="0"/>
          </a:p>
        </p:txBody>
      </p:sp>
      <p:sp>
        <p:nvSpPr>
          <p:cNvPr id="4" name="Slide Number Placeholder 3"/>
          <p:cNvSpPr>
            <a:spLocks noGrp="1"/>
          </p:cNvSpPr>
          <p:nvPr>
            <p:ph type="sldNum" sz="quarter" idx="12"/>
          </p:nvPr>
        </p:nvSpPr>
        <p:spPr/>
        <p:txBody>
          <a:bodyPr/>
          <a:lstStyle/>
          <a:p>
            <a:fld id="{0929C482-EC4F-4569-A44F-4F6B856B78D2}" type="slidenum">
              <a:rPr lang="id-ID" smtClean="0"/>
              <a:t>2</a:t>
            </a:fld>
            <a:endParaRPr lang="id-ID"/>
          </a:p>
        </p:txBody>
      </p:sp>
    </p:spTree>
    <p:extLst>
      <p:ext uri="{BB962C8B-B14F-4D97-AF65-F5344CB8AC3E}">
        <p14:creationId xmlns:p14="http://schemas.microsoft.com/office/powerpoint/2010/main" val="25228333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755576" y="1412776"/>
            <a:ext cx="7776864" cy="3744415"/>
          </a:xfrm>
          <a:prstGeom prst="rect">
            <a:avLst/>
          </a:prstGeom>
        </p:spPr>
      </p:pic>
      <p:sp>
        <p:nvSpPr>
          <p:cNvPr id="5" name="Rectangle 4"/>
          <p:cNvSpPr/>
          <p:nvPr/>
        </p:nvSpPr>
        <p:spPr>
          <a:xfrm>
            <a:off x="1907704" y="5661248"/>
            <a:ext cx="4572000" cy="422167"/>
          </a:xfrm>
          <a:prstGeom prst="rect">
            <a:avLst/>
          </a:prstGeom>
        </p:spPr>
        <p:txBody>
          <a:bodyPr>
            <a:spAutoFit/>
          </a:bodyPr>
          <a:lstStyle/>
          <a:p>
            <a:pPr marL="452120" lvl="0" indent="-274320">
              <a:lnSpc>
                <a:spcPct val="150000"/>
              </a:lnSpc>
              <a:spcBef>
                <a:spcPct val="20000"/>
              </a:spcBef>
              <a:spcAft>
                <a:spcPts val="1000"/>
              </a:spcAft>
              <a:buClr>
                <a:srgbClr val="94C600"/>
              </a:buClr>
              <a:buSzPct val="76000"/>
              <a:buFont typeface="Wingdings 2" pitchFamily="18" charset="2"/>
              <a:buChar char=""/>
            </a:pPr>
            <a:r>
              <a:rPr lang="en-US" sz="1600" dirty="0">
                <a:solidFill>
                  <a:srgbClr val="3E3D2D"/>
                </a:solidFill>
                <a:latin typeface="Times New Roman"/>
                <a:ea typeface="Calibri"/>
                <a:cs typeface="Arial"/>
              </a:rPr>
              <a:t>Figure 3 illustrates the registration process. </a:t>
            </a:r>
            <a:endParaRPr lang="id-ID" sz="1400" dirty="0">
              <a:solidFill>
                <a:srgbClr val="3E3D2D"/>
              </a:solidFill>
              <a:latin typeface="Calibri"/>
              <a:ea typeface="Calibri"/>
              <a:cs typeface="Arial"/>
            </a:endParaRPr>
          </a:p>
        </p:txBody>
      </p:sp>
      <p:sp>
        <p:nvSpPr>
          <p:cNvPr id="2" name="Slide Number Placeholder 1"/>
          <p:cNvSpPr>
            <a:spLocks noGrp="1"/>
          </p:cNvSpPr>
          <p:nvPr>
            <p:ph type="sldNum" sz="quarter" idx="12"/>
          </p:nvPr>
        </p:nvSpPr>
        <p:spPr/>
        <p:txBody>
          <a:bodyPr/>
          <a:lstStyle/>
          <a:p>
            <a:fld id="{0929C482-EC4F-4569-A44F-4F6B856B78D2}" type="slidenum">
              <a:rPr lang="id-ID" smtClean="0"/>
              <a:t>20</a:t>
            </a:fld>
            <a:endParaRPr lang="id-ID"/>
          </a:p>
        </p:txBody>
      </p:sp>
    </p:spTree>
    <p:extLst>
      <p:ext uri="{BB962C8B-B14F-4D97-AF65-F5344CB8AC3E}">
        <p14:creationId xmlns:p14="http://schemas.microsoft.com/office/powerpoint/2010/main" val="2522138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052736"/>
            <a:ext cx="7560958" cy="1143000"/>
          </a:xfrm>
        </p:spPr>
        <p:txBody>
          <a:bodyPr>
            <a:normAutofit fontScale="90000"/>
          </a:bodyPr>
          <a:lstStyle/>
          <a:p>
            <a:r>
              <a:rPr lang="en-US" sz="3100" b="1" dirty="0" smtClean="0"/>
              <a:t>3. </a:t>
            </a:r>
            <a:r>
              <a:rPr lang="en-US" sz="2700" b="1" dirty="0"/>
              <a:t>In Service: This stage can be subdivided into the following steps: </a:t>
            </a:r>
            <a:br>
              <a:rPr lang="en-US" sz="2700" b="1" dirty="0"/>
            </a:br>
            <a:endParaRPr lang="id-ID" sz="2700" b="1" dirty="0"/>
          </a:p>
        </p:txBody>
      </p:sp>
      <p:sp>
        <p:nvSpPr>
          <p:cNvPr id="3" name="Content Placeholder 2"/>
          <p:cNvSpPr>
            <a:spLocks noGrp="1"/>
          </p:cNvSpPr>
          <p:nvPr>
            <p:ph idx="1"/>
          </p:nvPr>
        </p:nvSpPr>
        <p:spPr>
          <a:xfrm>
            <a:off x="467544" y="1844824"/>
            <a:ext cx="8208912" cy="5013176"/>
          </a:xfrm>
        </p:spPr>
        <p:txBody>
          <a:bodyPr>
            <a:normAutofit fontScale="77500" lnSpcReduction="20000"/>
          </a:bodyPr>
          <a:lstStyle/>
          <a:p>
            <a:pPr marL="457200" lvl="0" indent="-457200" algn="just">
              <a:lnSpc>
                <a:spcPct val="150000"/>
              </a:lnSpc>
              <a:buClr>
                <a:schemeClr val="accent6">
                  <a:lumMod val="50000"/>
                </a:schemeClr>
              </a:buClr>
              <a:buFont typeface="+mj-lt"/>
              <a:buAutoNum type="arabicPeriod"/>
              <a:tabLst>
                <a:tab pos="810260" algn="l"/>
              </a:tabLst>
            </a:pPr>
            <a:r>
              <a:rPr lang="en-US" dirty="0" smtClean="0">
                <a:latin typeface="Times New Roman"/>
                <a:ea typeface="Calibri"/>
                <a:cs typeface="Arial"/>
              </a:rPr>
              <a:t>When </a:t>
            </a:r>
            <a:r>
              <a:rPr lang="en-US" dirty="0">
                <a:latin typeface="Times New Roman"/>
                <a:ea typeface="Calibri"/>
                <a:cs typeface="Arial"/>
              </a:rPr>
              <a:t>a correspondent node wants to communicate with the mobile node, it sends an IP packet addressed to the permanent IP address of the mobile node</a:t>
            </a:r>
            <a:r>
              <a:rPr lang="en-US" dirty="0" smtClean="0">
                <a:latin typeface="Times New Roman"/>
                <a:ea typeface="Calibri"/>
                <a:cs typeface="Arial"/>
              </a:rPr>
              <a:t>.</a:t>
            </a:r>
            <a:endParaRPr lang="id-ID" dirty="0" smtClean="0">
              <a:latin typeface="Times New Roman"/>
              <a:ea typeface="Calibri"/>
              <a:cs typeface="Arial"/>
            </a:endParaRPr>
          </a:p>
          <a:p>
            <a:pPr marL="457200" lvl="0" indent="-457200" algn="just">
              <a:lnSpc>
                <a:spcPct val="150000"/>
              </a:lnSpc>
              <a:buFont typeface="+mj-lt"/>
              <a:buAutoNum type="arabicPeriod"/>
              <a:tabLst>
                <a:tab pos="810260" algn="l"/>
              </a:tabLst>
            </a:pPr>
            <a:endParaRPr lang="id-ID" sz="2000" dirty="0">
              <a:latin typeface="Calibri"/>
              <a:ea typeface="Calibri"/>
              <a:cs typeface="Arial"/>
            </a:endParaRPr>
          </a:p>
          <a:p>
            <a:pPr marL="457200" lvl="0" indent="-457200" algn="just">
              <a:lnSpc>
                <a:spcPct val="150000"/>
              </a:lnSpc>
              <a:buClr>
                <a:schemeClr val="accent6">
                  <a:lumMod val="50000"/>
                </a:schemeClr>
              </a:buClr>
              <a:buFont typeface="+mj-lt"/>
              <a:buAutoNum type="arabicPeriod"/>
              <a:tabLst>
                <a:tab pos="810260" algn="l"/>
              </a:tabLst>
            </a:pPr>
            <a:r>
              <a:rPr lang="en-US" dirty="0">
                <a:latin typeface="Times New Roman"/>
                <a:ea typeface="Calibri"/>
                <a:cs typeface="Arial"/>
              </a:rPr>
              <a:t>The home agent intercepts this packet and consult the mobility binding table to find out if the mobile node is currently visiting any other network</a:t>
            </a:r>
            <a:r>
              <a:rPr lang="en-US" dirty="0" smtClean="0">
                <a:latin typeface="Times New Roman"/>
                <a:ea typeface="Calibri"/>
                <a:cs typeface="Arial"/>
              </a:rPr>
              <a:t>.</a:t>
            </a:r>
            <a:endParaRPr lang="id-ID" dirty="0" smtClean="0">
              <a:latin typeface="Times New Roman"/>
              <a:ea typeface="Calibri"/>
              <a:cs typeface="Arial"/>
            </a:endParaRPr>
          </a:p>
          <a:p>
            <a:pPr marL="457200" lvl="0" indent="-457200" algn="just">
              <a:lnSpc>
                <a:spcPct val="150000"/>
              </a:lnSpc>
              <a:buFont typeface="+mj-lt"/>
              <a:buAutoNum type="arabicPeriod"/>
              <a:tabLst>
                <a:tab pos="810260" algn="l"/>
              </a:tabLst>
            </a:pPr>
            <a:endParaRPr lang="id-ID" sz="2000" dirty="0">
              <a:latin typeface="Calibri"/>
              <a:ea typeface="Calibri"/>
              <a:cs typeface="Arial"/>
            </a:endParaRPr>
          </a:p>
          <a:p>
            <a:pPr marL="457200" lvl="0" indent="-457200" algn="just">
              <a:lnSpc>
                <a:spcPct val="150000"/>
              </a:lnSpc>
              <a:spcAft>
                <a:spcPts val="1000"/>
              </a:spcAft>
              <a:buClr>
                <a:schemeClr val="accent6">
                  <a:lumMod val="50000"/>
                </a:schemeClr>
              </a:buClr>
              <a:buFont typeface="+mj-lt"/>
              <a:buAutoNum type="arabicPeriod"/>
              <a:tabLst>
                <a:tab pos="810260" algn="l"/>
              </a:tabLst>
            </a:pPr>
            <a:r>
              <a:rPr lang="en-US" dirty="0">
                <a:latin typeface="Times New Roman"/>
                <a:ea typeface="Calibri"/>
                <a:cs typeface="Arial"/>
              </a:rPr>
              <a:t>  The home agent finds out the mobile node's care-of address and  constructs a new IP header that contains the mobile node's care-of  address as the destination IP address. The original  IP packet is put  into the  payload of this IP packet. It then sends the packet. This process of encapsulating one IP packet into the payload of another is known </a:t>
            </a:r>
            <a:r>
              <a:rPr lang="en-US" b="1" dirty="0">
                <a:latin typeface="Times New Roman"/>
                <a:ea typeface="Calibri"/>
                <a:cs typeface="Arial"/>
              </a:rPr>
              <a:t>as IP-within-IP</a:t>
            </a:r>
            <a:r>
              <a:rPr lang="en-US" dirty="0">
                <a:latin typeface="Times New Roman"/>
                <a:ea typeface="Calibri"/>
                <a:cs typeface="Arial"/>
              </a:rPr>
              <a:t> encapsulation ,</a:t>
            </a:r>
            <a:r>
              <a:rPr lang="en-US" b="1" dirty="0">
                <a:latin typeface="Times New Roman"/>
                <a:ea typeface="Calibri"/>
                <a:cs typeface="Arial"/>
              </a:rPr>
              <a:t>or tunneling</a:t>
            </a:r>
            <a:r>
              <a:rPr lang="en-US" dirty="0">
                <a:latin typeface="Times New Roman"/>
                <a:ea typeface="Calibri"/>
                <a:cs typeface="Arial"/>
              </a:rPr>
              <a:t>.</a:t>
            </a:r>
            <a:endParaRPr lang="id-ID" sz="2000" dirty="0">
              <a:latin typeface="Calibri"/>
              <a:ea typeface="Calibri"/>
              <a:cs typeface="Arial"/>
            </a:endParaRPr>
          </a:p>
          <a:p>
            <a:endParaRPr lang="id-ID" dirty="0"/>
          </a:p>
        </p:txBody>
      </p:sp>
      <p:sp>
        <p:nvSpPr>
          <p:cNvPr id="4" name="Slide Number Placeholder 3"/>
          <p:cNvSpPr>
            <a:spLocks noGrp="1"/>
          </p:cNvSpPr>
          <p:nvPr>
            <p:ph type="sldNum" sz="quarter" idx="12"/>
          </p:nvPr>
        </p:nvSpPr>
        <p:spPr/>
        <p:txBody>
          <a:bodyPr/>
          <a:lstStyle/>
          <a:p>
            <a:fld id="{0929C482-EC4F-4569-A44F-4F6B856B78D2}" type="slidenum">
              <a:rPr lang="id-ID" smtClean="0"/>
              <a:t>21</a:t>
            </a:fld>
            <a:endParaRPr lang="id-ID"/>
          </a:p>
        </p:txBody>
      </p:sp>
    </p:spTree>
    <p:extLst>
      <p:ext uri="{BB962C8B-B14F-4D97-AF65-F5344CB8AC3E}">
        <p14:creationId xmlns:p14="http://schemas.microsoft.com/office/powerpoint/2010/main" val="29548580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08912" cy="5760640"/>
          </a:xfrm>
        </p:spPr>
        <p:txBody>
          <a:bodyPr>
            <a:normAutofit fontScale="85000" lnSpcReduction="20000"/>
          </a:bodyPr>
          <a:lstStyle/>
          <a:p>
            <a:pPr marL="457200" lvl="0" indent="-457200" algn="just">
              <a:lnSpc>
                <a:spcPct val="150000"/>
              </a:lnSpc>
              <a:buClr>
                <a:schemeClr val="accent6">
                  <a:lumMod val="50000"/>
                </a:schemeClr>
              </a:buClr>
              <a:buFont typeface="+mj-lt"/>
              <a:buAutoNum type="arabicPeriod" startAt="4"/>
              <a:tabLst>
                <a:tab pos="810260" algn="l"/>
              </a:tabLst>
            </a:pPr>
            <a:r>
              <a:rPr lang="en-US" dirty="0">
                <a:latin typeface="Times New Roman"/>
                <a:ea typeface="Calibri"/>
                <a:cs typeface="Arial"/>
              </a:rPr>
              <a:t>When the encapsulated packet reaches the mobile node's current network, the foreign agent </a:t>
            </a:r>
            <a:r>
              <a:rPr lang="en-US" dirty="0" err="1">
                <a:latin typeface="Times New Roman"/>
                <a:ea typeface="Calibri"/>
                <a:cs typeface="Arial"/>
              </a:rPr>
              <a:t>decapsulates</a:t>
            </a:r>
            <a:r>
              <a:rPr lang="en-US" dirty="0">
                <a:latin typeface="Times New Roman"/>
                <a:ea typeface="Calibri"/>
                <a:cs typeface="Arial"/>
              </a:rPr>
              <a:t> the packet and finds out the mobile node's home address. It then consults the visitor list to see if it  has an entry for that mobile node. </a:t>
            </a:r>
            <a:endParaRPr lang="id-ID" dirty="0" smtClean="0">
              <a:latin typeface="Times New Roman"/>
              <a:ea typeface="Calibri"/>
              <a:cs typeface="Arial"/>
            </a:endParaRPr>
          </a:p>
          <a:p>
            <a:pPr marL="457200" lvl="0" indent="-457200" algn="just">
              <a:lnSpc>
                <a:spcPct val="150000"/>
              </a:lnSpc>
              <a:buClr>
                <a:schemeClr val="accent6">
                  <a:lumMod val="50000"/>
                </a:schemeClr>
              </a:buClr>
              <a:buFont typeface="+mj-lt"/>
              <a:buAutoNum type="arabicPeriod" startAt="4"/>
              <a:tabLst>
                <a:tab pos="810260" algn="l"/>
              </a:tabLst>
            </a:pPr>
            <a:r>
              <a:rPr lang="en-US" dirty="0" smtClean="0">
                <a:latin typeface="Times New Roman"/>
                <a:ea typeface="Calibri"/>
                <a:cs typeface="Arial"/>
              </a:rPr>
              <a:t>If </a:t>
            </a:r>
            <a:r>
              <a:rPr lang="en-US" dirty="0">
                <a:latin typeface="Times New Roman"/>
                <a:ea typeface="Calibri"/>
                <a:cs typeface="Arial"/>
              </a:rPr>
              <a:t>there is an entry for the mobile node on the visitor list, the foreign agent retrieves the corresponding media address and relays it to the mobile node</a:t>
            </a:r>
            <a:r>
              <a:rPr lang="en-US" dirty="0" smtClean="0">
                <a:latin typeface="Times New Roman"/>
                <a:ea typeface="Calibri"/>
                <a:cs typeface="Arial"/>
              </a:rPr>
              <a:t>.</a:t>
            </a:r>
            <a:endParaRPr lang="id-ID" dirty="0" smtClean="0">
              <a:latin typeface="Times New Roman"/>
              <a:ea typeface="Calibri"/>
              <a:cs typeface="Arial"/>
            </a:endParaRPr>
          </a:p>
          <a:p>
            <a:pPr marL="457200" lvl="0" indent="-457200" algn="just">
              <a:lnSpc>
                <a:spcPct val="150000"/>
              </a:lnSpc>
              <a:buClr>
                <a:schemeClr val="accent6">
                  <a:lumMod val="50000"/>
                </a:schemeClr>
              </a:buClr>
              <a:buFont typeface="+mj-lt"/>
              <a:buAutoNum type="arabicPeriod" startAt="4"/>
              <a:tabLst>
                <a:tab pos="810260" algn="l"/>
              </a:tabLst>
            </a:pPr>
            <a:r>
              <a:rPr lang="en-US" dirty="0" smtClean="0">
                <a:latin typeface="Times New Roman"/>
                <a:ea typeface="Calibri"/>
                <a:cs typeface="Arial"/>
              </a:rPr>
              <a:t> </a:t>
            </a:r>
            <a:r>
              <a:rPr lang="en-US" dirty="0">
                <a:latin typeface="Times New Roman"/>
                <a:ea typeface="Calibri"/>
                <a:cs typeface="Arial"/>
              </a:rPr>
              <a:t>When the mobile node wants to send a message to a correspondent node, it forwards the packet to the foreign agent, which in turn relays the packet to the correspondent node using normal IP routing. </a:t>
            </a:r>
            <a:endParaRPr lang="id-ID" dirty="0" smtClean="0">
              <a:latin typeface="Times New Roman"/>
              <a:ea typeface="Calibri"/>
              <a:cs typeface="Arial"/>
            </a:endParaRPr>
          </a:p>
          <a:p>
            <a:pPr marL="457200" lvl="0" indent="-457200" algn="just">
              <a:lnSpc>
                <a:spcPct val="150000"/>
              </a:lnSpc>
              <a:buClr>
                <a:schemeClr val="accent6">
                  <a:lumMod val="50000"/>
                </a:schemeClr>
              </a:buClr>
              <a:buFont typeface="+mj-lt"/>
              <a:buAutoNum type="arabicPeriod" startAt="4"/>
              <a:tabLst>
                <a:tab pos="810260" algn="l"/>
              </a:tabLst>
            </a:pPr>
            <a:r>
              <a:rPr lang="en-US" dirty="0" smtClean="0">
                <a:latin typeface="Times New Roman"/>
                <a:ea typeface="Calibri"/>
                <a:cs typeface="Arial"/>
              </a:rPr>
              <a:t> </a:t>
            </a:r>
            <a:r>
              <a:rPr lang="en-US" dirty="0">
                <a:latin typeface="Times New Roman"/>
                <a:ea typeface="Calibri"/>
                <a:cs typeface="Arial"/>
              </a:rPr>
              <a:t>The foreign agent continues serving the mobile node until the granted lifetime expires. If the mobile node wants to continue the service, it  has to reissue the Registration Request. </a:t>
            </a:r>
            <a:endParaRPr lang="id-ID" sz="2000" dirty="0">
              <a:latin typeface="Calibri"/>
              <a:ea typeface="Calibri"/>
              <a:cs typeface="Arial"/>
            </a:endParaRPr>
          </a:p>
          <a:p>
            <a:pPr marL="525780" indent="-457200">
              <a:buFont typeface="+mj-lt"/>
              <a:buAutoNum type="arabicPeriod" startAt="4"/>
            </a:pPr>
            <a:endParaRPr lang="id-ID" dirty="0"/>
          </a:p>
        </p:txBody>
      </p:sp>
      <p:sp>
        <p:nvSpPr>
          <p:cNvPr id="2" name="Slide Number Placeholder 1"/>
          <p:cNvSpPr>
            <a:spLocks noGrp="1"/>
          </p:cNvSpPr>
          <p:nvPr>
            <p:ph type="sldNum" sz="quarter" idx="12"/>
          </p:nvPr>
        </p:nvSpPr>
        <p:spPr/>
        <p:txBody>
          <a:bodyPr/>
          <a:lstStyle/>
          <a:p>
            <a:fld id="{0929C482-EC4F-4569-A44F-4F6B856B78D2}" type="slidenum">
              <a:rPr lang="id-ID" smtClean="0"/>
              <a:t>22</a:t>
            </a:fld>
            <a:endParaRPr lang="id-ID"/>
          </a:p>
        </p:txBody>
      </p:sp>
    </p:spTree>
    <p:extLst>
      <p:ext uri="{BB962C8B-B14F-4D97-AF65-F5344CB8AC3E}">
        <p14:creationId xmlns:p14="http://schemas.microsoft.com/office/powerpoint/2010/main" val="37805321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609049" y="764704"/>
            <a:ext cx="7776864" cy="4536504"/>
          </a:xfrm>
          <a:prstGeom prst="rect">
            <a:avLst/>
          </a:prstGeom>
        </p:spPr>
      </p:pic>
      <p:sp>
        <p:nvSpPr>
          <p:cNvPr id="5" name="Rectangle 4"/>
          <p:cNvSpPr/>
          <p:nvPr/>
        </p:nvSpPr>
        <p:spPr>
          <a:xfrm>
            <a:off x="2483768" y="5877272"/>
            <a:ext cx="4425570" cy="369332"/>
          </a:xfrm>
          <a:prstGeom prst="rect">
            <a:avLst/>
          </a:prstGeom>
        </p:spPr>
        <p:txBody>
          <a:bodyPr wrap="none">
            <a:spAutoFit/>
          </a:bodyPr>
          <a:lstStyle/>
          <a:p>
            <a:r>
              <a:rPr lang="en-US" b="1" dirty="0" smtClean="0">
                <a:effectLst/>
                <a:latin typeface="Times New Roman"/>
                <a:ea typeface="Calibri"/>
                <a:cs typeface="Arial"/>
              </a:rPr>
              <a:t>Figure 4: Tunneling operation in Mobile IP</a:t>
            </a:r>
            <a:endParaRPr lang="id-ID" dirty="0"/>
          </a:p>
        </p:txBody>
      </p:sp>
      <p:sp>
        <p:nvSpPr>
          <p:cNvPr id="2" name="Slide Number Placeholder 1"/>
          <p:cNvSpPr>
            <a:spLocks noGrp="1"/>
          </p:cNvSpPr>
          <p:nvPr>
            <p:ph type="sldNum" sz="quarter" idx="12"/>
          </p:nvPr>
        </p:nvSpPr>
        <p:spPr/>
        <p:txBody>
          <a:bodyPr/>
          <a:lstStyle/>
          <a:p>
            <a:fld id="{0929C482-EC4F-4569-A44F-4F6B856B78D2}" type="slidenum">
              <a:rPr lang="id-ID" smtClean="0"/>
              <a:t>23</a:t>
            </a:fld>
            <a:endParaRPr lang="id-ID"/>
          </a:p>
        </p:txBody>
      </p:sp>
    </p:spTree>
    <p:extLst>
      <p:ext uri="{BB962C8B-B14F-4D97-AF65-F5344CB8AC3E}">
        <p14:creationId xmlns:p14="http://schemas.microsoft.com/office/powerpoint/2010/main" val="36156889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04664"/>
            <a:ext cx="7024744" cy="1143000"/>
          </a:xfrm>
        </p:spPr>
        <p:txBody>
          <a:bodyPr>
            <a:normAutofit/>
          </a:bodyPr>
          <a:lstStyle/>
          <a:p>
            <a:r>
              <a:rPr lang="en-US" sz="2800" b="1" dirty="0"/>
              <a:t>Deregistration:</a:t>
            </a:r>
            <a:endParaRPr lang="id-ID" sz="2800" b="1" dirty="0"/>
          </a:p>
        </p:txBody>
      </p:sp>
      <p:sp>
        <p:nvSpPr>
          <p:cNvPr id="3" name="Content Placeholder 2"/>
          <p:cNvSpPr>
            <a:spLocks noGrp="1"/>
          </p:cNvSpPr>
          <p:nvPr>
            <p:ph idx="1"/>
          </p:nvPr>
        </p:nvSpPr>
        <p:spPr>
          <a:xfrm>
            <a:off x="539552" y="1772816"/>
            <a:ext cx="7920880" cy="3508977"/>
          </a:xfrm>
        </p:spPr>
        <p:txBody>
          <a:bodyPr>
            <a:normAutofit fontScale="77500" lnSpcReduction="20000"/>
          </a:bodyPr>
          <a:lstStyle/>
          <a:p>
            <a:pPr indent="-342900" algn="just">
              <a:lnSpc>
                <a:spcPct val="150000"/>
              </a:lnSpc>
              <a:spcAft>
                <a:spcPts val="1000"/>
              </a:spcAft>
            </a:pPr>
            <a:r>
              <a:rPr lang="en-US" dirty="0" smtClean="0">
                <a:latin typeface="Times New Roman"/>
                <a:ea typeface="Calibri"/>
                <a:cs typeface="Arial"/>
              </a:rPr>
              <a:t>If </a:t>
            </a:r>
            <a:r>
              <a:rPr lang="en-US" dirty="0">
                <a:latin typeface="Times New Roman"/>
                <a:ea typeface="Calibri"/>
                <a:cs typeface="Arial"/>
              </a:rPr>
              <a:t>a mobile node wants to drop its care-of address, it has to deregister with its home agent. It achieves this by sending a Registration Request with the lifetime set to zero. </a:t>
            </a:r>
            <a:endParaRPr lang="en-US" dirty="0" smtClean="0">
              <a:latin typeface="Times New Roman"/>
              <a:ea typeface="Calibri"/>
              <a:cs typeface="Arial"/>
            </a:endParaRPr>
          </a:p>
          <a:p>
            <a:pPr indent="-342900" algn="just">
              <a:lnSpc>
                <a:spcPct val="150000"/>
              </a:lnSpc>
              <a:spcAft>
                <a:spcPts val="1000"/>
              </a:spcAft>
            </a:pPr>
            <a:r>
              <a:rPr lang="en-US" dirty="0" smtClean="0">
                <a:latin typeface="Times New Roman"/>
                <a:ea typeface="Calibri"/>
                <a:cs typeface="Arial"/>
              </a:rPr>
              <a:t>There </a:t>
            </a:r>
            <a:r>
              <a:rPr lang="en-US" dirty="0">
                <a:latin typeface="Times New Roman"/>
                <a:ea typeface="Calibri"/>
                <a:cs typeface="Arial"/>
              </a:rPr>
              <a:t>is no need for deregistering with the foreign agent as registration automatically expires when lifetime becomes zero. However if the mobile node visits a new network, the old foreign network does not know the new care-of address of the mobile node. Thus datagrams already forwarded by the home agent to the old foreign agent of the mobile node are lost.</a:t>
            </a:r>
            <a:endParaRPr lang="id-ID" sz="2000" dirty="0">
              <a:latin typeface="Calibri"/>
              <a:ea typeface="Calibri"/>
              <a:cs typeface="Arial"/>
            </a:endParaRPr>
          </a:p>
          <a:p>
            <a:endParaRPr lang="id-ID" dirty="0"/>
          </a:p>
        </p:txBody>
      </p:sp>
      <p:sp>
        <p:nvSpPr>
          <p:cNvPr id="4" name="Slide Number Placeholder 3"/>
          <p:cNvSpPr>
            <a:spLocks noGrp="1"/>
          </p:cNvSpPr>
          <p:nvPr>
            <p:ph type="sldNum" sz="quarter" idx="12"/>
          </p:nvPr>
        </p:nvSpPr>
        <p:spPr/>
        <p:txBody>
          <a:bodyPr/>
          <a:lstStyle/>
          <a:p>
            <a:fld id="{0929C482-EC4F-4569-A44F-4F6B856B78D2}" type="slidenum">
              <a:rPr lang="id-ID" smtClean="0"/>
              <a:t>24</a:t>
            </a:fld>
            <a:endParaRPr lang="id-ID"/>
          </a:p>
        </p:txBody>
      </p:sp>
    </p:spTree>
    <p:extLst>
      <p:ext uri="{BB962C8B-B14F-4D97-AF65-F5344CB8AC3E}">
        <p14:creationId xmlns:p14="http://schemas.microsoft.com/office/powerpoint/2010/main" val="33515460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id-ID" dirty="0"/>
          </a:p>
        </p:txBody>
      </p:sp>
      <p:sp>
        <p:nvSpPr>
          <p:cNvPr id="3" name="Content Placeholder 2"/>
          <p:cNvSpPr>
            <a:spLocks noGrp="1"/>
          </p:cNvSpPr>
          <p:nvPr>
            <p:ph idx="1"/>
          </p:nvPr>
        </p:nvSpPr>
        <p:spPr/>
        <p:txBody>
          <a:bodyPr>
            <a:normAutofit lnSpcReduction="10000"/>
          </a:bodyPr>
          <a:lstStyle/>
          <a:p>
            <a:pPr marL="114300" indent="0" algn="just">
              <a:buNone/>
            </a:pPr>
            <a:r>
              <a:rPr lang="en-US" dirty="0" smtClean="0"/>
              <a:t>I</a:t>
            </a:r>
            <a:r>
              <a:rPr lang="id-ID" sz="3200" spc="-100" dirty="0">
                <a:solidFill>
                  <a:prstClr val="black"/>
                </a:solidFill>
                <a:latin typeface="Cambria"/>
                <a:ea typeface="+mj-ea"/>
                <a:cs typeface="+mj-cs"/>
              </a:rPr>
              <a:t>Global System Mobility</a:t>
            </a:r>
            <a:r>
              <a:rPr lang="en-US" sz="3200" spc="-100" dirty="0">
                <a:solidFill>
                  <a:prstClr val="black"/>
                </a:solidFill>
                <a:latin typeface="Cambria"/>
                <a:ea typeface="+mj-ea"/>
                <a:cs typeface="+mj-cs"/>
              </a:rPr>
              <a:t> (GSM)</a:t>
            </a:r>
            <a:endParaRPr lang="en-US" dirty="0" smtClean="0"/>
          </a:p>
          <a:p>
            <a:pPr algn="just"/>
            <a:r>
              <a:rPr lang="en-US" dirty="0" smtClean="0"/>
              <a:t>s </a:t>
            </a:r>
            <a:r>
              <a:rPr lang="en-US" dirty="0"/>
              <a:t>the most successful digital mobile telecommunication system in the world today. It is used by over 800 million people in more than 190 countries. GSM permits the integration of different voice and data services and the interworking with existing networks. Services make a network interesting for customers</a:t>
            </a:r>
            <a:endParaRPr lang="id-ID" dirty="0"/>
          </a:p>
          <a:p>
            <a:endParaRPr lang="id-ID" dirty="0"/>
          </a:p>
        </p:txBody>
      </p:sp>
    </p:spTree>
    <p:extLst>
      <p:ext uri="{BB962C8B-B14F-4D97-AF65-F5344CB8AC3E}">
        <p14:creationId xmlns:p14="http://schemas.microsoft.com/office/powerpoint/2010/main" val="2677478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233680" indent="0">
              <a:lnSpc>
                <a:spcPct val="150000"/>
              </a:lnSpc>
              <a:spcAft>
                <a:spcPts val="1000"/>
              </a:spcAft>
              <a:buNone/>
            </a:pPr>
            <a:r>
              <a:rPr lang="en-US" sz="2400" dirty="0">
                <a:latin typeface="Times New Roman"/>
                <a:ea typeface="Calibri"/>
                <a:cs typeface="Arial"/>
              </a:rPr>
              <a:t>Listed below are the features of GSM that account for its popularity and wide </a:t>
            </a:r>
            <a:r>
              <a:rPr lang="en-US" sz="2400" dirty="0" smtClean="0">
                <a:latin typeface="Times New Roman"/>
                <a:ea typeface="Calibri"/>
                <a:cs typeface="Arial"/>
              </a:rPr>
              <a:t>acceptance.  </a:t>
            </a:r>
            <a:endParaRPr lang="id-ID" sz="2000" dirty="0">
              <a:ea typeface="Calibri"/>
              <a:cs typeface="Arial"/>
            </a:endParaRPr>
          </a:p>
          <a:p>
            <a:pPr lvl="0" indent="-342900">
              <a:lnSpc>
                <a:spcPct val="150000"/>
              </a:lnSpc>
              <a:buFont typeface="Wingdings"/>
              <a:buChar char=""/>
            </a:pPr>
            <a:r>
              <a:rPr lang="en-US" sz="2400" dirty="0">
                <a:latin typeface="Times New Roman"/>
                <a:ea typeface="Calibri"/>
                <a:cs typeface="Arial"/>
              </a:rPr>
              <a:t>International roaming </a:t>
            </a:r>
            <a:endParaRPr lang="id-ID" sz="2000" dirty="0">
              <a:ea typeface="Calibri"/>
              <a:cs typeface="Arial"/>
            </a:endParaRPr>
          </a:p>
          <a:p>
            <a:pPr lvl="0" indent="-342900">
              <a:lnSpc>
                <a:spcPct val="150000"/>
              </a:lnSpc>
              <a:buFont typeface="Wingdings"/>
              <a:buChar char=""/>
            </a:pPr>
            <a:r>
              <a:rPr lang="en-US" sz="2400" dirty="0">
                <a:latin typeface="Times New Roman"/>
                <a:ea typeface="Calibri"/>
                <a:cs typeface="Arial"/>
              </a:rPr>
              <a:t>Low-cost mobile sets and base stations (BSs) </a:t>
            </a:r>
            <a:endParaRPr lang="id-ID" sz="2000" dirty="0">
              <a:ea typeface="Calibri"/>
              <a:cs typeface="Arial"/>
            </a:endParaRPr>
          </a:p>
          <a:p>
            <a:pPr lvl="0" indent="-342900">
              <a:lnSpc>
                <a:spcPct val="150000"/>
              </a:lnSpc>
              <a:buFont typeface="Wingdings"/>
              <a:buChar char=""/>
            </a:pPr>
            <a:r>
              <a:rPr lang="en-US" sz="2400" dirty="0">
                <a:latin typeface="Times New Roman"/>
                <a:ea typeface="Calibri"/>
                <a:cs typeface="Arial"/>
              </a:rPr>
              <a:t>High-quality speech </a:t>
            </a:r>
            <a:endParaRPr lang="id-ID" sz="2000" dirty="0">
              <a:ea typeface="Calibri"/>
              <a:cs typeface="Arial"/>
            </a:endParaRPr>
          </a:p>
          <a:p>
            <a:pPr lvl="0" indent="-342900">
              <a:lnSpc>
                <a:spcPct val="150000"/>
              </a:lnSpc>
              <a:buFont typeface="Wingdings"/>
              <a:buChar char=""/>
            </a:pPr>
            <a:r>
              <a:rPr lang="en-US" sz="2400" dirty="0">
                <a:latin typeface="Times New Roman"/>
                <a:ea typeface="Calibri"/>
                <a:cs typeface="Arial"/>
              </a:rPr>
              <a:t>Compatibility with Integrated Services Digital Network (ISDN) and other telephone company services </a:t>
            </a:r>
            <a:endParaRPr lang="id-ID" sz="2000" dirty="0">
              <a:ea typeface="Calibri"/>
              <a:cs typeface="Arial"/>
            </a:endParaRPr>
          </a:p>
          <a:p>
            <a:pPr lvl="0" indent="-342900">
              <a:lnSpc>
                <a:spcPct val="150000"/>
              </a:lnSpc>
              <a:spcAft>
                <a:spcPts val="1000"/>
              </a:spcAft>
              <a:buFont typeface="Wingdings"/>
              <a:buChar char=""/>
            </a:pPr>
            <a:r>
              <a:rPr lang="en-US" sz="2400" dirty="0">
                <a:latin typeface="Times New Roman"/>
                <a:ea typeface="Calibri"/>
                <a:cs typeface="Arial"/>
              </a:rPr>
              <a:t>Support for new services</a:t>
            </a:r>
            <a:endParaRPr lang="id-ID" sz="2000" dirty="0">
              <a:ea typeface="Calibri"/>
              <a:cs typeface="Arial"/>
            </a:endParaRPr>
          </a:p>
          <a:p>
            <a:pPr marL="452120">
              <a:lnSpc>
                <a:spcPct val="150000"/>
              </a:lnSpc>
              <a:spcAft>
                <a:spcPts val="1000"/>
              </a:spcAft>
            </a:pPr>
            <a:r>
              <a:rPr lang="id-ID" sz="2800" b="1" dirty="0">
                <a:latin typeface="Times New Roman"/>
                <a:ea typeface="Calibri"/>
                <a:cs typeface="Arial"/>
              </a:rPr>
              <a:t> </a:t>
            </a:r>
            <a:endParaRPr lang="id-ID" sz="2000" dirty="0">
              <a:ea typeface="Calibri"/>
              <a:cs typeface="Arial"/>
            </a:endParaRPr>
          </a:p>
          <a:p>
            <a:endParaRPr lang="id-ID" dirty="0"/>
          </a:p>
        </p:txBody>
      </p:sp>
      <p:sp>
        <p:nvSpPr>
          <p:cNvPr id="4" name="Title 1"/>
          <p:cNvSpPr>
            <a:spLocks noGrp="1"/>
          </p:cNvSpPr>
          <p:nvPr>
            <p:ph type="title"/>
          </p:nvPr>
        </p:nvSpPr>
        <p:spPr>
          <a:xfrm>
            <a:off x="457200" y="274638"/>
            <a:ext cx="7620000" cy="1143000"/>
          </a:xfrm>
        </p:spPr>
        <p:txBody>
          <a:bodyPr/>
          <a:lstStyle/>
          <a:p>
            <a:pPr algn="ctr"/>
            <a:r>
              <a:rPr lang="en-US" dirty="0" smtClean="0"/>
              <a:t>INTRODUCTION</a:t>
            </a:r>
            <a:endParaRPr lang="id-ID" dirty="0"/>
          </a:p>
        </p:txBody>
      </p:sp>
    </p:spTree>
    <p:extLst>
      <p:ext uri="{BB962C8B-B14F-4D97-AF65-F5344CB8AC3E}">
        <p14:creationId xmlns:p14="http://schemas.microsoft.com/office/powerpoint/2010/main" val="39112152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id-ID" dirty="0" smtClean="0"/>
              <a:t>GSM </a:t>
            </a:r>
            <a:r>
              <a:rPr lang="id-ID" dirty="0"/>
              <a:t>Network Areas</a:t>
            </a:r>
            <a:br>
              <a:rPr lang="id-ID" dirty="0"/>
            </a:br>
            <a:endParaRPr lang="id-ID" dirty="0"/>
          </a:p>
        </p:txBody>
      </p:sp>
      <p:sp>
        <p:nvSpPr>
          <p:cNvPr id="3" name="Content Placeholder 2"/>
          <p:cNvSpPr>
            <a:spLocks noGrp="1"/>
          </p:cNvSpPr>
          <p:nvPr>
            <p:ph idx="1"/>
          </p:nvPr>
        </p:nvSpPr>
        <p:spPr>
          <a:xfrm>
            <a:off x="179512" y="1340768"/>
            <a:ext cx="8280920" cy="5400600"/>
          </a:xfrm>
        </p:spPr>
        <p:txBody>
          <a:bodyPr>
            <a:noAutofit/>
          </a:bodyPr>
          <a:lstStyle/>
          <a:p>
            <a:pPr marL="457200" indent="0">
              <a:lnSpc>
                <a:spcPct val="150000"/>
              </a:lnSpc>
              <a:spcAft>
                <a:spcPts val="1000"/>
              </a:spcAft>
              <a:buNone/>
            </a:pPr>
            <a:r>
              <a:rPr lang="en-US" sz="2000" dirty="0" smtClean="0">
                <a:latin typeface="Times New Roman"/>
                <a:ea typeface="Calibri"/>
                <a:cs typeface="Arial"/>
              </a:rPr>
              <a:t>In </a:t>
            </a:r>
            <a:r>
              <a:rPr lang="en-US" sz="2000" dirty="0">
                <a:latin typeface="Times New Roman"/>
                <a:ea typeface="Calibri"/>
                <a:cs typeface="Arial"/>
              </a:rPr>
              <a:t>a GSM network, the following areas are defined: </a:t>
            </a:r>
            <a:endParaRPr lang="id-ID" sz="1800" dirty="0">
              <a:ea typeface="Calibri"/>
              <a:cs typeface="Arial"/>
            </a:endParaRPr>
          </a:p>
          <a:p>
            <a:pPr lvl="0" indent="-342900">
              <a:lnSpc>
                <a:spcPct val="150000"/>
              </a:lnSpc>
              <a:buFont typeface="Wingdings"/>
              <a:buChar char=""/>
            </a:pPr>
            <a:r>
              <a:rPr lang="en-US" sz="2000" dirty="0">
                <a:latin typeface="Times New Roman"/>
                <a:ea typeface="Calibri"/>
                <a:cs typeface="Arial"/>
              </a:rPr>
              <a:t>Cell: Cell is the basic service area; one BTS covers one cell. Each cell is given a Cell Global Identity (CGI), a number that uniquely identifies the cell. </a:t>
            </a:r>
            <a:endParaRPr lang="id-ID" sz="1800" dirty="0">
              <a:ea typeface="Calibri"/>
              <a:cs typeface="Arial"/>
            </a:endParaRPr>
          </a:p>
          <a:p>
            <a:pPr lvl="0" indent="-342900">
              <a:lnSpc>
                <a:spcPct val="150000"/>
              </a:lnSpc>
              <a:buFont typeface="Wingdings"/>
              <a:buChar char=""/>
            </a:pPr>
            <a:r>
              <a:rPr lang="en-US" sz="2000" dirty="0">
                <a:latin typeface="Times New Roman"/>
                <a:ea typeface="Calibri"/>
                <a:cs typeface="Arial"/>
              </a:rPr>
              <a:t>Location Area: A group of cells form a Location Area (LA). This is the area that is paged when a subscriber gets an incoming call. Each LA is assigned a Location Area Identity (LAI). Each LA is served by one or more BSCs.  </a:t>
            </a:r>
            <a:endParaRPr lang="id-ID" sz="1800" dirty="0">
              <a:ea typeface="Calibri"/>
              <a:cs typeface="Arial"/>
            </a:endParaRPr>
          </a:p>
          <a:p>
            <a:pPr marL="742950" lvl="1" indent="-285750">
              <a:lnSpc>
                <a:spcPct val="150000"/>
              </a:lnSpc>
              <a:spcAft>
                <a:spcPts val="0"/>
              </a:spcAft>
              <a:buFont typeface="Wingdings"/>
              <a:buChar char=""/>
            </a:pPr>
            <a:r>
              <a:rPr lang="en-US" sz="1800" dirty="0">
                <a:latin typeface="Times New Roman"/>
                <a:ea typeface="Calibri"/>
                <a:cs typeface="Arial"/>
              </a:rPr>
              <a:t>MSC/VLR Service Area: The area covered by one MSC is called the MSC/VLR service area. </a:t>
            </a:r>
            <a:endParaRPr lang="id-ID" sz="1600" dirty="0">
              <a:ea typeface="Calibri"/>
              <a:cs typeface="Arial"/>
            </a:endParaRPr>
          </a:p>
          <a:p>
            <a:pPr marL="742950" lvl="1" indent="-285750">
              <a:lnSpc>
                <a:spcPct val="150000"/>
              </a:lnSpc>
              <a:spcAft>
                <a:spcPts val="1000"/>
              </a:spcAft>
              <a:buFont typeface="Wingdings"/>
              <a:buChar char=""/>
            </a:pPr>
            <a:r>
              <a:rPr lang="en-US" sz="1800" dirty="0">
                <a:latin typeface="Times New Roman"/>
                <a:ea typeface="Calibri"/>
                <a:cs typeface="Arial"/>
              </a:rPr>
              <a:t> PLMN: The area covered by one network operator is called the Public Land Mobile Network (PLMN). A PLMN can contain one or more MSCs. </a:t>
            </a:r>
            <a:endParaRPr lang="id-ID" sz="1600" dirty="0">
              <a:ea typeface="Calibri"/>
              <a:cs typeface="Arial"/>
            </a:endParaRPr>
          </a:p>
          <a:p>
            <a:endParaRPr lang="id-ID" sz="1400" dirty="0"/>
          </a:p>
        </p:txBody>
      </p:sp>
    </p:spTree>
    <p:extLst>
      <p:ext uri="{BB962C8B-B14F-4D97-AF65-F5344CB8AC3E}">
        <p14:creationId xmlns:p14="http://schemas.microsoft.com/office/powerpoint/2010/main" val="37930258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4353" y="1685602"/>
            <a:ext cx="7125694" cy="4629796"/>
          </a:xfrm>
        </p:spPr>
      </p:pic>
      <p:sp>
        <p:nvSpPr>
          <p:cNvPr id="5" name="Title 1"/>
          <p:cNvSpPr>
            <a:spLocks noGrp="1"/>
          </p:cNvSpPr>
          <p:nvPr>
            <p:ph type="title"/>
          </p:nvPr>
        </p:nvSpPr>
        <p:spPr>
          <a:xfrm>
            <a:off x="457200" y="274638"/>
            <a:ext cx="7620000" cy="1143000"/>
          </a:xfrm>
        </p:spPr>
        <p:txBody>
          <a:bodyPr>
            <a:normAutofit fontScale="90000"/>
          </a:bodyPr>
          <a:lstStyle/>
          <a:p>
            <a:r>
              <a:rPr lang="en-US" dirty="0" smtClean="0"/>
              <a:t/>
            </a:r>
            <a:br>
              <a:rPr lang="en-US" dirty="0" smtClean="0"/>
            </a:br>
            <a:r>
              <a:rPr lang="en-US" dirty="0" smtClean="0"/>
              <a:t>   </a:t>
            </a:r>
            <a:r>
              <a:rPr lang="id-ID" dirty="0" smtClean="0"/>
              <a:t>GSM </a:t>
            </a:r>
            <a:r>
              <a:rPr lang="id-ID" dirty="0"/>
              <a:t>Network Areas</a:t>
            </a:r>
            <a:br>
              <a:rPr lang="id-ID" dirty="0"/>
            </a:br>
            <a:endParaRPr lang="id-ID" dirty="0"/>
          </a:p>
        </p:txBody>
      </p:sp>
    </p:spTree>
    <p:extLst>
      <p:ext uri="{BB962C8B-B14F-4D97-AF65-F5344CB8AC3E}">
        <p14:creationId xmlns:p14="http://schemas.microsoft.com/office/powerpoint/2010/main" val="40031359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id-ID" dirty="0" smtClean="0"/>
              <a:t> </a:t>
            </a:r>
            <a:r>
              <a:rPr lang="id-ID" dirty="0"/>
              <a:t>GSM ARCITECTURE</a:t>
            </a:r>
            <a:br>
              <a:rPr lang="id-ID" dirty="0"/>
            </a:br>
            <a:endParaRPr lang="id-ID" dirty="0"/>
          </a:p>
        </p:txBody>
      </p:sp>
      <p:sp>
        <p:nvSpPr>
          <p:cNvPr id="3" name="Content Placeholder 2"/>
          <p:cNvSpPr>
            <a:spLocks noGrp="1"/>
          </p:cNvSpPr>
          <p:nvPr>
            <p:ph idx="1"/>
          </p:nvPr>
        </p:nvSpPr>
        <p:spPr>
          <a:xfrm>
            <a:off x="107504" y="1600200"/>
            <a:ext cx="8280920" cy="4800600"/>
          </a:xfrm>
        </p:spPr>
        <p:txBody>
          <a:bodyPr>
            <a:normAutofit fontScale="77500" lnSpcReduction="20000"/>
          </a:bodyPr>
          <a:lstStyle/>
          <a:p>
            <a:pPr marL="457200" indent="457200">
              <a:lnSpc>
                <a:spcPct val="150000"/>
              </a:lnSpc>
              <a:spcAft>
                <a:spcPts val="1000"/>
              </a:spcAft>
            </a:pPr>
            <a:r>
              <a:rPr lang="en-US" sz="2400" dirty="0" smtClean="0">
                <a:latin typeface="Times New Roman"/>
                <a:ea typeface="Calibri"/>
                <a:cs typeface="Arial"/>
              </a:rPr>
              <a:t>The </a:t>
            </a:r>
            <a:r>
              <a:rPr lang="en-US" sz="2400" dirty="0">
                <a:latin typeface="Times New Roman"/>
                <a:ea typeface="Calibri"/>
                <a:cs typeface="Arial"/>
              </a:rPr>
              <a:t>GSM technical specifications define the different elements within the GSM network architecture. It defines the different elements and the ways in which they interact to enable the overall system operation to be maintained.</a:t>
            </a:r>
            <a:endParaRPr lang="id-ID" sz="2000" dirty="0">
              <a:ea typeface="Calibri"/>
              <a:cs typeface="Arial"/>
            </a:endParaRPr>
          </a:p>
          <a:p>
            <a:pPr marL="457200" indent="457200" algn="just">
              <a:lnSpc>
                <a:spcPct val="150000"/>
              </a:lnSpc>
              <a:spcAft>
                <a:spcPts val="1000"/>
              </a:spcAft>
            </a:pPr>
            <a:r>
              <a:rPr lang="en-US" sz="2400" dirty="0">
                <a:latin typeface="Times New Roman"/>
                <a:ea typeface="Calibri"/>
                <a:cs typeface="Arial"/>
              </a:rPr>
              <a:t>The GSM network architecture is now well established and with the other later cellular systems now established and other new ones being deployed, the basic GSM network architecture has been updated to interface to the network elements required by these systems.</a:t>
            </a:r>
            <a:endParaRPr lang="id-ID" sz="2000" dirty="0">
              <a:ea typeface="Calibri"/>
              <a:cs typeface="Arial"/>
            </a:endParaRPr>
          </a:p>
          <a:p>
            <a:pPr marL="452120" algn="just">
              <a:lnSpc>
                <a:spcPct val="150000"/>
              </a:lnSpc>
              <a:spcAft>
                <a:spcPts val="1000"/>
              </a:spcAft>
            </a:pPr>
            <a:r>
              <a:rPr lang="en-US" sz="2400" dirty="0">
                <a:latin typeface="Times New Roman"/>
                <a:ea typeface="Calibri"/>
                <a:cs typeface="Arial"/>
              </a:rPr>
              <a:t>Despite the developments of the newer systems, the basic GSM system architecture has been maintained, and the network elements described below perform the same functions as they did when the original GSM system was launched in the early 1990s.GSM network architecture elements</a:t>
            </a:r>
            <a:endParaRPr lang="id-ID" sz="2000" dirty="0">
              <a:ea typeface="Calibri"/>
              <a:cs typeface="Arial"/>
            </a:endParaRPr>
          </a:p>
          <a:p>
            <a:endParaRPr lang="id-ID" dirty="0"/>
          </a:p>
        </p:txBody>
      </p:sp>
    </p:spTree>
    <p:extLst>
      <p:ext uri="{BB962C8B-B14F-4D97-AF65-F5344CB8AC3E}">
        <p14:creationId xmlns:p14="http://schemas.microsoft.com/office/powerpoint/2010/main" val="4186320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id-ID" dirty="0"/>
          </a:p>
        </p:txBody>
      </p:sp>
      <p:sp>
        <p:nvSpPr>
          <p:cNvPr id="3" name="Content Placeholder 2"/>
          <p:cNvSpPr>
            <a:spLocks noGrp="1"/>
          </p:cNvSpPr>
          <p:nvPr>
            <p:ph idx="1"/>
          </p:nvPr>
        </p:nvSpPr>
        <p:spPr>
          <a:xfrm>
            <a:off x="0" y="836712"/>
            <a:ext cx="8676456" cy="6264696"/>
          </a:xfrm>
        </p:spPr>
        <p:txBody>
          <a:bodyPr>
            <a:normAutofit fontScale="25000" lnSpcReduction="20000"/>
          </a:bodyPr>
          <a:lstStyle/>
          <a:p>
            <a:pPr marL="457200" indent="457200" algn="just">
              <a:lnSpc>
                <a:spcPct val="150000"/>
              </a:lnSpc>
              <a:spcAft>
                <a:spcPts val="1000"/>
              </a:spcAft>
            </a:pPr>
            <a:r>
              <a:rPr lang="en-US" sz="7200" dirty="0">
                <a:latin typeface="Times New Roman"/>
                <a:ea typeface="Calibri"/>
                <a:cs typeface="Arial"/>
              </a:rPr>
              <a:t>IP requires the location of any host connected to the Internet to be uniquely identified by an assigned IP address. </a:t>
            </a:r>
          </a:p>
          <a:p>
            <a:pPr marL="457200" indent="0" algn="just">
              <a:lnSpc>
                <a:spcPct val="150000"/>
              </a:lnSpc>
              <a:spcAft>
                <a:spcPts val="1000"/>
              </a:spcAft>
              <a:buNone/>
            </a:pPr>
            <a:r>
              <a:rPr lang="en-US" sz="7200" dirty="0">
                <a:latin typeface="Times New Roman"/>
                <a:ea typeface="Calibri"/>
                <a:cs typeface="Arial"/>
              </a:rPr>
              <a:t>This raises one of the most important issues in mobility, because when a host moves to another physical location, it has to change its IP address. </a:t>
            </a:r>
          </a:p>
          <a:p>
            <a:pPr marL="914400" indent="-457200" algn="just">
              <a:lnSpc>
                <a:spcPct val="150000"/>
              </a:lnSpc>
              <a:spcAft>
                <a:spcPts val="1000"/>
              </a:spcAft>
            </a:pPr>
            <a:r>
              <a:rPr lang="en-US" sz="7200" dirty="0" smtClean="0">
                <a:latin typeface="Times New Roman"/>
                <a:ea typeface="Calibri"/>
                <a:cs typeface="Arial"/>
              </a:rPr>
              <a:t>However</a:t>
            </a:r>
            <a:r>
              <a:rPr lang="en-US" sz="7200" dirty="0">
                <a:latin typeface="Times New Roman"/>
                <a:ea typeface="Calibri"/>
                <a:cs typeface="Arial"/>
              </a:rPr>
              <a:t>, the higher level protocols require IP address of a host to be fixed for identifying connections. </a:t>
            </a:r>
          </a:p>
          <a:p>
            <a:pPr marL="914400" indent="-457200" algn="just">
              <a:lnSpc>
                <a:spcPct val="150000"/>
              </a:lnSpc>
              <a:spcAft>
                <a:spcPts val="1000"/>
              </a:spcAft>
            </a:pPr>
            <a:r>
              <a:rPr lang="en-US" sz="7200" dirty="0">
                <a:latin typeface="Times New Roman"/>
                <a:ea typeface="Calibri"/>
                <a:cs typeface="Arial"/>
              </a:rPr>
              <a:t>The Mobile Internet Protocol (Mobile IP) is an extension to the Internet Protocol proposed by the Internet Engineering Task Force (IETF) that addresses this issue. </a:t>
            </a:r>
          </a:p>
          <a:p>
            <a:pPr marL="914400" indent="-457200" algn="just">
              <a:lnSpc>
                <a:spcPct val="150000"/>
              </a:lnSpc>
              <a:spcAft>
                <a:spcPts val="1000"/>
              </a:spcAft>
            </a:pPr>
            <a:r>
              <a:rPr lang="en-US" sz="7200" dirty="0">
                <a:latin typeface="Times New Roman"/>
                <a:ea typeface="Calibri"/>
                <a:cs typeface="Arial"/>
              </a:rPr>
              <a:t>It enables mobile computers to stay connected to the Internet regardless of their location and without changing their IP address. More precisely, Mobile IP is a standard protocol that builds on the Internet Protocol by making mobility transparent to applications and higher level protocols like </a:t>
            </a:r>
            <a:r>
              <a:rPr lang="en-US" sz="7200" dirty="0" smtClean="0">
                <a:latin typeface="Times New Roman"/>
                <a:ea typeface="Calibri"/>
                <a:cs typeface="Arial"/>
              </a:rPr>
              <a:t>TCP. </a:t>
            </a:r>
            <a:endParaRPr lang="id-ID" sz="7200" dirty="0">
              <a:latin typeface="Times New Roman"/>
              <a:ea typeface="Calibri"/>
              <a:cs typeface="Arial"/>
            </a:endParaRPr>
          </a:p>
          <a:p>
            <a:endParaRPr lang="id-ID" dirty="0"/>
          </a:p>
        </p:txBody>
      </p:sp>
      <p:sp>
        <p:nvSpPr>
          <p:cNvPr id="4" name="Slide Number Placeholder 3"/>
          <p:cNvSpPr>
            <a:spLocks noGrp="1"/>
          </p:cNvSpPr>
          <p:nvPr>
            <p:ph type="sldNum" sz="quarter" idx="12"/>
          </p:nvPr>
        </p:nvSpPr>
        <p:spPr/>
        <p:txBody>
          <a:bodyPr/>
          <a:lstStyle/>
          <a:p>
            <a:fld id="{0929C482-EC4F-4569-A44F-4F6B856B78D2}" type="slidenum">
              <a:rPr lang="id-ID" smtClean="0"/>
              <a:t>3</a:t>
            </a:fld>
            <a:endParaRPr lang="id-ID"/>
          </a:p>
        </p:txBody>
      </p:sp>
    </p:spTree>
    <p:extLst>
      <p:ext uri="{BB962C8B-B14F-4D97-AF65-F5344CB8AC3E}">
        <p14:creationId xmlns:p14="http://schemas.microsoft.com/office/powerpoint/2010/main" val="42506432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340768"/>
            <a:ext cx="7969696" cy="5060032"/>
          </a:xfrm>
        </p:spPr>
        <p:txBody>
          <a:bodyPr>
            <a:normAutofit fontScale="92500"/>
          </a:bodyPr>
          <a:lstStyle/>
          <a:p>
            <a:pPr marL="221615" indent="0" algn="just">
              <a:lnSpc>
                <a:spcPct val="150000"/>
              </a:lnSpc>
              <a:spcAft>
                <a:spcPts val="1000"/>
              </a:spcAft>
              <a:buNone/>
            </a:pPr>
            <a:r>
              <a:rPr lang="en-US" sz="2400" dirty="0">
                <a:latin typeface="Times New Roman"/>
                <a:ea typeface="Calibri"/>
                <a:cs typeface="Arial"/>
              </a:rPr>
              <a:t>The GSM network architecture as defined in the GSM specifications can be grouped into four main areas:</a:t>
            </a:r>
            <a:endParaRPr lang="id-ID" sz="2000" dirty="0">
              <a:ea typeface="Calibri"/>
              <a:cs typeface="Arial"/>
            </a:endParaRPr>
          </a:p>
          <a:p>
            <a:pPr lvl="0" indent="-342900" algn="just">
              <a:lnSpc>
                <a:spcPct val="150000"/>
              </a:lnSpc>
              <a:buFont typeface="+mj-lt"/>
              <a:buAutoNum type="arabicPeriod"/>
            </a:pPr>
            <a:r>
              <a:rPr lang="en-US" sz="2400" dirty="0">
                <a:solidFill>
                  <a:srgbClr val="FF0000"/>
                </a:solidFill>
                <a:latin typeface="Times New Roman"/>
                <a:ea typeface="Calibri"/>
                <a:cs typeface="Arial"/>
              </a:rPr>
              <a:t>Mobile station (MS)</a:t>
            </a:r>
            <a:endParaRPr lang="id-ID" sz="2000" dirty="0">
              <a:solidFill>
                <a:srgbClr val="FF0000"/>
              </a:solidFill>
              <a:ea typeface="Calibri"/>
              <a:cs typeface="Arial"/>
            </a:endParaRPr>
          </a:p>
          <a:p>
            <a:pPr lvl="0" indent="-342900" algn="just">
              <a:lnSpc>
                <a:spcPct val="150000"/>
              </a:lnSpc>
              <a:buFont typeface="+mj-lt"/>
              <a:buAutoNum type="arabicPeriod"/>
            </a:pPr>
            <a:r>
              <a:rPr lang="en-US" sz="2400" dirty="0">
                <a:solidFill>
                  <a:srgbClr val="FF0000"/>
                </a:solidFill>
                <a:latin typeface="Times New Roman"/>
                <a:ea typeface="Calibri"/>
                <a:cs typeface="Arial"/>
              </a:rPr>
              <a:t>Base-Station Subsystem (BSS)</a:t>
            </a:r>
            <a:endParaRPr lang="id-ID" sz="2000" dirty="0">
              <a:solidFill>
                <a:srgbClr val="FF0000"/>
              </a:solidFill>
              <a:ea typeface="Calibri"/>
              <a:cs typeface="Arial"/>
            </a:endParaRPr>
          </a:p>
          <a:p>
            <a:pPr lvl="0" indent="-342900" algn="just">
              <a:lnSpc>
                <a:spcPct val="150000"/>
              </a:lnSpc>
              <a:buFont typeface="+mj-lt"/>
              <a:buAutoNum type="arabicPeriod"/>
            </a:pPr>
            <a:r>
              <a:rPr lang="en-US" sz="2400" dirty="0" smtClean="0">
                <a:solidFill>
                  <a:srgbClr val="FF0000"/>
                </a:solidFill>
                <a:latin typeface="Times New Roman"/>
                <a:ea typeface="Calibri"/>
                <a:cs typeface="Arial"/>
              </a:rPr>
              <a:t>Network </a:t>
            </a:r>
            <a:r>
              <a:rPr lang="en-US" sz="2400" dirty="0">
                <a:solidFill>
                  <a:srgbClr val="FF0000"/>
                </a:solidFill>
                <a:latin typeface="Times New Roman"/>
                <a:ea typeface="Calibri"/>
                <a:cs typeface="Arial"/>
              </a:rPr>
              <a:t>and Switching Subsystem (NSS)</a:t>
            </a:r>
            <a:endParaRPr lang="id-ID" sz="2000" dirty="0">
              <a:solidFill>
                <a:srgbClr val="FF0000"/>
              </a:solidFill>
              <a:ea typeface="Calibri"/>
              <a:cs typeface="Arial"/>
            </a:endParaRPr>
          </a:p>
          <a:p>
            <a:pPr lvl="0" indent="-342900" algn="just">
              <a:lnSpc>
                <a:spcPct val="150000"/>
              </a:lnSpc>
              <a:spcAft>
                <a:spcPts val="1000"/>
              </a:spcAft>
              <a:buFont typeface="+mj-lt"/>
              <a:buAutoNum type="arabicPeriod"/>
            </a:pPr>
            <a:r>
              <a:rPr lang="en-US" sz="2400" dirty="0" smtClean="0">
                <a:solidFill>
                  <a:srgbClr val="FF0000"/>
                </a:solidFill>
                <a:latin typeface="Times New Roman"/>
                <a:ea typeface="Calibri"/>
                <a:cs typeface="Arial"/>
              </a:rPr>
              <a:t>Operation </a:t>
            </a:r>
            <a:r>
              <a:rPr lang="en-US" sz="2400" dirty="0">
                <a:solidFill>
                  <a:srgbClr val="FF0000"/>
                </a:solidFill>
                <a:latin typeface="Times New Roman"/>
                <a:ea typeface="Calibri"/>
                <a:cs typeface="Arial"/>
              </a:rPr>
              <a:t>and Support Subsystem (OSS)</a:t>
            </a:r>
            <a:endParaRPr lang="id-ID" sz="2000" dirty="0">
              <a:solidFill>
                <a:srgbClr val="FF0000"/>
              </a:solidFill>
              <a:ea typeface="Calibri"/>
              <a:cs typeface="Arial"/>
            </a:endParaRPr>
          </a:p>
          <a:p>
            <a:pPr marL="450215">
              <a:lnSpc>
                <a:spcPct val="150000"/>
              </a:lnSpc>
              <a:spcAft>
                <a:spcPts val="0"/>
              </a:spcAft>
            </a:pPr>
            <a:r>
              <a:rPr lang="en-US" sz="2400" dirty="0">
                <a:latin typeface="Times New Roman"/>
                <a:cs typeface="Arial"/>
              </a:rPr>
              <a:t>The different elements of the GSM network operate together and the user is not aware of the different entities within the system.</a:t>
            </a:r>
            <a:endParaRPr lang="id-ID" dirty="0"/>
          </a:p>
          <a:p>
            <a:endParaRPr lang="id-ID" dirty="0"/>
          </a:p>
        </p:txBody>
      </p:sp>
      <p:sp>
        <p:nvSpPr>
          <p:cNvPr id="4" name="Title 1"/>
          <p:cNvSpPr>
            <a:spLocks noGrp="1"/>
          </p:cNvSpPr>
          <p:nvPr>
            <p:ph type="title"/>
          </p:nvPr>
        </p:nvSpPr>
        <p:spPr/>
        <p:txBody>
          <a:bodyPr>
            <a:normAutofit fontScale="90000"/>
          </a:bodyPr>
          <a:lstStyle/>
          <a:p>
            <a:r>
              <a:rPr lang="en-US" dirty="0" smtClean="0"/>
              <a:t/>
            </a:r>
            <a:br>
              <a:rPr lang="en-US" dirty="0" smtClean="0"/>
            </a:br>
            <a:r>
              <a:rPr lang="id-ID" dirty="0" smtClean="0"/>
              <a:t> </a:t>
            </a:r>
            <a:r>
              <a:rPr lang="id-ID" dirty="0"/>
              <a:t>GSM ARCITECTURE</a:t>
            </a:r>
            <a:br>
              <a:rPr lang="id-ID" dirty="0"/>
            </a:br>
            <a:endParaRPr lang="id-ID" dirty="0"/>
          </a:p>
        </p:txBody>
      </p:sp>
    </p:spTree>
    <p:extLst>
      <p:ext uri="{BB962C8B-B14F-4D97-AF65-F5344CB8AC3E}">
        <p14:creationId xmlns:p14="http://schemas.microsoft.com/office/powerpoint/2010/main" val="11451966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7620000" cy="5204048"/>
          </a:xfrm>
        </p:spPr>
        <p:txBody>
          <a:bodyPr>
            <a:normAutofit lnSpcReduction="10000"/>
          </a:bodyPr>
          <a:lstStyle/>
          <a:p>
            <a:r>
              <a:rPr lang="en-US" sz="2400" dirty="0">
                <a:solidFill>
                  <a:srgbClr val="2F2B20"/>
                </a:solidFill>
                <a:latin typeface="Times New Roman"/>
                <a:ea typeface="Calibri"/>
                <a:cs typeface="Arial"/>
              </a:rPr>
              <a:t>The GSM system architecture contains a variety of different elements, and is often termed the core network. It provides the main control and interfacing for the whole mobile network. The major elements within the core network include:</a:t>
            </a:r>
            <a:endParaRPr lang="id-ID" sz="2400" dirty="0">
              <a:solidFill>
                <a:srgbClr val="2F2B20"/>
              </a:solidFill>
              <a:latin typeface="Times New Roman"/>
              <a:ea typeface="Calibri"/>
              <a:cs typeface="Arial"/>
            </a:endParaRPr>
          </a:p>
          <a:p>
            <a:r>
              <a:rPr lang="id-ID" dirty="0"/>
              <a:t> </a:t>
            </a:r>
          </a:p>
          <a:p>
            <a:pPr marL="571500" lvl="0" indent="-457200">
              <a:buFont typeface="+mj-lt"/>
              <a:buAutoNum type="arabicPeriod"/>
            </a:pPr>
            <a:r>
              <a:rPr lang="en-US" b="1" dirty="0">
                <a:solidFill>
                  <a:srgbClr val="00B0F0"/>
                </a:solidFill>
              </a:rPr>
              <a:t>MSC</a:t>
            </a:r>
            <a:r>
              <a:rPr lang="en-US" dirty="0">
                <a:solidFill>
                  <a:srgbClr val="00B0F0"/>
                </a:solidFill>
              </a:rPr>
              <a:t> </a:t>
            </a:r>
            <a:r>
              <a:rPr lang="id-ID" dirty="0"/>
              <a:t>    (</a:t>
            </a:r>
            <a:r>
              <a:rPr lang="en-US" dirty="0"/>
              <a:t>Mobile Services Switching Centre </a:t>
            </a:r>
            <a:r>
              <a:rPr lang="id-ID" dirty="0"/>
              <a:t>)</a:t>
            </a:r>
          </a:p>
          <a:p>
            <a:pPr marL="571500" lvl="0" indent="-457200">
              <a:buFont typeface="+mj-lt"/>
              <a:buAutoNum type="arabicPeriod"/>
            </a:pPr>
            <a:r>
              <a:rPr lang="en-US" b="1" dirty="0">
                <a:solidFill>
                  <a:srgbClr val="00B0F0"/>
                </a:solidFill>
              </a:rPr>
              <a:t>HLR</a:t>
            </a:r>
            <a:r>
              <a:rPr lang="id-ID" b="1" dirty="0">
                <a:solidFill>
                  <a:srgbClr val="00B0F0"/>
                </a:solidFill>
              </a:rPr>
              <a:t> </a:t>
            </a:r>
            <a:r>
              <a:rPr lang="id-ID" dirty="0"/>
              <a:t>     ( </a:t>
            </a:r>
            <a:r>
              <a:rPr lang="en-US" dirty="0"/>
              <a:t>Home Location Register </a:t>
            </a:r>
            <a:r>
              <a:rPr lang="id-ID" dirty="0"/>
              <a:t>)</a:t>
            </a:r>
          </a:p>
          <a:p>
            <a:pPr marL="571500" lvl="0" indent="-457200">
              <a:buFont typeface="+mj-lt"/>
              <a:buAutoNum type="arabicPeriod"/>
            </a:pPr>
            <a:r>
              <a:rPr lang="en-US" b="1" dirty="0">
                <a:solidFill>
                  <a:srgbClr val="00B0F0"/>
                </a:solidFill>
              </a:rPr>
              <a:t>VLR</a:t>
            </a:r>
            <a:r>
              <a:rPr lang="en-US" b="1" dirty="0"/>
              <a:t> </a:t>
            </a:r>
            <a:r>
              <a:rPr lang="id-ID" b="1" dirty="0"/>
              <a:t> </a:t>
            </a:r>
            <a:r>
              <a:rPr lang="id-ID" dirty="0"/>
              <a:t>     (</a:t>
            </a:r>
            <a:r>
              <a:rPr lang="en-US" dirty="0"/>
              <a:t>Visitor Location Register)</a:t>
            </a:r>
            <a:endParaRPr lang="id-ID" dirty="0"/>
          </a:p>
          <a:p>
            <a:pPr marL="571500" lvl="0" indent="-457200">
              <a:buFont typeface="+mj-lt"/>
              <a:buAutoNum type="arabicPeriod"/>
            </a:pPr>
            <a:r>
              <a:rPr lang="en-US" b="1" dirty="0">
                <a:solidFill>
                  <a:srgbClr val="00B0F0"/>
                </a:solidFill>
              </a:rPr>
              <a:t>EIR </a:t>
            </a:r>
            <a:r>
              <a:rPr lang="en-US" dirty="0"/>
              <a:t>  </a:t>
            </a:r>
            <a:r>
              <a:rPr lang="id-ID" dirty="0"/>
              <a:t>      (</a:t>
            </a:r>
            <a:r>
              <a:rPr lang="en-US" dirty="0"/>
              <a:t>Equipment Identity Register</a:t>
            </a:r>
            <a:r>
              <a:rPr lang="id-ID" dirty="0"/>
              <a:t>)</a:t>
            </a:r>
          </a:p>
          <a:p>
            <a:pPr marL="571500" lvl="0" indent="-457200">
              <a:buFont typeface="+mj-lt"/>
              <a:buAutoNum type="arabicPeriod"/>
            </a:pPr>
            <a:r>
              <a:rPr lang="en-US" b="1" dirty="0" err="1">
                <a:solidFill>
                  <a:srgbClr val="00B0F0"/>
                </a:solidFill>
              </a:rPr>
              <a:t>AuC</a:t>
            </a:r>
            <a:r>
              <a:rPr lang="en-US" dirty="0"/>
              <a:t> </a:t>
            </a:r>
            <a:r>
              <a:rPr lang="id-ID" dirty="0"/>
              <a:t>       (</a:t>
            </a:r>
            <a:r>
              <a:rPr lang="en-US" dirty="0"/>
              <a:t>Authentication Centre)</a:t>
            </a:r>
            <a:endParaRPr lang="id-ID" dirty="0"/>
          </a:p>
          <a:p>
            <a:pPr marL="571500" indent="-457200">
              <a:buFont typeface="+mj-lt"/>
              <a:buAutoNum type="arabicPeriod"/>
            </a:pPr>
            <a:r>
              <a:rPr lang="en-US" b="1" dirty="0" smtClean="0">
                <a:solidFill>
                  <a:srgbClr val="00B0F0"/>
                </a:solidFill>
              </a:rPr>
              <a:t>SMS-G  </a:t>
            </a:r>
            <a:r>
              <a:rPr lang="en-US" dirty="0" smtClean="0"/>
              <a:t>   </a:t>
            </a:r>
            <a:r>
              <a:rPr lang="en-US" dirty="0"/>
              <a:t>(SMS Gateway)</a:t>
            </a:r>
            <a:endParaRPr lang="id-ID" dirty="0"/>
          </a:p>
          <a:p>
            <a:pPr marL="571500" indent="-457200">
              <a:buFont typeface="+mj-lt"/>
              <a:buAutoNum type="arabicPeriod"/>
            </a:pPr>
            <a:r>
              <a:rPr lang="en-US" b="1" dirty="0" smtClean="0">
                <a:solidFill>
                  <a:srgbClr val="00B0F0"/>
                </a:solidFill>
              </a:rPr>
              <a:t>GMSC  </a:t>
            </a:r>
            <a:r>
              <a:rPr lang="en-US" dirty="0" smtClean="0"/>
              <a:t> </a:t>
            </a:r>
            <a:r>
              <a:rPr lang="en-US" dirty="0"/>
              <a:t>(Gateway Mobile Switching Centre)</a:t>
            </a:r>
            <a:endParaRPr lang="id-ID" dirty="0"/>
          </a:p>
          <a:p>
            <a:endParaRPr lang="id-ID" dirty="0"/>
          </a:p>
        </p:txBody>
      </p:sp>
      <p:sp>
        <p:nvSpPr>
          <p:cNvPr id="4" name="Title 3"/>
          <p:cNvSpPr>
            <a:spLocks noGrp="1"/>
          </p:cNvSpPr>
          <p:nvPr>
            <p:ph type="title"/>
          </p:nvPr>
        </p:nvSpPr>
        <p:spPr/>
        <p:txBody>
          <a:bodyPr/>
          <a:lstStyle/>
          <a:p>
            <a:endParaRPr lang="en-GB"/>
          </a:p>
        </p:txBody>
      </p:sp>
    </p:spTree>
    <p:extLst>
      <p:ext uri="{BB962C8B-B14F-4D97-AF65-F5344CB8AC3E}">
        <p14:creationId xmlns:p14="http://schemas.microsoft.com/office/powerpoint/2010/main" val="39918824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50215" lvl="0" indent="-228600">
              <a:lnSpc>
                <a:spcPct val="150000"/>
              </a:lnSpc>
              <a:spcBef>
                <a:spcPct val="20000"/>
              </a:spcBef>
            </a:pPr>
            <a:r>
              <a:rPr lang="en-US" sz="2000" spc="0" dirty="0" smtClean="0">
                <a:solidFill>
                  <a:srgbClr val="2F2B20"/>
                </a:solidFill>
                <a:latin typeface="Times New Roman"/>
                <a:ea typeface="+mn-ea"/>
                <a:cs typeface="Arial"/>
              </a:rPr>
              <a:t/>
            </a:r>
            <a:br>
              <a:rPr lang="en-US" sz="2000" spc="0" dirty="0" smtClean="0">
                <a:solidFill>
                  <a:srgbClr val="2F2B20"/>
                </a:solidFill>
                <a:latin typeface="Times New Roman"/>
                <a:ea typeface="+mn-ea"/>
                <a:cs typeface="Arial"/>
              </a:rPr>
            </a:br>
            <a:r>
              <a:rPr lang="en-US" sz="2000" spc="0" dirty="0">
                <a:solidFill>
                  <a:srgbClr val="2F2B20"/>
                </a:solidFill>
                <a:latin typeface="Times New Roman"/>
                <a:ea typeface="+mn-ea"/>
                <a:cs typeface="Arial"/>
              </a:rPr>
              <a:t/>
            </a:r>
            <a:br>
              <a:rPr lang="en-US" sz="2000" spc="0" dirty="0">
                <a:solidFill>
                  <a:srgbClr val="2F2B20"/>
                </a:solidFill>
                <a:latin typeface="Times New Roman"/>
                <a:ea typeface="+mn-ea"/>
                <a:cs typeface="Arial"/>
              </a:rPr>
            </a:br>
            <a:r>
              <a:rPr lang="en-US" sz="2000" spc="0" dirty="0" smtClean="0">
                <a:solidFill>
                  <a:srgbClr val="2F2B20"/>
                </a:solidFill>
                <a:latin typeface="Times New Roman"/>
                <a:ea typeface="+mn-ea"/>
                <a:cs typeface="Arial"/>
              </a:rPr>
              <a:t>A </a:t>
            </a:r>
            <a:r>
              <a:rPr lang="en-US" sz="2000" spc="0" dirty="0">
                <a:solidFill>
                  <a:srgbClr val="2F2B20"/>
                </a:solidFill>
                <a:latin typeface="Times New Roman"/>
                <a:ea typeface="+mn-ea"/>
                <a:cs typeface="Arial"/>
              </a:rPr>
              <a:t>basic diagram of the overall GSM system architecture with these four major elements is shown below:</a:t>
            </a:r>
            <a:r>
              <a:rPr lang="id-ID" sz="1900" spc="0" dirty="0">
                <a:solidFill>
                  <a:srgbClr val="2F2B20"/>
                </a:solidFill>
                <a:latin typeface="Calibri"/>
                <a:ea typeface="+mn-ea"/>
                <a:cs typeface="+mn-cs"/>
              </a:rPr>
              <a:t/>
            </a:r>
            <a:br>
              <a:rPr lang="id-ID" sz="1900" spc="0" dirty="0">
                <a:solidFill>
                  <a:srgbClr val="2F2B20"/>
                </a:solidFill>
                <a:latin typeface="Calibri"/>
                <a:ea typeface="+mn-ea"/>
                <a:cs typeface="+mn-cs"/>
              </a:rPr>
            </a:br>
            <a:endParaRPr lang="id-ID"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2195736" y="1340768"/>
            <a:ext cx="4025230" cy="3816424"/>
          </a:xfrm>
          <a:prstGeom prst="rect">
            <a:avLst/>
          </a:prstGeom>
        </p:spPr>
      </p:pic>
      <p:sp>
        <p:nvSpPr>
          <p:cNvPr id="5" name="Rectangle 4"/>
          <p:cNvSpPr/>
          <p:nvPr/>
        </p:nvSpPr>
        <p:spPr>
          <a:xfrm>
            <a:off x="-108520" y="4869160"/>
            <a:ext cx="8568952" cy="2298065"/>
          </a:xfrm>
          <a:prstGeom prst="rect">
            <a:avLst/>
          </a:prstGeom>
        </p:spPr>
        <p:txBody>
          <a:bodyPr wrap="square">
            <a:spAutoFit/>
          </a:bodyPr>
          <a:lstStyle/>
          <a:p>
            <a:pPr marL="452120" algn="just">
              <a:lnSpc>
                <a:spcPct val="150000"/>
              </a:lnSpc>
              <a:spcAft>
                <a:spcPts val="1000"/>
              </a:spcAft>
            </a:pPr>
            <a:r>
              <a:rPr lang="id-ID" b="1" dirty="0" smtClean="0">
                <a:solidFill>
                  <a:srgbClr val="FF0000"/>
                </a:solidFill>
                <a:effectLst/>
                <a:latin typeface="Times New Roman"/>
                <a:ea typeface="Calibri"/>
                <a:cs typeface="Arial"/>
              </a:rPr>
              <a:t> </a:t>
            </a:r>
            <a:endParaRPr lang="id-ID" sz="1600" dirty="0">
              <a:ea typeface="Calibri"/>
              <a:cs typeface="Arial"/>
            </a:endParaRPr>
          </a:p>
          <a:p>
            <a:pPr marL="457200" indent="457200">
              <a:lnSpc>
                <a:spcPct val="150000"/>
              </a:lnSpc>
              <a:spcAft>
                <a:spcPts val="0"/>
              </a:spcAft>
            </a:pPr>
            <a:r>
              <a:rPr lang="en-US" dirty="0" smtClean="0">
                <a:effectLst/>
                <a:latin typeface="Times New Roman"/>
                <a:cs typeface="Arial"/>
              </a:rPr>
              <a:t>Simplified diagram of the architecture of a typical GSM network showing the main elements in the base station subsystem, network and switching subsystem as well as the operation and support subsystem.</a:t>
            </a:r>
            <a:endParaRPr lang="id-ID" dirty="0" smtClean="0">
              <a:effectLst/>
            </a:endParaRPr>
          </a:p>
          <a:p>
            <a:pPr marL="452120" algn="just">
              <a:lnSpc>
                <a:spcPct val="150000"/>
              </a:lnSpc>
              <a:spcAft>
                <a:spcPts val="1000"/>
              </a:spcAft>
            </a:pPr>
            <a:r>
              <a:rPr lang="en-US" b="1" dirty="0" smtClean="0">
                <a:solidFill>
                  <a:srgbClr val="FF0000"/>
                </a:solidFill>
                <a:effectLst/>
                <a:latin typeface="Times New Roman"/>
                <a:ea typeface="Calibri"/>
                <a:cs typeface="Arial"/>
              </a:rPr>
              <a:t> </a:t>
            </a:r>
            <a:endParaRPr lang="id-ID" sz="1600" dirty="0">
              <a:ea typeface="Calibri"/>
              <a:cs typeface="Arial"/>
            </a:endParaRPr>
          </a:p>
        </p:txBody>
      </p:sp>
    </p:spTree>
    <p:extLst>
      <p:ext uri="{BB962C8B-B14F-4D97-AF65-F5344CB8AC3E}">
        <p14:creationId xmlns:p14="http://schemas.microsoft.com/office/powerpoint/2010/main" val="32490331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914400" indent="-914400">
              <a:buFont typeface="+mj-lt"/>
              <a:buAutoNum type="arabicPeriod"/>
            </a:pPr>
            <a:r>
              <a:rPr lang="id-ID" b="1" dirty="0">
                <a:solidFill>
                  <a:srgbClr val="FF0000"/>
                </a:solidFill>
              </a:rPr>
              <a:t>MS    (MOBILE STATION)</a:t>
            </a:r>
            <a:br>
              <a:rPr lang="id-ID" b="1" dirty="0">
                <a:solidFill>
                  <a:srgbClr val="FF0000"/>
                </a:solidFill>
              </a:rPr>
            </a:br>
            <a:endParaRPr lang="id-ID" b="1" dirty="0">
              <a:solidFill>
                <a:srgbClr val="FF0000"/>
              </a:solidFill>
            </a:endParaRPr>
          </a:p>
        </p:txBody>
      </p:sp>
      <p:sp>
        <p:nvSpPr>
          <p:cNvPr id="3" name="Content Placeholder 2"/>
          <p:cNvSpPr>
            <a:spLocks noGrp="1"/>
          </p:cNvSpPr>
          <p:nvPr>
            <p:ph idx="1"/>
          </p:nvPr>
        </p:nvSpPr>
        <p:spPr>
          <a:xfrm>
            <a:off x="0" y="1052736"/>
            <a:ext cx="8748464" cy="5544616"/>
          </a:xfrm>
        </p:spPr>
        <p:txBody>
          <a:bodyPr>
            <a:noAutofit/>
          </a:bodyPr>
          <a:lstStyle/>
          <a:p>
            <a:pPr marL="457200" lvl="0" indent="0">
              <a:lnSpc>
                <a:spcPct val="150000"/>
              </a:lnSpc>
              <a:buClr>
                <a:srgbClr val="A9A57C"/>
              </a:buClr>
              <a:buNone/>
            </a:pPr>
            <a:r>
              <a:rPr lang="id-ID" sz="2400" dirty="0">
                <a:latin typeface="Times New Roman"/>
                <a:ea typeface="Calibri"/>
                <a:cs typeface="Arial"/>
              </a:rPr>
              <a:t>it </a:t>
            </a:r>
            <a:r>
              <a:rPr lang="id-ID" sz="2400" dirty="0" smtClean="0">
                <a:latin typeface="Times New Roman"/>
                <a:ea typeface="Calibri"/>
                <a:cs typeface="Arial"/>
              </a:rPr>
              <a:t>consist</a:t>
            </a:r>
            <a:r>
              <a:rPr lang="en-US" sz="2400" dirty="0" smtClean="0">
                <a:latin typeface="Times New Roman"/>
                <a:ea typeface="Calibri"/>
                <a:cs typeface="Arial"/>
              </a:rPr>
              <a:t>s</a:t>
            </a:r>
            <a:r>
              <a:rPr lang="id-ID" sz="2400" dirty="0" smtClean="0">
                <a:latin typeface="Times New Roman"/>
                <a:ea typeface="Calibri"/>
                <a:cs typeface="Arial"/>
              </a:rPr>
              <a:t> </a:t>
            </a:r>
            <a:r>
              <a:rPr lang="id-ID" sz="2400" dirty="0">
                <a:latin typeface="Times New Roman"/>
                <a:ea typeface="Calibri"/>
                <a:cs typeface="Arial"/>
              </a:rPr>
              <a:t>of </a:t>
            </a:r>
          </a:p>
          <a:p>
            <a:pPr lvl="0" indent="-342900">
              <a:lnSpc>
                <a:spcPct val="150000"/>
              </a:lnSpc>
              <a:buClr>
                <a:srgbClr val="A9A57C"/>
              </a:buClr>
              <a:buFont typeface="+mj-lt"/>
              <a:buAutoNum type="arabicPeriod"/>
            </a:pPr>
            <a:r>
              <a:rPr lang="en-US" sz="2400" b="1" dirty="0">
                <a:solidFill>
                  <a:srgbClr val="00B050"/>
                </a:solidFill>
                <a:latin typeface="Times New Roman"/>
                <a:ea typeface="Calibri"/>
                <a:cs typeface="Arial"/>
              </a:rPr>
              <a:t>Mobile stations (MS)</a:t>
            </a:r>
            <a:endParaRPr lang="id-ID" sz="2400" b="1" dirty="0">
              <a:solidFill>
                <a:srgbClr val="00B050"/>
              </a:solidFill>
              <a:latin typeface="Times New Roman"/>
              <a:ea typeface="Calibri"/>
              <a:cs typeface="Arial"/>
            </a:endParaRPr>
          </a:p>
          <a:p>
            <a:pPr lvl="0" indent="-342900">
              <a:lnSpc>
                <a:spcPct val="150000"/>
              </a:lnSpc>
              <a:buClr>
                <a:srgbClr val="A9A57C"/>
              </a:buClr>
              <a:buFont typeface="+mj-lt"/>
              <a:buAutoNum type="arabicPeriod"/>
            </a:pPr>
            <a:r>
              <a:rPr lang="en-US" sz="2400" b="1" dirty="0">
                <a:solidFill>
                  <a:srgbClr val="00B050"/>
                </a:solidFill>
                <a:latin typeface="Times New Roman"/>
                <a:ea typeface="Calibri"/>
                <a:cs typeface="Arial"/>
              </a:rPr>
              <a:t>mobile equipment (ME</a:t>
            </a:r>
            <a:r>
              <a:rPr lang="en-US" sz="2400" b="1" dirty="0">
                <a:solidFill>
                  <a:srgbClr val="92D050"/>
                </a:solidFill>
                <a:latin typeface="Times New Roman"/>
                <a:ea typeface="Calibri"/>
                <a:cs typeface="Arial"/>
              </a:rPr>
              <a:t>)</a:t>
            </a:r>
            <a:r>
              <a:rPr lang="en-US" sz="2400" b="1" dirty="0">
                <a:solidFill>
                  <a:srgbClr val="FF0000"/>
                </a:solidFill>
                <a:latin typeface="Times New Roman"/>
                <a:ea typeface="Calibri"/>
                <a:cs typeface="Arial"/>
              </a:rPr>
              <a:t> </a:t>
            </a:r>
            <a:r>
              <a:rPr lang="en-US" sz="2400" dirty="0" smtClean="0">
                <a:latin typeface="Times New Roman"/>
                <a:ea typeface="Calibri"/>
                <a:cs typeface="Arial"/>
              </a:rPr>
              <a:t>or </a:t>
            </a:r>
            <a:r>
              <a:rPr lang="en-US" sz="2400" dirty="0">
                <a:latin typeface="Times New Roman"/>
                <a:ea typeface="Calibri"/>
                <a:cs typeface="Arial"/>
              </a:rPr>
              <a:t>as they are most widely known, cell or mobile phones are the section of a GSM cellular network that the user sees and operates. In recent years their size has fallen dramatically while the level of functionality has greatly increased. A further advantage is that the time between charges has significantly increased.</a:t>
            </a:r>
            <a:endParaRPr lang="id-ID" sz="2400" dirty="0">
              <a:latin typeface="Times New Roman"/>
              <a:ea typeface="Calibri"/>
              <a:cs typeface="Arial"/>
            </a:endParaRPr>
          </a:p>
          <a:p>
            <a:pPr marL="457200" lvl="0" indent="457200">
              <a:lnSpc>
                <a:spcPct val="150000"/>
              </a:lnSpc>
              <a:buClr>
                <a:srgbClr val="A9A57C"/>
              </a:buClr>
            </a:pPr>
            <a:r>
              <a:rPr lang="en-US" sz="2400" dirty="0">
                <a:latin typeface="Times New Roman"/>
                <a:ea typeface="Calibri"/>
                <a:cs typeface="Arial"/>
              </a:rPr>
              <a:t> </a:t>
            </a:r>
            <a:endParaRPr lang="id-ID" sz="2400" dirty="0">
              <a:latin typeface="Times New Roman"/>
              <a:ea typeface="Calibri"/>
              <a:cs typeface="Arial"/>
            </a:endParaRPr>
          </a:p>
          <a:p>
            <a:endParaRPr lang="id-ID" sz="2000" dirty="0">
              <a:latin typeface="Times New Roman"/>
              <a:ea typeface="Calibri"/>
              <a:cs typeface="Arial"/>
            </a:endParaRPr>
          </a:p>
        </p:txBody>
      </p:sp>
    </p:spTree>
    <p:extLst>
      <p:ext uri="{BB962C8B-B14F-4D97-AF65-F5344CB8AC3E}">
        <p14:creationId xmlns:p14="http://schemas.microsoft.com/office/powerpoint/2010/main" val="10148738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7897688" cy="6264696"/>
          </a:xfrm>
        </p:spPr>
        <p:txBody>
          <a:bodyPr>
            <a:normAutofit fontScale="92500" lnSpcReduction="20000"/>
          </a:bodyPr>
          <a:lstStyle/>
          <a:p>
            <a:pPr marL="457200" lvl="0" indent="457200">
              <a:lnSpc>
                <a:spcPct val="150000"/>
              </a:lnSpc>
              <a:buClr>
                <a:srgbClr val="A9A57C"/>
              </a:buClr>
            </a:pPr>
            <a:r>
              <a:rPr lang="en-US" sz="2400" dirty="0">
                <a:latin typeface="Times New Roman"/>
                <a:ea typeface="Calibri"/>
                <a:cs typeface="Arial"/>
              </a:rPr>
              <a:t>There are a number of elements to the cell phone, although the two main elements are the</a:t>
            </a:r>
            <a:r>
              <a:rPr lang="en-US" sz="2400" u="sng" dirty="0">
                <a:latin typeface="Times New Roman"/>
                <a:ea typeface="Calibri"/>
                <a:cs typeface="Arial"/>
              </a:rPr>
              <a:t> </a:t>
            </a:r>
            <a:r>
              <a:rPr lang="en-US" sz="2400" b="1" u="sng" dirty="0">
                <a:latin typeface="Times New Roman"/>
                <a:ea typeface="Calibri"/>
                <a:cs typeface="Arial"/>
              </a:rPr>
              <a:t>main </a:t>
            </a:r>
            <a:r>
              <a:rPr lang="en-US" sz="2400" b="1" u="sng" dirty="0">
                <a:solidFill>
                  <a:srgbClr val="00B050"/>
                </a:solidFill>
                <a:latin typeface="Times New Roman"/>
                <a:ea typeface="Calibri"/>
                <a:cs typeface="Arial"/>
              </a:rPr>
              <a:t>hardware</a:t>
            </a:r>
            <a:r>
              <a:rPr lang="en-US" sz="2400" b="1" u="sng" dirty="0">
                <a:solidFill>
                  <a:srgbClr val="FF0000"/>
                </a:solidFill>
                <a:latin typeface="Times New Roman"/>
                <a:ea typeface="Calibri"/>
                <a:cs typeface="Arial"/>
              </a:rPr>
              <a:t> </a:t>
            </a:r>
            <a:r>
              <a:rPr lang="en-US" sz="2400" b="1" dirty="0">
                <a:latin typeface="Times New Roman"/>
                <a:ea typeface="Calibri"/>
                <a:cs typeface="Arial"/>
              </a:rPr>
              <a:t>and</a:t>
            </a:r>
            <a:r>
              <a:rPr lang="en-US" sz="2400" b="1" u="sng" dirty="0">
                <a:solidFill>
                  <a:srgbClr val="00B050"/>
                </a:solidFill>
                <a:latin typeface="Times New Roman"/>
                <a:ea typeface="Calibri"/>
                <a:cs typeface="Arial"/>
              </a:rPr>
              <a:t> the SIM</a:t>
            </a:r>
            <a:r>
              <a:rPr lang="en-US" sz="2400" dirty="0">
                <a:solidFill>
                  <a:srgbClr val="00B050"/>
                </a:solidFill>
                <a:latin typeface="Times New Roman"/>
                <a:ea typeface="Calibri"/>
                <a:cs typeface="Arial"/>
              </a:rPr>
              <a:t>.</a:t>
            </a:r>
            <a:endParaRPr lang="id-ID" sz="2400" dirty="0">
              <a:solidFill>
                <a:srgbClr val="00B050"/>
              </a:solidFill>
              <a:latin typeface="Times New Roman"/>
              <a:ea typeface="Calibri"/>
              <a:cs typeface="Arial"/>
            </a:endParaRPr>
          </a:p>
          <a:p>
            <a:pPr marL="457200" lvl="0" indent="0">
              <a:lnSpc>
                <a:spcPct val="150000"/>
              </a:lnSpc>
              <a:buClr>
                <a:srgbClr val="A9A57C"/>
              </a:buClr>
              <a:buNone/>
            </a:pPr>
            <a:r>
              <a:rPr lang="en-US" sz="2400" dirty="0">
                <a:latin typeface="Times New Roman"/>
                <a:ea typeface="Calibri"/>
                <a:cs typeface="Arial"/>
              </a:rPr>
              <a:t> </a:t>
            </a:r>
            <a:endParaRPr lang="id-ID" sz="2400" dirty="0">
              <a:latin typeface="Times New Roman"/>
              <a:ea typeface="Calibri"/>
              <a:cs typeface="Arial"/>
            </a:endParaRPr>
          </a:p>
          <a:p>
            <a:pPr marL="457200" lvl="0" indent="0">
              <a:lnSpc>
                <a:spcPct val="150000"/>
              </a:lnSpc>
              <a:buClr>
                <a:srgbClr val="A9A57C"/>
              </a:buClr>
              <a:buNone/>
            </a:pPr>
            <a:r>
              <a:rPr lang="en-US" sz="2400" b="1" dirty="0">
                <a:solidFill>
                  <a:srgbClr val="00B050"/>
                </a:solidFill>
                <a:latin typeface="Times New Roman"/>
                <a:ea typeface="Calibri"/>
                <a:cs typeface="Arial"/>
              </a:rPr>
              <a:t>The hardware </a:t>
            </a:r>
            <a:r>
              <a:rPr lang="en-US" sz="2400" dirty="0">
                <a:latin typeface="Times New Roman"/>
                <a:ea typeface="Calibri"/>
                <a:cs typeface="Arial"/>
              </a:rPr>
              <a:t>itself contains the main elements of </a:t>
            </a:r>
            <a:r>
              <a:rPr lang="en-US" sz="2400" dirty="0" smtClean="0">
                <a:latin typeface="Times New Roman"/>
                <a:ea typeface="Calibri"/>
                <a:cs typeface="Arial"/>
              </a:rPr>
              <a:t>the</a:t>
            </a:r>
            <a:endParaRPr lang="ar-IQ" sz="2400" dirty="0" smtClean="0">
              <a:latin typeface="Times New Roman"/>
              <a:ea typeface="Calibri"/>
              <a:cs typeface="Arial"/>
            </a:endParaRPr>
          </a:p>
          <a:p>
            <a:pPr marL="800100" lvl="0" indent="-342900">
              <a:lnSpc>
                <a:spcPct val="150000"/>
              </a:lnSpc>
              <a:buClr>
                <a:srgbClr val="00B050"/>
              </a:buClr>
              <a:buFont typeface="Wingdings" panose="05000000000000000000" pitchFamily="2" charset="2"/>
              <a:buChar char="ü"/>
            </a:pPr>
            <a:r>
              <a:rPr lang="en-US" sz="2400" dirty="0" smtClean="0">
                <a:latin typeface="Times New Roman"/>
                <a:ea typeface="Calibri"/>
                <a:cs typeface="Arial"/>
              </a:rPr>
              <a:t> </a:t>
            </a:r>
            <a:r>
              <a:rPr lang="en-US" sz="2400" dirty="0">
                <a:latin typeface="Times New Roman"/>
                <a:ea typeface="Calibri"/>
                <a:cs typeface="Arial"/>
              </a:rPr>
              <a:t>mobile phone including the display, case, battery</a:t>
            </a:r>
            <a:r>
              <a:rPr lang="en-US" sz="2400" dirty="0" smtClean="0">
                <a:latin typeface="Times New Roman"/>
                <a:ea typeface="Calibri"/>
                <a:cs typeface="Arial"/>
              </a:rPr>
              <a:t>,</a:t>
            </a:r>
            <a:endParaRPr lang="ar-IQ" sz="2400" dirty="0" smtClean="0">
              <a:latin typeface="Times New Roman"/>
              <a:ea typeface="Calibri"/>
              <a:cs typeface="Arial"/>
            </a:endParaRPr>
          </a:p>
          <a:p>
            <a:pPr marL="800100" lvl="0" indent="-342900">
              <a:lnSpc>
                <a:spcPct val="150000"/>
              </a:lnSpc>
              <a:buClr>
                <a:srgbClr val="00B050"/>
              </a:buClr>
              <a:buFont typeface="Wingdings" panose="05000000000000000000" pitchFamily="2" charset="2"/>
              <a:buChar char="ü"/>
            </a:pPr>
            <a:r>
              <a:rPr lang="en-US" sz="2400" dirty="0" smtClean="0">
                <a:latin typeface="Times New Roman"/>
                <a:ea typeface="Calibri"/>
                <a:cs typeface="Arial"/>
              </a:rPr>
              <a:t> </a:t>
            </a:r>
            <a:r>
              <a:rPr lang="en-US" sz="2400" dirty="0">
                <a:latin typeface="Times New Roman"/>
                <a:ea typeface="Calibri"/>
                <a:cs typeface="Arial"/>
              </a:rPr>
              <a:t>and the electronics used to generate the signal</a:t>
            </a:r>
            <a:r>
              <a:rPr lang="en-US" sz="2400" dirty="0" smtClean="0">
                <a:latin typeface="Times New Roman"/>
                <a:ea typeface="Calibri"/>
                <a:cs typeface="Arial"/>
              </a:rPr>
              <a:t>,</a:t>
            </a:r>
            <a:endParaRPr lang="ar-IQ" sz="2400" dirty="0" smtClean="0">
              <a:latin typeface="Times New Roman"/>
              <a:ea typeface="Calibri"/>
              <a:cs typeface="Arial"/>
            </a:endParaRPr>
          </a:p>
          <a:p>
            <a:pPr marL="800100" lvl="0" indent="-342900">
              <a:lnSpc>
                <a:spcPct val="150000"/>
              </a:lnSpc>
              <a:buClr>
                <a:srgbClr val="00B050"/>
              </a:buClr>
              <a:buFont typeface="Wingdings" panose="05000000000000000000" pitchFamily="2" charset="2"/>
              <a:buChar char="ü"/>
            </a:pPr>
            <a:r>
              <a:rPr lang="en-US" sz="2400" dirty="0" smtClean="0">
                <a:latin typeface="Times New Roman"/>
                <a:ea typeface="Calibri"/>
                <a:cs typeface="Arial"/>
              </a:rPr>
              <a:t> </a:t>
            </a:r>
            <a:r>
              <a:rPr lang="en-US" sz="2400" dirty="0">
                <a:latin typeface="Times New Roman"/>
                <a:ea typeface="Calibri"/>
                <a:cs typeface="Arial"/>
              </a:rPr>
              <a:t>and process the data receiver and to be transmitted</a:t>
            </a:r>
            <a:r>
              <a:rPr lang="en-US" sz="2400" dirty="0" smtClean="0">
                <a:latin typeface="Times New Roman"/>
                <a:ea typeface="Calibri"/>
                <a:cs typeface="Arial"/>
              </a:rPr>
              <a:t>.</a:t>
            </a:r>
            <a:endParaRPr lang="ar-IQ" sz="2400" dirty="0" smtClean="0">
              <a:latin typeface="Times New Roman"/>
              <a:ea typeface="Calibri"/>
              <a:cs typeface="Arial"/>
            </a:endParaRPr>
          </a:p>
          <a:p>
            <a:pPr marL="800100" lvl="0" indent="-342900">
              <a:lnSpc>
                <a:spcPct val="150000"/>
              </a:lnSpc>
              <a:buClr>
                <a:srgbClr val="00B050"/>
              </a:buClr>
              <a:buFont typeface="Wingdings" panose="05000000000000000000" pitchFamily="2" charset="2"/>
              <a:buChar char="ü"/>
            </a:pPr>
            <a:r>
              <a:rPr lang="en-US" sz="2400" dirty="0" smtClean="0">
                <a:latin typeface="Times New Roman"/>
                <a:ea typeface="Calibri"/>
                <a:cs typeface="Arial"/>
              </a:rPr>
              <a:t> </a:t>
            </a:r>
            <a:r>
              <a:rPr lang="en-US" sz="2400" dirty="0">
                <a:latin typeface="Times New Roman"/>
                <a:ea typeface="Calibri"/>
                <a:cs typeface="Arial"/>
              </a:rPr>
              <a:t>It also contains a number known as </a:t>
            </a:r>
            <a:r>
              <a:rPr lang="en-US" sz="2400" b="1" u="sng" dirty="0">
                <a:latin typeface="Times New Roman"/>
                <a:ea typeface="Calibri"/>
                <a:cs typeface="Arial"/>
              </a:rPr>
              <a:t>the International Mobile Equipment Identity</a:t>
            </a:r>
            <a:r>
              <a:rPr lang="en-US" sz="2400" b="1" dirty="0">
                <a:latin typeface="Times New Roman"/>
                <a:ea typeface="Calibri"/>
                <a:cs typeface="Arial"/>
              </a:rPr>
              <a:t> (IMEI). </a:t>
            </a:r>
            <a:r>
              <a:rPr lang="en-US" sz="2400" dirty="0">
                <a:latin typeface="Times New Roman"/>
                <a:ea typeface="Calibri"/>
                <a:cs typeface="Arial"/>
              </a:rPr>
              <a:t>This is installed in the phone at manufacture and "cannot" be changed. It is accessed by the network during registration to check whether the equipment has been reported as stolen.</a:t>
            </a:r>
            <a:endParaRPr lang="id-ID" sz="2400" dirty="0">
              <a:latin typeface="Times New Roman"/>
              <a:ea typeface="Calibri"/>
              <a:cs typeface="Arial"/>
            </a:endParaRPr>
          </a:p>
          <a:p>
            <a:pPr marL="457200" lvl="0" indent="0">
              <a:lnSpc>
                <a:spcPct val="150000"/>
              </a:lnSpc>
              <a:buClr>
                <a:srgbClr val="A9A57C"/>
              </a:buClr>
              <a:buNone/>
            </a:pPr>
            <a:r>
              <a:rPr lang="en-US" sz="2400" dirty="0">
                <a:latin typeface="Times New Roman"/>
                <a:ea typeface="Calibri"/>
                <a:cs typeface="Arial"/>
              </a:rPr>
              <a:t> </a:t>
            </a:r>
            <a:endParaRPr lang="id-ID" sz="2400" dirty="0">
              <a:latin typeface="Times New Roman"/>
              <a:ea typeface="Calibri"/>
              <a:cs typeface="Arial"/>
            </a:endParaRPr>
          </a:p>
          <a:p>
            <a:endParaRPr lang="id-ID" dirty="0"/>
          </a:p>
        </p:txBody>
      </p:sp>
    </p:spTree>
    <p:extLst>
      <p:ext uri="{BB962C8B-B14F-4D97-AF65-F5344CB8AC3E}">
        <p14:creationId xmlns:p14="http://schemas.microsoft.com/office/powerpoint/2010/main" val="11297840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187624" y="4149080"/>
            <a:ext cx="6624736" cy="2567827"/>
          </a:xfrm>
          <a:prstGeom prst="rect">
            <a:avLst/>
          </a:prstGeom>
        </p:spPr>
      </p:pic>
      <p:sp>
        <p:nvSpPr>
          <p:cNvPr id="2" name="Rectangle 1"/>
          <p:cNvSpPr/>
          <p:nvPr/>
        </p:nvSpPr>
        <p:spPr>
          <a:xfrm>
            <a:off x="323528" y="260648"/>
            <a:ext cx="7992888" cy="3564053"/>
          </a:xfrm>
          <a:prstGeom prst="rect">
            <a:avLst/>
          </a:prstGeom>
        </p:spPr>
        <p:txBody>
          <a:bodyPr wrap="square">
            <a:spAutoFit/>
          </a:bodyPr>
          <a:lstStyle/>
          <a:p>
            <a:pPr marL="457200" lvl="0">
              <a:lnSpc>
                <a:spcPct val="150000"/>
              </a:lnSpc>
              <a:spcBef>
                <a:spcPct val="20000"/>
              </a:spcBef>
              <a:buClr>
                <a:srgbClr val="A9A57C"/>
              </a:buClr>
            </a:pPr>
            <a:r>
              <a:rPr lang="en-US" sz="2400" b="1" dirty="0">
                <a:solidFill>
                  <a:srgbClr val="00B050"/>
                </a:solidFill>
                <a:latin typeface="Times New Roman"/>
                <a:ea typeface="Calibri"/>
                <a:cs typeface="Arial"/>
              </a:rPr>
              <a:t>The SIM </a:t>
            </a:r>
            <a:r>
              <a:rPr lang="en-US" sz="2400" dirty="0">
                <a:solidFill>
                  <a:srgbClr val="2F2B20"/>
                </a:solidFill>
                <a:latin typeface="Times New Roman"/>
                <a:ea typeface="Calibri"/>
                <a:cs typeface="Arial"/>
              </a:rPr>
              <a:t>or </a:t>
            </a:r>
            <a:r>
              <a:rPr lang="en-US" sz="2400" u="sng" dirty="0">
                <a:solidFill>
                  <a:srgbClr val="2F2B20"/>
                </a:solidFill>
                <a:latin typeface="Times New Roman"/>
                <a:ea typeface="Calibri"/>
                <a:cs typeface="Arial"/>
              </a:rPr>
              <a:t>Subscriber Identity Module </a:t>
            </a:r>
            <a:endParaRPr lang="ar-IQ" sz="2400" u="sng" dirty="0" smtClean="0">
              <a:solidFill>
                <a:srgbClr val="2F2B20"/>
              </a:solidFill>
              <a:latin typeface="Times New Roman"/>
              <a:ea typeface="Calibri"/>
              <a:cs typeface="Arial"/>
            </a:endParaRPr>
          </a:p>
          <a:p>
            <a:pPr marL="800100" lvl="0" indent="-342900">
              <a:lnSpc>
                <a:spcPct val="150000"/>
              </a:lnSpc>
              <a:spcBef>
                <a:spcPct val="20000"/>
              </a:spcBef>
              <a:buClr>
                <a:srgbClr val="00B050"/>
              </a:buClr>
              <a:buFont typeface="Wingdings" panose="05000000000000000000" pitchFamily="2" charset="2"/>
              <a:buChar char="v"/>
            </a:pPr>
            <a:r>
              <a:rPr lang="en-US" sz="2400" dirty="0" smtClean="0">
                <a:solidFill>
                  <a:srgbClr val="2F2B20"/>
                </a:solidFill>
                <a:latin typeface="Times New Roman"/>
                <a:ea typeface="Calibri"/>
                <a:cs typeface="Arial"/>
              </a:rPr>
              <a:t>contains </a:t>
            </a:r>
            <a:r>
              <a:rPr lang="en-US" sz="2400" dirty="0">
                <a:solidFill>
                  <a:srgbClr val="2F2B20"/>
                </a:solidFill>
                <a:latin typeface="Times New Roman"/>
                <a:ea typeface="Calibri"/>
                <a:cs typeface="Arial"/>
              </a:rPr>
              <a:t>the information that provides the identity of the </a:t>
            </a:r>
            <a:r>
              <a:rPr lang="en-US" sz="2400" dirty="0" smtClean="0">
                <a:solidFill>
                  <a:srgbClr val="2F2B20"/>
                </a:solidFill>
                <a:latin typeface="Times New Roman"/>
                <a:ea typeface="Calibri"/>
                <a:cs typeface="Arial"/>
              </a:rPr>
              <a:t>user </a:t>
            </a:r>
            <a:r>
              <a:rPr lang="en-US" sz="2400" dirty="0">
                <a:solidFill>
                  <a:srgbClr val="2F2B20"/>
                </a:solidFill>
                <a:latin typeface="Times New Roman"/>
                <a:ea typeface="Calibri"/>
                <a:cs typeface="Arial"/>
              </a:rPr>
              <a:t>to the network. </a:t>
            </a:r>
            <a:endParaRPr lang="ar-IQ" sz="2400" dirty="0" smtClean="0">
              <a:solidFill>
                <a:srgbClr val="2F2B20"/>
              </a:solidFill>
              <a:latin typeface="Times New Roman"/>
              <a:ea typeface="Calibri"/>
              <a:cs typeface="Arial"/>
            </a:endParaRPr>
          </a:p>
          <a:p>
            <a:pPr marL="800100" lvl="0" indent="-342900">
              <a:lnSpc>
                <a:spcPct val="150000"/>
              </a:lnSpc>
              <a:spcBef>
                <a:spcPct val="20000"/>
              </a:spcBef>
              <a:buClr>
                <a:srgbClr val="00B050"/>
              </a:buClr>
              <a:buFont typeface="Wingdings" panose="05000000000000000000" pitchFamily="2" charset="2"/>
              <a:buChar char="v"/>
            </a:pPr>
            <a:r>
              <a:rPr lang="en-US" sz="2400" dirty="0" smtClean="0">
                <a:solidFill>
                  <a:srgbClr val="2F2B20"/>
                </a:solidFill>
                <a:latin typeface="Times New Roman"/>
                <a:ea typeface="Calibri"/>
                <a:cs typeface="Arial"/>
              </a:rPr>
              <a:t>It </a:t>
            </a:r>
            <a:r>
              <a:rPr lang="en-US" sz="2400" dirty="0">
                <a:solidFill>
                  <a:srgbClr val="2F2B20"/>
                </a:solidFill>
                <a:latin typeface="Times New Roman"/>
                <a:ea typeface="Calibri"/>
                <a:cs typeface="Arial"/>
              </a:rPr>
              <a:t>contains are variety of information including a number known as </a:t>
            </a:r>
            <a:r>
              <a:rPr lang="en-US" sz="2400" b="1" dirty="0">
                <a:solidFill>
                  <a:srgbClr val="2F2B20"/>
                </a:solidFill>
                <a:latin typeface="Times New Roman"/>
                <a:ea typeface="Calibri"/>
                <a:cs typeface="Arial"/>
              </a:rPr>
              <a:t>the International Mobile Subscriber Identity (IMSI).</a:t>
            </a:r>
            <a:endParaRPr lang="id-ID" sz="2400" b="1" dirty="0">
              <a:solidFill>
                <a:srgbClr val="2F2B20"/>
              </a:solidFill>
              <a:latin typeface="Times New Roman"/>
              <a:ea typeface="Calibri"/>
              <a:cs typeface="Arial"/>
            </a:endParaRPr>
          </a:p>
        </p:txBody>
      </p:sp>
    </p:spTree>
    <p:extLst>
      <p:ext uri="{BB962C8B-B14F-4D97-AF65-F5344CB8AC3E}">
        <p14:creationId xmlns:p14="http://schemas.microsoft.com/office/powerpoint/2010/main" val="32253551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9972600" cy="1143000"/>
          </a:xfrm>
        </p:spPr>
        <p:txBody>
          <a:bodyPr>
            <a:normAutofit fontScale="90000"/>
          </a:bodyPr>
          <a:lstStyle/>
          <a:p>
            <a:pPr lvl="0">
              <a:lnSpc>
                <a:spcPct val="115000"/>
              </a:lnSpc>
              <a:spcAft>
                <a:spcPts val="1000"/>
              </a:spcAft>
            </a:pPr>
            <a:r>
              <a:rPr lang="en-US" dirty="0" smtClean="0"/>
              <a:t/>
            </a:r>
            <a:br>
              <a:rPr lang="en-US" dirty="0" smtClean="0"/>
            </a:br>
            <a:r>
              <a:rPr lang="ar-IQ" sz="4400" b="1" dirty="0" smtClean="0">
                <a:solidFill>
                  <a:srgbClr val="FF0000"/>
                </a:solidFill>
              </a:rPr>
              <a:t>2</a:t>
            </a:r>
            <a:r>
              <a:rPr lang="en-US" sz="4400" b="1" dirty="0" smtClean="0">
                <a:solidFill>
                  <a:srgbClr val="FF0000"/>
                </a:solidFill>
              </a:rPr>
              <a:t>.</a:t>
            </a:r>
            <a:r>
              <a:rPr lang="en-US" sz="2800" b="1" dirty="0" smtClean="0"/>
              <a:t> </a:t>
            </a:r>
            <a:r>
              <a:rPr lang="en-US" sz="4400" b="1" dirty="0">
                <a:solidFill>
                  <a:srgbClr val="FF0000"/>
                </a:solidFill>
              </a:rPr>
              <a:t>BSS </a:t>
            </a:r>
            <a:r>
              <a:rPr lang="en-US" sz="4400" b="1" dirty="0" smtClean="0">
                <a:solidFill>
                  <a:srgbClr val="FF0000"/>
                </a:solidFill>
              </a:rPr>
              <a:t>(</a:t>
            </a:r>
            <a:r>
              <a:rPr lang="en-US" sz="4400" b="1" dirty="0">
                <a:solidFill>
                  <a:srgbClr val="FF0000"/>
                </a:solidFill>
              </a:rPr>
              <a:t>BASE STATION SUBSYSTEM)</a:t>
            </a:r>
            <a:r>
              <a:rPr lang="id-ID" b="1" dirty="0">
                <a:solidFill>
                  <a:srgbClr val="FF0000"/>
                </a:solidFill>
              </a:rPr>
              <a:t/>
            </a:r>
            <a:br>
              <a:rPr lang="id-ID" b="1" dirty="0">
                <a:solidFill>
                  <a:srgbClr val="FF0000"/>
                </a:solidFill>
              </a:rPr>
            </a:br>
            <a:endParaRPr lang="id-ID" b="1" dirty="0">
              <a:solidFill>
                <a:srgbClr val="FF0000"/>
              </a:solidFill>
            </a:endParaRPr>
          </a:p>
        </p:txBody>
      </p:sp>
      <p:sp>
        <p:nvSpPr>
          <p:cNvPr id="3" name="Content Placeholder 2"/>
          <p:cNvSpPr>
            <a:spLocks noGrp="1"/>
          </p:cNvSpPr>
          <p:nvPr>
            <p:ph idx="1"/>
          </p:nvPr>
        </p:nvSpPr>
        <p:spPr>
          <a:xfrm>
            <a:off x="0" y="1196752"/>
            <a:ext cx="8460432" cy="5204048"/>
          </a:xfrm>
        </p:spPr>
        <p:txBody>
          <a:bodyPr>
            <a:noAutofit/>
          </a:bodyPr>
          <a:lstStyle/>
          <a:p>
            <a:pPr marL="457200" indent="0" algn="just">
              <a:lnSpc>
                <a:spcPct val="150000"/>
              </a:lnSpc>
              <a:spcAft>
                <a:spcPts val="0"/>
              </a:spcAft>
              <a:buNone/>
            </a:pPr>
            <a:r>
              <a:rPr lang="en-US" sz="1600" dirty="0" smtClean="0">
                <a:latin typeface="Times New Roman"/>
                <a:cs typeface="Arial"/>
              </a:rPr>
              <a:t>The </a:t>
            </a:r>
            <a:r>
              <a:rPr lang="en-US" sz="1600" dirty="0">
                <a:latin typeface="Times New Roman"/>
                <a:cs typeface="Arial"/>
              </a:rPr>
              <a:t>Base Station Subsystem (BSS) section of the GSM network architecture that is fundamentally associated with communicating with the mobiles on the network. It consists of two elements</a:t>
            </a:r>
            <a:r>
              <a:rPr lang="en-US" sz="1600" dirty="0" smtClean="0">
                <a:latin typeface="Times New Roman"/>
                <a:cs typeface="Arial"/>
              </a:rPr>
              <a:t>:</a:t>
            </a:r>
            <a:r>
              <a:rPr lang="en-US" sz="1600" dirty="0">
                <a:latin typeface="Times New Roman"/>
                <a:cs typeface="Arial"/>
              </a:rPr>
              <a:t> </a:t>
            </a:r>
            <a:endParaRPr lang="id-ID" sz="1600" dirty="0" smtClean="0"/>
          </a:p>
          <a:p>
            <a:pPr lvl="0" indent="-342900">
              <a:lnSpc>
                <a:spcPct val="150000"/>
              </a:lnSpc>
              <a:buClr>
                <a:srgbClr val="002060"/>
              </a:buClr>
              <a:buFont typeface="+mj-lt"/>
              <a:buAutoNum type="arabicPeriod"/>
            </a:pPr>
            <a:r>
              <a:rPr lang="en-US" sz="2800" b="1" dirty="0" smtClean="0">
                <a:solidFill>
                  <a:srgbClr val="002060"/>
                </a:solidFill>
                <a:latin typeface="Times New Roman"/>
                <a:ea typeface="Calibri"/>
                <a:cs typeface="Arial"/>
              </a:rPr>
              <a:t>Base Transceiver Station (BTS):  </a:t>
            </a:r>
            <a:endParaRPr lang="ar-IQ" sz="2800" b="1" dirty="0" smtClean="0">
              <a:solidFill>
                <a:srgbClr val="002060"/>
              </a:solidFill>
              <a:latin typeface="Times New Roman"/>
              <a:ea typeface="Calibri"/>
              <a:cs typeface="Arial"/>
            </a:endParaRPr>
          </a:p>
          <a:p>
            <a:pPr lvl="0" indent="-342900">
              <a:lnSpc>
                <a:spcPct val="150000"/>
              </a:lnSpc>
              <a:buClr>
                <a:srgbClr val="002060"/>
              </a:buClr>
              <a:buFont typeface="Wingdings" panose="05000000000000000000" pitchFamily="2" charset="2"/>
              <a:buChar char="ü"/>
            </a:pPr>
            <a:r>
              <a:rPr lang="en-US" sz="2000" dirty="0" smtClean="0">
                <a:latin typeface="Times New Roman"/>
                <a:ea typeface="Calibri"/>
                <a:cs typeface="Arial"/>
              </a:rPr>
              <a:t> </a:t>
            </a:r>
            <a:r>
              <a:rPr lang="en-US" sz="2000" dirty="0">
                <a:latin typeface="Times New Roman"/>
                <a:ea typeface="Calibri"/>
                <a:cs typeface="Arial"/>
              </a:rPr>
              <a:t>The BTS used in a GSM network comprises the radio transmitter receivers, and their associated antennas that transmit and receive to directly communicate with the mobiles. </a:t>
            </a:r>
            <a:endParaRPr lang="ar-IQ" sz="2000" dirty="0" smtClean="0">
              <a:latin typeface="Times New Roman"/>
              <a:ea typeface="Calibri"/>
              <a:cs typeface="Arial"/>
            </a:endParaRPr>
          </a:p>
          <a:p>
            <a:pPr lvl="0" indent="-342900">
              <a:lnSpc>
                <a:spcPct val="150000"/>
              </a:lnSpc>
              <a:buClr>
                <a:srgbClr val="002060"/>
              </a:buClr>
              <a:buFont typeface="Wingdings" panose="05000000000000000000" pitchFamily="2" charset="2"/>
              <a:buChar char="ü"/>
            </a:pPr>
            <a:r>
              <a:rPr lang="en-US" sz="2000" dirty="0" smtClean="0">
                <a:latin typeface="Times New Roman"/>
                <a:ea typeface="Calibri"/>
                <a:cs typeface="Arial"/>
              </a:rPr>
              <a:t>The </a:t>
            </a:r>
            <a:r>
              <a:rPr lang="en-US" sz="2000" dirty="0">
                <a:latin typeface="Times New Roman"/>
                <a:ea typeface="Calibri"/>
                <a:cs typeface="Arial"/>
              </a:rPr>
              <a:t>BTS is the defining element for each cell. </a:t>
            </a:r>
            <a:endParaRPr lang="ar-IQ" sz="2000" dirty="0" smtClean="0">
              <a:latin typeface="Times New Roman"/>
              <a:ea typeface="Calibri"/>
              <a:cs typeface="Arial"/>
            </a:endParaRPr>
          </a:p>
          <a:p>
            <a:pPr lvl="0" indent="-342900">
              <a:lnSpc>
                <a:spcPct val="150000"/>
              </a:lnSpc>
              <a:buClr>
                <a:srgbClr val="002060"/>
              </a:buClr>
              <a:buFont typeface="Wingdings" panose="05000000000000000000" pitchFamily="2" charset="2"/>
              <a:buChar char="ü"/>
            </a:pPr>
            <a:r>
              <a:rPr lang="en-US" sz="2000" dirty="0" smtClean="0">
                <a:latin typeface="Times New Roman"/>
                <a:ea typeface="Calibri"/>
                <a:cs typeface="Arial"/>
              </a:rPr>
              <a:t>The </a:t>
            </a:r>
            <a:r>
              <a:rPr lang="en-US" sz="2000" dirty="0">
                <a:latin typeface="Times New Roman"/>
                <a:ea typeface="Calibri"/>
                <a:cs typeface="Arial"/>
              </a:rPr>
              <a:t>BTS communicates with the mobiles and the interface between the two is known as </a:t>
            </a:r>
            <a:r>
              <a:rPr lang="en-US" sz="2000" u="sng" dirty="0">
                <a:latin typeface="Times New Roman"/>
                <a:ea typeface="Calibri"/>
                <a:cs typeface="Arial"/>
              </a:rPr>
              <a:t>the Um interface </a:t>
            </a:r>
            <a:r>
              <a:rPr lang="en-US" sz="2000" dirty="0">
                <a:latin typeface="Times New Roman"/>
                <a:ea typeface="Calibri"/>
                <a:cs typeface="Arial"/>
              </a:rPr>
              <a:t>with its associated protocols.</a:t>
            </a:r>
            <a:endParaRPr lang="id-ID" sz="1800" dirty="0">
              <a:ea typeface="Calibri"/>
              <a:cs typeface="Arial"/>
            </a:endParaRPr>
          </a:p>
          <a:p>
            <a:pPr marL="685800" indent="0">
              <a:lnSpc>
                <a:spcPct val="150000"/>
              </a:lnSpc>
              <a:spcAft>
                <a:spcPts val="0"/>
              </a:spcAft>
              <a:buClr>
                <a:srgbClr val="002060"/>
              </a:buClr>
              <a:buNone/>
            </a:pPr>
            <a:r>
              <a:rPr lang="en-US" sz="2000" dirty="0">
                <a:latin typeface="Times New Roman"/>
                <a:ea typeface="Calibri"/>
                <a:cs typeface="Arial"/>
              </a:rPr>
              <a:t> </a:t>
            </a:r>
            <a:endParaRPr lang="id-ID" sz="1800" dirty="0">
              <a:ea typeface="Calibri"/>
              <a:cs typeface="Arial"/>
            </a:endParaRPr>
          </a:p>
          <a:p>
            <a:endParaRPr lang="id-ID" sz="1600" dirty="0"/>
          </a:p>
        </p:txBody>
      </p:sp>
    </p:spTree>
    <p:extLst>
      <p:ext uri="{BB962C8B-B14F-4D97-AF65-F5344CB8AC3E}">
        <p14:creationId xmlns:p14="http://schemas.microsoft.com/office/powerpoint/2010/main" val="21191110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7620000" cy="5924128"/>
          </a:xfrm>
        </p:spPr>
        <p:txBody>
          <a:bodyPr>
            <a:normAutofit/>
          </a:bodyPr>
          <a:lstStyle/>
          <a:p>
            <a:pPr lvl="0" indent="-342900" algn="just">
              <a:lnSpc>
                <a:spcPct val="150000"/>
              </a:lnSpc>
              <a:buClr>
                <a:srgbClr val="002060"/>
              </a:buClr>
              <a:buFont typeface="+mj-lt"/>
              <a:buAutoNum type="arabicPeriod" startAt="2"/>
            </a:pPr>
            <a:r>
              <a:rPr lang="en-US" sz="2800" b="1" dirty="0" smtClean="0">
                <a:solidFill>
                  <a:srgbClr val="002060"/>
                </a:solidFill>
                <a:latin typeface="Times New Roman"/>
                <a:ea typeface="Calibri"/>
                <a:cs typeface="Arial"/>
              </a:rPr>
              <a:t>Base Station Controller (BSC):</a:t>
            </a:r>
            <a:r>
              <a:rPr lang="en-US" sz="2800" dirty="0" smtClean="0">
                <a:solidFill>
                  <a:srgbClr val="002060"/>
                </a:solidFill>
                <a:latin typeface="Times New Roman"/>
                <a:ea typeface="Calibri"/>
                <a:cs typeface="Arial"/>
              </a:rPr>
              <a:t>   </a:t>
            </a:r>
            <a:endParaRPr lang="ar-IQ" sz="2800" dirty="0" smtClean="0">
              <a:solidFill>
                <a:srgbClr val="002060"/>
              </a:solidFill>
              <a:latin typeface="Times New Roman"/>
              <a:ea typeface="Calibri"/>
              <a:cs typeface="Arial"/>
            </a:endParaRPr>
          </a:p>
          <a:p>
            <a:pPr marL="0" indent="0" algn="just">
              <a:lnSpc>
                <a:spcPct val="150000"/>
              </a:lnSpc>
              <a:buClr>
                <a:srgbClr val="002060"/>
              </a:buClr>
              <a:buNone/>
            </a:pPr>
            <a:r>
              <a:rPr lang="en-US" sz="2400" dirty="0" smtClean="0">
                <a:solidFill>
                  <a:srgbClr val="2F2B20"/>
                </a:solidFill>
                <a:latin typeface="Times New Roman"/>
                <a:ea typeface="Calibri"/>
                <a:cs typeface="Arial"/>
              </a:rPr>
              <a:t>The </a:t>
            </a:r>
            <a:r>
              <a:rPr lang="en-US" sz="2400" dirty="0">
                <a:solidFill>
                  <a:srgbClr val="2F2B20"/>
                </a:solidFill>
                <a:latin typeface="Times New Roman"/>
                <a:ea typeface="Calibri"/>
                <a:cs typeface="Arial"/>
              </a:rPr>
              <a:t>BSC forms the next stage back into the GSM network</a:t>
            </a:r>
            <a:r>
              <a:rPr lang="en-US" sz="2400" dirty="0" smtClean="0">
                <a:solidFill>
                  <a:srgbClr val="2F2B20"/>
                </a:solidFill>
                <a:latin typeface="Times New Roman"/>
                <a:ea typeface="Calibri"/>
                <a:cs typeface="Arial"/>
              </a:rPr>
              <a:t>.</a:t>
            </a:r>
            <a:endParaRPr lang="ar-IQ" sz="2400" dirty="0" smtClean="0">
              <a:solidFill>
                <a:srgbClr val="2F2B20"/>
              </a:solidFill>
              <a:latin typeface="Times New Roman"/>
              <a:ea typeface="Calibri"/>
              <a:cs typeface="Arial"/>
            </a:endParaRPr>
          </a:p>
          <a:p>
            <a:pPr indent="-342900" algn="just">
              <a:lnSpc>
                <a:spcPct val="150000"/>
              </a:lnSpc>
              <a:buClr>
                <a:srgbClr val="002060"/>
              </a:buClr>
              <a:buFont typeface="Wingdings" panose="05000000000000000000" pitchFamily="2" charset="2"/>
              <a:buChar char="Ø"/>
            </a:pPr>
            <a:r>
              <a:rPr lang="en-US" sz="2400" dirty="0" smtClean="0">
                <a:solidFill>
                  <a:srgbClr val="2F2B20"/>
                </a:solidFill>
                <a:latin typeface="Times New Roman"/>
                <a:ea typeface="Calibri"/>
                <a:cs typeface="Arial"/>
              </a:rPr>
              <a:t> </a:t>
            </a:r>
            <a:r>
              <a:rPr lang="en-US" sz="2400" dirty="0">
                <a:solidFill>
                  <a:srgbClr val="2F2B20"/>
                </a:solidFill>
                <a:latin typeface="Times New Roman"/>
                <a:ea typeface="Calibri"/>
                <a:cs typeface="Arial"/>
              </a:rPr>
              <a:t>It controls a group of BTSs, and is often co-located with one of the BTSs in its group. </a:t>
            </a:r>
            <a:endParaRPr lang="ar-IQ" sz="2400" dirty="0" smtClean="0">
              <a:solidFill>
                <a:srgbClr val="2F2B20"/>
              </a:solidFill>
              <a:latin typeface="Times New Roman"/>
              <a:ea typeface="Calibri"/>
              <a:cs typeface="Arial"/>
            </a:endParaRPr>
          </a:p>
          <a:p>
            <a:pPr indent="-342900" algn="just">
              <a:lnSpc>
                <a:spcPct val="150000"/>
              </a:lnSpc>
              <a:buClr>
                <a:srgbClr val="002060"/>
              </a:buClr>
              <a:buFont typeface="Wingdings" panose="05000000000000000000" pitchFamily="2" charset="2"/>
              <a:buChar char="Ø"/>
            </a:pPr>
            <a:r>
              <a:rPr lang="en-US" sz="2400" dirty="0" smtClean="0">
                <a:solidFill>
                  <a:srgbClr val="2F2B20"/>
                </a:solidFill>
                <a:latin typeface="Times New Roman"/>
                <a:ea typeface="Calibri"/>
                <a:cs typeface="Arial"/>
              </a:rPr>
              <a:t>It </a:t>
            </a:r>
            <a:r>
              <a:rPr lang="en-US" sz="2400" dirty="0">
                <a:solidFill>
                  <a:srgbClr val="2F2B20"/>
                </a:solidFill>
                <a:latin typeface="Times New Roman"/>
                <a:ea typeface="Calibri"/>
                <a:cs typeface="Arial"/>
              </a:rPr>
              <a:t>manages the radio resources and controls items such as handover within the group of BTSs, allocates channels and the like. </a:t>
            </a:r>
            <a:endParaRPr lang="ar-IQ" sz="2400" dirty="0" smtClean="0">
              <a:solidFill>
                <a:srgbClr val="2F2B20"/>
              </a:solidFill>
              <a:latin typeface="Times New Roman"/>
              <a:ea typeface="Calibri"/>
              <a:cs typeface="Arial"/>
            </a:endParaRPr>
          </a:p>
          <a:p>
            <a:pPr indent="-342900" algn="just">
              <a:lnSpc>
                <a:spcPct val="150000"/>
              </a:lnSpc>
              <a:buClr>
                <a:srgbClr val="002060"/>
              </a:buClr>
              <a:buFont typeface="Wingdings" panose="05000000000000000000" pitchFamily="2" charset="2"/>
              <a:buChar char="Ø"/>
            </a:pPr>
            <a:r>
              <a:rPr lang="en-US" sz="2400" dirty="0" smtClean="0">
                <a:solidFill>
                  <a:srgbClr val="2F2B20"/>
                </a:solidFill>
                <a:latin typeface="Times New Roman"/>
                <a:ea typeface="Calibri"/>
                <a:cs typeface="Arial"/>
              </a:rPr>
              <a:t>It </a:t>
            </a:r>
            <a:r>
              <a:rPr lang="en-US" sz="2400" dirty="0">
                <a:solidFill>
                  <a:srgbClr val="2F2B20"/>
                </a:solidFill>
                <a:latin typeface="Times New Roman"/>
                <a:ea typeface="Calibri"/>
                <a:cs typeface="Arial"/>
              </a:rPr>
              <a:t>communicates with the BTSs over what is termed the </a:t>
            </a:r>
            <a:r>
              <a:rPr lang="en-US" sz="2400" dirty="0" err="1">
                <a:solidFill>
                  <a:srgbClr val="2F2B20"/>
                </a:solidFill>
                <a:latin typeface="Times New Roman"/>
                <a:ea typeface="Calibri"/>
                <a:cs typeface="Arial"/>
              </a:rPr>
              <a:t>Abis</a:t>
            </a:r>
            <a:r>
              <a:rPr lang="en-US" sz="2400" dirty="0">
                <a:solidFill>
                  <a:srgbClr val="2F2B20"/>
                </a:solidFill>
                <a:latin typeface="Times New Roman"/>
                <a:ea typeface="Calibri"/>
                <a:cs typeface="Arial"/>
              </a:rPr>
              <a:t> interface.</a:t>
            </a:r>
            <a:endParaRPr lang="id-ID" sz="2000" dirty="0">
              <a:solidFill>
                <a:srgbClr val="2F2B20"/>
              </a:solidFill>
              <a:ea typeface="Calibri"/>
              <a:cs typeface="Arial"/>
            </a:endParaRPr>
          </a:p>
          <a:p>
            <a:endParaRPr lang="id-ID" dirty="0"/>
          </a:p>
        </p:txBody>
      </p:sp>
    </p:spTree>
    <p:extLst>
      <p:ext uri="{BB962C8B-B14F-4D97-AF65-F5344CB8AC3E}">
        <p14:creationId xmlns:p14="http://schemas.microsoft.com/office/powerpoint/2010/main" val="32000291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76672"/>
            <a:ext cx="8892480" cy="1143000"/>
          </a:xfrm>
        </p:spPr>
        <p:txBody>
          <a:bodyPr>
            <a:normAutofit fontScale="90000"/>
          </a:bodyPr>
          <a:lstStyle/>
          <a:p>
            <a:pPr marL="342900" lvl="0" indent="-228600">
              <a:spcBef>
                <a:spcPct val="20000"/>
              </a:spcBef>
            </a:pPr>
            <a:r>
              <a:rPr lang="en-US" sz="3600" b="1" dirty="0" smtClean="0">
                <a:solidFill>
                  <a:srgbClr val="FF0000"/>
                </a:solidFill>
              </a:rPr>
              <a:t>3</a:t>
            </a:r>
            <a:r>
              <a:rPr lang="en-US" sz="3600" b="1" dirty="0">
                <a:solidFill>
                  <a:srgbClr val="FF0000"/>
                </a:solidFill>
              </a:rPr>
              <a:t>. </a:t>
            </a:r>
            <a:r>
              <a:rPr lang="en-US" sz="3600" b="1" dirty="0" smtClean="0">
                <a:solidFill>
                  <a:srgbClr val="FF0000"/>
                </a:solidFill>
              </a:rPr>
              <a:t>NSS    </a:t>
            </a:r>
            <a:r>
              <a:rPr lang="en-US" sz="3600" b="1" dirty="0">
                <a:solidFill>
                  <a:srgbClr val="FF0000"/>
                </a:solidFill>
              </a:rPr>
              <a:t>(NETWORK STATION SUBSYSTEM)</a:t>
            </a:r>
            <a:r>
              <a:rPr lang="id-ID" sz="3600" b="1" dirty="0">
                <a:solidFill>
                  <a:srgbClr val="FF0000"/>
                </a:solidFill>
              </a:rPr>
              <a:t/>
            </a:r>
            <a:br>
              <a:rPr lang="id-ID" sz="3600" b="1" dirty="0">
                <a:solidFill>
                  <a:srgbClr val="FF0000"/>
                </a:solidFill>
              </a:rPr>
            </a:br>
            <a:endParaRPr lang="id-ID" sz="3600" b="1" dirty="0">
              <a:solidFill>
                <a:srgbClr val="FF0000"/>
              </a:solidFill>
            </a:endParaRPr>
          </a:p>
        </p:txBody>
      </p:sp>
      <p:sp>
        <p:nvSpPr>
          <p:cNvPr id="3" name="Content Placeholder 2"/>
          <p:cNvSpPr>
            <a:spLocks noGrp="1"/>
          </p:cNvSpPr>
          <p:nvPr>
            <p:ph idx="1"/>
          </p:nvPr>
        </p:nvSpPr>
        <p:spPr>
          <a:xfrm>
            <a:off x="457200" y="1196752"/>
            <a:ext cx="7620000" cy="5204048"/>
          </a:xfrm>
        </p:spPr>
        <p:txBody>
          <a:bodyPr>
            <a:normAutofit lnSpcReduction="10000"/>
          </a:bodyPr>
          <a:lstStyle/>
          <a:p>
            <a:r>
              <a:rPr lang="en-US" sz="2400" dirty="0">
                <a:solidFill>
                  <a:srgbClr val="2F2B20"/>
                </a:solidFill>
                <a:latin typeface="Times New Roman"/>
                <a:ea typeface="Calibri"/>
                <a:cs typeface="Arial"/>
              </a:rPr>
              <a:t>The GSM system architecture contains a variety of different elements, and is often termed the core network. It provides the main control and interfacing for the whole mobile network. The major elements within the core network include:</a:t>
            </a:r>
            <a:endParaRPr lang="id-ID" sz="2400" dirty="0">
              <a:solidFill>
                <a:srgbClr val="2F2B20"/>
              </a:solidFill>
              <a:latin typeface="Times New Roman"/>
              <a:ea typeface="Calibri"/>
              <a:cs typeface="Arial"/>
            </a:endParaRPr>
          </a:p>
          <a:p>
            <a:r>
              <a:rPr lang="id-ID" dirty="0"/>
              <a:t> </a:t>
            </a:r>
          </a:p>
          <a:p>
            <a:pPr marL="571500" lvl="0" indent="-457200">
              <a:buFont typeface="+mj-lt"/>
              <a:buAutoNum type="arabicPeriod"/>
            </a:pPr>
            <a:r>
              <a:rPr lang="en-US" b="1" dirty="0">
                <a:solidFill>
                  <a:srgbClr val="00B0F0"/>
                </a:solidFill>
              </a:rPr>
              <a:t>MSC</a:t>
            </a:r>
            <a:r>
              <a:rPr lang="en-US" dirty="0">
                <a:solidFill>
                  <a:srgbClr val="00B0F0"/>
                </a:solidFill>
              </a:rPr>
              <a:t> </a:t>
            </a:r>
            <a:r>
              <a:rPr lang="id-ID" dirty="0"/>
              <a:t>    (</a:t>
            </a:r>
            <a:r>
              <a:rPr lang="en-US" dirty="0"/>
              <a:t>Mobile Services Switching Centre </a:t>
            </a:r>
            <a:r>
              <a:rPr lang="id-ID" dirty="0"/>
              <a:t>)</a:t>
            </a:r>
          </a:p>
          <a:p>
            <a:pPr marL="571500" lvl="0" indent="-457200">
              <a:buFont typeface="+mj-lt"/>
              <a:buAutoNum type="arabicPeriod"/>
            </a:pPr>
            <a:r>
              <a:rPr lang="en-US" b="1" dirty="0">
                <a:solidFill>
                  <a:srgbClr val="00B0F0"/>
                </a:solidFill>
              </a:rPr>
              <a:t>HLR</a:t>
            </a:r>
            <a:r>
              <a:rPr lang="id-ID" b="1" dirty="0">
                <a:solidFill>
                  <a:srgbClr val="00B0F0"/>
                </a:solidFill>
              </a:rPr>
              <a:t> </a:t>
            </a:r>
            <a:r>
              <a:rPr lang="id-ID" dirty="0"/>
              <a:t>     ( </a:t>
            </a:r>
            <a:r>
              <a:rPr lang="en-US" dirty="0"/>
              <a:t>Home Location Register </a:t>
            </a:r>
            <a:r>
              <a:rPr lang="id-ID" dirty="0"/>
              <a:t>)</a:t>
            </a:r>
          </a:p>
          <a:p>
            <a:pPr marL="571500" lvl="0" indent="-457200">
              <a:buFont typeface="+mj-lt"/>
              <a:buAutoNum type="arabicPeriod"/>
            </a:pPr>
            <a:r>
              <a:rPr lang="en-US" b="1" dirty="0">
                <a:solidFill>
                  <a:srgbClr val="00B0F0"/>
                </a:solidFill>
              </a:rPr>
              <a:t>VLR</a:t>
            </a:r>
            <a:r>
              <a:rPr lang="en-US" b="1" dirty="0"/>
              <a:t> </a:t>
            </a:r>
            <a:r>
              <a:rPr lang="id-ID" b="1" dirty="0"/>
              <a:t> </a:t>
            </a:r>
            <a:r>
              <a:rPr lang="id-ID" dirty="0"/>
              <a:t>     (</a:t>
            </a:r>
            <a:r>
              <a:rPr lang="en-US" dirty="0"/>
              <a:t>Visitor Location Register)</a:t>
            </a:r>
            <a:endParaRPr lang="id-ID" dirty="0"/>
          </a:p>
          <a:p>
            <a:pPr marL="571500" lvl="0" indent="-457200">
              <a:buFont typeface="+mj-lt"/>
              <a:buAutoNum type="arabicPeriod"/>
            </a:pPr>
            <a:r>
              <a:rPr lang="en-US" b="1" dirty="0">
                <a:solidFill>
                  <a:srgbClr val="00B0F0"/>
                </a:solidFill>
              </a:rPr>
              <a:t>EIR </a:t>
            </a:r>
            <a:r>
              <a:rPr lang="en-US" dirty="0"/>
              <a:t>  </a:t>
            </a:r>
            <a:r>
              <a:rPr lang="id-ID" dirty="0"/>
              <a:t>      (</a:t>
            </a:r>
            <a:r>
              <a:rPr lang="en-US" dirty="0"/>
              <a:t>Equipment Identity Register</a:t>
            </a:r>
            <a:r>
              <a:rPr lang="id-ID" dirty="0"/>
              <a:t>)</a:t>
            </a:r>
          </a:p>
          <a:p>
            <a:pPr marL="571500" lvl="0" indent="-457200">
              <a:buFont typeface="+mj-lt"/>
              <a:buAutoNum type="arabicPeriod"/>
            </a:pPr>
            <a:r>
              <a:rPr lang="en-US" b="1" dirty="0" err="1">
                <a:solidFill>
                  <a:srgbClr val="00B0F0"/>
                </a:solidFill>
              </a:rPr>
              <a:t>AuC</a:t>
            </a:r>
            <a:r>
              <a:rPr lang="en-US" dirty="0"/>
              <a:t> </a:t>
            </a:r>
            <a:r>
              <a:rPr lang="id-ID" dirty="0"/>
              <a:t>       (</a:t>
            </a:r>
            <a:r>
              <a:rPr lang="en-US" dirty="0"/>
              <a:t>Authentication Centre)</a:t>
            </a:r>
            <a:endParaRPr lang="id-ID" dirty="0"/>
          </a:p>
          <a:p>
            <a:pPr marL="571500" indent="-457200">
              <a:buFont typeface="+mj-lt"/>
              <a:buAutoNum type="arabicPeriod"/>
            </a:pPr>
            <a:r>
              <a:rPr lang="en-US" b="1" dirty="0" smtClean="0">
                <a:solidFill>
                  <a:srgbClr val="00B0F0"/>
                </a:solidFill>
              </a:rPr>
              <a:t>SMS-G  </a:t>
            </a:r>
            <a:r>
              <a:rPr lang="en-US" dirty="0" smtClean="0"/>
              <a:t>   </a:t>
            </a:r>
            <a:r>
              <a:rPr lang="en-US" dirty="0"/>
              <a:t>(SMS Gateway)</a:t>
            </a:r>
            <a:endParaRPr lang="id-ID" dirty="0"/>
          </a:p>
          <a:p>
            <a:pPr marL="571500" indent="-457200">
              <a:buFont typeface="+mj-lt"/>
              <a:buAutoNum type="arabicPeriod"/>
            </a:pPr>
            <a:r>
              <a:rPr lang="en-US" b="1" dirty="0" smtClean="0">
                <a:solidFill>
                  <a:srgbClr val="00B0F0"/>
                </a:solidFill>
              </a:rPr>
              <a:t>GMSC  </a:t>
            </a:r>
            <a:r>
              <a:rPr lang="en-US" dirty="0" smtClean="0"/>
              <a:t> </a:t>
            </a:r>
            <a:r>
              <a:rPr lang="en-US" dirty="0"/>
              <a:t>(Gateway Mobile Switching Centre)</a:t>
            </a:r>
            <a:endParaRPr lang="id-ID" dirty="0"/>
          </a:p>
          <a:p>
            <a:endParaRPr lang="id-ID" dirty="0"/>
          </a:p>
        </p:txBody>
      </p:sp>
    </p:spTree>
    <p:extLst>
      <p:ext uri="{BB962C8B-B14F-4D97-AF65-F5344CB8AC3E}">
        <p14:creationId xmlns:p14="http://schemas.microsoft.com/office/powerpoint/2010/main" val="13237486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401744" cy="6984776"/>
          </a:xfrm>
        </p:spPr>
        <p:txBody>
          <a:bodyPr>
            <a:normAutofit fontScale="47500" lnSpcReduction="20000"/>
          </a:bodyPr>
          <a:lstStyle/>
          <a:p>
            <a:pPr lvl="0" indent="-342900" algn="just">
              <a:lnSpc>
                <a:spcPct val="150000"/>
              </a:lnSpc>
              <a:buClr>
                <a:srgbClr val="00B0F0"/>
              </a:buClr>
              <a:buFont typeface="+mj-lt"/>
              <a:buAutoNum type="arabicPeriod"/>
            </a:pPr>
            <a:r>
              <a:rPr lang="en-US" sz="4500" b="1" dirty="0">
                <a:solidFill>
                  <a:srgbClr val="0070C0"/>
                </a:solidFill>
                <a:latin typeface="Times New Roman"/>
                <a:ea typeface="Calibri"/>
                <a:cs typeface="Arial"/>
              </a:rPr>
              <a:t>Mobile Services Switching Centre (MSC):</a:t>
            </a:r>
            <a:r>
              <a:rPr lang="en-US" sz="4500" dirty="0">
                <a:solidFill>
                  <a:srgbClr val="0070C0"/>
                </a:solidFill>
                <a:latin typeface="Times New Roman"/>
                <a:ea typeface="Calibri"/>
                <a:cs typeface="Arial"/>
              </a:rPr>
              <a:t>  </a:t>
            </a:r>
            <a:endParaRPr lang="en-US" sz="4500" dirty="0" smtClean="0">
              <a:solidFill>
                <a:srgbClr val="0070C0"/>
              </a:solidFill>
              <a:latin typeface="Times New Roman"/>
              <a:ea typeface="Calibri"/>
              <a:cs typeface="Arial"/>
            </a:endParaRPr>
          </a:p>
          <a:p>
            <a:pPr marL="0" lvl="0" indent="0" algn="just">
              <a:lnSpc>
                <a:spcPct val="150000"/>
              </a:lnSpc>
              <a:buNone/>
            </a:pPr>
            <a:r>
              <a:rPr lang="en-US" sz="4500" dirty="0" smtClean="0">
                <a:latin typeface="Times New Roman"/>
                <a:ea typeface="Calibri"/>
                <a:cs typeface="Arial"/>
              </a:rPr>
              <a:t> </a:t>
            </a:r>
            <a:r>
              <a:rPr lang="en-US" sz="4500" dirty="0">
                <a:latin typeface="Times New Roman"/>
                <a:ea typeface="Calibri"/>
                <a:cs typeface="Arial"/>
              </a:rPr>
              <a:t>The main element within the core network area of the overall GSM network architecture is the </a:t>
            </a:r>
            <a:r>
              <a:rPr lang="en-US" sz="4500" b="1" u="sng" dirty="0">
                <a:solidFill>
                  <a:srgbClr val="7030A0"/>
                </a:solidFill>
                <a:latin typeface="Times New Roman"/>
                <a:ea typeface="Calibri"/>
                <a:cs typeface="Arial"/>
              </a:rPr>
              <a:t>Mobile switching Services Centre </a:t>
            </a:r>
            <a:r>
              <a:rPr lang="en-US" sz="4500" dirty="0">
                <a:latin typeface="Times New Roman"/>
                <a:ea typeface="Calibri"/>
                <a:cs typeface="Arial"/>
              </a:rPr>
              <a:t>(MSC). </a:t>
            </a:r>
            <a:endParaRPr lang="en-US" sz="4500" dirty="0" smtClean="0">
              <a:latin typeface="Times New Roman"/>
              <a:ea typeface="Calibri"/>
              <a:cs typeface="Arial"/>
            </a:endParaRPr>
          </a:p>
          <a:p>
            <a:pPr marL="685800" lvl="0" indent="-685800" algn="just">
              <a:lnSpc>
                <a:spcPct val="150000"/>
              </a:lnSpc>
              <a:buFont typeface="Wingdings" panose="05000000000000000000" pitchFamily="2" charset="2"/>
              <a:buChar char="ü"/>
            </a:pPr>
            <a:r>
              <a:rPr lang="en-US" sz="4500" dirty="0" smtClean="0">
                <a:latin typeface="Times New Roman"/>
                <a:ea typeface="Calibri"/>
                <a:cs typeface="Arial"/>
              </a:rPr>
              <a:t>The </a:t>
            </a:r>
            <a:r>
              <a:rPr lang="en-US" sz="4500" dirty="0">
                <a:latin typeface="Times New Roman"/>
                <a:ea typeface="Calibri"/>
                <a:cs typeface="Arial"/>
              </a:rPr>
              <a:t>MSC acts like a normal switching node within a PSTN or ISDN, </a:t>
            </a:r>
            <a:endParaRPr lang="en-US" sz="4500" dirty="0" smtClean="0">
              <a:latin typeface="Times New Roman"/>
              <a:ea typeface="Calibri"/>
              <a:cs typeface="Arial"/>
            </a:endParaRPr>
          </a:p>
          <a:p>
            <a:pPr marL="685800" lvl="0" indent="-685800" algn="just">
              <a:lnSpc>
                <a:spcPct val="150000"/>
              </a:lnSpc>
              <a:buFont typeface="Wingdings" panose="05000000000000000000" pitchFamily="2" charset="2"/>
              <a:buChar char="ü"/>
            </a:pPr>
            <a:r>
              <a:rPr lang="en-US" sz="4500" dirty="0" smtClean="0">
                <a:latin typeface="Times New Roman"/>
                <a:ea typeface="Calibri"/>
                <a:cs typeface="Arial"/>
              </a:rPr>
              <a:t>but </a:t>
            </a:r>
            <a:r>
              <a:rPr lang="en-US" sz="4500" dirty="0">
                <a:latin typeface="Times New Roman"/>
                <a:ea typeface="Calibri"/>
                <a:cs typeface="Arial"/>
              </a:rPr>
              <a:t>also provides additional functionality to enable the requirements of a mobile user to be supported. These </a:t>
            </a:r>
            <a:r>
              <a:rPr lang="en-US" sz="4500" dirty="0" smtClean="0">
                <a:latin typeface="Times New Roman"/>
                <a:ea typeface="Calibri"/>
                <a:cs typeface="Arial"/>
              </a:rPr>
              <a:t>include</a:t>
            </a:r>
          </a:p>
          <a:p>
            <a:pPr marL="685800" lvl="0" indent="-685800" algn="just">
              <a:lnSpc>
                <a:spcPct val="150000"/>
              </a:lnSpc>
              <a:buClr>
                <a:srgbClr val="7030A0"/>
              </a:buClr>
              <a:buFont typeface="Wingdings" panose="05000000000000000000" pitchFamily="2" charset="2"/>
              <a:buChar char="v"/>
            </a:pPr>
            <a:r>
              <a:rPr lang="en-US" sz="4500" dirty="0" smtClean="0">
                <a:latin typeface="Times New Roman"/>
                <a:ea typeface="Calibri"/>
                <a:cs typeface="Arial"/>
              </a:rPr>
              <a:t> </a:t>
            </a:r>
            <a:r>
              <a:rPr lang="en-US" sz="4500" dirty="0">
                <a:latin typeface="Times New Roman"/>
                <a:ea typeface="Calibri"/>
                <a:cs typeface="Arial"/>
              </a:rPr>
              <a:t>registration</a:t>
            </a:r>
            <a:r>
              <a:rPr lang="en-US" sz="4500" dirty="0" smtClean="0">
                <a:latin typeface="Times New Roman"/>
                <a:ea typeface="Calibri"/>
                <a:cs typeface="Arial"/>
              </a:rPr>
              <a:t>,</a:t>
            </a:r>
          </a:p>
          <a:p>
            <a:pPr marL="685800" lvl="0" indent="-685800" algn="just">
              <a:lnSpc>
                <a:spcPct val="150000"/>
              </a:lnSpc>
              <a:buClr>
                <a:srgbClr val="7030A0"/>
              </a:buClr>
              <a:buFont typeface="Wingdings" panose="05000000000000000000" pitchFamily="2" charset="2"/>
              <a:buChar char="v"/>
            </a:pPr>
            <a:r>
              <a:rPr lang="en-US" sz="4500" dirty="0" smtClean="0">
                <a:latin typeface="Times New Roman"/>
                <a:ea typeface="Calibri"/>
                <a:cs typeface="Arial"/>
              </a:rPr>
              <a:t> </a:t>
            </a:r>
            <a:r>
              <a:rPr lang="en-US" sz="4500" dirty="0">
                <a:latin typeface="Times New Roman"/>
                <a:ea typeface="Calibri"/>
                <a:cs typeface="Arial"/>
              </a:rPr>
              <a:t>authentication, </a:t>
            </a:r>
            <a:endParaRPr lang="en-US" sz="4500" dirty="0" smtClean="0">
              <a:latin typeface="Times New Roman"/>
              <a:ea typeface="Calibri"/>
              <a:cs typeface="Arial"/>
            </a:endParaRPr>
          </a:p>
          <a:p>
            <a:pPr marL="685800" lvl="0" indent="-685800" algn="just">
              <a:lnSpc>
                <a:spcPct val="150000"/>
              </a:lnSpc>
              <a:buClr>
                <a:srgbClr val="7030A0"/>
              </a:buClr>
              <a:buFont typeface="Wingdings" panose="05000000000000000000" pitchFamily="2" charset="2"/>
              <a:buChar char="v"/>
            </a:pPr>
            <a:r>
              <a:rPr lang="en-US" sz="4500" dirty="0" smtClean="0">
                <a:latin typeface="Times New Roman"/>
                <a:ea typeface="Calibri"/>
                <a:cs typeface="Arial"/>
              </a:rPr>
              <a:t>call </a:t>
            </a:r>
            <a:r>
              <a:rPr lang="en-US" sz="4500" dirty="0">
                <a:latin typeface="Times New Roman"/>
                <a:ea typeface="Calibri"/>
                <a:cs typeface="Arial"/>
              </a:rPr>
              <a:t>location, </a:t>
            </a:r>
            <a:endParaRPr lang="en-US" sz="4500" dirty="0" smtClean="0">
              <a:latin typeface="Times New Roman"/>
              <a:ea typeface="Calibri"/>
              <a:cs typeface="Arial"/>
            </a:endParaRPr>
          </a:p>
          <a:p>
            <a:pPr marL="685800" lvl="0" indent="-685800" algn="just">
              <a:lnSpc>
                <a:spcPct val="150000"/>
              </a:lnSpc>
              <a:buClr>
                <a:srgbClr val="7030A0"/>
              </a:buClr>
              <a:buFont typeface="Wingdings" panose="05000000000000000000" pitchFamily="2" charset="2"/>
              <a:buChar char="v"/>
            </a:pPr>
            <a:r>
              <a:rPr lang="en-US" sz="4500" dirty="0" smtClean="0">
                <a:latin typeface="Times New Roman"/>
                <a:ea typeface="Calibri"/>
                <a:cs typeface="Arial"/>
              </a:rPr>
              <a:t>inter-MSC </a:t>
            </a:r>
            <a:r>
              <a:rPr lang="en-US" sz="4500" dirty="0">
                <a:latin typeface="Times New Roman"/>
                <a:ea typeface="Calibri"/>
                <a:cs typeface="Arial"/>
              </a:rPr>
              <a:t>handovers and call routing to a mobile subscriber</a:t>
            </a:r>
            <a:r>
              <a:rPr lang="en-US" sz="4500" dirty="0" smtClean="0">
                <a:latin typeface="Times New Roman"/>
                <a:ea typeface="Calibri"/>
                <a:cs typeface="Arial"/>
              </a:rPr>
              <a:t>.</a:t>
            </a:r>
          </a:p>
          <a:p>
            <a:pPr marL="685800" lvl="0" indent="-685800" algn="just">
              <a:lnSpc>
                <a:spcPct val="150000"/>
              </a:lnSpc>
              <a:buClr>
                <a:srgbClr val="7030A0"/>
              </a:buClr>
              <a:buFont typeface="Wingdings" panose="05000000000000000000" pitchFamily="2" charset="2"/>
              <a:buChar char="v"/>
            </a:pPr>
            <a:r>
              <a:rPr lang="en-US" sz="4500" dirty="0" smtClean="0">
                <a:latin typeface="Times New Roman"/>
                <a:ea typeface="Calibri"/>
                <a:cs typeface="Arial"/>
              </a:rPr>
              <a:t> </a:t>
            </a:r>
            <a:r>
              <a:rPr lang="en-US" sz="4500" dirty="0">
                <a:latin typeface="Times New Roman"/>
                <a:ea typeface="Calibri"/>
                <a:cs typeface="Arial"/>
              </a:rPr>
              <a:t>It also provides an interface to the PSTN so that calls can be routed from the mobile network to a phone connected to a landline. Interfaces to other MSCs are provided to enable calls to be made to mobiles on different networks</a:t>
            </a:r>
            <a:r>
              <a:rPr lang="en-US" sz="4500" dirty="0" smtClean="0">
                <a:latin typeface="Times New Roman"/>
                <a:ea typeface="Calibri"/>
                <a:cs typeface="Arial"/>
              </a:rPr>
              <a:t>.</a:t>
            </a:r>
          </a:p>
          <a:p>
            <a:pPr lvl="0" indent="-342900" algn="just">
              <a:lnSpc>
                <a:spcPct val="150000"/>
              </a:lnSpc>
              <a:buFont typeface="+mj-lt"/>
              <a:buAutoNum type="arabicPeriod"/>
            </a:pPr>
            <a:endParaRPr lang="id-ID" sz="3500" dirty="0">
              <a:ea typeface="Calibri"/>
              <a:cs typeface="Arial"/>
            </a:endParaRPr>
          </a:p>
          <a:p>
            <a:endParaRPr lang="id-ID" sz="2900" dirty="0"/>
          </a:p>
        </p:txBody>
      </p:sp>
    </p:spTree>
    <p:extLst>
      <p:ext uri="{BB962C8B-B14F-4D97-AF65-F5344CB8AC3E}">
        <p14:creationId xmlns:p14="http://schemas.microsoft.com/office/powerpoint/2010/main" val="4049405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7024744" cy="457120"/>
          </a:xfrm>
        </p:spPr>
        <p:txBody>
          <a:bodyPr>
            <a:noAutofit/>
          </a:bodyPr>
          <a:lstStyle/>
          <a:p>
            <a:pPr marL="452120" lvl="0" indent="-342900">
              <a:lnSpc>
                <a:spcPct val="150000"/>
              </a:lnSpc>
              <a:spcBef>
                <a:spcPct val="20000"/>
              </a:spcBef>
              <a:spcAft>
                <a:spcPts val="1000"/>
              </a:spcAft>
            </a:pPr>
            <a:r>
              <a:rPr lang="en-US" sz="3600" b="1" dirty="0"/>
              <a:t>The TCP/IP Protocol Suite </a:t>
            </a:r>
            <a:endParaRPr lang="id-ID" sz="3600" b="1" dirty="0"/>
          </a:p>
        </p:txBody>
      </p:sp>
      <p:sp>
        <p:nvSpPr>
          <p:cNvPr id="3" name="Content Placeholder 2"/>
          <p:cNvSpPr>
            <a:spLocks noGrp="1"/>
          </p:cNvSpPr>
          <p:nvPr>
            <p:ph idx="1"/>
          </p:nvPr>
        </p:nvSpPr>
        <p:spPr>
          <a:xfrm>
            <a:off x="179512" y="836712"/>
            <a:ext cx="8651304" cy="6225555"/>
          </a:xfrm>
        </p:spPr>
        <p:txBody>
          <a:bodyPr>
            <a:normAutofit fontScale="40000" lnSpcReduction="20000"/>
          </a:bodyPr>
          <a:lstStyle/>
          <a:p>
            <a:pPr marL="452120">
              <a:lnSpc>
                <a:spcPct val="150000"/>
              </a:lnSpc>
              <a:spcAft>
                <a:spcPts val="1000"/>
              </a:spcAft>
            </a:pPr>
            <a:r>
              <a:rPr lang="en-US" sz="6400" dirty="0" smtClean="0">
                <a:effectLst/>
                <a:latin typeface="Times New Roman"/>
                <a:ea typeface="Calibri"/>
                <a:cs typeface="Arial"/>
              </a:rPr>
              <a:t>TCP/IP protocol suite is a four-layer system. Each layer is responsible for a specific task . </a:t>
            </a:r>
          </a:p>
          <a:p>
            <a:pPr marL="452120">
              <a:lnSpc>
                <a:spcPct val="150000"/>
              </a:lnSpc>
              <a:spcAft>
                <a:spcPts val="1000"/>
              </a:spcAft>
            </a:pPr>
            <a:r>
              <a:rPr lang="en-US" sz="6400" dirty="0" smtClean="0">
                <a:effectLst/>
                <a:latin typeface="Times New Roman"/>
                <a:ea typeface="Calibri"/>
                <a:cs typeface="Arial"/>
              </a:rPr>
              <a:t>The four layers, from top to bottom, are </a:t>
            </a:r>
          </a:p>
          <a:p>
            <a:pPr marL="109220" indent="0">
              <a:lnSpc>
                <a:spcPct val="150000"/>
              </a:lnSpc>
              <a:spcAft>
                <a:spcPts val="1000"/>
              </a:spcAft>
              <a:buNone/>
            </a:pPr>
            <a:r>
              <a:rPr lang="en-US" sz="6400" dirty="0">
                <a:latin typeface="Times New Roman"/>
                <a:ea typeface="Calibri"/>
                <a:cs typeface="Arial"/>
              </a:rPr>
              <a:t>     </a:t>
            </a:r>
            <a:r>
              <a:rPr lang="en-US" sz="6400" dirty="0" smtClean="0">
                <a:latin typeface="Times New Roman"/>
                <a:ea typeface="Calibri"/>
                <a:cs typeface="Arial"/>
              </a:rPr>
              <a:t> 1-  </a:t>
            </a:r>
            <a:r>
              <a:rPr lang="en-US" sz="6400" dirty="0">
                <a:latin typeface="Times New Roman"/>
                <a:ea typeface="Calibri"/>
                <a:cs typeface="Arial"/>
              </a:rPr>
              <a:t>application layer,</a:t>
            </a:r>
          </a:p>
          <a:p>
            <a:pPr marL="109220" indent="0">
              <a:lnSpc>
                <a:spcPct val="150000"/>
              </a:lnSpc>
              <a:spcAft>
                <a:spcPts val="1000"/>
              </a:spcAft>
              <a:buNone/>
            </a:pPr>
            <a:r>
              <a:rPr lang="en-US" sz="6400" dirty="0">
                <a:latin typeface="Times New Roman"/>
                <a:ea typeface="Calibri"/>
                <a:cs typeface="Arial"/>
              </a:rPr>
              <a:t>     </a:t>
            </a:r>
            <a:r>
              <a:rPr lang="en-US" sz="6400" dirty="0" smtClean="0">
                <a:latin typeface="Times New Roman"/>
                <a:ea typeface="Calibri"/>
                <a:cs typeface="Arial"/>
              </a:rPr>
              <a:t> 2-  </a:t>
            </a:r>
            <a:r>
              <a:rPr lang="en-US" sz="6400" dirty="0">
                <a:latin typeface="Times New Roman"/>
                <a:ea typeface="Calibri"/>
                <a:cs typeface="Arial"/>
              </a:rPr>
              <a:t>transport layer,</a:t>
            </a:r>
          </a:p>
          <a:p>
            <a:pPr marL="109220" indent="0">
              <a:lnSpc>
                <a:spcPct val="150000"/>
              </a:lnSpc>
              <a:spcAft>
                <a:spcPts val="1000"/>
              </a:spcAft>
              <a:buNone/>
            </a:pPr>
            <a:r>
              <a:rPr lang="en-US" sz="6400" dirty="0">
                <a:latin typeface="Times New Roman"/>
                <a:ea typeface="Calibri"/>
                <a:cs typeface="Arial"/>
              </a:rPr>
              <a:t>       </a:t>
            </a:r>
            <a:r>
              <a:rPr lang="en-US" sz="6400" dirty="0" smtClean="0">
                <a:latin typeface="Times New Roman"/>
                <a:ea typeface="Calibri"/>
                <a:cs typeface="Arial"/>
              </a:rPr>
              <a:t>3- network </a:t>
            </a:r>
            <a:r>
              <a:rPr lang="en-US" sz="6400" dirty="0">
                <a:latin typeface="Times New Roman"/>
                <a:ea typeface="Calibri"/>
                <a:cs typeface="Arial"/>
              </a:rPr>
              <a:t>layer, </a:t>
            </a:r>
          </a:p>
          <a:p>
            <a:pPr marL="109220" indent="0">
              <a:lnSpc>
                <a:spcPct val="150000"/>
              </a:lnSpc>
              <a:spcAft>
                <a:spcPts val="1000"/>
              </a:spcAft>
              <a:buNone/>
            </a:pPr>
            <a:r>
              <a:rPr lang="en-US" sz="6400" dirty="0">
                <a:latin typeface="Times New Roman"/>
                <a:ea typeface="Calibri"/>
                <a:cs typeface="Arial"/>
              </a:rPr>
              <a:t>       </a:t>
            </a:r>
            <a:r>
              <a:rPr lang="en-US" sz="6400" dirty="0" smtClean="0">
                <a:latin typeface="Times New Roman"/>
                <a:ea typeface="Calibri"/>
                <a:cs typeface="Arial"/>
              </a:rPr>
              <a:t>4-  </a:t>
            </a:r>
            <a:r>
              <a:rPr lang="en-US" sz="6400" dirty="0">
                <a:latin typeface="Times New Roman"/>
                <a:ea typeface="Calibri"/>
                <a:cs typeface="Arial"/>
              </a:rPr>
              <a:t>link layer. </a:t>
            </a:r>
          </a:p>
          <a:p>
            <a:pPr marL="452120">
              <a:lnSpc>
                <a:spcPct val="150000"/>
              </a:lnSpc>
              <a:spcAft>
                <a:spcPts val="1000"/>
              </a:spcAft>
            </a:pPr>
            <a:r>
              <a:rPr lang="en-US" sz="5600" dirty="0" smtClean="0">
                <a:effectLst/>
                <a:latin typeface="Times New Roman"/>
                <a:ea typeface="Calibri"/>
                <a:cs typeface="Arial"/>
              </a:rPr>
              <a:t>The </a:t>
            </a:r>
            <a:r>
              <a:rPr lang="en-US" sz="5600" b="1" dirty="0" smtClean="0">
                <a:effectLst/>
                <a:latin typeface="Times New Roman"/>
                <a:ea typeface="Calibri"/>
                <a:cs typeface="Arial"/>
              </a:rPr>
              <a:t>application layer</a:t>
            </a:r>
            <a:r>
              <a:rPr lang="en-US" sz="5600" dirty="0" smtClean="0">
                <a:effectLst/>
                <a:latin typeface="Times New Roman"/>
                <a:ea typeface="Calibri"/>
                <a:cs typeface="Arial"/>
              </a:rPr>
              <a:t> handles the details of the particular application (e.g., FTP, TELNET, HTTP etc.). </a:t>
            </a:r>
          </a:p>
        </p:txBody>
      </p:sp>
      <p:sp>
        <p:nvSpPr>
          <p:cNvPr id="4" name="Slide Number Placeholder 3"/>
          <p:cNvSpPr>
            <a:spLocks noGrp="1"/>
          </p:cNvSpPr>
          <p:nvPr>
            <p:ph type="sldNum" sz="quarter" idx="12"/>
          </p:nvPr>
        </p:nvSpPr>
        <p:spPr/>
        <p:txBody>
          <a:bodyPr/>
          <a:lstStyle/>
          <a:p>
            <a:fld id="{0929C482-EC4F-4569-A44F-4F6B856B78D2}" type="slidenum">
              <a:rPr lang="id-ID" smtClean="0"/>
              <a:t>4</a:t>
            </a:fld>
            <a:endParaRPr lang="id-ID"/>
          </a:p>
        </p:txBody>
      </p:sp>
    </p:spTree>
    <p:extLst>
      <p:ext uri="{BB962C8B-B14F-4D97-AF65-F5344CB8AC3E}">
        <p14:creationId xmlns:p14="http://schemas.microsoft.com/office/powerpoint/2010/main" val="40445783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620000" cy="5996136"/>
          </a:xfrm>
        </p:spPr>
        <p:txBody>
          <a:bodyPr>
            <a:normAutofit/>
          </a:bodyPr>
          <a:lstStyle/>
          <a:p>
            <a:pPr marL="114300" lvl="0" indent="0">
              <a:buNone/>
            </a:pPr>
            <a:r>
              <a:rPr lang="en-US" sz="2400" b="1" dirty="0" smtClean="0">
                <a:solidFill>
                  <a:srgbClr val="0070C0"/>
                </a:solidFill>
                <a:latin typeface="Times New Roman"/>
                <a:ea typeface="Calibri"/>
                <a:cs typeface="Arial"/>
              </a:rPr>
              <a:t>2. Home Location Register (HLR):</a:t>
            </a:r>
            <a:r>
              <a:rPr lang="en-US" sz="2400" dirty="0" smtClean="0">
                <a:solidFill>
                  <a:srgbClr val="0070C0"/>
                </a:solidFill>
                <a:latin typeface="Times New Roman"/>
                <a:ea typeface="Calibri"/>
                <a:cs typeface="Arial"/>
              </a:rPr>
              <a:t>  </a:t>
            </a:r>
          </a:p>
          <a:p>
            <a:pPr marL="114300" lvl="0" indent="0">
              <a:buNone/>
            </a:pPr>
            <a:endParaRPr lang="en-US" sz="2400" dirty="0" smtClean="0">
              <a:solidFill>
                <a:srgbClr val="0070C0"/>
              </a:solidFill>
              <a:latin typeface="Times New Roman"/>
              <a:ea typeface="Calibri"/>
              <a:cs typeface="Arial"/>
            </a:endParaRPr>
          </a:p>
          <a:p>
            <a:pPr lvl="0">
              <a:buFont typeface="Wingdings" panose="05000000000000000000" pitchFamily="2" charset="2"/>
              <a:buChar char="ü"/>
            </a:pPr>
            <a:r>
              <a:rPr lang="en-US" sz="2100" dirty="0">
                <a:latin typeface="Times New Roman"/>
                <a:ea typeface="Calibri"/>
                <a:cs typeface="Arial"/>
              </a:rPr>
              <a:t> </a:t>
            </a:r>
            <a:r>
              <a:rPr lang="en-US" sz="2100" b="1" dirty="0">
                <a:solidFill>
                  <a:srgbClr val="00B050"/>
                </a:solidFill>
                <a:latin typeface="Times New Roman"/>
                <a:ea typeface="Calibri"/>
                <a:cs typeface="Arial"/>
              </a:rPr>
              <a:t>This database contains all the administrative information about each subscriber </a:t>
            </a:r>
            <a:r>
              <a:rPr lang="en-US" sz="2100" dirty="0">
                <a:latin typeface="Times New Roman"/>
                <a:ea typeface="Calibri"/>
                <a:cs typeface="Arial"/>
              </a:rPr>
              <a:t>along with their last known location. </a:t>
            </a:r>
          </a:p>
          <a:p>
            <a:pPr marL="114300" lvl="0" indent="0">
              <a:buNone/>
            </a:pPr>
            <a:r>
              <a:rPr lang="en-US" sz="2100" dirty="0">
                <a:latin typeface="Times New Roman"/>
                <a:ea typeface="Calibri"/>
                <a:cs typeface="Arial"/>
              </a:rPr>
              <a:t>In this way, the GSM network is able to route calls to the relevant base station for the MS. </a:t>
            </a:r>
          </a:p>
          <a:p>
            <a:pPr lvl="0">
              <a:buFont typeface="Wingdings" panose="05000000000000000000" pitchFamily="2" charset="2"/>
              <a:buChar char="ü"/>
            </a:pPr>
            <a:r>
              <a:rPr lang="en-US" sz="2100" dirty="0">
                <a:latin typeface="Times New Roman"/>
                <a:ea typeface="Calibri"/>
                <a:cs typeface="Arial"/>
              </a:rPr>
              <a:t>When a user switches on their phone, the phone registers with the network and from this it is possible to determine which BTS it communicates with so that incoming calls can be routed appropriately. </a:t>
            </a:r>
          </a:p>
          <a:p>
            <a:pPr lvl="0">
              <a:buFont typeface="Wingdings" panose="05000000000000000000" pitchFamily="2" charset="2"/>
              <a:buChar char="ü"/>
            </a:pPr>
            <a:r>
              <a:rPr lang="en-US" sz="2100" b="1" dirty="0">
                <a:solidFill>
                  <a:srgbClr val="00B050"/>
                </a:solidFill>
                <a:latin typeface="Times New Roman"/>
                <a:ea typeface="Calibri"/>
                <a:cs typeface="Arial"/>
              </a:rPr>
              <a:t>Even when the phone is not active (but switched on) it re-registers periodically to ensure that the network (HLR) is aware of its latest position. </a:t>
            </a:r>
          </a:p>
          <a:p>
            <a:pPr lvl="0">
              <a:buFont typeface="Wingdings" panose="05000000000000000000" pitchFamily="2" charset="2"/>
              <a:buChar char="ü"/>
            </a:pPr>
            <a:r>
              <a:rPr lang="en-US" sz="2100" dirty="0">
                <a:latin typeface="Times New Roman"/>
                <a:ea typeface="Calibri"/>
                <a:cs typeface="Arial"/>
              </a:rPr>
              <a:t>There is one HLR per network, although it may be distributed across various sub-</a:t>
            </a:r>
            <a:r>
              <a:rPr lang="en-US" sz="2100" dirty="0" err="1">
                <a:latin typeface="Times New Roman"/>
                <a:ea typeface="Calibri"/>
                <a:cs typeface="Arial"/>
              </a:rPr>
              <a:t>centres</a:t>
            </a:r>
            <a:r>
              <a:rPr lang="en-US" sz="2100" dirty="0">
                <a:latin typeface="Times New Roman"/>
                <a:ea typeface="Calibri"/>
                <a:cs typeface="Arial"/>
              </a:rPr>
              <a:t> to for operational reasons.</a:t>
            </a:r>
            <a:endParaRPr lang="id-ID" sz="2100" dirty="0">
              <a:latin typeface="Times New Roman"/>
              <a:ea typeface="Calibri"/>
              <a:cs typeface="Arial"/>
            </a:endParaRPr>
          </a:p>
          <a:p>
            <a:endParaRPr lang="id-ID" dirty="0"/>
          </a:p>
        </p:txBody>
      </p:sp>
    </p:spTree>
    <p:extLst>
      <p:ext uri="{BB962C8B-B14F-4D97-AF65-F5344CB8AC3E}">
        <p14:creationId xmlns:p14="http://schemas.microsoft.com/office/powerpoint/2010/main" val="1474780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7620000" cy="6284168"/>
          </a:xfrm>
        </p:spPr>
        <p:txBody>
          <a:bodyPr>
            <a:normAutofit/>
          </a:bodyPr>
          <a:lstStyle/>
          <a:p>
            <a:pPr marL="457200" lvl="0" indent="-457200" algn="just">
              <a:lnSpc>
                <a:spcPct val="150000"/>
              </a:lnSpc>
              <a:buAutoNum type="arabicPeriod" startAt="3"/>
            </a:pPr>
            <a:r>
              <a:rPr lang="en-US" sz="2400" b="1" dirty="0" smtClean="0">
                <a:solidFill>
                  <a:srgbClr val="0070C0"/>
                </a:solidFill>
                <a:latin typeface="Times New Roman"/>
                <a:ea typeface="Calibri"/>
                <a:cs typeface="Arial"/>
              </a:rPr>
              <a:t>Visitor </a:t>
            </a:r>
            <a:r>
              <a:rPr lang="en-US" sz="2400" b="1" dirty="0">
                <a:solidFill>
                  <a:srgbClr val="0070C0"/>
                </a:solidFill>
                <a:latin typeface="Times New Roman"/>
                <a:ea typeface="Calibri"/>
                <a:cs typeface="Arial"/>
              </a:rPr>
              <a:t>Location Register (VLR):</a:t>
            </a:r>
            <a:r>
              <a:rPr lang="en-US" sz="2400" dirty="0">
                <a:solidFill>
                  <a:srgbClr val="0070C0"/>
                </a:solidFill>
                <a:latin typeface="Times New Roman"/>
                <a:ea typeface="Calibri"/>
                <a:cs typeface="Arial"/>
              </a:rPr>
              <a:t> </a:t>
            </a:r>
            <a:endParaRPr lang="en-US" sz="2400" dirty="0" smtClean="0">
              <a:solidFill>
                <a:srgbClr val="0070C0"/>
              </a:solidFill>
              <a:latin typeface="Times New Roman"/>
              <a:ea typeface="Calibri"/>
              <a:cs typeface="Arial"/>
            </a:endParaRPr>
          </a:p>
          <a:p>
            <a:pPr marL="457200" lvl="0" indent="-457200" algn="just">
              <a:lnSpc>
                <a:spcPct val="150000"/>
              </a:lnSpc>
              <a:buFont typeface="Wingdings" panose="05000000000000000000" pitchFamily="2" charset="2"/>
              <a:buChar char="ü"/>
            </a:pPr>
            <a:r>
              <a:rPr lang="en-US" sz="2400" dirty="0" smtClean="0">
                <a:latin typeface="Times New Roman"/>
                <a:ea typeface="Calibri"/>
                <a:cs typeface="Arial"/>
              </a:rPr>
              <a:t> This </a:t>
            </a:r>
            <a:r>
              <a:rPr lang="en-US" sz="2400" dirty="0">
                <a:latin typeface="Times New Roman"/>
                <a:ea typeface="Calibri"/>
                <a:cs typeface="Arial"/>
              </a:rPr>
              <a:t>contains selected information from the HLR that enables the selected services for the individual subscriber to be provided. </a:t>
            </a:r>
            <a:endParaRPr lang="en-US" sz="2400" dirty="0" smtClean="0">
              <a:latin typeface="Times New Roman"/>
              <a:ea typeface="Calibri"/>
              <a:cs typeface="Arial"/>
            </a:endParaRPr>
          </a:p>
          <a:p>
            <a:pPr marL="457200" lvl="0" indent="-457200" algn="just">
              <a:lnSpc>
                <a:spcPct val="150000"/>
              </a:lnSpc>
              <a:buFont typeface="Wingdings" panose="05000000000000000000" pitchFamily="2" charset="2"/>
              <a:buChar char="ü"/>
            </a:pPr>
            <a:r>
              <a:rPr lang="en-US" sz="2400" dirty="0" smtClean="0">
                <a:latin typeface="Times New Roman"/>
                <a:ea typeface="Calibri"/>
                <a:cs typeface="Arial"/>
              </a:rPr>
              <a:t>The </a:t>
            </a:r>
            <a:r>
              <a:rPr lang="en-US" sz="2400" dirty="0">
                <a:latin typeface="Times New Roman"/>
                <a:ea typeface="Calibri"/>
                <a:cs typeface="Arial"/>
              </a:rPr>
              <a:t>VLR can be implemented as a separate entity, but it is commonly </a:t>
            </a:r>
            <a:r>
              <a:rPr lang="en-US" sz="2400" dirty="0" err="1">
                <a:latin typeface="Times New Roman"/>
                <a:ea typeface="Calibri"/>
                <a:cs typeface="Arial"/>
              </a:rPr>
              <a:t>realised</a:t>
            </a:r>
            <a:r>
              <a:rPr lang="en-US" sz="2400" dirty="0">
                <a:latin typeface="Times New Roman"/>
                <a:ea typeface="Calibri"/>
                <a:cs typeface="Arial"/>
              </a:rPr>
              <a:t> as an integral part of the MSC, rather than a separate entity. In this way access is made faster and more convenient.</a:t>
            </a:r>
            <a:endParaRPr lang="id-ID" sz="2000" dirty="0">
              <a:ea typeface="Calibri"/>
              <a:cs typeface="Arial"/>
            </a:endParaRPr>
          </a:p>
          <a:p>
            <a:endParaRPr lang="id-ID" dirty="0"/>
          </a:p>
        </p:txBody>
      </p:sp>
    </p:spTree>
    <p:extLst>
      <p:ext uri="{BB962C8B-B14F-4D97-AF65-F5344CB8AC3E}">
        <p14:creationId xmlns:p14="http://schemas.microsoft.com/office/powerpoint/2010/main" val="28946148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620000" cy="6068144"/>
          </a:xfrm>
        </p:spPr>
        <p:txBody>
          <a:bodyPr>
            <a:normAutofit lnSpcReduction="10000"/>
          </a:bodyPr>
          <a:lstStyle/>
          <a:p>
            <a:pPr marL="0" lvl="0" indent="0" algn="just">
              <a:lnSpc>
                <a:spcPct val="150000"/>
              </a:lnSpc>
              <a:buClr>
                <a:srgbClr val="A9A57C"/>
              </a:buClr>
              <a:buNone/>
            </a:pPr>
            <a:r>
              <a:rPr lang="en-US" sz="2000" b="1" dirty="0" smtClean="0">
                <a:solidFill>
                  <a:srgbClr val="2F2B20"/>
                </a:solidFill>
                <a:latin typeface="Times New Roman"/>
                <a:ea typeface="Calibri"/>
                <a:cs typeface="Arial"/>
              </a:rPr>
              <a:t>4.    </a:t>
            </a:r>
            <a:r>
              <a:rPr lang="en-US" sz="2000" b="1" dirty="0" smtClean="0">
                <a:solidFill>
                  <a:srgbClr val="0070C0"/>
                </a:solidFill>
                <a:latin typeface="Times New Roman"/>
                <a:ea typeface="Calibri"/>
                <a:cs typeface="Arial"/>
              </a:rPr>
              <a:t>Equipment </a:t>
            </a:r>
            <a:r>
              <a:rPr lang="en-US" sz="2000" b="1" dirty="0">
                <a:solidFill>
                  <a:srgbClr val="0070C0"/>
                </a:solidFill>
                <a:latin typeface="Times New Roman"/>
                <a:ea typeface="Calibri"/>
                <a:cs typeface="Arial"/>
              </a:rPr>
              <a:t>Identity Register (EIR):  </a:t>
            </a:r>
            <a:endParaRPr lang="en-US" sz="2000" b="1" dirty="0" smtClean="0">
              <a:solidFill>
                <a:srgbClr val="0070C0"/>
              </a:solidFill>
              <a:latin typeface="Times New Roman"/>
              <a:ea typeface="Calibri"/>
              <a:cs typeface="Arial"/>
            </a:endParaRPr>
          </a:p>
          <a:p>
            <a:pPr marL="457200" indent="-457200" algn="just">
              <a:lnSpc>
                <a:spcPct val="150000"/>
              </a:lnSpc>
              <a:buClr>
                <a:srgbClr val="A9A57C"/>
              </a:buClr>
              <a:buFont typeface="Wingdings" panose="05000000000000000000" pitchFamily="2" charset="2"/>
              <a:buChar char="ü"/>
            </a:pPr>
            <a:r>
              <a:rPr lang="en-US" sz="2000" b="1" dirty="0" smtClean="0">
                <a:solidFill>
                  <a:srgbClr val="2F2B20"/>
                </a:solidFill>
                <a:latin typeface="Times New Roman"/>
                <a:ea typeface="Calibri"/>
                <a:cs typeface="Arial"/>
              </a:rPr>
              <a:t> </a:t>
            </a:r>
            <a:r>
              <a:rPr lang="en-US" sz="2000" b="1" dirty="0">
                <a:solidFill>
                  <a:srgbClr val="0070C0"/>
                </a:solidFill>
                <a:latin typeface="Times New Roman"/>
                <a:ea typeface="Calibri"/>
                <a:cs typeface="Arial"/>
              </a:rPr>
              <a:t>The EIR is the entity that decides whether a given mobile equipment may be allowed onto the network. </a:t>
            </a:r>
            <a:endParaRPr lang="en-US" sz="2000" b="1" dirty="0" smtClean="0">
              <a:solidFill>
                <a:srgbClr val="0070C0"/>
              </a:solidFill>
              <a:latin typeface="Times New Roman"/>
              <a:ea typeface="Calibri"/>
              <a:cs typeface="Arial"/>
            </a:endParaRPr>
          </a:p>
          <a:p>
            <a:pPr marL="457200" indent="-457200" algn="just">
              <a:lnSpc>
                <a:spcPct val="150000"/>
              </a:lnSpc>
              <a:buClr>
                <a:srgbClr val="A9A57C"/>
              </a:buClr>
              <a:buFont typeface="Wingdings" panose="05000000000000000000" pitchFamily="2" charset="2"/>
              <a:buChar char="ü"/>
            </a:pPr>
            <a:r>
              <a:rPr lang="en-US" sz="2000" dirty="0" smtClean="0">
                <a:solidFill>
                  <a:srgbClr val="2F2B20"/>
                </a:solidFill>
                <a:latin typeface="Times New Roman"/>
                <a:ea typeface="Calibri"/>
                <a:cs typeface="Arial"/>
              </a:rPr>
              <a:t>Each </a:t>
            </a:r>
            <a:r>
              <a:rPr lang="en-US" sz="2000" dirty="0">
                <a:solidFill>
                  <a:srgbClr val="2F2B20"/>
                </a:solidFill>
                <a:latin typeface="Times New Roman"/>
                <a:ea typeface="Calibri"/>
                <a:cs typeface="Arial"/>
              </a:rPr>
              <a:t>mobile equipment has a number known as the International Mobile Equipment </a:t>
            </a:r>
            <a:r>
              <a:rPr lang="en-US" sz="2000" dirty="0" smtClean="0">
                <a:solidFill>
                  <a:srgbClr val="2F2B20"/>
                </a:solidFill>
                <a:latin typeface="Times New Roman"/>
                <a:ea typeface="Calibri"/>
                <a:cs typeface="Arial"/>
              </a:rPr>
              <a:t>Identity</a:t>
            </a:r>
            <a:r>
              <a:rPr lang="en-US" b="1" dirty="0">
                <a:solidFill>
                  <a:srgbClr val="2F2B20"/>
                </a:solidFill>
                <a:latin typeface="Times New Roman"/>
                <a:ea typeface="Calibri"/>
                <a:cs typeface="Arial"/>
              </a:rPr>
              <a:t> (</a:t>
            </a:r>
            <a:r>
              <a:rPr lang="en-US" b="1" dirty="0" smtClean="0">
                <a:solidFill>
                  <a:srgbClr val="2F2B20"/>
                </a:solidFill>
                <a:latin typeface="Times New Roman"/>
                <a:ea typeface="Calibri"/>
                <a:cs typeface="Arial"/>
              </a:rPr>
              <a:t>IMEI)</a:t>
            </a:r>
            <a:r>
              <a:rPr lang="en-US" sz="2000" dirty="0" smtClean="0">
                <a:solidFill>
                  <a:srgbClr val="2F2B20"/>
                </a:solidFill>
                <a:latin typeface="Times New Roman"/>
                <a:ea typeface="Calibri"/>
                <a:cs typeface="Arial"/>
              </a:rPr>
              <a:t> . </a:t>
            </a:r>
          </a:p>
          <a:p>
            <a:pPr marL="457200" indent="-457200" algn="just">
              <a:lnSpc>
                <a:spcPct val="150000"/>
              </a:lnSpc>
              <a:buClr>
                <a:srgbClr val="A9A57C"/>
              </a:buClr>
              <a:buFont typeface="Wingdings" panose="05000000000000000000" pitchFamily="2" charset="2"/>
              <a:buChar char="ü"/>
            </a:pPr>
            <a:r>
              <a:rPr lang="en-US" sz="2000" dirty="0" smtClean="0">
                <a:solidFill>
                  <a:srgbClr val="2F2B20"/>
                </a:solidFill>
                <a:latin typeface="Times New Roman"/>
                <a:ea typeface="Calibri"/>
                <a:cs typeface="Arial"/>
              </a:rPr>
              <a:t>This </a:t>
            </a:r>
            <a:r>
              <a:rPr lang="en-US" sz="2000" dirty="0">
                <a:solidFill>
                  <a:srgbClr val="2F2B20"/>
                </a:solidFill>
                <a:latin typeface="Times New Roman"/>
                <a:ea typeface="Calibri"/>
                <a:cs typeface="Arial"/>
              </a:rPr>
              <a:t>number, as mentioned above, is installed in the equipment and is checked by the network during registration. </a:t>
            </a:r>
            <a:endParaRPr lang="en-US" sz="2000" dirty="0" smtClean="0">
              <a:solidFill>
                <a:srgbClr val="2F2B20"/>
              </a:solidFill>
              <a:latin typeface="Times New Roman"/>
              <a:ea typeface="Calibri"/>
              <a:cs typeface="Arial"/>
            </a:endParaRPr>
          </a:p>
          <a:p>
            <a:pPr marL="457200" indent="-457200" algn="just">
              <a:lnSpc>
                <a:spcPct val="150000"/>
              </a:lnSpc>
              <a:buClr>
                <a:srgbClr val="0070C0"/>
              </a:buClr>
              <a:buFont typeface="Wingdings" panose="05000000000000000000" pitchFamily="2" charset="2"/>
              <a:buChar char="ü"/>
            </a:pPr>
            <a:r>
              <a:rPr lang="en-US" sz="2000" dirty="0" smtClean="0">
                <a:solidFill>
                  <a:srgbClr val="2F2B20"/>
                </a:solidFill>
                <a:latin typeface="Times New Roman"/>
                <a:ea typeface="Calibri"/>
                <a:cs typeface="Arial"/>
              </a:rPr>
              <a:t>Dependent </a:t>
            </a:r>
            <a:r>
              <a:rPr lang="en-US" sz="2000" dirty="0">
                <a:solidFill>
                  <a:srgbClr val="2F2B20"/>
                </a:solidFill>
                <a:latin typeface="Times New Roman"/>
                <a:ea typeface="Calibri"/>
                <a:cs typeface="Arial"/>
              </a:rPr>
              <a:t>upon the information held in the EIR, the mobile may be allocated one </a:t>
            </a:r>
            <a:r>
              <a:rPr lang="en-US" sz="2000" dirty="0">
                <a:solidFill>
                  <a:srgbClr val="0070C0"/>
                </a:solidFill>
                <a:latin typeface="Times New Roman"/>
                <a:ea typeface="Calibri"/>
                <a:cs typeface="Arial"/>
              </a:rPr>
              <a:t>of three states </a:t>
            </a:r>
            <a:r>
              <a:rPr lang="en-US" sz="2000" dirty="0" smtClean="0">
                <a:solidFill>
                  <a:srgbClr val="0070C0"/>
                </a:solidFill>
                <a:latin typeface="Times New Roman"/>
                <a:ea typeface="Calibri"/>
                <a:cs typeface="Arial"/>
              </a:rPr>
              <a:t>–</a:t>
            </a:r>
          </a:p>
          <a:p>
            <a:pPr marL="457200" indent="-457200" algn="just">
              <a:lnSpc>
                <a:spcPct val="150000"/>
              </a:lnSpc>
              <a:buClr>
                <a:srgbClr val="0070C0"/>
              </a:buClr>
              <a:buFont typeface="Wingdings" panose="05000000000000000000" pitchFamily="2" charset="2"/>
              <a:buChar char="§"/>
            </a:pPr>
            <a:r>
              <a:rPr lang="en-US" sz="2000" dirty="0" smtClean="0">
                <a:solidFill>
                  <a:srgbClr val="2F2B20"/>
                </a:solidFill>
                <a:latin typeface="Times New Roman"/>
                <a:ea typeface="Calibri"/>
                <a:cs typeface="Arial"/>
              </a:rPr>
              <a:t> </a:t>
            </a:r>
            <a:r>
              <a:rPr lang="en-US" sz="2000" dirty="0">
                <a:solidFill>
                  <a:srgbClr val="2F2B20"/>
                </a:solidFill>
                <a:latin typeface="Times New Roman"/>
                <a:ea typeface="Calibri"/>
                <a:cs typeface="Arial"/>
              </a:rPr>
              <a:t>allowed onto the network, </a:t>
            </a:r>
            <a:endParaRPr lang="en-US" sz="2000" dirty="0" smtClean="0">
              <a:solidFill>
                <a:srgbClr val="2F2B20"/>
              </a:solidFill>
              <a:latin typeface="Times New Roman"/>
              <a:ea typeface="Calibri"/>
              <a:cs typeface="Arial"/>
            </a:endParaRPr>
          </a:p>
          <a:p>
            <a:pPr marL="457200" indent="-457200" algn="just">
              <a:lnSpc>
                <a:spcPct val="150000"/>
              </a:lnSpc>
              <a:buClr>
                <a:srgbClr val="0070C0"/>
              </a:buClr>
              <a:buFont typeface="Wingdings" panose="05000000000000000000" pitchFamily="2" charset="2"/>
              <a:buChar char="§"/>
            </a:pPr>
            <a:r>
              <a:rPr lang="en-US" sz="2000" dirty="0" smtClean="0">
                <a:solidFill>
                  <a:srgbClr val="2F2B20"/>
                </a:solidFill>
                <a:latin typeface="Times New Roman"/>
                <a:ea typeface="Calibri"/>
                <a:cs typeface="Arial"/>
              </a:rPr>
              <a:t>barred </a:t>
            </a:r>
            <a:r>
              <a:rPr lang="en-US" sz="2000" dirty="0">
                <a:solidFill>
                  <a:srgbClr val="2F2B20"/>
                </a:solidFill>
                <a:latin typeface="Times New Roman"/>
                <a:ea typeface="Calibri"/>
                <a:cs typeface="Arial"/>
              </a:rPr>
              <a:t>access, </a:t>
            </a:r>
            <a:endParaRPr lang="en-US" sz="2000" dirty="0" smtClean="0">
              <a:solidFill>
                <a:srgbClr val="2F2B20"/>
              </a:solidFill>
              <a:latin typeface="Times New Roman"/>
              <a:ea typeface="Calibri"/>
              <a:cs typeface="Arial"/>
            </a:endParaRPr>
          </a:p>
          <a:p>
            <a:pPr marL="457200" indent="-457200" algn="just">
              <a:lnSpc>
                <a:spcPct val="150000"/>
              </a:lnSpc>
              <a:buClr>
                <a:srgbClr val="0070C0"/>
              </a:buClr>
              <a:buFont typeface="Wingdings" panose="05000000000000000000" pitchFamily="2" charset="2"/>
              <a:buChar char="§"/>
            </a:pPr>
            <a:r>
              <a:rPr lang="en-US" sz="2000" dirty="0" smtClean="0">
                <a:solidFill>
                  <a:srgbClr val="2F2B20"/>
                </a:solidFill>
                <a:latin typeface="Times New Roman"/>
                <a:ea typeface="Calibri"/>
                <a:cs typeface="Arial"/>
              </a:rPr>
              <a:t>or </a:t>
            </a:r>
            <a:r>
              <a:rPr lang="en-US" sz="2000" dirty="0">
                <a:solidFill>
                  <a:srgbClr val="2F2B20"/>
                </a:solidFill>
                <a:latin typeface="Times New Roman"/>
                <a:ea typeface="Calibri"/>
                <a:cs typeface="Arial"/>
              </a:rPr>
              <a:t>monitored in case its problems.</a:t>
            </a:r>
            <a:endParaRPr lang="id-ID" sz="1700" dirty="0">
              <a:solidFill>
                <a:srgbClr val="2F2B20"/>
              </a:solidFill>
              <a:ea typeface="Calibri"/>
              <a:cs typeface="Arial"/>
            </a:endParaRPr>
          </a:p>
          <a:p>
            <a:endParaRPr lang="id-ID" dirty="0"/>
          </a:p>
        </p:txBody>
      </p:sp>
    </p:spTree>
    <p:extLst>
      <p:ext uri="{BB962C8B-B14F-4D97-AF65-F5344CB8AC3E}">
        <p14:creationId xmlns:p14="http://schemas.microsoft.com/office/powerpoint/2010/main" val="41536186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7620000" cy="6284168"/>
          </a:xfrm>
        </p:spPr>
        <p:txBody>
          <a:bodyPr>
            <a:normAutofit fontScale="85000" lnSpcReduction="20000"/>
          </a:bodyPr>
          <a:lstStyle/>
          <a:p>
            <a:pPr marL="0" lvl="0" indent="0" algn="just">
              <a:lnSpc>
                <a:spcPct val="150000"/>
              </a:lnSpc>
              <a:buNone/>
            </a:pPr>
            <a:r>
              <a:rPr lang="en-US" sz="2400" b="1" dirty="0" smtClean="0">
                <a:latin typeface="Times New Roman"/>
                <a:ea typeface="Calibri"/>
                <a:cs typeface="Arial"/>
              </a:rPr>
              <a:t>5</a:t>
            </a:r>
            <a:r>
              <a:rPr lang="en-US" sz="2400" b="1" dirty="0" smtClean="0">
                <a:solidFill>
                  <a:srgbClr val="0070C0"/>
                </a:solidFill>
                <a:latin typeface="Times New Roman"/>
                <a:ea typeface="Calibri"/>
                <a:cs typeface="Arial"/>
              </a:rPr>
              <a:t>.  Authentication </a:t>
            </a:r>
            <a:r>
              <a:rPr lang="en-US" sz="2400" b="1" dirty="0">
                <a:solidFill>
                  <a:srgbClr val="0070C0"/>
                </a:solidFill>
                <a:latin typeface="Times New Roman"/>
                <a:ea typeface="Calibri"/>
                <a:cs typeface="Arial"/>
              </a:rPr>
              <a:t>Centre (</a:t>
            </a:r>
            <a:r>
              <a:rPr lang="en-US" sz="2400" b="1" dirty="0" err="1">
                <a:solidFill>
                  <a:srgbClr val="0070C0"/>
                </a:solidFill>
                <a:latin typeface="Times New Roman"/>
                <a:ea typeface="Calibri"/>
                <a:cs typeface="Arial"/>
              </a:rPr>
              <a:t>AuC</a:t>
            </a:r>
            <a:r>
              <a:rPr lang="en-US" sz="2400" b="1" dirty="0">
                <a:solidFill>
                  <a:srgbClr val="0070C0"/>
                </a:solidFill>
                <a:latin typeface="Times New Roman"/>
                <a:ea typeface="Calibri"/>
                <a:cs typeface="Arial"/>
              </a:rPr>
              <a:t>):</a:t>
            </a:r>
            <a:r>
              <a:rPr lang="en-US" sz="2400" dirty="0">
                <a:solidFill>
                  <a:srgbClr val="0070C0"/>
                </a:solidFill>
                <a:latin typeface="Times New Roman"/>
                <a:ea typeface="Calibri"/>
                <a:cs typeface="Arial"/>
              </a:rPr>
              <a:t>  </a:t>
            </a:r>
            <a:endParaRPr lang="en-US" sz="2400" dirty="0" smtClean="0">
              <a:solidFill>
                <a:srgbClr val="0070C0"/>
              </a:solidFill>
              <a:latin typeface="Times New Roman"/>
              <a:ea typeface="Calibri"/>
              <a:cs typeface="Arial"/>
            </a:endParaRPr>
          </a:p>
          <a:p>
            <a:pPr lvl="0" indent="-342900" algn="just">
              <a:lnSpc>
                <a:spcPct val="150000"/>
              </a:lnSpc>
              <a:buFont typeface="Wingdings" panose="05000000000000000000" pitchFamily="2" charset="2"/>
              <a:buChar char="ü"/>
            </a:pPr>
            <a:r>
              <a:rPr lang="en-US" sz="2400" dirty="0" smtClean="0">
                <a:latin typeface="Times New Roman"/>
                <a:ea typeface="Calibri"/>
                <a:cs typeface="Arial"/>
              </a:rPr>
              <a:t>The </a:t>
            </a:r>
            <a:r>
              <a:rPr lang="en-US" sz="2400" dirty="0" err="1">
                <a:latin typeface="Times New Roman"/>
                <a:ea typeface="Calibri"/>
                <a:cs typeface="Arial"/>
              </a:rPr>
              <a:t>AuC</a:t>
            </a:r>
            <a:r>
              <a:rPr lang="en-US" sz="2400" dirty="0">
                <a:latin typeface="Times New Roman"/>
                <a:ea typeface="Calibri"/>
                <a:cs typeface="Arial"/>
              </a:rPr>
              <a:t> is a protected database that contains the secret </a:t>
            </a:r>
            <a:r>
              <a:rPr lang="en-US" sz="2400" dirty="0" smtClean="0">
                <a:latin typeface="Times New Roman"/>
                <a:ea typeface="Calibri"/>
                <a:cs typeface="Arial"/>
              </a:rPr>
              <a:t>key</a:t>
            </a:r>
          </a:p>
          <a:p>
            <a:pPr lvl="0" indent="-342900" algn="just">
              <a:lnSpc>
                <a:spcPct val="150000"/>
              </a:lnSpc>
              <a:buFont typeface="Wingdings" panose="05000000000000000000" pitchFamily="2" charset="2"/>
              <a:buChar char="ü"/>
            </a:pPr>
            <a:r>
              <a:rPr lang="en-US" sz="2400" dirty="0" smtClean="0">
                <a:latin typeface="Times New Roman"/>
                <a:ea typeface="Calibri"/>
                <a:cs typeface="Arial"/>
              </a:rPr>
              <a:t> </a:t>
            </a:r>
            <a:r>
              <a:rPr lang="en-US" sz="2400" dirty="0">
                <a:latin typeface="Times New Roman"/>
                <a:ea typeface="Calibri"/>
                <a:cs typeface="Arial"/>
              </a:rPr>
              <a:t>also contained in the user's SIM card. </a:t>
            </a:r>
            <a:endParaRPr lang="en-US" sz="2400" dirty="0" smtClean="0">
              <a:latin typeface="Times New Roman"/>
              <a:ea typeface="Calibri"/>
              <a:cs typeface="Arial"/>
            </a:endParaRPr>
          </a:p>
          <a:p>
            <a:pPr lvl="0" indent="-342900" algn="just">
              <a:lnSpc>
                <a:spcPct val="150000"/>
              </a:lnSpc>
              <a:buFont typeface="Wingdings" panose="05000000000000000000" pitchFamily="2" charset="2"/>
              <a:buChar char="ü"/>
            </a:pPr>
            <a:r>
              <a:rPr lang="en-US" sz="2400" dirty="0" smtClean="0">
                <a:latin typeface="Times New Roman"/>
                <a:ea typeface="Calibri"/>
                <a:cs typeface="Arial"/>
              </a:rPr>
              <a:t>It </a:t>
            </a:r>
            <a:r>
              <a:rPr lang="en-US" sz="2400" dirty="0">
                <a:latin typeface="Times New Roman"/>
                <a:ea typeface="Calibri"/>
                <a:cs typeface="Arial"/>
              </a:rPr>
              <a:t>is used for authentication and for ciphering on the radio channel.</a:t>
            </a:r>
            <a:endParaRPr lang="id-ID" sz="2000" dirty="0">
              <a:ea typeface="Calibri"/>
              <a:cs typeface="Arial"/>
            </a:endParaRPr>
          </a:p>
          <a:p>
            <a:pPr algn="just">
              <a:lnSpc>
                <a:spcPct val="150000"/>
              </a:lnSpc>
              <a:spcAft>
                <a:spcPts val="0"/>
              </a:spcAft>
              <a:buFont typeface="Wingdings" panose="05000000000000000000" pitchFamily="2" charset="2"/>
              <a:buChar char="ü"/>
            </a:pPr>
            <a:r>
              <a:rPr lang="id-ID" sz="2400" dirty="0">
                <a:latin typeface="Times New Roman"/>
                <a:ea typeface="Calibri"/>
                <a:cs typeface="Arial"/>
              </a:rPr>
              <a:t> </a:t>
            </a:r>
            <a:endParaRPr lang="id-ID" sz="2000" dirty="0">
              <a:ea typeface="Calibri"/>
              <a:cs typeface="Arial"/>
            </a:endParaRPr>
          </a:p>
          <a:p>
            <a:pPr marL="0" lvl="0" indent="0" algn="just">
              <a:lnSpc>
                <a:spcPct val="150000"/>
              </a:lnSpc>
              <a:buNone/>
            </a:pPr>
            <a:r>
              <a:rPr lang="en-US" sz="2400" b="1" dirty="0" smtClean="0">
                <a:latin typeface="Times New Roman"/>
                <a:ea typeface="Calibri"/>
                <a:cs typeface="Arial"/>
              </a:rPr>
              <a:t>Gateway </a:t>
            </a:r>
            <a:r>
              <a:rPr lang="en-US" sz="2400" b="1" dirty="0">
                <a:latin typeface="Times New Roman"/>
                <a:ea typeface="Calibri"/>
                <a:cs typeface="Arial"/>
              </a:rPr>
              <a:t>Mobile Switching Centre (GMSC</a:t>
            </a:r>
            <a:r>
              <a:rPr lang="en-US" sz="2400" dirty="0">
                <a:latin typeface="Times New Roman"/>
                <a:ea typeface="Calibri"/>
                <a:cs typeface="Arial"/>
              </a:rPr>
              <a:t>):  </a:t>
            </a:r>
            <a:endParaRPr lang="en-US" sz="2400" dirty="0" smtClean="0">
              <a:latin typeface="Times New Roman"/>
              <a:ea typeface="Calibri"/>
              <a:cs typeface="Arial"/>
            </a:endParaRPr>
          </a:p>
          <a:p>
            <a:pPr lvl="0" indent="-342900" algn="just">
              <a:lnSpc>
                <a:spcPct val="150000"/>
              </a:lnSpc>
              <a:buFont typeface="Wingdings" panose="05000000000000000000" pitchFamily="2" charset="2"/>
              <a:buChar char="ü"/>
            </a:pPr>
            <a:r>
              <a:rPr lang="en-US" sz="2400" dirty="0" smtClean="0">
                <a:latin typeface="Times New Roman"/>
                <a:ea typeface="Calibri"/>
                <a:cs typeface="Arial"/>
              </a:rPr>
              <a:t> </a:t>
            </a:r>
            <a:r>
              <a:rPr lang="en-US" sz="2400" dirty="0">
                <a:solidFill>
                  <a:srgbClr val="FF0000"/>
                </a:solidFill>
                <a:latin typeface="Times New Roman"/>
                <a:ea typeface="Calibri"/>
                <a:cs typeface="Arial"/>
              </a:rPr>
              <a:t>The GMSC is the point to which a ME terminating call is initially routed, without any knowledge of the MS's location. </a:t>
            </a:r>
            <a:endParaRPr lang="en-US" sz="2400" dirty="0" smtClean="0">
              <a:solidFill>
                <a:srgbClr val="FF0000"/>
              </a:solidFill>
              <a:latin typeface="Times New Roman"/>
              <a:ea typeface="Calibri"/>
              <a:cs typeface="Arial"/>
            </a:endParaRPr>
          </a:p>
          <a:p>
            <a:pPr lvl="0" indent="-342900" algn="just">
              <a:lnSpc>
                <a:spcPct val="150000"/>
              </a:lnSpc>
              <a:buFont typeface="Wingdings" panose="05000000000000000000" pitchFamily="2" charset="2"/>
              <a:buChar char="ü"/>
            </a:pPr>
            <a:r>
              <a:rPr lang="en-US" sz="2400" dirty="0" smtClean="0">
                <a:latin typeface="Times New Roman"/>
                <a:ea typeface="Calibri"/>
                <a:cs typeface="Arial"/>
              </a:rPr>
              <a:t>The </a:t>
            </a:r>
            <a:r>
              <a:rPr lang="en-US" sz="2400" dirty="0">
                <a:latin typeface="Times New Roman"/>
                <a:ea typeface="Calibri"/>
                <a:cs typeface="Arial"/>
              </a:rPr>
              <a:t>GMSC is thus in charge of obtaining the MSRN (Mobile Station Roaming Number) </a:t>
            </a:r>
            <a:r>
              <a:rPr lang="en-US" sz="2400" dirty="0">
                <a:solidFill>
                  <a:srgbClr val="FF0000"/>
                </a:solidFill>
                <a:latin typeface="Times New Roman"/>
                <a:ea typeface="Calibri"/>
                <a:cs typeface="Arial"/>
              </a:rPr>
              <a:t>from the HLR based on the </a:t>
            </a:r>
            <a:r>
              <a:rPr lang="en-US" sz="2400" dirty="0">
                <a:latin typeface="Times New Roman"/>
                <a:ea typeface="Calibri"/>
                <a:cs typeface="Arial"/>
              </a:rPr>
              <a:t>MSISDN (Mobile Station ISDN number, the "directory number" of a MS) </a:t>
            </a:r>
            <a:r>
              <a:rPr lang="en-US" sz="2400" dirty="0">
                <a:solidFill>
                  <a:srgbClr val="FF0000"/>
                </a:solidFill>
                <a:latin typeface="Times New Roman"/>
                <a:ea typeface="Calibri"/>
                <a:cs typeface="Arial"/>
              </a:rPr>
              <a:t>and routing the call to the correct visited MSC. </a:t>
            </a:r>
            <a:endParaRPr lang="en-US" sz="2400" dirty="0" smtClean="0">
              <a:solidFill>
                <a:srgbClr val="FF0000"/>
              </a:solidFill>
              <a:latin typeface="Times New Roman"/>
              <a:ea typeface="Calibri"/>
              <a:cs typeface="Arial"/>
            </a:endParaRPr>
          </a:p>
          <a:p>
            <a:pPr lvl="0" indent="-342900" algn="just">
              <a:lnSpc>
                <a:spcPct val="150000"/>
              </a:lnSpc>
              <a:buFont typeface="Wingdings" panose="05000000000000000000" pitchFamily="2" charset="2"/>
              <a:buChar char="ü"/>
            </a:pPr>
            <a:r>
              <a:rPr lang="en-US" sz="2400" dirty="0" smtClean="0">
                <a:latin typeface="Times New Roman"/>
                <a:ea typeface="Calibri"/>
                <a:cs typeface="Arial"/>
              </a:rPr>
              <a:t>The </a:t>
            </a:r>
            <a:r>
              <a:rPr lang="en-US" sz="2400" dirty="0">
                <a:latin typeface="Times New Roman"/>
                <a:ea typeface="Calibri"/>
                <a:cs typeface="Arial"/>
              </a:rPr>
              <a:t>"MSC" part of the term GMSC is misleading, since the gateway operation does not require any linking to an MSC.</a:t>
            </a:r>
            <a:endParaRPr lang="id-ID" sz="2000" dirty="0">
              <a:ea typeface="Calibri"/>
              <a:cs typeface="Arial"/>
            </a:endParaRPr>
          </a:p>
          <a:p>
            <a:endParaRPr lang="id-ID" dirty="0"/>
          </a:p>
        </p:txBody>
      </p:sp>
    </p:spTree>
    <p:extLst>
      <p:ext uri="{BB962C8B-B14F-4D97-AF65-F5344CB8AC3E}">
        <p14:creationId xmlns:p14="http://schemas.microsoft.com/office/powerpoint/2010/main" val="14556111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7620000" cy="6140152"/>
          </a:xfrm>
        </p:spPr>
        <p:txBody>
          <a:bodyPr>
            <a:normAutofit lnSpcReduction="10000"/>
          </a:bodyPr>
          <a:lstStyle/>
          <a:p>
            <a:pPr marL="0" lvl="0" indent="0" algn="just">
              <a:lnSpc>
                <a:spcPct val="150000"/>
              </a:lnSpc>
              <a:buClr>
                <a:srgbClr val="A9A57C"/>
              </a:buClr>
              <a:buNone/>
            </a:pPr>
            <a:r>
              <a:rPr lang="en-US" sz="2000" b="1" dirty="0" smtClean="0">
                <a:latin typeface="Times New Roman"/>
                <a:ea typeface="Calibri"/>
                <a:cs typeface="Arial"/>
              </a:rPr>
              <a:t>   SMS </a:t>
            </a:r>
            <a:r>
              <a:rPr lang="en-US" sz="2000" b="1" dirty="0">
                <a:latin typeface="Times New Roman"/>
                <a:ea typeface="Calibri"/>
                <a:cs typeface="Arial"/>
              </a:rPr>
              <a:t>Gateway (SMS-G):   </a:t>
            </a:r>
            <a:endParaRPr lang="en-US" sz="2000" b="1" dirty="0" smtClean="0">
              <a:latin typeface="Times New Roman"/>
              <a:ea typeface="Calibri"/>
              <a:cs typeface="Arial"/>
            </a:endParaRPr>
          </a:p>
          <a:p>
            <a:pPr marL="457200" lvl="0" indent="-457200" algn="just">
              <a:lnSpc>
                <a:spcPct val="150000"/>
              </a:lnSpc>
              <a:buClr>
                <a:srgbClr val="A9A57C"/>
              </a:buClr>
              <a:buFont typeface="Wingdings" panose="05000000000000000000" pitchFamily="2" charset="2"/>
              <a:buChar char="ü"/>
            </a:pPr>
            <a:r>
              <a:rPr lang="en-US" sz="2000" dirty="0" smtClean="0">
                <a:latin typeface="Times New Roman"/>
                <a:ea typeface="Calibri"/>
                <a:cs typeface="Arial"/>
              </a:rPr>
              <a:t>The </a:t>
            </a:r>
            <a:r>
              <a:rPr lang="en-US" sz="2000" dirty="0">
                <a:latin typeface="Times New Roman"/>
                <a:ea typeface="Calibri"/>
                <a:cs typeface="Arial"/>
              </a:rPr>
              <a:t>SMS-G or SMS gateway is the term that is used to collectively describe the two Short Message Services Gateways defined in the GSM standards</a:t>
            </a:r>
            <a:r>
              <a:rPr lang="en-US" sz="2000" dirty="0" smtClean="0">
                <a:latin typeface="Times New Roman"/>
                <a:ea typeface="Calibri"/>
                <a:cs typeface="Arial"/>
              </a:rPr>
              <a:t>.</a:t>
            </a:r>
          </a:p>
          <a:p>
            <a:pPr marL="0" lvl="0" indent="0" algn="just">
              <a:lnSpc>
                <a:spcPct val="150000"/>
              </a:lnSpc>
              <a:buClr>
                <a:srgbClr val="A9A57C"/>
              </a:buClr>
              <a:buNone/>
            </a:pPr>
            <a:r>
              <a:rPr lang="en-US" sz="2000" dirty="0" smtClean="0">
                <a:latin typeface="Times New Roman"/>
                <a:ea typeface="Calibri"/>
                <a:cs typeface="Arial"/>
              </a:rPr>
              <a:t> </a:t>
            </a:r>
            <a:r>
              <a:rPr lang="en-US" sz="2000" dirty="0">
                <a:latin typeface="Times New Roman"/>
                <a:ea typeface="Calibri"/>
                <a:cs typeface="Arial"/>
              </a:rPr>
              <a:t>The two gateways handle messages directed in different directions</a:t>
            </a:r>
            <a:r>
              <a:rPr lang="en-US" sz="2000" dirty="0" smtClean="0">
                <a:latin typeface="Times New Roman"/>
                <a:ea typeface="Calibri"/>
                <a:cs typeface="Arial"/>
              </a:rPr>
              <a:t>.</a:t>
            </a:r>
          </a:p>
          <a:p>
            <a:pPr marL="457200" lvl="0" indent="-457200" algn="just">
              <a:lnSpc>
                <a:spcPct val="150000"/>
              </a:lnSpc>
              <a:buClr>
                <a:srgbClr val="A9A57C"/>
              </a:buClr>
              <a:buFont typeface="+mj-lt"/>
              <a:buAutoNum type="arabicPeriod"/>
            </a:pPr>
            <a:r>
              <a:rPr lang="en-US" sz="2000" dirty="0" smtClean="0">
                <a:latin typeface="Times New Roman"/>
                <a:ea typeface="Calibri"/>
                <a:cs typeface="Arial"/>
              </a:rPr>
              <a:t> </a:t>
            </a:r>
            <a:r>
              <a:rPr lang="en-US" sz="2000" dirty="0">
                <a:latin typeface="Times New Roman"/>
                <a:ea typeface="Calibri"/>
                <a:cs typeface="Arial"/>
              </a:rPr>
              <a:t>The SMS-GMSC (Short Message Service Gateway Mobile Switching Centre) is for </a:t>
            </a:r>
            <a:r>
              <a:rPr lang="en-US" sz="2000" dirty="0">
                <a:solidFill>
                  <a:srgbClr val="FF0000"/>
                </a:solidFill>
                <a:latin typeface="Times New Roman"/>
                <a:ea typeface="Calibri"/>
                <a:cs typeface="Arial"/>
              </a:rPr>
              <a:t>short messages being sent to an ME</a:t>
            </a:r>
            <a:r>
              <a:rPr lang="en-US" sz="2000" dirty="0" smtClean="0">
                <a:solidFill>
                  <a:srgbClr val="FF0000"/>
                </a:solidFill>
                <a:latin typeface="Times New Roman"/>
                <a:ea typeface="Calibri"/>
                <a:cs typeface="Arial"/>
              </a:rPr>
              <a:t>.</a:t>
            </a:r>
          </a:p>
          <a:p>
            <a:pPr marL="457200" lvl="0" indent="-457200" algn="just">
              <a:lnSpc>
                <a:spcPct val="150000"/>
              </a:lnSpc>
              <a:buClr>
                <a:srgbClr val="A9A57C"/>
              </a:buClr>
              <a:buFont typeface="+mj-lt"/>
              <a:buAutoNum type="arabicPeriod"/>
            </a:pPr>
            <a:r>
              <a:rPr lang="en-US" sz="2000" dirty="0" smtClean="0">
                <a:latin typeface="Times New Roman"/>
                <a:ea typeface="Calibri"/>
                <a:cs typeface="Arial"/>
              </a:rPr>
              <a:t> </a:t>
            </a:r>
            <a:r>
              <a:rPr lang="en-US" sz="2000" dirty="0">
                <a:latin typeface="Times New Roman"/>
                <a:ea typeface="Calibri"/>
                <a:cs typeface="Arial"/>
              </a:rPr>
              <a:t>The SMS-IWMSC (Short Message Service Inter-Working Mobile Switching Centre) is </a:t>
            </a:r>
            <a:r>
              <a:rPr lang="en-US" sz="2000" dirty="0">
                <a:solidFill>
                  <a:srgbClr val="FF0000"/>
                </a:solidFill>
                <a:latin typeface="Times New Roman"/>
                <a:ea typeface="Calibri"/>
                <a:cs typeface="Arial"/>
              </a:rPr>
              <a:t>used for short messages originated with a mobile on that network. </a:t>
            </a:r>
            <a:endParaRPr lang="en-US" sz="2000" dirty="0" smtClean="0">
              <a:solidFill>
                <a:srgbClr val="FF0000"/>
              </a:solidFill>
              <a:latin typeface="Times New Roman"/>
              <a:ea typeface="Calibri"/>
              <a:cs typeface="Arial"/>
            </a:endParaRPr>
          </a:p>
          <a:p>
            <a:pPr marL="0" lvl="0" indent="0" algn="just">
              <a:lnSpc>
                <a:spcPct val="150000"/>
              </a:lnSpc>
              <a:buClr>
                <a:srgbClr val="A9A57C"/>
              </a:buClr>
              <a:buNone/>
            </a:pPr>
            <a:r>
              <a:rPr lang="en-US" sz="2000" dirty="0" smtClean="0">
                <a:latin typeface="Times New Roman"/>
                <a:ea typeface="Calibri"/>
                <a:cs typeface="Arial"/>
              </a:rPr>
              <a:t>The </a:t>
            </a:r>
            <a:r>
              <a:rPr lang="en-US" sz="2000" dirty="0">
                <a:latin typeface="Times New Roman"/>
                <a:ea typeface="Calibri"/>
                <a:cs typeface="Arial"/>
              </a:rPr>
              <a:t>SMS-GMSC role is similar to that of the GMSC, whereas the SMS-IWMSC provides a fixed access point to the Short Message Service Centre.</a:t>
            </a:r>
            <a:endParaRPr lang="id-ID" sz="2000" dirty="0">
              <a:latin typeface="Times New Roman"/>
              <a:ea typeface="Calibri"/>
              <a:cs typeface="Arial"/>
            </a:endParaRPr>
          </a:p>
          <a:p>
            <a:endParaRPr lang="id-ID" sz="2000" dirty="0">
              <a:latin typeface="Times New Roman"/>
              <a:ea typeface="Calibri"/>
              <a:cs typeface="Arial"/>
            </a:endParaRPr>
          </a:p>
        </p:txBody>
      </p:sp>
    </p:spTree>
    <p:extLst>
      <p:ext uri="{BB962C8B-B14F-4D97-AF65-F5344CB8AC3E}">
        <p14:creationId xmlns:p14="http://schemas.microsoft.com/office/powerpoint/2010/main" val="31094830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lnSpc>
                <a:spcPct val="115000"/>
              </a:lnSpc>
              <a:spcBef>
                <a:spcPct val="20000"/>
              </a:spcBef>
            </a:pPr>
            <a:r>
              <a:rPr lang="en-US" sz="2700" b="1" dirty="0" smtClean="0">
                <a:solidFill>
                  <a:srgbClr val="675E47"/>
                </a:solidFill>
                <a:latin typeface="Times New Roman"/>
                <a:ea typeface="Calibri"/>
                <a:cs typeface="Arial"/>
              </a:rPr>
              <a:t>4.     OSS     </a:t>
            </a:r>
            <a:r>
              <a:rPr lang="en-US" sz="2700" b="1" dirty="0">
                <a:solidFill>
                  <a:srgbClr val="675E47"/>
                </a:solidFill>
                <a:latin typeface="Times New Roman"/>
                <a:ea typeface="Calibri"/>
                <a:cs typeface="Arial"/>
              </a:rPr>
              <a:t>(OPERATION SUPPORT SUBSYSTEM)</a:t>
            </a:r>
            <a:r>
              <a:rPr lang="id-ID" sz="2700" b="1" dirty="0">
                <a:solidFill>
                  <a:srgbClr val="675E47"/>
                </a:solidFill>
                <a:latin typeface="Times New Roman"/>
                <a:ea typeface="Calibri"/>
                <a:cs typeface="Arial"/>
              </a:rPr>
              <a:t/>
            </a:r>
            <a:br>
              <a:rPr lang="id-ID" sz="2700" b="1" dirty="0">
                <a:solidFill>
                  <a:srgbClr val="675E47"/>
                </a:solidFill>
                <a:latin typeface="Times New Roman"/>
                <a:ea typeface="Calibri"/>
                <a:cs typeface="Arial"/>
              </a:rPr>
            </a:br>
            <a:endParaRPr lang="id-ID" dirty="0"/>
          </a:p>
        </p:txBody>
      </p:sp>
      <p:sp>
        <p:nvSpPr>
          <p:cNvPr id="3" name="Content Placeholder 2"/>
          <p:cNvSpPr>
            <a:spLocks noGrp="1"/>
          </p:cNvSpPr>
          <p:nvPr>
            <p:ph idx="1"/>
          </p:nvPr>
        </p:nvSpPr>
        <p:spPr>
          <a:xfrm>
            <a:off x="395536" y="908720"/>
            <a:ext cx="7620000" cy="4800600"/>
          </a:xfrm>
        </p:spPr>
        <p:txBody>
          <a:bodyPr>
            <a:noAutofit/>
          </a:bodyPr>
          <a:lstStyle/>
          <a:p>
            <a:pPr marL="228600" indent="0">
              <a:lnSpc>
                <a:spcPct val="150000"/>
              </a:lnSpc>
              <a:spcAft>
                <a:spcPts val="0"/>
              </a:spcAft>
              <a:buNone/>
            </a:pPr>
            <a:r>
              <a:rPr lang="id-ID" sz="2400" dirty="0" smtClean="0">
                <a:latin typeface="Times New Roman"/>
                <a:ea typeface="Times New Roman"/>
                <a:cs typeface="Arial"/>
              </a:rPr>
              <a:t>It </a:t>
            </a:r>
            <a:r>
              <a:rPr lang="id-ID" sz="2400" dirty="0">
                <a:latin typeface="Times New Roman"/>
                <a:ea typeface="Times New Roman"/>
                <a:cs typeface="Arial"/>
              </a:rPr>
              <a:t>is the center for allthe operation and support by:</a:t>
            </a:r>
            <a:endParaRPr lang="id-ID" sz="2000" dirty="0">
              <a:ea typeface="Calibri"/>
              <a:cs typeface="Arial"/>
            </a:endParaRPr>
          </a:p>
          <a:p>
            <a:pPr lvl="0" indent="-342900">
              <a:lnSpc>
                <a:spcPct val="150000"/>
              </a:lnSpc>
              <a:buClr>
                <a:srgbClr val="FF0000"/>
              </a:buClr>
              <a:buFont typeface="+mj-lt"/>
              <a:buAutoNum type="arabicPeriod"/>
            </a:pPr>
            <a:r>
              <a:rPr lang="id-ID" sz="2400" dirty="0">
                <a:latin typeface="Times New Roman"/>
                <a:ea typeface="Times New Roman"/>
                <a:cs typeface="Arial"/>
              </a:rPr>
              <a:t>Planning The Network</a:t>
            </a:r>
            <a:endParaRPr lang="id-ID" sz="2000" dirty="0">
              <a:ea typeface="Calibri"/>
              <a:cs typeface="Arial"/>
            </a:endParaRPr>
          </a:p>
          <a:p>
            <a:pPr lvl="0" indent="-342900">
              <a:lnSpc>
                <a:spcPct val="150000"/>
              </a:lnSpc>
              <a:buClr>
                <a:srgbClr val="FF0000"/>
              </a:buClr>
              <a:buFont typeface="+mj-lt"/>
              <a:buAutoNum type="arabicPeriod"/>
            </a:pPr>
            <a:r>
              <a:rPr lang="id-ID" sz="2400" dirty="0">
                <a:latin typeface="Times New Roman"/>
                <a:ea typeface="Times New Roman"/>
                <a:cs typeface="Arial"/>
              </a:rPr>
              <a:t>Operating The Network</a:t>
            </a:r>
            <a:endParaRPr lang="id-ID" sz="2000" dirty="0">
              <a:ea typeface="Calibri"/>
              <a:cs typeface="Arial"/>
            </a:endParaRPr>
          </a:p>
          <a:p>
            <a:pPr lvl="0" indent="-342900">
              <a:lnSpc>
                <a:spcPct val="150000"/>
              </a:lnSpc>
              <a:buClr>
                <a:srgbClr val="FF0000"/>
              </a:buClr>
              <a:buFont typeface="+mj-lt"/>
              <a:buAutoNum type="arabicPeriod"/>
            </a:pPr>
            <a:r>
              <a:rPr lang="id-ID" sz="2400" dirty="0">
                <a:latin typeface="Times New Roman"/>
                <a:ea typeface="Times New Roman"/>
                <a:cs typeface="Arial"/>
              </a:rPr>
              <a:t>Maintainance The Network</a:t>
            </a:r>
            <a:endParaRPr lang="id-ID" sz="2000" dirty="0">
              <a:ea typeface="Calibri"/>
              <a:cs typeface="Arial"/>
            </a:endParaRPr>
          </a:p>
          <a:p>
            <a:pPr lvl="0" indent="-342900">
              <a:lnSpc>
                <a:spcPct val="150000"/>
              </a:lnSpc>
              <a:buClr>
                <a:srgbClr val="FF0000"/>
              </a:buClr>
              <a:buFont typeface="+mj-lt"/>
              <a:buAutoNum type="arabicPeriod"/>
            </a:pPr>
            <a:r>
              <a:rPr lang="id-ID" sz="2400" dirty="0">
                <a:latin typeface="Times New Roman"/>
                <a:ea typeface="Times New Roman"/>
                <a:cs typeface="Arial"/>
              </a:rPr>
              <a:t>Supervising The Network</a:t>
            </a:r>
            <a:endParaRPr lang="id-ID" sz="2000" dirty="0">
              <a:ea typeface="Calibri"/>
              <a:cs typeface="Arial"/>
            </a:endParaRPr>
          </a:p>
          <a:p>
            <a:pPr lvl="0" indent="-342900">
              <a:lnSpc>
                <a:spcPct val="150000"/>
              </a:lnSpc>
              <a:buClr>
                <a:srgbClr val="FF0000"/>
              </a:buClr>
              <a:buFont typeface="+mj-lt"/>
              <a:buAutoNum type="arabicPeriod"/>
            </a:pPr>
            <a:r>
              <a:rPr lang="id-ID" sz="2400" dirty="0">
                <a:latin typeface="Times New Roman"/>
                <a:ea typeface="Times New Roman"/>
                <a:cs typeface="Arial"/>
              </a:rPr>
              <a:t>Developing The Network</a:t>
            </a:r>
            <a:endParaRPr lang="id-ID" sz="2000" dirty="0">
              <a:ea typeface="Calibri"/>
              <a:cs typeface="Arial"/>
            </a:endParaRPr>
          </a:p>
          <a:p>
            <a:pPr marL="457200">
              <a:lnSpc>
                <a:spcPct val="150000"/>
              </a:lnSpc>
              <a:spcAft>
                <a:spcPts val="0"/>
              </a:spcAft>
            </a:pPr>
            <a:r>
              <a:rPr lang="id-ID" sz="2400" dirty="0">
                <a:latin typeface="Times New Roman"/>
                <a:ea typeface="Times New Roman"/>
                <a:cs typeface="Arial"/>
              </a:rPr>
              <a:t> And Implement the the operations and maintenance center (OMC)</a:t>
            </a:r>
            <a:endParaRPr lang="id-ID" sz="2000" dirty="0">
              <a:ea typeface="Calibri"/>
              <a:cs typeface="Arial"/>
            </a:endParaRPr>
          </a:p>
          <a:p>
            <a:pPr marL="457200">
              <a:lnSpc>
                <a:spcPct val="150000"/>
              </a:lnSpc>
              <a:spcAft>
                <a:spcPts val="0"/>
              </a:spcAft>
            </a:pPr>
            <a:r>
              <a:rPr lang="id-ID" sz="1400" b="1" dirty="0">
                <a:latin typeface="Times New Roman"/>
                <a:ea typeface="Calibri"/>
                <a:cs typeface="Arial"/>
              </a:rPr>
              <a:t> </a:t>
            </a:r>
            <a:endParaRPr lang="id-ID" sz="1200" dirty="0">
              <a:ea typeface="Calibri"/>
              <a:cs typeface="Arial"/>
            </a:endParaRPr>
          </a:p>
        </p:txBody>
      </p:sp>
    </p:spTree>
    <p:extLst>
      <p:ext uri="{BB962C8B-B14F-4D97-AF65-F5344CB8AC3E}">
        <p14:creationId xmlns:p14="http://schemas.microsoft.com/office/powerpoint/2010/main" val="299820777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620000" cy="6068144"/>
          </a:xfrm>
        </p:spPr>
        <p:txBody>
          <a:bodyPr/>
          <a:lstStyle/>
          <a:p>
            <a:pPr marL="540385">
              <a:lnSpc>
                <a:spcPct val="115000"/>
              </a:lnSpc>
              <a:spcAft>
                <a:spcPts val="1000"/>
              </a:spcAft>
              <a:buClr>
                <a:srgbClr val="A9A57C"/>
              </a:buClr>
            </a:pPr>
            <a:r>
              <a:rPr lang="id-ID" sz="2000" b="1" dirty="0">
                <a:solidFill>
                  <a:srgbClr val="2F2B20"/>
                </a:solidFill>
                <a:latin typeface="Times New Roman"/>
                <a:ea typeface="Times New Roman"/>
                <a:cs typeface="Arial"/>
              </a:rPr>
              <a:t>Operations And Maintenance Center (OMC) </a:t>
            </a:r>
            <a:endParaRPr lang="en-US" sz="2000" b="1" dirty="0" smtClean="0">
              <a:solidFill>
                <a:srgbClr val="2F2B20"/>
              </a:solidFill>
              <a:latin typeface="Times New Roman"/>
              <a:ea typeface="Times New Roman"/>
              <a:cs typeface="Arial"/>
            </a:endParaRPr>
          </a:p>
          <a:p>
            <a:pPr marL="540385">
              <a:lnSpc>
                <a:spcPct val="115000"/>
              </a:lnSpc>
              <a:spcAft>
                <a:spcPts val="1000"/>
              </a:spcAft>
              <a:buClr>
                <a:srgbClr val="A9A57C"/>
              </a:buClr>
            </a:pPr>
            <a:endParaRPr lang="en-US" sz="2000" b="1" dirty="0">
              <a:solidFill>
                <a:srgbClr val="2F2B20"/>
              </a:solidFill>
              <a:latin typeface="Times New Roman"/>
              <a:ea typeface="Times New Roman"/>
              <a:cs typeface="Arial"/>
            </a:endParaRPr>
          </a:p>
          <a:p>
            <a:pPr marL="540385">
              <a:lnSpc>
                <a:spcPct val="115000"/>
              </a:lnSpc>
              <a:spcAft>
                <a:spcPts val="1000"/>
              </a:spcAft>
              <a:buClr>
                <a:srgbClr val="A9A57C"/>
              </a:buClr>
            </a:pPr>
            <a:r>
              <a:rPr lang="id-ID" sz="1800" dirty="0" smtClean="0">
                <a:solidFill>
                  <a:srgbClr val="2F2B20"/>
                </a:solidFill>
                <a:latin typeface="Times New Roman"/>
                <a:ea typeface="Times New Roman"/>
                <a:cs typeface="Arial"/>
              </a:rPr>
              <a:t>is </a:t>
            </a:r>
            <a:r>
              <a:rPr lang="id-ID" sz="1800" dirty="0">
                <a:solidFill>
                  <a:srgbClr val="2F2B20"/>
                </a:solidFill>
                <a:latin typeface="Times New Roman"/>
                <a:ea typeface="Times New Roman"/>
                <a:cs typeface="Arial"/>
              </a:rPr>
              <a:t>connected to all equipment in the switching system and to the BSC. The implementation of </a:t>
            </a:r>
            <a:endParaRPr lang="en-US" sz="1800" dirty="0" smtClean="0">
              <a:solidFill>
                <a:srgbClr val="2F2B20"/>
              </a:solidFill>
              <a:latin typeface="Times New Roman"/>
              <a:ea typeface="Times New Roman"/>
              <a:cs typeface="Arial"/>
            </a:endParaRPr>
          </a:p>
          <a:p>
            <a:pPr marL="540385">
              <a:lnSpc>
                <a:spcPct val="115000"/>
              </a:lnSpc>
              <a:spcAft>
                <a:spcPts val="1000"/>
              </a:spcAft>
              <a:buClr>
                <a:srgbClr val="A9A57C"/>
              </a:buClr>
            </a:pPr>
            <a:r>
              <a:rPr lang="id-ID" sz="1800" dirty="0" smtClean="0">
                <a:solidFill>
                  <a:srgbClr val="2F2B20"/>
                </a:solidFill>
                <a:latin typeface="Times New Roman"/>
                <a:ea typeface="Times New Roman"/>
                <a:cs typeface="Arial"/>
              </a:rPr>
              <a:t>OMC </a:t>
            </a:r>
            <a:r>
              <a:rPr lang="id-ID" sz="1800" dirty="0">
                <a:solidFill>
                  <a:srgbClr val="2F2B20"/>
                </a:solidFill>
                <a:latin typeface="Times New Roman"/>
                <a:ea typeface="Times New Roman"/>
                <a:cs typeface="Arial"/>
              </a:rPr>
              <a:t>is called the operation and support system (OSS).</a:t>
            </a:r>
            <a:endParaRPr lang="id-ID" sz="1600" dirty="0">
              <a:solidFill>
                <a:srgbClr val="2F2B20"/>
              </a:solidFill>
              <a:ea typeface="Calibri"/>
              <a:cs typeface="Arial"/>
            </a:endParaRPr>
          </a:p>
          <a:p>
            <a:pPr marL="540385" lvl="0">
              <a:lnSpc>
                <a:spcPct val="115000"/>
              </a:lnSpc>
              <a:spcAft>
                <a:spcPts val="1000"/>
              </a:spcAft>
              <a:buClr>
                <a:srgbClr val="A9A57C"/>
              </a:buClr>
            </a:pPr>
            <a:r>
              <a:rPr lang="id-ID" sz="1800" dirty="0" smtClean="0">
                <a:solidFill>
                  <a:srgbClr val="2F2B20"/>
                </a:solidFill>
                <a:latin typeface="Times New Roman"/>
                <a:ea typeface="Times New Roman"/>
                <a:cs typeface="Arial"/>
              </a:rPr>
              <a:t>Here </a:t>
            </a:r>
            <a:r>
              <a:rPr lang="id-ID" sz="1800" dirty="0">
                <a:solidFill>
                  <a:srgbClr val="2F2B20"/>
                </a:solidFill>
                <a:latin typeface="Times New Roman"/>
                <a:ea typeface="Times New Roman"/>
                <a:cs typeface="Arial"/>
              </a:rPr>
              <a:t>are some of the OMC functions:</a:t>
            </a:r>
            <a:endParaRPr lang="id-ID" sz="1600" dirty="0">
              <a:solidFill>
                <a:srgbClr val="2F2B20"/>
              </a:solidFill>
              <a:ea typeface="Calibri"/>
              <a:cs typeface="Arial"/>
            </a:endParaRPr>
          </a:p>
          <a:p>
            <a:pPr lvl="0" indent="-342900">
              <a:lnSpc>
                <a:spcPct val="115000"/>
              </a:lnSpc>
              <a:spcAft>
                <a:spcPts val="1000"/>
              </a:spcAft>
              <a:buClr>
                <a:srgbClr val="A9A57C"/>
              </a:buClr>
              <a:buSzPts val="1000"/>
              <a:buFont typeface="Wingdings" panose="05000000000000000000" pitchFamily="2" charset="2"/>
              <a:buChar char="Ø"/>
              <a:tabLst>
                <a:tab pos="1530350" algn="l"/>
              </a:tabLst>
            </a:pPr>
            <a:r>
              <a:rPr lang="id-ID" sz="1800" dirty="0">
                <a:solidFill>
                  <a:srgbClr val="2F2B20"/>
                </a:solidFill>
                <a:latin typeface="Times New Roman"/>
                <a:ea typeface="Times New Roman"/>
                <a:cs typeface="Arial"/>
              </a:rPr>
              <a:t>Administration and commercial operation (subscription, end terminals, charging and statistics).</a:t>
            </a:r>
            <a:endParaRPr lang="id-ID" sz="1600" dirty="0">
              <a:solidFill>
                <a:srgbClr val="2F2B20"/>
              </a:solidFill>
              <a:ea typeface="Calibri"/>
              <a:cs typeface="Arial"/>
            </a:endParaRPr>
          </a:p>
          <a:p>
            <a:pPr lvl="0" indent="-342900">
              <a:lnSpc>
                <a:spcPct val="115000"/>
              </a:lnSpc>
              <a:spcAft>
                <a:spcPts val="1000"/>
              </a:spcAft>
              <a:buClr>
                <a:srgbClr val="A9A57C"/>
              </a:buClr>
              <a:buSzPts val="1000"/>
              <a:buFont typeface="Wingdings" panose="05000000000000000000" pitchFamily="2" charset="2"/>
              <a:buChar char="Ø"/>
              <a:tabLst>
                <a:tab pos="1530350" algn="l"/>
              </a:tabLst>
            </a:pPr>
            <a:r>
              <a:rPr lang="id-ID" sz="1800" dirty="0">
                <a:solidFill>
                  <a:srgbClr val="2F2B20"/>
                </a:solidFill>
                <a:latin typeface="Times New Roman"/>
                <a:ea typeface="Times New Roman"/>
                <a:cs typeface="Arial"/>
              </a:rPr>
              <a:t>Security Management.</a:t>
            </a:r>
            <a:endParaRPr lang="id-ID" sz="1600" dirty="0">
              <a:solidFill>
                <a:srgbClr val="2F2B20"/>
              </a:solidFill>
              <a:ea typeface="Calibri"/>
              <a:cs typeface="Arial"/>
            </a:endParaRPr>
          </a:p>
          <a:p>
            <a:pPr lvl="0" indent="-342900">
              <a:lnSpc>
                <a:spcPct val="115000"/>
              </a:lnSpc>
              <a:spcAft>
                <a:spcPts val="1000"/>
              </a:spcAft>
              <a:buClr>
                <a:srgbClr val="A9A57C"/>
              </a:buClr>
              <a:buSzPts val="1000"/>
              <a:buFont typeface="Wingdings" panose="05000000000000000000" pitchFamily="2" charset="2"/>
              <a:buChar char="Ø"/>
              <a:tabLst>
                <a:tab pos="1530350" algn="l"/>
              </a:tabLst>
            </a:pPr>
            <a:r>
              <a:rPr lang="id-ID" sz="1800" dirty="0">
                <a:solidFill>
                  <a:srgbClr val="2F2B20"/>
                </a:solidFill>
                <a:latin typeface="Times New Roman"/>
                <a:ea typeface="Times New Roman"/>
                <a:cs typeface="Arial"/>
              </a:rPr>
              <a:t>Network configuration, Operation and Performance Management.</a:t>
            </a:r>
            <a:endParaRPr lang="id-ID" sz="1600" dirty="0">
              <a:solidFill>
                <a:srgbClr val="2F2B20"/>
              </a:solidFill>
              <a:ea typeface="Calibri"/>
              <a:cs typeface="Arial"/>
            </a:endParaRPr>
          </a:p>
          <a:p>
            <a:pPr lvl="0" indent="-342900">
              <a:lnSpc>
                <a:spcPct val="115000"/>
              </a:lnSpc>
              <a:spcAft>
                <a:spcPts val="1000"/>
              </a:spcAft>
              <a:buClr>
                <a:srgbClr val="A9A57C"/>
              </a:buClr>
              <a:buSzPts val="1000"/>
              <a:buFont typeface="Wingdings" panose="05000000000000000000" pitchFamily="2" charset="2"/>
              <a:buChar char="Ø"/>
              <a:tabLst>
                <a:tab pos="1530350" algn="l"/>
              </a:tabLst>
            </a:pPr>
            <a:r>
              <a:rPr lang="id-ID" sz="1800" dirty="0">
                <a:solidFill>
                  <a:srgbClr val="2F2B20"/>
                </a:solidFill>
                <a:latin typeface="Times New Roman"/>
                <a:ea typeface="Times New Roman"/>
                <a:cs typeface="Arial"/>
              </a:rPr>
              <a:t>Maintenance Tasks.</a:t>
            </a:r>
            <a:endParaRPr lang="id-ID" sz="1600" dirty="0">
              <a:solidFill>
                <a:srgbClr val="2F2B20"/>
              </a:solidFill>
              <a:ea typeface="Calibri"/>
              <a:cs typeface="Arial"/>
            </a:endParaRPr>
          </a:p>
          <a:p>
            <a:pPr lvl="0">
              <a:buClr>
                <a:srgbClr val="A9A57C"/>
              </a:buClr>
            </a:pPr>
            <a:endParaRPr lang="id-ID" sz="1600" dirty="0">
              <a:solidFill>
                <a:srgbClr val="2F2B20"/>
              </a:solidFill>
            </a:endParaRPr>
          </a:p>
          <a:p>
            <a:endParaRPr lang="id-ID" dirty="0"/>
          </a:p>
        </p:txBody>
      </p:sp>
    </p:spTree>
    <p:extLst>
      <p:ext uri="{BB962C8B-B14F-4D97-AF65-F5344CB8AC3E}">
        <p14:creationId xmlns:p14="http://schemas.microsoft.com/office/powerpoint/2010/main" val="138676630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en-US" b="1" dirty="0" smtClean="0"/>
              <a:t>QUESTION</a:t>
            </a:r>
          </a:p>
          <a:p>
            <a:r>
              <a:rPr lang="en-US" b="1" dirty="0" smtClean="0">
                <a:solidFill>
                  <a:srgbClr val="FF0000"/>
                </a:solidFill>
              </a:rPr>
              <a:t>WHAT IS THE DEFFERENCE BETWEEN   </a:t>
            </a:r>
            <a:r>
              <a:rPr lang="id-ID" b="1" dirty="0" smtClean="0">
                <a:solidFill>
                  <a:srgbClr val="FF0000"/>
                </a:solidFill>
              </a:rPr>
              <a:t>GSM </a:t>
            </a:r>
            <a:r>
              <a:rPr lang="en-US" b="1" dirty="0">
                <a:solidFill>
                  <a:srgbClr val="FF0000"/>
                </a:solidFill>
              </a:rPr>
              <a:t>,</a:t>
            </a:r>
            <a:r>
              <a:rPr lang="id-ID" b="1" dirty="0" smtClean="0">
                <a:solidFill>
                  <a:srgbClr val="FF0000"/>
                </a:solidFill>
              </a:rPr>
              <a:t>CDMA </a:t>
            </a:r>
            <a:r>
              <a:rPr lang="en-US" b="1" dirty="0" smtClean="0">
                <a:solidFill>
                  <a:srgbClr val="FF0000"/>
                </a:solidFill>
              </a:rPr>
              <a:t>,</a:t>
            </a:r>
            <a:r>
              <a:rPr lang="id-ID" b="1" dirty="0" smtClean="0">
                <a:solidFill>
                  <a:srgbClr val="FF0000"/>
                </a:solidFill>
              </a:rPr>
              <a:t>WCDMA</a:t>
            </a:r>
            <a:r>
              <a:rPr lang="en-US" b="1" dirty="0" smtClean="0">
                <a:solidFill>
                  <a:srgbClr val="FF0000"/>
                </a:solidFill>
              </a:rPr>
              <a:t>?</a:t>
            </a:r>
            <a:endParaRPr lang="id-ID" b="1" dirty="0">
              <a:solidFill>
                <a:srgbClr val="FF0000"/>
              </a:solidFill>
            </a:endParaRPr>
          </a:p>
          <a:p>
            <a:endParaRPr lang="id-ID" dirty="0"/>
          </a:p>
        </p:txBody>
      </p:sp>
    </p:spTree>
    <p:extLst>
      <p:ext uri="{BB962C8B-B14F-4D97-AF65-F5344CB8AC3E}">
        <p14:creationId xmlns:p14="http://schemas.microsoft.com/office/powerpoint/2010/main" val="88288354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4800" b="1" dirty="0">
                <a:ea typeface="Times New Roman"/>
                <a:cs typeface="Times New Roman"/>
              </a:rPr>
              <a:t>GSM Operations </a:t>
            </a:r>
            <a:endParaRPr lang="id-ID" dirty="0"/>
          </a:p>
        </p:txBody>
      </p:sp>
      <p:sp>
        <p:nvSpPr>
          <p:cNvPr id="3" name="Content Placeholder 2"/>
          <p:cNvSpPr>
            <a:spLocks noGrp="1"/>
          </p:cNvSpPr>
          <p:nvPr>
            <p:ph idx="1"/>
          </p:nvPr>
        </p:nvSpPr>
        <p:spPr/>
        <p:txBody>
          <a:bodyPr>
            <a:normAutofit fontScale="55000" lnSpcReduction="20000"/>
          </a:bodyPr>
          <a:lstStyle/>
          <a:p>
            <a:pPr marL="0" indent="0">
              <a:lnSpc>
                <a:spcPct val="115000"/>
              </a:lnSpc>
              <a:spcAft>
                <a:spcPts val="1000"/>
              </a:spcAft>
              <a:buNone/>
            </a:pPr>
            <a:r>
              <a:rPr lang="en-US" sz="2800" b="1" dirty="0">
                <a:latin typeface="Times New Roman"/>
                <a:ea typeface="Calibri"/>
                <a:cs typeface="Arial"/>
              </a:rPr>
              <a:t>Mobile Phone to Public Switched Telephone Network (PSTN) </a:t>
            </a:r>
            <a:endParaRPr lang="id-ID" sz="2000" dirty="0">
              <a:ea typeface="Calibri"/>
              <a:cs typeface="Arial"/>
            </a:endParaRPr>
          </a:p>
          <a:p>
            <a:pPr marL="457200" indent="0" algn="just">
              <a:lnSpc>
                <a:spcPct val="150000"/>
              </a:lnSpc>
              <a:spcAft>
                <a:spcPts val="0"/>
              </a:spcAft>
              <a:buNone/>
            </a:pPr>
            <a:r>
              <a:rPr lang="id-ID" sz="2400" dirty="0">
                <a:latin typeface="Times New Roman"/>
                <a:cs typeface="Arial"/>
              </a:rPr>
              <a:t>When a mobile subscriber makes a call to a PSTN telephone subscriber, the following sequence of events takes place: </a:t>
            </a:r>
            <a:endParaRPr lang="id-ID" dirty="0"/>
          </a:p>
          <a:p>
            <a:pPr marL="457200" indent="0" algn="just">
              <a:lnSpc>
                <a:spcPct val="150000"/>
              </a:lnSpc>
              <a:spcAft>
                <a:spcPts val="0"/>
              </a:spcAft>
              <a:buNone/>
            </a:pPr>
            <a:r>
              <a:rPr lang="id-ID" sz="2400" dirty="0">
                <a:latin typeface="Times New Roman"/>
                <a:cs typeface="Arial"/>
              </a:rPr>
              <a:t> </a:t>
            </a:r>
            <a:endParaRPr lang="id-ID" dirty="0"/>
          </a:p>
          <a:p>
            <a:pPr marL="457200" indent="0" algn="just">
              <a:lnSpc>
                <a:spcPct val="150000"/>
              </a:lnSpc>
              <a:spcAft>
                <a:spcPts val="0"/>
              </a:spcAft>
              <a:buNone/>
            </a:pPr>
            <a:r>
              <a:rPr lang="id-ID" sz="2400" dirty="0">
                <a:latin typeface="Times New Roman"/>
                <a:cs typeface="Arial"/>
              </a:rPr>
              <a:t>1. The MSC/VLR receives the message of a call request. </a:t>
            </a:r>
            <a:endParaRPr lang="id-ID" dirty="0"/>
          </a:p>
          <a:p>
            <a:pPr marL="177165" indent="0" algn="just">
              <a:lnSpc>
                <a:spcPct val="150000"/>
              </a:lnSpc>
              <a:spcAft>
                <a:spcPts val="0"/>
              </a:spcAft>
              <a:buNone/>
            </a:pPr>
            <a:r>
              <a:rPr lang="id-ID" sz="2400" dirty="0">
                <a:latin typeface="Times New Roman"/>
                <a:cs typeface="Arial"/>
              </a:rPr>
              <a:t>2. The MSC/VLR checks if the mobile station is authorized to access the network. If so, the mobile station is activated. If the mobile station is not authorized, then the service will be denied.</a:t>
            </a:r>
            <a:endParaRPr lang="id-ID" dirty="0"/>
          </a:p>
          <a:p>
            <a:pPr marL="457200" indent="0" algn="just">
              <a:lnSpc>
                <a:spcPct val="150000"/>
              </a:lnSpc>
              <a:spcAft>
                <a:spcPts val="0"/>
              </a:spcAft>
              <a:buNone/>
            </a:pPr>
            <a:r>
              <a:rPr lang="id-ID" sz="2400" dirty="0">
                <a:latin typeface="Times New Roman"/>
                <a:cs typeface="Arial"/>
              </a:rPr>
              <a:t> 3. MSC/VLR analyzes the number and initiates a call setup with the PSTN.</a:t>
            </a:r>
            <a:endParaRPr lang="id-ID" dirty="0"/>
          </a:p>
          <a:p>
            <a:pPr marL="163195" indent="0" algn="just">
              <a:lnSpc>
                <a:spcPct val="150000"/>
              </a:lnSpc>
              <a:spcAft>
                <a:spcPts val="0"/>
              </a:spcAft>
              <a:buNone/>
            </a:pPr>
            <a:r>
              <a:rPr lang="id-ID" sz="2400" dirty="0">
                <a:latin typeface="Times New Roman"/>
                <a:cs typeface="Arial"/>
              </a:rPr>
              <a:t> 4. MSC/VLR asks the corresponding BSC to allocate a traffic channel (a radio channel and a timeslot</a:t>
            </a:r>
            <a:r>
              <a:rPr lang="id-ID" sz="2400" dirty="0" smtClean="0">
                <a:latin typeface="Times New Roman"/>
                <a:cs typeface="Arial"/>
              </a:rPr>
              <a:t>).</a:t>
            </a:r>
            <a:endParaRPr lang="id-ID" dirty="0"/>
          </a:p>
        </p:txBody>
      </p:sp>
    </p:spTree>
    <p:extLst>
      <p:ext uri="{BB962C8B-B14F-4D97-AF65-F5344CB8AC3E}">
        <p14:creationId xmlns:p14="http://schemas.microsoft.com/office/powerpoint/2010/main" val="110570435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marL="163195" lvl="0" indent="0" algn="just">
              <a:lnSpc>
                <a:spcPct val="150000"/>
              </a:lnSpc>
              <a:buClr>
                <a:srgbClr val="A9A57C"/>
              </a:buClr>
              <a:buNone/>
            </a:pPr>
            <a:r>
              <a:rPr lang="id-ID" sz="1700" dirty="0">
                <a:latin typeface="Times New Roman"/>
                <a:cs typeface="Arial"/>
              </a:rPr>
              <a:t> 5. The BSC allocates the traffic channel and passes the information to the mobile station. </a:t>
            </a:r>
          </a:p>
          <a:p>
            <a:pPr marL="457200" lvl="0" indent="0" algn="just">
              <a:lnSpc>
                <a:spcPct val="150000"/>
              </a:lnSpc>
              <a:buClr>
                <a:srgbClr val="A9A57C"/>
              </a:buClr>
              <a:buNone/>
            </a:pPr>
            <a:r>
              <a:rPr lang="id-ID" sz="1700" dirty="0">
                <a:latin typeface="Times New Roman"/>
                <a:cs typeface="Arial"/>
              </a:rPr>
              <a:t>6. The called party answers the call and the conversation takes place. </a:t>
            </a:r>
          </a:p>
          <a:p>
            <a:pPr marL="163195" lvl="0" indent="0" algn="just">
              <a:lnSpc>
                <a:spcPct val="150000"/>
              </a:lnSpc>
              <a:buClr>
                <a:srgbClr val="A9A57C"/>
              </a:buClr>
              <a:buNone/>
            </a:pPr>
            <a:r>
              <a:rPr lang="id-ID" sz="1700" dirty="0">
                <a:latin typeface="Times New Roman"/>
                <a:cs typeface="Arial"/>
              </a:rPr>
              <a:t>7. The </a:t>
            </a:r>
            <a:r>
              <a:rPr lang="id-ID" sz="1700" dirty="0">
                <a:solidFill>
                  <a:srgbClr val="FF0000"/>
                </a:solidFill>
                <a:latin typeface="Times New Roman"/>
                <a:cs typeface="Arial"/>
              </a:rPr>
              <a:t>mobile station keeps on taking </a:t>
            </a:r>
            <a:r>
              <a:rPr lang="id-ID" sz="1700" dirty="0">
                <a:latin typeface="Times New Roman"/>
                <a:cs typeface="Arial"/>
              </a:rPr>
              <a:t>measurements of the radio channels in the present cell and the neighboring cells and passes the information to the BSC. The BSC decides if a handover is required. If so, a new traffic channel is allocated to the mobile station and the handover takes place. If handover is not required, the mobile station continues to transmit in the same frequency. </a:t>
            </a:r>
          </a:p>
          <a:p>
            <a:pPr marL="114300" lvl="0" indent="0">
              <a:buClr>
                <a:srgbClr val="A9A57C"/>
              </a:buClr>
              <a:buNone/>
            </a:pPr>
            <a:endParaRPr lang="id-ID" sz="1700" dirty="0">
              <a:latin typeface="Times New Roman"/>
              <a:cs typeface="Arial"/>
            </a:endParaRPr>
          </a:p>
          <a:p>
            <a:pPr marL="114300" indent="0">
              <a:buNone/>
            </a:pPr>
            <a:endParaRPr lang="id-ID" dirty="0"/>
          </a:p>
        </p:txBody>
      </p:sp>
    </p:spTree>
    <p:extLst>
      <p:ext uri="{BB962C8B-B14F-4D97-AF65-F5344CB8AC3E}">
        <p14:creationId xmlns:p14="http://schemas.microsoft.com/office/powerpoint/2010/main" val="2261172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836712"/>
            <a:ext cx="8651304" cy="6225555"/>
          </a:xfrm>
        </p:spPr>
        <p:txBody>
          <a:bodyPr>
            <a:normAutofit/>
          </a:bodyPr>
          <a:lstStyle/>
          <a:p>
            <a:pPr marL="452120">
              <a:lnSpc>
                <a:spcPct val="150000"/>
              </a:lnSpc>
              <a:spcAft>
                <a:spcPts val="1000"/>
              </a:spcAft>
            </a:pPr>
            <a:r>
              <a:rPr lang="en-US" sz="2500" b="1" dirty="0">
                <a:latin typeface="Times New Roman"/>
                <a:ea typeface="Calibri"/>
                <a:cs typeface="Arial"/>
              </a:rPr>
              <a:t>The transport layer </a:t>
            </a:r>
            <a:r>
              <a:rPr lang="en-US" sz="2500" b="1" dirty="0" smtClean="0">
                <a:latin typeface="Times New Roman"/>
                <a:ea typeface="Calibri"/>
                <a:cs typeface="Arial"/>
              </a:rPr>
              <a:t>:</a:t>
            </a:r>
            <a:r>
              <a:rPr lang="en-US" sz="2500" dirty="0" smtClean="0">
                <a:latin typeface="Times New Roman"/>
                <a:ea typeface="Calibri"/>
                <a:cs typeface="Arial"/>
              </a:rPr>
              <a:t>provides </a:t>
            </a:r>
            <a:r>
              <a:rPr lang="en-US" sz="2500" dirty="0">
                <a:latin typeface="Times New Roman"/>
                <a:ea typeface="Calibri"/>
                <a:cs typeface="Arial"/>
              </a:rPr>
              <a:t>a flow of data between two Internet nodes. </a:t>
            </a:r>
            <a:endParaRPr lang="en-US" sz="2500" dirty="0" smtClean="0">
              <a:latin typeface="Times New Roman"/>
              <a:ea typeface="Calibri"/>
              <a:cs typeface="Arial"/>
            </a:endParaRPr>
          </a:p>
          <a:p>
            <a:pPr marL="452120">
              <a:lnSpc>
                <a:spcPct val="150000"/>
              </a:lnSpc>
              <a:spcAft>
                <a:spcPts val="1000"/>
              </a:spcAft>
            </a:pPr>
            <a:r>
              <a:rPr lang="en-US" sz="2500" dirty="0" smtClean="0">
                <a:latin typeface="Times New Roman"/>
                <a:ea typeface="Calibri"/>
                <a:cs typeface="Arial"/>
              </a:rPr>
              <a:t>There </a:t>
            </a:r>
            <a:r>
              <a:rPr lang="en-US" sz="2500" dirty="0">
                <a:latin typeface="Times New Roman"/>
                <a:ea typeface="Calibri"/>
                <a:cs typeface="Arial"/>
              </a:rPr>
              <a:t>are two widely used transport layer protocols on the Internet: </a:t>
            </a:r>
          </a:p>
          <a:p>
            <a:pPr marL="635000" indent="-457200">
              <a:lnSpc>
                <a:spcPct val="150000"/>
              </a:lnSpc>
              <a:spcAft>
                <a:spcPts val="1000"/>
              </a:spcAft>
              <a:buFont typeface="+mj-lt"/>
              <a:buAutoNum type="arabicPeriod"/>
            </a:pPr>
            <a:r>
              <a:rPr lang="en-US" b="1" dirty="0" smtClean="0">
                <a:effectLst/>
                <a:latin typeface="Times New Roman"/>
                <a:ea typeface="Calibri"/>
                <a:cs typeface="Arial"/>
              </a:rPr>
              <a:t>TCP </a:t>
            </a:r>
            <a:r>
              <a:rPr lang="en-US" dirty="0" smtClean="0">
                <a:effectLst/>
                <a:latin typeface="Times New Roman"/>
                <a:ea typeface="Calibri"/>
                <a:cs typeface="Arial"/>
              </a:rPr>
              <a:t>(Transmission Control Protocol)  :</a:t>
            </a:r>
            <a:r>
              <a:rPr lang="en-US" dirty="0" smtClean="0">
                <a:latin typeface="Times New Roman"/>
                <a:ea typeface="Calibri"/>
                <a:cs typeface="Arial"/>
              </a:rPr>
              <a:t>provides </a:t>
            </a:r>
            <a:r>
              <a:rPr lang="en-US" dirty="0">
                <a:latin typeface="Times New Roman"/>
                <a:ea typeface="Calibri"/>
                <a:cs typeface="Arial"/>
              </a:rPr>
              <a:t>a reliable flow of data between two nodes by maintaining a connection-oriented environment.</a:t>
            </a:r>
            <a:endParaRPr lang="en-US" dirty="0" smtClean="0">
              <a:effectLst/>
              <a:latin typeface="Times New Roman"/>
              <a:ea typeface="Calibri"/>
              <a:cs typeface="Arial"/>
            </a:endParaRPr>
          </a:p>
          <a:p>
            <a:pPr marL="635000" indent="-457200">
              <a:lnSpc>
                <a:spcPct val="150000"/>
              </a:lnSpc>
              <a:spcAft>
                <a:spcPts val="1000"/>
              </a:spcAft>
              <a:buFont typeface="+mj-lt"/>
              <a:buAutoNum type="arabicPeriod"/>
            </a:pPr>
            <a:r>
              <a:rPr lang="en-US" b="1" dirty="0" smtClean="0">
                <a:effectLst/>
                <a:latin typeface="Times New Roman"/>
                <a:ea typeface="Calibri"/>
                <a:cs typeface="Arial"/>
              </a:rPr>
              <a:t>UDP</a:t>
            </a:r>
            <a:r>
              <a:rPr lang="en-US" dirty="0" smtClean="0">
                <a:effectLst/>
                <a:latin typeface="Times New Roman"/>
                <a:ea typeface="Calibri"/>
                <a:cs typeface="Arial"/>
              </a:rPr>
              <a:t> (User Datagram Protocol) : provides an unreliable and connectionless datagram service. </a:t>
            </a:r>
          </a:p>
        </p:txBody>
      </p:sp>
      <p:sp>
        <p:nvSpPr>
          <p:cNvPr id="2" name="Slide Number Placeholder 1"/>
          <p:cNvSpPr>
            <a:spLocks noGrp="1"/>
          </p:cNvSpPr>
          <p:nvPr>
            <p:ph type="sldNum" sz="quarter" idx="12"/>
          </p:nvPr>
        </p:nvSpPr>
        <p:spPr/>
        <p:txBody>
          <a:bodyPr/>
          <a:lstStyle/>
          <a:p>
            <a:fld id="{0929C482-EC4F-4569-A44F-4F6B856B78D2}" type="slidenum">
              <a:rPr lang="id-ID" smtClean="0"/>
              <a:t>5</a:t>
            </a:fld>
            <a:endParaRPr lang="id-ID"/>
          </a:p>
        </p:txBody>
      </p:sp>
    </p:spTree>
    <p:extLst>
      <p:ext uri="{BB962C8B-B14F-4D97-AF65-F5344CB8AC3E}">
        <p14:creationId xmlns:p14="http://schemas.microsoft.com/office/powerpoint/2010/main" val="59549547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5" y="692697"/>
            <a:ext cx="8352928" cy="5621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881888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lnSpc>
                <a:spcPct val="115000"/>
              </a:lnSpc>
              <a:spcBef>
                <a:spcPct val="20000"/>
              </a:spcBef>
              <a:spcAft>
                <a:spcPts val="1000"/>
              </a:spcAft>
            </a:pPr>
            <a:r>
              <a:rPr lang="en-US" sz="2400" b="1" spc="0" dirty="0" smtClean="0">
                <a:solidFill>
                  <a:srgbClr val="2F2B20"/>
                </a:solidFill>
                <a:latin typeface="Times New Roman"/>
                <a:ea typeface="Calibri"/>
                <a:cs typeface="Arial"/>
              </a:rPr>
              <a:t/>
            </a:r>
            <a:br>
              <a:rPr lang="en-US" sz="2400" b="1" spc="0" dirty="0" smtClean="0">
                <a:solidFill>
                  <a:srgbClr val="2F2B20"/>
                </a:solidFill>
                <a:latin typeface="Times New Roman"/>
                <a:ea typeface="Calibri"/>
                <a:cs typeface="Arial"/>
              </a:rPr>
            </a:br>
            <a:r>
              <a:rPr lang="en-US" sz="2400" b="1" spc="0" dirty="0">
                <a:solidFill>
                  <a:srgbClr val="2F2B20"/>
                </a:solidFill>
                <a:latin typeface="Times New Roman"/>
                <a:ea typeface="Calibri"/>
                <a:cs typeface="Arial"/>
              </a:rPr>
              <a:t/>
            </a:r>
            <a:br>
              <a:rPr lang="en-US" sz="2400" b="1" spc="0" dirty="0">
                <a:solidFill>
                  <a:srgbClr val="2F2B20"/>
                </a:solidFill>
                <a:latin typeface="Times New Roman"/>
                <a:ea typeface="Calibri"/>
                <a:cs typeface="Arial"/>
              </a:rPr>
            </a:br>
            <a:r>
              <a:rPr lang="en-US" sz="2400" b="1" spc="0" dirty="0" smtClean="0">
                <a:solidFill>
                  <a:srgbClr val="2F2B20"/>
                </a:solidFill>
                <a:latin typeface="Times New Roman"/>
                <a:ea typeface="Calibri"/>
                <a:cs typeface="Arial"/>
              </a:rPr>
              <a:t>PSTN </a:t>
            </a:r>
            <a:r>
              <a:rPr lang="en-US" sz="2400" b="1" spc="0" dirty="0">
                <a:solidFill>
                  <a:srgbClr val="2F2B20"/>
                </a:solidFill>
                <a:latin typeface="Times New Roman"/>
                <a:ea typeface="Calibri"/>
                <a:cs typeface="Arial"/>
              </a:rPr>
              <a:t>to Mobile Phone </a:t>
            </a:r>
            <a:r>
              <a:rPr lang="id-ID" sz="1700" spc="0" dirty="0">
                <a:solidFill>
                  <a:srgbClr val="2F2B20"/>
                </a:solidFill>
                <a:latin typeface="Calibri"/>
                <a:ea typeface="Calibri"/>
                <a:cs typeface="Arial"/>
              </a:rPr>
              <a:t/>
            </a:r>
            <a:br>
              <a:rPr lang="id-ID" sz="1700" spc="0" dirty="0">
                <a:solidFill>
                  <a:srgbClr val="2F2B20"/>
                </a:solidFill>
                <a:latin typeface="Calibri"/>
                <a:ea typeface="Calibri"/>
                <a:cs typeface="Arial"/>
              </a:rPr>
            </a:br>
            <a:endParaRPr lang="id-ID" dirty="0"/>
          </a:p>
        </p:txBody>
      </p:sp>
      <p:sp>
        <p:nvSpPr>
          <p:cNvPr id="3" name="Content Placeholder 2"/>
          <p:cNvSpPr>
            <a:spLocks noGrp="1"/>
          </p:cNvSpPr>
          <p:nvPr>
            <p:ph idx="1"/>
          </p:nvPr>
        </p:nvSpPr>
        <p:spPr/>
        <p:txBody>
          <a:bodyPr>
            <a:normAutofit fontScale="70000" lnSpcReduction="20000"/>
          </a:bodyPr>
          <a:lstStyle/>
          <a:p>
            <a:pPr marL="457200" indent="0" algn="just">
              <a:lnSpc>
                <a:spcPct val="150000"/>
              </a:lnSpc>
              <a:spcAft>
                <a:spcPts val="0"/>
              </a:spcAft>
              <a:buNone/>
            </a:pPr>
            <a:r>
              <a:rPr lang="id-ID" sz="2400" dirty="0" smtClean="0">
                <a:latin typeface="Times New Roman"/>
                <a:cs typeface="Arial"/>
              </a:rPr>
              <a:t>When </a:t>
            </a:r>
            <a:r>
              <a:rPr lang="id-ID" sz="2400" dirty="0">
                <a:latin typeface="Times New Roman"/>
                <a:cs typeface="Arial"/>
              </a:rPr>
              <a:t>a PSTN subscriber calls a mobile station, the following sequence of events takes place:  </a:t>
            </a:r>
            <a:endParaRPr lang="id-ID" dirty="0"/>
          </a:p>
          <a:p>
            <a:pPr marL="163195" indent="0" algn="just">
              <a:lnSpc>
                <a:spcPct val="150000"/>
              </a:lnSpc>
              <a:spcAft>
                <a:spcPts val="0"/>
              </a:spcAft>
              <a:buNone/>
            </a:pPr>
            <a:r>
              <a:rPr lang="id-ID" sz="2400" dirty="0">
                <a:latin typeface="Times New Roman"/>
                <a:cs typeface="Arial"/>
              </a:rPr>
              <a:t>1. </a:t>
            </a:r>
            <a:r>
              <a:rPr lang="id-ID" sz="2400" dirty="0">
                <a:solidFill>
                  <a:srgbClr val="FF0000"/>
                </a:solidFill>
                <a:latin typeface="Times New Roman"/>
                <a:cs typeface="Arial"/>
              </a:rPr>
              <a:t>The Gateway MSC </a:t>
            </a:r>
            <a:r>
              <a:rPr lang="id-ID" sz="2400" dirty="0">
                <a:latin typeface="Times New Roman"/>
                <a:cs typeface="Arial"/>
              </a:rPr>
              <a:t>receives the call and queries the </a:t>
            </a:r>
            <a:r>
              <a:rPr lang="id-ID" sz="2400" dirty="0">
                <a:solidFill>
                  <a:srgbClr val="FF0000"/>
                </a:solidFill>
                <a:latin typeface="Times New Roman"/>
                <a:cs typeface="Arial"/>
              </a:rPr>
              <a:t>HLR</a:t>
            </a:r>
            <a:r>
              <a:rPr lang="id-ID" sz="2400" dirty="0">
                <a:latin typeface="Times New Roman"/>
                <a:cs typeface="Arial"/>
              </a:rPr>
              <a:t> for the information needed to route the call to the serving MSC/VLR. </a:t>
            </a:r>
            <a:endParaRPr lang="id-ID" dirty="0"/>
          </a:p>
          <a:p>
            <a:pPr marL="457200" indent="0" algn="just">
              <a:lnSpc>
                <a:spcPct val="150000"/>
              </a:lnSpc>
              <a:spcAft>
                <a:spcPts val="0"/>
              </a:spcAft>
              <a:buNone/>
            </a:pPr>
            <a:r>
              <a:rPr lang="id-ID" sz="2400" dirty="0">
                <a:latin typeface="Times New Roman"/>
                <a:cs typeface="Arial"/>
              </a:rPr>
              <a:t>2. The </a:t>
            </a:r>
            <a:r>
              <a:rPr lang="id-ID" sz="2400" dirty="0">
                <a:solidFill>
                  <a:srgbClr val="FF0000"/>
                </a:solidFill>
                <a:latin typeface="Times New Roman"/>
                <a:cs typeface="Arial"/>
              </a:rPr>
              <a:t>GMSC routes </a:t>
            </a:r>
            <a:r>
              <a:rPr lang="id-ID" sz="2400" dirty="0">
                <a:latin typeface="Times New Roman"/>
                <a:cs typeface="Arial"/>
              </a:rPr>
              <a:t>the call to the </a:t>
            </a:r>
            <a:r>
              <a:rPr lang="id-ID" sz="2400" dirty="0">
                <a:solidFill>
                  <a:srgbClr val="FF0000"/>
                </a:solidFill>
                <a:latin typeface="Times New Roman"/>
                <a:cs typeface="Arial"/>
              </a:rPr>
              <a:t>MSC/VLR</a:t>
            </a:r>
            <a:r>
              <a:rPr lang="id-ID" sz="2400" dirty="0">
                <a:latin typeface="Times New Roman"/>
                <a:cs typeface="Arial"/>
              </a:rPr>
              <a:t>.</a:t>
            </a:r>
            <a:endParaRPr lang="id-ID" dirty="0"/>
          </a:p>
          <a:p>
            <a:pPr marL="457200" indent="0" algn="just">
              <a:lnSpc>
                <a:spcPct val="150000"/>
              </a:lnSpc>
              <a:spcAft>
                <a:spcPts val="0"/>
              </a:spcAft>
              <a:buNone/>
            </a:pPr>
            <a:r>
              <a:rPr lang="id-ID" sz="2400" dirty="0">
                <a:latin typeface="Times New Roman"/>
                <a:cs typeface="Arial"/>
              </a:rPr>
              <a:t> 3. The </a:t>
            </a:r>
            <a:r>
              <a:rPr lang="id-ID" sz="2400" dirty="0">
                <a:solidFill>
                  <a:srgbClr val="FF0000"/>
                </a:solidFill>
                <a:latin typeface="Times New Roman"/>
                <a:cs typeface="Arial"/>
              </a:rPr>
              <a:t>MSC </a:t>
            </a:r>
            <a:r>
              <a:rPr lang="id-ID" sz="2400" dirty="0">
                <a:latin typeface="Times New Roman"/>
                <a:cs typeface="Arial"/>
              </a:rPr>
              <a:t>checks the </a:t>
            </a:r>
            <a:r>
              <a:rPr lang="id-ID" sz="2400" dirty="0">
                <a:solidFill>
                  <a:srgbClr val="FF0000"/>
                </a:solidFill>
                <a:latin typeface="Times New Roman"/>
                <a:cs typeface="Arial"/>
              </a:rPr>
              <a:t>VLR </a:t>
            </a:r>
            <a:r>
              <a:rPr lang="id-ID" sz="2400" dirty="0">
                <a:latin typeface="Times New Roman"/>
                <a:cs typeface="Arial"/>
              </a:rPr>
              <a:t>for the location area of </a:t>
            </a:r>
            <a:r>
              <a:rPr lang="id-ID" sz="2400" dirty="0">
                <a:solidFill>
                  <a:srgbClr val="FF0000"/>
                </a:solidFill>
                <a:latin typeface="Times New Roman"/>
                <a:cs typeface="Arial"/>
              </a:rPr>
              <a:t>the M</a:t>
            </a:r>
            <a:r>
              <a:rPr lang="id-ID" sz="2400" dirty="0">
                <a:latin typeface="Times New Roman"/>
                <a:cs typeface="Arial"/>
              </a:rPr>
              <a:t>S.</a:t>
            </a:r>
            <a:endParaRPr lang="id-ID" dirty="0"/>
          </a:p>
          <a:p>
            <a:pPr marL="163195" indent="0" algn="just">
              <a:lnSpc>
                <a:spcPct val="150000"/>
              </a:lnSpc>
              <a:spcAft>
                <a:spcPts val="0"/>
              </a:spcAft>
              <a:buNone/>
            </a:pPr>
            <a:r>
              <a:rPr lang="id-ID" sz="2400" dirty="0">
                <a:latin typeface="Times New Roman"/>
                <a:cs typeface="Arial"/>
              </a:rPr>
              <a:t> 4. </a:t>
            </a:r>
            <a:r>
              <a:rPr lang="id-ID" sz="2400" dirty="0">
                <a:solidFill>
                  <a:srgbClr val="FF0000"/>
                </a:solidFill>
                <a:latin typeface="Times New Roman"/>
                <a:cs typeface="Arial"/>
              </a:rPr>
              <a:t>The MSC contacts the MS via the BSC </a:t>
            </a:r>
            <a:r>
              <a:rPr lang="id-ID" sz="2400" dirty="0">
                <a:latin typeface="Times New Roman"/>
                <a:cs typeface="Arial"/>
              </a:rPr>
              <a:t>through a broadcast message, that  is, through a paging request. </a:t>
            </a:r>
            <a:endParaRPr lang="id-ID" dirty="0"/>
          </a:p>
          <a:p>
            <a:pPr marL="457200" indent="0" algn="just">
              <a:lnSpc>
                <a:spcPct val="150000"/>
              </a:lnSpc>
              <a:spcAft>
                <a:spcPts val="0"/>
              </a:spcAft>
              <a:buNone/>
            </a:pPr>
            <a:r>
              <a:rPr lang="id-ID" sz="2400" dirty="0">
                <a:latin typeface="Times New Roman"/>
                <a:cs typeface="Arial"/>
              </a:rPr>
              <a:t>5. The MS responds to the page request.</a:t>
            </a:r>
            <a:endParaRPr lang="id-ID" dirty="0"/>
          </a:p>
          <a:p>
            <a:endParaRPr lang="id-ID" dirty="0"/>
          </a:p>
        </p:txBody>
      </p:sp>
    </p:spTree>
    <p:extLst>
      <p:ext uri="{BB962C8B-B14F-4D97-AF65-F5344CB8AC3E}">
        <p14:creationId xmlns:p14="http://schemas.microsoft.com/office/powerpoint/2010/main" val="12164321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96752"/>
            <a:ext cx="8208912" cy="4635877"/>
          </a:xfrm>
        </p:spPr>
        <p:txBody>
          <a:bodyPr>
            <a:noAutofit/>
          </a:bodyPr>
          <a:lstStyle/>
          <a:p>
            <a:pPr marL="452120" lvl="0" algn="just">
              <a:lnSpc>
                <a:spcPct val="150000"/>
              </a:lnSpc>
              <a:spcAft>
                <a:spcPts val="1000"/>
              </a:spcAft>
            </a:pPr>
            <a:r>
              <a:rPr lang="en-US" sz="2500" b="1" dirty="0">
                <a:latin typeface="Times New Roman"/>
                <a:ea typeface="Calibri"/>
                <a:cs typeface="Arial"/>
              </a:rPr>
              <a:t>The network layer </a:t>
            </a:r>
            <a:r>
              <a:rPr lang="en-US" sz="2500" dirty="0">
                <a:latin typeface="Times New Roman"/>
                <a:ea typeface="Calibri"/>
                <a:cs typeface="Arial"/>
              </a:rPr>
              <a:t>handles the movement of packets around the network by implementing efficient routing algorithms. </a:t>
            </a:r>
            <a:r>
              <a:rPr lang="en-US" sz="2500" dirty="0" smtClean="0">
                <a:latin typeface="Times New Roman"/>
                <a:ea typeface="Calibri"/>
                <a:cs typeface="Arial"/>
              </a:rPr>
              <a:t>IP (Internet Protocol) , the default network layer protocol on the Internet, is described in detail in the next section.</a:t>
            </a:r>
          </a:p>
          <a:p>
            <a:pPr marL="452120" lvl="0">
              <a:lnSpc>
                <a:spcPct val="150000"/>
              </a:lnSpc>
              <a:spcAft>
                <a:spcPts val="1000"/>
              </a:spcAft>
            </a:pPr>
            <a:r>
              <a:rPr lang="en-US" sz="2500" dirty="0" smtClean="0">
                <a:latin typeface="Times New Roman"/>
                <a:ea typeface="Calibri"/>
                <a:cs typeface="Arial"/>
              </a:rPr>
              <a:t> </a:t>
            </a:r>
            <a:r>
              <a:rPr lang="en-US" sz="2500" b="1" dirty="0" smtClean="0">
                <a:latin typeface="Times New Roman"/>
                <a:ea typeface="Calibri"/>
                <a:cs typeface="Arial"/>
              </a:rPr>
              <a:t>The link layer </a:t>
            </a:r>
            <a:r>
              <a:rPr lang="en-US" sz="2500" dirty="0" smtClean="0">
                <a:latin typeface="Times New Roman"/>
                <a:ea typeface="Calibri"/>
                <a:cs typeface="Arial"/>
              </a:rPr>
              <a:t>provides interfaces to the network hardware devices in the form of device drivers.  </a:t>
            </a:r>
            <a:endParaRPr lang="id-ID" sz="2500" dirty="0" smtClean="0">
              <a:latin typeface="Times New Roman"/>
              <a:ea typeface="Calibri"/>
              <a:cs typeface="Arial"/>
            </a:endParaRPr>
          </a:p>
          <a:p>
            <a:endParaRPr lang="id-ID" sz="2500" dirty="0">
              <a:latin typeface="Times New Roman"/>
              <a:ea typeface="Calibri"/>
              <a:cs typeface="Arial"/>
            </a:endParaRPr>
          </a:p>
        </p:txBody>
      </p:sp>
      <p:sp>
        <p:nvSpPr>
          <p:cNvPr id="2" name="Slide Number Placeholder 1"/>
          <p:cNvSpPr>
            <a:spLocks noGrp="1"/>
          </p:cNvSpPr>
          <p:nvPr>
            <p:ph type="sldNum" sz="quarter" idx="12"/>
          </p:nvPr>
        </p:nvSpPr>
        <p:spPr/>
        <p:txBody>
          <a:bodyPr/>
          <a:lstStyle/>
          <a:p>
            <a:fld id="{0929C482-EC4F-4569-A44F-4F6B856B78D2}" type="slidenum">
              <a:rPr lang="id-ID" smtClean="0"/>
              <a:t>6</a:t>
            </a:fld>
            <a:endParaRPr lang="id-ID"/>
          </a:p>
        </p:txBody>
      </p:sp>
    </p:spTree>
    <p:extLst>
      <p:ext uri="{BB962C8B-B14F-4D97-AF65-F5344CB8AC3E}">
        <p14:creationId xmlns:p14="http://schemas.microsoft.com/office/powerpoint/2010/main" val="3713451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42900" lvl="0" indent="-274320">
              <a:spcBef>
                <a:spcPct val="20000"/>
              </a:spcBef>
            </a:pPr>
            <a:r>
              <a:rPr lang="en-US" sz="3600" b="1" dirty="0"/>
              <a:t>Brief Overview of IPv4      </a:t>
            </a:r>
            <a:r>
              <a:rPr lang="id-ID" sz="1800" dirty="0">
                <a:solidFill>
                  <a:srgbClr val="3E3D2D"/>
                </a:solidFill>
                <a:ea typeface="+mn-ea"/>
                <a:cs typeface="+mn-cs"/>
              </a:rPr>
              <a:t/>
            </a:r>
            <a:br>
              <a:rPr lang="id-ID" sz="1800" dirty="0">
                <a:solidFill>
                  <a:srgbClr val="3E3D2D"/>
                </a:solidFill>
                <a:ea typeface="+mn-ea"/>
                <a:cs typeface="+mn-cs"/>
              </a:rPr>
            </a:br>
            <a:endParaRPr lang="id-ID" sz="5400" dirty="0"/>
          </a:p>
        </p:txBody>
      </p:sp>
      <p:sp>
        <p:nvSpPr>
          <p:cNvPr id="3" name="Content Placeholder 2"/>
          <p:cNvSpPr>
            <a:spLocks noGrp="1"/>
          </p:cNvSpPr>
          <p:nvPr>
            <p:ph idx="1"/>
          </p:nvPr>
        </p:nvSpPr>
        <p:spPr>
          <a:xfrm>
            <a:off x="467544" y="1628800"/>
            <a:ext cx="8352928" cy="4203829"/>
          </a:xfrm>
        </p:spPr>
        <p:txBody>
          <a:bodyPr>
            <a:normAutofit fontScale="32500" lnSpcReduction="20000"/>
          </a:bodyPr>
          <a:lstStyle/>
          <a:p>
            <a:r>
              <a:rPr lang="en-US" sz="6400" b="1" dirty="0" smtClean="0">
                <a:latin typeface="Times New Roman"/>
                <a:ea typeface="Calibri"/>
                <a:cs typeface="Arial"/>
              </a:rPr>
              <a:t>network </a:t>
            </a:r>
            <a:r>
              <a:rPr lang="en-US" sz="6400" b="1" dirty="0">
                <a:latin typeface="Times New Roman"/>
                <a:ea typeface="Calibri"/>
                <a:cs typeface="Arial"/>
              </a:rPr>
              <a:t>layer</a:t>
            </a:r>
            <a:r>
              <a:rPr lang="en-US" sz="6400" dirty="0">
                <a:latin typeface="Times New Roman"/>
                <a:ea typeface="Calibri"/>
                <a:cs typeface="Arial"/>
              </a:rPr>
              <a:t>, the Internet is viewed as a set of networks or autonomous systems connected together in a hierarchical manner. </a:t>
            </a:r>
            <a:endParaRPr lang="en-US" sz="6400" dirty="0" smtClean="0">
              <a:latin typeface="Times New Roman"/>
              <a:ea typeface="Calibri"/>
              <a:cs typeface="Arial"/>
            </a:endParaRPr>
          </a:p>
          <a:p>
            <a:endParaRPr lang="en-US" sz="6400" dirty="0">
              <a:latin typeface="Times New Roman"/>
              <a:ea typeface="Calibri"/>
              <a:cs typeface="Arial"/>
            </a:endParaRPr>
          </a:p>
          <a:p>
            <a:r>
              <a:rPr lang="en-US" sz="6400" dirty="0">
                <a:latin typeface="Times New Roman"/>
                <a:ea typeface="Calibri"/>
                <a:cs typeface="Arial"/>
              </a:rPr>
              <a:t>IP is the mechanism that connects these networks together. Its basic function is to deliver data from a source to a destination independent of the physical location of the two</a:t>
            </a:r>
            <a:r>
              <a:rPr lang="en-US" sz="6400" dirty="0" smtClean="0">
                <a:latin typeface="Times New Roman"/>
                <a:ea typeface="Calibri"/>
                <a:cs typeface="Arial"/>
              </a:rPr>
              <a:t>.</a:t>
            </a:r>
          </a:p>
          <a:p>
            <a:pPr marL="68580" indent="0">
              <a:buNone/>
            </a:pPr>
            <a:r>
              <a:rPr lang="en-US" sz="6400" dirty="0" smtClean="0">
                <a:latin typeface="Times New Roman"/>
                <a:ea typeface="Calibri"/>
                <a:cs typeface="Arial"/>
              </a:rPr>
              <a:t> </a:t>
            </a:r>
            <a:endParaRPr lang="id-ID" sz="6400" dirty="0">
              <a:latin typeface="Times New Roman"/>
              <a:ea typeface="Calibri"/>
              <a:cs typeface="Arial"/>
            </a:endParaRPr>
          </a:p>
          <a:p>
            <a:r>
              <a:rPr lang="en-US" sz="6400" dirty="0">
                <a:latin typeface="Times New Roman"/>
                <a:ea typeface="Calibri"/>
                <a:cs typeface="Arial"/>
              </a:rPr>
              <a:t>     IP identifies each node uniquely, using an </a:t>
            </a:r>
            <a:r>
              <a:rPr lang="en-US" sz="6400" b="1" dirty="0">
                <a:latin typeface="Times New Roman"/>
                <a:ea typeface="Calibri"/>
                <a:cs typeface="Arial"/>
              </a:rPr>
              <a:t>IP address </a:t>
            </a:r>
            <a:r>
              <a:rPr lang="en-US" sz="6400" dirty="0">
                <a:latin typeface="Times New Roman"/>
                <a:ea typeface="Calibri"/>
                <a:cs typeface="Arial"/>
              </a:rPr>
              <a:t>that designates its physical attachment to the Internet</a:t>
            </a:r>
            <a:r>
              <a:rPr lang="en-US" sz="6400" dirty="0" smtClean="0">
                <a:latin typeface="Times New Roman"/>
                <a:ea typeface="Calibri"/>
                <a:cs typeface="Arial"/>
              </a:rPr>
              <a:t>.</a:t>
            </a:r>
          </a:p>
          <a:p>
            <a:endParaRPr lang="en-US" sz="6400" dirty="0">
              <a:latin typeface="Times New Roman"/>
              <a:ea typeface="Calibri"/>
              <a:cs typeface="Arial"/>
            </a:endParaRPr>
          </a:p>
          <a:p>
            <a:r>
              <a:rPr lang="en-US" sz="6400" dirty="0" smtClean="0">
                <a:latin typeface="Times New Roman"/>
                <a:ea typeface="Calibri"/>
                <a:cs typeface="Arial"/>
              </a:rPr>
              <a:t> </a:t>
            </a:r>
            <a:r>
              <a:rPr lang="en-US" sz="6400" dirty="0">
                <a:latin typeface="Times New Roman"/>
                <a:ea typeface="Calibri"/>
                <a:cs typeface="Arial"/>
              </a:rPr>
              <a:t>IP addresses are 32-bit long integers and are represented in a dotted decimal format (e.g., 128.55.44.1), for ease of use. </a:t>
            </a:r>
          </a:p>
          <a:p>
            <a:endParaRPr lang="en-US" sz="6400" dirty="0">
              <a:latin typeface="Times New Roman"/>
              <a:ea typeface="Calibri"/>
              <a:cs typeface="Arial"/>
            </a:endParaRPr>
          </a:p>
          <a:p>
            <a:endParaRPr lang="id-ID" dirty="0"/>
          </a:p>
        </p:txBody>
      </p:sp>
      <p:sp>
        <p:nvSpPr>
          <p:cNvPr id="4" name="Slide Number Placeholder 3"/>
          <p:cNvSpPr>
            <a:spLocks noGrp="1"/>
          </p:cNvSpPr>
          <p:nvPr>
            <p:ph type="sldNum" sz="quarter" idx="12"/>
          </p:nvPr>
        </p:nvSpPr>
        <p:spPr/>
        <p:txBody>
          <a:bodyPr/>
          <a:lstStyle/>
          <a:p>
            <a:fld id="{0929C482-EC4F-4569-A44F-4F6B856B78D2}" type="slidenum">
              <a:rPr lang="id-ID" smtClean="0"/>
              <a:t>7</a:t>
            </a:fld>
            <a:endParaRPr lang="id-ID"/>
          </a:p>
        </p:txBody>
      </p:sp>
    </p:spTree>
    <p:extLst>
      <p:ext uri="{BB962C8B-B14F-4D97-AF65-F5344CB8AC3E}">
        <p14:creationId xmlns:p14="http://schemas.microsoft.com/office/powerpoint/2010/main" val="11430182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64704"/>
            <a:ext cx="7024744" cy="1143000"/>
          </a:xfrm>
        </p:spPr>
        <p:txBody>
          <a:bodyPr>
            <a:noAutofit/>
          </a:bodyPr>
          <a:lstStyle/>
          <a:p>
            <a:pPr marL="342900" lvl="0" indent="-274320">
              <a:spcBef>
                <a:spcPct val="20000"/>
              </a:spcBef>
            </a:pPr>
            <a:r>
              <a:rPr lang="en-US" sz="3600" b="1" dirty="0"/>
              <a:t>Brief Overview of IPv4      </a:t>
            </a:r>
            <a:r>
              <a:rPr lang="id-ID" sz="1800" dirty="0">
                <a:solidFill>
                  <a:srgbClr val="3E3D2D"/>
                </a:solidFill>
                <a:ea typeface="+mn-ea"/>
                <a:cs typeface="+mn-cs"/>
              </a:rPr>
              <a:t/>
            </a:r>
            <a:br>
              <a:rPr lang="id-ID" sz="1800" dirty="0">
                <a:solidFill>
                  <a:srgbClr val="3E3D2D"/>
                </a:solidFill>
                <a:ea typeface="+mn-ea"/>
                <a:cs typeface="+mn-cs"/>
              </a:rPr>
            </a:br>
            <a:endParaRPr lang="id-ID" sz="5400" dirty="0"/>
          </a:p>
        </p:txBody>
      </p:sp>
      <p:sp>
        <p:nvSpPr>
          <p:cNvPr id="3" name="Content Placeholder 2"/>
          <p:cNvSpPr>
            <a:spLocks noGrp="1"/>
          </p:cNvSpPr>
          <p:nvPr>
            <p:ph idx="1"/>
          </p:nvPr>
        </p:nvSpPr>
        <p:spPr>
          <a:xfrm>
            <a:off x="467544" y="1124744"/>
            <a:ext cx="8352928" cy="4491861"/>
          </a:xfrm>
        </p:spPr>
        <p:txBody>
          <a:bodyPr>
            <a:normAutofit fontScale="25000" lnSpcReduction="20000"/>
          </a:bodyPr>
          <a:lstStyle/>
          <a:p>
            <a:r>
              <a:rPr lang="en-US" sz="8800" dirty="0" smtClean="0">
                <a:latin typeface="Times New Roman"/>
                <a:ea typeface="Calibri"/>
                <a:cs typeface="Arial"/>
              </a:rPr>
              <a:t>Every </a:t>
            </a:r>
            <a:r>
              <a:rPr lang="en-US" sz="8800" b="1" dirty="0">
                <a:latin typeface="Times New Roman"/>
                <a:ea typeface="Calibri"/>
                <a:cs typeface="Arial"/>
              </a:rPr>
              <a:t>IP packet consists </a:t>
            </a:r>
            <a:r>
              <a:rPr lang="en-US" sz="8800" dirty="0">
                <a:latin typeface="Times New Roman"/>
                <a:ea typeface="Calibri"/>
                <a:cs typeface="Arial"/>
              </a:rPr>
              <a:t>of an IP header and an IP payload. </a:t>
            </a:r>
          </a:p>
          <a:p>
            <a:endParaRPr lang="en-US" sz="8800" dirty="0">
              <a:latin typeface="Times New Roman"/>
              <a:ea typeface="Calibri"/>
              <a:cs typeface="Arial"/>
            </a:endParaRPr>
          </a:p>
          <a:p>
            <a:r>
              <a:rPr lang="en-US" sz="8800" dirty="0">
                <a:latin typeface="Times New Roman"/>
                <a:ea typeface="Calibri"/>
                <a:cs typeface="Arial"/>
              </a:rPr>
              <a:t>The </a:t>
            </a:r>
            <a:r>
              <a:rPr lang="en-US" sz="8800" b="1" dirty="0">
                <a:latin typeface="Times New Roman"/>
                <a:ea typeface="Calibri"/>
                <a:cs typeface="Arial"/>
              </a:rPr>
              <a:t>header contains </a:t>
            </a:r>
            <a:r>
              <a:rPr lang="en-US" sz="8800" dirty="0">
                <a:latin typeface="Times New Roman"/>
                <a:ea typeface="Calibri"/>
                <a:cs typeface="Arial"/>
              </a:rPr>
              <a:t>the IP addresses of the sending node and the receiving node along with some other information. </a:t>
            </a:r>
          </a:p>
          <a:p>
            <a:r>
              <a:rPr lang="en-US" sz="8800" dirty="0">
                <a:latin typeface="Times New Roman"/>
                <a:ea typeface="Calibri"/>
                <a:cs typeface="Arial"/>
              </a:rPr>
              <a:t>To correctly deliver these packets, IP executes two major steps: </a:t>
            </a:r>
          </a:p>
          <a:p>
            <a:endParaRPr lang="en-US" sz="8800" dirty="0">
              <a:latin typeface="Times New Roman"/>
              <a:ea typeface="Calibri"/>
              <a:cs typeface="Arial"/>
            </a:endParaRPr>
          </a:p>
          <a:p>
            <a:pPr marL="1211580" indent="-1143000">
              <a:lnSpc>
                <a:spcPct val="120000"/>
              </a:lnSpc>
              <a:buFont typeface="+mj-lt"/>
              <a:buAutoNum type="arabicParenR"/>
            </a:pPr>
            <a:r>
              <a:rPr lang="en-US" sz="8800" b="1" dirty="0">
                <a:latin typeface="Times New Roman"/>
                <a:ea typeface="Calibri"/>
                <a:cs typeface="Arial"/>
              </a:rPr>
              <a:t>Packet routing </a:t>
            </a:r>
            <a:r>
              <a:rPr lang="en-US" sz="8800" dirty="0">
                <a:latin typeface="Times New Roman"/>
                <a:ea typeface="Calibri"/>
                <a:cs typeface="Arial"/>
              </a:rPr>
              <a:t>involves use of protocols like BGP, RIP, and OSPF to decide the route that each packet has to travel. The route is decided using a routing table of &lt; destination address, next hop &gt; pairs at each router. Destination addresses are paired with a pair contained in the routing table. </a:t>
            </a:r>
          </a:p>
          <a:p>
            <a:pPr marL="1211580" indent="-1143000">
              <a:buFont typeface="+mj-lt"/>
              <a:buAutoNum type="arabicParenR"/>
            </a:pPr>
            <a:endParaRPr lang="en-US" sz="8800" dirty="0">
              <a:latin typeface="Times New Roman"/>
              <a:ea typeface="Calibri"/>
              <a:cs typeface="Arial"/>
            </a:endParaRPr>
          </a:p>
          <a:p>
            <a:pPr marL="1211580" indent="-1143000">
              <a:buFont typeface="+mj-lt"/>
              <a:buAutoNum type="arabicParenR"/>
            </a:pPr>
            <a:r>
              <a:rPr lang="en-US" sz="8800" b="1" dirty="0">
                <a:latin typeface="Times New Roman"/>
                <a:ea typeface="Calibri"/>
                <a:cs typeface="Arial"/>
              </a:rPr>
              <a:t>Packet forwarding </a:t>
            </a:r>
            <a:r>
              <a:rPr lang="en-US" sz="8800" dirty="0">
                <a:latin typeface="Times New Roman"/>
                <a:ea typeface="Calibri"/>
                <a:cs typeface="Arial"/>
              </a:rPr>
              <a:t>involves use of protocols like ARP etc. to deliver the packet to the end node once it has arrived at the destination network. This is typically done by discovering the hardware address of the host corresponding to its IP address.  </a:t>
            </a:r>
            <a:endParaRPr lang="id-ID" sz="8800" dirty="0">
              <a:latin typeface="Times New Roman"/>
              <a:ea typeface="Calibri"/>
              <a:cs typeface="Arial"/>
            </a:endParaRPr>
          </a:p>
          <a:p>
            <a:endParaRPr lang="id-ID" sz="6400" dirty="0">
              <a:latin typeface="Times New Roman"/>
              <a:ea typeface="Calibri"/>
              <a:cs typeface="Arial"/>
            </a:endParaRPr>
          </a:p>
        </p:txBody>
      </p:sp>
      <p:sp>
        <p:nvSpPr>
          <p:cNvPr id="4" name="Slide Number Placeholder 3"/>
          <p:cNvSpPr>
            <a:spLocks noGrp="1"/>
          </p:cNvSpPr>
          <p:nvPr>
            <p:ph type="sldNum" sz="quarter" idx="12"/>
          </p:nvPr>
        </p:nvSpPr>
        <p:spPr/>
        <p:txBody>
          <a:bodyPr/>
          <a:lstStyle/>
          <a:p>
            <a:fld id="{0929C482-EC4F-4569-A44F-4F6B856B78D2}" type="slidenum">
              <a:rPr lang="id-ID" smtClean="0"/>
              <a:t>8</a:t>
            </a:fld>
            <a:endParaRPr lang="id-ID"/>
          </a:p>
        </p:txBody>
      </p:sp>
    </p:spTree>
    <p:extLst>
      <p:ext uri="{BB962C8B-B14F-4D97-AF65-F5344CB8AC3E}">
        <p14:creationId xmlns:p14="http://schemas.microsoft.com/office/powerpoint/2010/main" val="3567499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764704"/>
            <a:ext cx="8208912" cy="1143000"/>
          </a:xfrm>
        </p:spPr>
        <p:txBody>
          <a:bodyPr>
            <a:normAutofit fontScale="90000"/>
          </a:bodyPr>
          <a:lstStyle/>
          <a:p>
            <a:r>
              <a:rPr lang="en-US" dirty="0" smtClean="0"/>
              <a:t/>
            </a:r>
            <a:br>
              <a:rPr lang="en-US" dirty="0" smtClean="0"/>
            </a:br>
            <a:r>
              <a:rPr lang="en-US" b="1" dirty="0"/>
              <a:t>Motivation for the Mobile IP design </a:t>
            </a:r>
            <a:r>
              <a:rPr lang="en-US" dirty="0"/>
              <a:t/>
            </a:r>
            <a:br>
              <a:rPr lang="en-US" dirty="0"/>
            </a:br>
            <a:endParaRPr lang="id-ID" dirty="0"/>
          </a:p>
        </p:txBody>
      </p:sp>
      <p:sp>
        <p:nvSpPr>
          <p:cNvPr id="3" name="Content Placeholder 2"/>
          <p:cNvSpPr>
            <a:spLocks noGrp="1"/>
          </p:cNvSpPr>
          <p:nvPr>
            <p:ph idx="1"/>
          </p:nvPr>
        </p:nvSpPr>
        <p:spPr>
          <a:xfrm>
            <a:off x="539552" y="1628800"/>
            <a:ext cx="7992888" cy="4608512"/>
          </a:xfrm>
        </p:spPr>
        <p:txBody>
          <a:bodyPr>
            <a:normAutofit fontScale="55000" lnSpcReduction="20000"/>
          </a:bodyPr>
          <a:lstStyle/>
          <a:p>
            <a:pPr marL="452120">
              <a:lnSpc>
                <a:spcPct val="150000"/>
              </a:lnSpc>
              <a:spcAft>
                <a:spcPts val="1000"/>
              </a:spcAft>
            </a:pPr>
            <a:r>
              <a:rPr lang="en-US" sz="5100" dirty="0">
                <a:latin typeface="Times New Roman"/>
                <a:ea typeface="Calibri"/>
                <a:cs typeface="Arial"/>
              </a:rPr>
              <a:t>The IP address of a host consists of two parts :</a:t>
            </a:r>
            <a:endParaRPr lang="id-ID" sz="5100" dirty="0">
              <a:latin typeface="Times New Roman"/>
              <a:ea typeface="Calibri"/>
              <a:cs typeface="Arial"/>
            </a:endParaRPr>
          </a:p>
          <a:p>
            <a:pPr marL="914400" indent="0" algn="just">
              <a:lnSpc>
                <a:spcPct val="150000"/>
              </a:lnSpc>
              <a:spcAft>
                <a:spcPts val="1000"/>
              </a:spcAft>
              <a:buNone/>
            </a:pPr>
            <a:r>
              <a:rPr lang="en-US" sz="5100" dirty="0">
                <a:latin typeface="Times New Roman"/>
                <a:ea typeface="Calibri"/>
                <a:cs typeface="Arial"/>
              </a:rPr>
              <a:t> 1) The higher order bits of the address determine the network on which the host resides;</a:t>
            </a:r>
            <a:endParaRPr lang="id-ID" sz="5100" dirty="0">
              <a:latin typeface="Times New Roman"/>
              <a:ea typeface="Calibri"/>
              <a:cs typeface="Arial"/>
            </a:endParaRPr>
          </a:p>
          <a:p>
            <a:pPr marL="457200" indent="0" algn="just">
              <a:lnSpc>
                <a:spcPct val="150000"/>
              </a:lnSpc>
              <a:spcAft>
                <a:spcPts val="1000"/>
              </a:spcAft>
              <a:buNone/>
            </a:pPr>
            <a:r>
              <a:rPr lang="en-US" sz="5100" dirty="0" smtClean="0">
                <a:latin typeface="Times New Roman"/>
                <a:ea typeface="Calibri"/>
                <a:cs typeface="Arial"/>
              </a:rPr>
              <a:t>        </a:t>
            </a:r>
            <a:r>
              <a:rPr lang="en-US" sz="5100" dirty="0">
                <a:latin typeface="Times New Roman"/>
                <a:ea typeface="Calibri"/>
                <a:cs typeface="Arial"/>
              </a:rPr>
              <a:t>2) The remaining low-order bits determine the host number.   </a:t>
            </a:r>
            <a:endParaRPr lang="id-ID" sz="5100" dirty="0">
              <a:latin typeface="Times New Roman"/>
              <a:ea typeface="Calibri"/>
              <a:cs typeface="Arial"/>
            </a:endParaRPr>
          </a:p>
          <a:p>
            <a:endParaRPr lang="id-ID" dirty="0"/>
          </a:p>
        </p:txBody>
      </p:sp>
      <p:sp>
        <p:nvSpPr>
          <p:cNvPr id="4" name="Slide Number Placeholder 3"/>
          <p:cNvSpPr>
            <a:spLocks noGrp="1"/>
          </p:cNvSpPr>
          <p:nvPr>
            <p:ph type="sldNum" sz="quarter" idx="12"/>
          </p:nvPr>
        </p:nvSpPr>
        <p:spPr/>
        <p:txBody>
          <a:bodyPr/>
          <a:lstStyle/>
          <a:p>
            <a:fld id="{0929C482-EC4F-4569-A44F-4F6B856B78D2}" type="slidenum">
              <a:rPr lang="id-ID" smtClean="0"/>
              <a:t>9</a:t>
            </a:fld>
            <a:endParaRPr lang="id-ID"/>
          </a:p>
        </p:txBody>
      </p:sp>
    </p:spTree>
    <p:extLst>
      <p:ext uri="{BB962C8B-B14F-4D97-AF65-F5344CB8AC3E}">
        <p14:creationId xmlns:p14="http://schemas.microsoft.com/office/powerpoint/2010/main" val="321549661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docProps/app.xml><?xml version="1.0" encoding="utf-8"?>
<Properties xmlns="http://schemas.openxmlformats.org/officeDocument/2006/extended-properties" xmlns:vt="http://schemas.openxmlformats.org/officeDocument/2006/docPropsVTypes">
  <Template/>
  <TotalTime>473</TotalTime>
  <Words>3858</Words>
  <Application>Microsoft Office PowerPoint</Application>
  <PresentationFormat>On-screen Show (4:3)</PresentationFormat>
  <Paragraphs>302</Paragraphs>
  <Slides>51</Slides>
  <Notes>1</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Austin</vt:lpstr>
      <vt:lpstr>MOBILE IP</vt:lpstr>
      <vt:lpstr>Introduction </vt:lpstr>
      <vt:lpstr> </vt:lpstr>
      <vt:lpstr>The TCP/IP Protocol Suite </vt:lpstr>
      <vt:lpstr>PowerPoint Presentation</vt:lpstr>
      <vt:lpstr>PowerPoint Presentation</vt:lpstr>
      <vt:lpstr>Brief Overview of IPv4       </vt:lpstr>
      <vt:lpstr>Brief Overview of IPv4       </vt:lpstr>
      <vt:lpstr> Motivation for the Mobile IP design  </vt:lpstr>
      <vt:lpstr>PowerPoint Presentation</vt:lpstr>
      <vt:lpstr>PowerPoint Presentation</vt:lpstr>
      <vt:lpstr>Mobile IP  Entities</vt:lpstr>
      <vt:lpstr>PowerPoint Presentation</vt:lpstr>
      <vt:lpstr>Overview of the Protocol:  </vt:lpstr>
      <vt:lpstr>PowerPoint Presentation</vt:lpstr>
      <vt:lpstr>PowerPoint Presentation</vt:lpstr>
      <vt:lpstr>PowerPoint Presentation</vt:lpstr>
      <vt:lpstr>The basic Mobile IP protocol has four distinct stages. These are: </vt:lpstr>
      <vt:lpstr>     2. Registration: Registration consists of the following steps:  </vt:lpstr>
      <vt:lpstr>PowerPoint Presentation</vt:lpstr>
      <vt:lpstr>3. In Service: This stage can be subdivided into the following steps:  </vt:lpstr>
      <vt:lpstr>PowerPoint Presentation</vt:lpstr>
      <vt:lpstr>PowerPoint Presentation</vt:lpstr>
      <vt:lpstr>Deregistration:</vt:lpstr>
      <vt:lpstr>INTRODUCTION</vt:lpstr>
      <vt:lpstr>INTRODUCTION</vt:lpstr>
      <vt:lpstr>    GSM Network Areas </vt:lpstr>
      <vt:lpstr>    GSM Network Areas </vt:lpstr>
      <vt:lpstr>  GSM ARCITECTURE </vt:lpstr>
      <vt:lpstr>  GSM ARCITECTURE </vt:lpstr>
      <vt:lpstr>PowerPoint Presentation</vt:lpstr>
      <vt:lpstr>  A basic diagram of the overall GSM system architecture with these four major elements is shown below: </vt:lpstr>
      <vt:lpstr>MS    (MOBILE STATION) </vt:lpstr>
      <vt:lpstr>PowerPoint Presentation</vt:lpstr>
      <vt:lpstr>PowerPoint Presentation</vt:lpstr>
      <vt:lpstr> 2. BSS (BASE STATION SUBSYSTEM) </vt:lpstr>
      <vt:lpstr>PowerPoint Presentation</vt:lpstr>
      <vt:lpstr>3. NSS    (NETWORK STATION SUBSYSTEM) </vt:lpstr>
      <vt:lpstr>PowerPoint Presentation</vt:lpstr>
      <vt:lpstr>PowerPoint Presentation</vt:lpstr>
      <vt:lpstr>PowerPoint Presentation</vt:lpstr>
      <vt:lpstr>PowerPoint Presentation</vt:lpstr>
      <vt:lpstr>PowerPoint Presentation</vt:lpstr>
      <vt:lpstr>PowerPoint Presentation</vt:lpstr>
      <vt:lpstr>4.     OSS     (OPERATION SUPPORT SUBSYSTEM) </vt:lpstr>
      <vt:lpstr>PowerPoint Presentation</vt:lpstr>
      <vt:lpstr>PowerPoint Presentation</vt:lpstr>
      <vt:lpstr>GSM Operations </vt:lpstr>
      <vt:lpstr>PowerPoint Presentation</vt:lpstr>
      <vt:lpstr>PowerPoint Presentation</vt:lpstr>
      <vt:lpstr>  PSTN to Mobile Phone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IP</dc:title>
  <dc:creator>Rafaa Ismael</dc:creator>
  <cp:lastModifiedBy>dr kareem</cp:lastModifiedBy>
  <cp:revision>34</cp:revision>
  <dcterms:created xsi:type="dcterms:W3CDTF">2018-10-31T13:30:44Z</dcterms:created>
  <dcterms:modified xsi:type="dcterms:W3CDTF">2020-03-02T18:11:40Z</dcterms:modified>
</cp:coreProperties>
</file>