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6C133F-6D00-43DC-BC0A-187E0267362F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166DBE-623C-475E-BDA7-C35D30D8FB0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66DBE-623C-475E-BDA7-C35D30D8FB07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49CB-7E96-4B17-9D0F-A79771A91AC5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C58AE75-24AC-44E3-A7A3-C276B9380E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49CB-7E96-4B17-9D0F-A79771A91AC5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AE75-24AC-44E3-A7A3-C276B9380E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49CB-7E96-4B17-9D0F-A79771A91AC5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AE75-24AC-44E3-A7A3-C276B9380E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49CB-7E96-4B17-9D0F-A79771A91AC5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C58AE75-24AC-44E3-A7A3-C276B9380E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49CB-7E96-4B17-9D0F-A79771A91AC5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AE75-24AC-44E3-A7A3-C276B9380E9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49CB-7E96-4B17-9D0F-A79771A91AC5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AE75-24AC-44E3-A7A3-C276B9380E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49CB-7E96-4B17-9D0F-A79771A91AC5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C58AE75-24AC-44E3-A7A3-C276B9380E9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49CB-7E96-4B17-9D0F-A79771A91AC5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AE75-24AC-44E3-A7A3-C276B9380E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49CB-7E96-4B17-9D0F-A79771A91AC5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AE75-24AC-44E3-A7A3-C276B9380E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49CB-7E96-4B17-9D0F-A79771A91AC5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AE75-24AC-44E3-A7A3-C276B9380E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49CB-7E96-4B17-9D0F-A79771A91AC5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AE75-24AC-44E3-A7A3-C276B9380E9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DA049CB-7E96-4B17-9D0F-A79771A91AC5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C58AE75-24AC-44E3-A7A3-C276B9380E9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29000" y="1667470"/>
            <a:ext cx="23920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r>
              <a:rPr lang="en-US" sz="5400" b="1" baseline="3000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st</a:t>
            </a:r>
            <a:r>
              <a:rPr lang="en-US" sz="5400" b="1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Year</a:t>
            </a:r>
            <a:endParaRPr lang="en-US" sz="5400" b="1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0" y="304800"/>
            <a:ext cx="61750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Computer Programs</a:t>
            </a:r>
            <a:endParaRPr lang="en-US" sz="5400" b="1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2895600"/>
            <a:ext cx="80289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Atmospheric Science Dept.</a:t>
            </a:r>
            <a:endParaRPr lang="en-US" sz="5400" b="1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57400" y="4343400"/>
            <a:ext cx="51076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Fortran f95 code</a:t>
            </a:r>
            <a:endParaRPr lang="en-US" sz="5400" b="1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6096000"/>
            <a:ext cx="313900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err="1" smtClean="0">
                <a:ln w="17780" cmpd="sng">
                  <a:noFill/>
                  <a:prstDash val="solid"/>
                  <a:miter lim="800000"/>
                </a:ln>
                <a:solidFill>
                  <a:srgbClr val="0070C0"/>
                </a:solidFill>
              </a:rPr>
              <a:t>Lec</a:t>
            </a:r>
            <a:r>
              <a:rPr lang="en-US" sz="2800" b="1" dirty="0" smtClean="0">
                <a:ln w="17780" cmpd="sng">
                  <a:noFill/>
                  <a:prstDash val="solid"/>
                  <a:miter lim="800000"/>
                </a:ln>
                <a:solidFill>
                  <a:srgbClr val="0070C0"/>
                </a:solidFill>
              </a:rPr>
              <a:t>. Omar L. Khalid</a:t>
            </a:r>
            <a:endParaRPr lang="en-US" sz="2800" b="1" dirty="0">
              <a:ln w="17780" cmpd="sng">
                <a:noFill/>
                <a:prstDash val="solid"/>
                <a:miter lim="800000"/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143000" y="304800"/>
            <a:ext cx="6546531" cy="524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418968" tIns="3174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76300" algn="l"/>
              </a:tabLst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Fortran Interface Components</a:t>
            </a:r>
          </a:p>
        </p:txBody>
      </p:sp>
      <p:sp>
        <p:nvSpPr>
          <p:cNvPr id="3" name="Rectangle 2"/>
          <p:cNvSpPr/>
          <p:nvPr/>
        </p:nvSpPr>
        <p:spPr>
          <a:xfrm>
            <a:off x="1524000" y="1143000"/>
            <a:ext cx="5943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87630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Title bar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87630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Menu bar : file – view – build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219200" y="2362200"/>
            <a:ext cx="6022349" cy="524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418968" tIns="3174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876300" algn="l"/>
              </a:tabLst>
            </a:pPr>
            <a:r>
              <a:rPr lang="en-US" sz="32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variables naming Conditions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28600" y="3124200"/>
            <a:ext cx="8686800" cy="2597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76300" algn="l"/>
              </a:tabLst>
            </a:pPr>
            <a:r>
              <a:rPr kumimoji="0" lang="en-US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Variable name must begin with a letter</a:t>
            </a:r>
            <a:endParaRPr kumimoji="0" lang="en-US" sz="28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76300" algn="l"/>
              </a:tabLst>
            </a:pPr>
            <a:r>
              <a:rPr kumimoji="0" lang="en-US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Variable name can’t include a space,</a:t>
            </a:r>
            <a:r>
              <a:rPr kumimoji="0" lang="en-US" sz="2800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program use the underscore (F95 , F_95).</a:t>
            </a:r>
            <a:endParaRPr kumimoji="0" lang="en-US" sz="28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76300" algn="l"/>
              </a:tabLst>
            </a:pPr>
            <a:r>
              <a:rPr kumimoji="0" lang="en-US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Variable name should not overtake 30 characters .</a:t>
            </a:r>
            <a:endParaRPr kumimoji="0" lang="en-US" sz="28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52800" y="685800"/>
            <a:ext cx="23695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Data types </a:t>
            </a: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28599" y="1371600"/>
            <a:ext cx="8686801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v"/>
              <a:tabLst>
                <a:tab pos="876300" algn="l"/>
              </a:tabLst>
            </a:pPr>
            <a:r>
              <a:rPr kumimoji="0" lang="en-US" sz="24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Integer : ( -1 , 0 , 1 )</a:t>
            </a:r>
            <a:endParaRPr kumimoji="0" lang="en-US" sz="24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v"/>
              <a:tabLst>
                <a:tab pos="876300" algn="l"/>
              </a:tabLst>
            </a:pPr>
            <a:r>
              <a:rPr kumimoji="0" lang="en-US" sz="24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Real : (1.4 , -1.4 , 1.4e2 . 1.4e-2)</a:t>
            </a:r>
            <a:endParaRPr kumimoji="0" lang="en-US" sz="24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v"/>
              <a:tabLst>
                <a:tab pos="876300" algn="l"/>
              </a:tabLst>
            </a:pPr>
            <a:r>
              <a:rPr kumimoji="0" lang="en-US" sz="24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Complex :  (real numbers ) and (imaginary part ) == Z = X  + Yi, for example : Complex ( 2.0 , -1.0 ) === 2.0 – 1.0i</a:t>
            </a:r>
            <a:endParaRPr kumimoji="0" lang="en-US" sz="24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v"/>
              <a:tabLst>
                <a:tab pos="876300" algn="l"/>
              </a:tabLst>
            </a:pPr>
            <a:r>
              <a:rPr kumimoji="0" lang="en-US" sz="24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Logical : (. true . and . false .)</a:t>
            </a:r>
            <a:endParaRPr kumimoji="0" lang="en-US" sz="24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v"/>
              <a:tabLst>
                <a:tab pos="876300" algn="l"/>
              </a:tabLst>
            </a:pPr>
            <a:r>
              <a:rPr kumimoji="0" lang="en-US" sz="24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Characters : (‘signal quotes’ , “double quotes” )</a:t>
            </a:r>
            <a:endParaRPr kumimoji="0" lang="en-US" sz="24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0" y="3962400"/>
            <a:ext cx="12089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Note </a:t>
            </a: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304799" y="4678740"/>
            <a:ext cx="861060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v"/>
              <a:tabLst>
                <a:tab pos="8763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(c , j , k , l , m , n ) are integers and the rest are real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v"/>
              <a:tabLst>
                <a:tab pos="8763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 ! ) this symbol is use to add a note on the program steps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v"/>
              <a:tabLst>
                <a:tab pos="8763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 &amp; ) this symbol is use to continue the line , for example :                Cos ( alpha ) = b*b – c*c - &amp; 2*b*c*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gama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609600"/>
            <a:ext cx="63321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Arithmetic operation in Fortran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1752600"/>
          <a:ext cx="7772400" cy="39147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Example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Result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Symbol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0" lang="en-US" sz="2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r>
                        <a:rPr kumimoji="0" lang="en-US" sz="2800" kern="1200" baseline="300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Raise</a:t>
                      </a:r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 to power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**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2 x 3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Multiply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2 / 3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Divide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2 + 3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Addition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2 - 3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Subtraction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304800"/>
            <a:ext cx="78341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Priorities of Math Operations in Fortran</a:t>
            </a:r>
            <a:endParaRPr lang="en-US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761999" y="990600"/>
            <a:ext cx="7696201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v"/>
              <a:tabLst>
                <a:tab pos="676275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Arches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v"/>
              <a:tabLst>
                <a:tab pos="676275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powers (from right to left)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v"/>
              <a:tabLst>
                <a:tab pos="676275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Multiplication and division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v"/>
              <a:tabLst>
                <a:tab pos="676275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Addition and subtraction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28600" y="3352800"/>
            <a:ext cx="6172200" cy="1676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228600" y="3472696"/>
            <a:ext cx="6172200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8968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76300" algn="l"/>
              </a:tabLst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Input and Output Codes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v"/>
              <a:tabLst>
                <a:tab pos="876300" algn="l"/>
              </a:tabLst>
            </a:pP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Input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: read*</a:t>
            </a:r>
            <a:endParaRPr lang="en-US" sz="28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v"/>
              <a:tabLst>
                <a:tab pos="876300" algn="l"/>
              </a:tabLst>
            </a:pP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Output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: print*, write (*,*)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553200" y="990600"/>
            <a:ext cx="2286000" cy="2514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553200" y="1066800"/>
            <a:ext cx="2362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Homework </a:t>
            </a:r>
            <a:endParaRPr lang="en-US" sz="32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(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4 + 8</a:t>
            </a:r>
            <a:r>
              <a:rPr lang="en-US" sz="2800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/ 2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(2</a:t>
            </a:r>
            <a:r>
              <a:rPr lang="en-US" sz="2800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)</a:t>
            </a:r>
            <a:r>
              <a:rPr lang="en-US" sz="2800" baseline="30000" dirty="0">
                <a:latin typeface="Arial" pitchFamily="34" charset="0"/>
                <a:cs typeface="Arial" pitchFamily="34" charset="0"/>
              </a:rPr>
              <a:t>3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3x(1+2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)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3x2+1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228600" y="5334000"/>
            <a:ext cx="83820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28600" y="5334000"/>
            <a:ext cx="8686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Homework </a:t>
            </a:r>
            <a:endParaRPr lang="en-US" sz="32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x+y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)/(x+2)      xyz      xy</a:t>
            </a:r>
            <a:r>
              <a:rPr lang="en-US" sz="2800" baseline="30000" dirty="0" smtClean="0">
                <a:latin typeface="Arial" pitchFamily="34" charset="0"/>
                <a:cs typeface="Arial" pitchFamily="34" charset="0"/>
              </a:rPr>
              <a:t>2     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√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(x</a:t>
            </a:r>
            <a:r>
              <a:rPr lang="en-US" sz="2800" baseline="30000" dirty="0">
                <a:latin typeface="Arial" pitchFamily="34" charset="0"/>
                <a:cs typeface="Arial" pitchFamily="34" charset="0"/>
              </a:rPr>
              <a:t>3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+ y</a:t>
            </a:r>
            <a:r>
              <a:rPr lang="en-US" sz="2800" baseline="30000" dirty="0">
                <a:latin typeface="Arial" pitchFamily="34" charset="0"/>
                <a:cs typeface="Arial" pitchFamily="34" charset="0"/>
              </a:rPr>
              <a:t>3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      sin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x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cos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09800" y="634425"/>
            <a:ext cx="48494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Mathematical functions </a:t>
            </a:r>
          </a:p>
        </p:txBody>
      </p:sp>
      <p:sp>
        <p:nvSpPr>
          <p:cNvPr id="3" name="Rectangle 2"/>
          <p:cNvSpPr/>
          <p:nvPr/>
        </p:nvSpPr>
        <p:spPr>
          <a:xfrm>
            <a:off x="304800" y="1686580"/>
            <a:ext cx="35178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b="1" dirty="0">
                <a:solidFill>
                  <a:srgbClr val="0070C0"/>
                </a:solidFill>
              </a:rPr>
              <a:t>Exponential Functions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09600" y="2710180"/>
          <a:ext cx="7924800" cy="285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1752600"/>
                <a:gridCol w="4267200"/>
              </a:tblGrid>
              <a:tr h="487172">
                <a:tc>
                  <a:txBody>
                    <a:bodyPr/>
                    <a:lstStyle/>
                    <a:p>
                      <a:pPr marL="43688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Times New Roman"/>
                          <a:ea typeface="Times New Roman"/>
                          <a:cs typeface="Arial"/>
                        </a:rPr>
                        <a:t>Example</a:t>
                      </a:r>
                      <a:endParaRPr lang="en-US" sz="28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3335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latin typeface="Times New Roman"/>
                          <a:ea typeface="Times New Roman"/>
                          <a:cs typeface="Arial"/>
                        </a:rPr>
                        <a:t>F. </a:t>
                      </a:r>
                      <a:r>
                        <a:rPr lang="en-US" sz="2800" b="1" dirty="0">
                          <a:latin typeface="Times New Roman"/>
                          <a:ea typeface="Times New Roman"/>
                          <a:cs typeface="Arial"/>
                        </a:rPr>
                        <a:t>in </a:t>
                      </a:r>
                      <a:r>
                        <a:rPr lang="en-US" sz="2800" b="1" dirty="0" smtClean="0">
                          <a:latin typeface="Times New Roman"/>
                          <a:ea typeface="Times New Roman"/>
                          <a:cs typeface="Arial"/>
                        </a:rPr>
                        <a:t>F95</a:t>
                      </a:r>
                      <a:endParaRPr lang="en-US" sz="28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3425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Times New Roman"/>
                          <a:ea typeface="Times New Roman"/>
                          <a:cs typeface="Arial"/>
                        </a:rPr>
                        <a:t>Operation</a:t>
                      </a:r>
                      <a:endParaRPr lang="en-US" sz="28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47351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0" lang="en-US" sz="2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</a:t>
                      </a:r>
                      <a:r>
                        <a:rPr kumimoji="0" lang="en-US" sz="2400" kern="1200" baseline="300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Exp(x)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67310" marR="0" algn="ctr">
                        <a:lnSpc>
                          <a:spcPct val="15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Exponential function</a:t>
                      </a:r>
                    </a:p>
                  </a:txBody>
                  <a:tcPr marL="0" marR="0" marT="0" marB="0" anchor="ctr"/>
                </a:tc>
              </a:tr>
              <a:tr h="47351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0" lang="en-US" sz="2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log(x)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67945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log(x)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31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Natural logarithmic function</a:t>
                      </a:r>
                    </a:p>
                  </a:txBody>
                  <a:tcPr marL="0" marR="0" marT="0" marB="0" anchor="ctr"/>
                </a:tc>
              </a:tr>
              <a:tr h="47351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√x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67945" marR="0" algn="ctr">
                        <a:lnSpc>
                          <a:spcPct val="150000"/>
                        </a:lnSpc>
                        <a:spcBef>
                          <a:spcPts val="885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Sqrt</a:t>
                      </a:r>
                      <a:r>
                        <a:rPr lang="en-US" sz="2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(x)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310" marR="0" algn="ctr">
                        <a:lnSpc>
                          <a:spcPct val="150000"/>
                        </a:lnSpc>
                        <a:spcBef>
                          <a:spcPts val="885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Square rote function</a:t>
                      </a:r>
                    </a:p>
                  </a:txBody>
                  <a:tcPr marL="0" marR="0" marT="0" marB="0" anchor="ctr"/>
                </a:tc>
              </a:tr>
              <a:tr h="47351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IxI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67945" marR="0" algn="ctr">
                        <a:lnSpc>
                          <a:spcPct val="150000"/>
                        </a:lnSpc>
                        <a:spcBef>
                          <a:spcPts val="885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Abs(x)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310" marR="0" algn="ctr">
                        <a:lnSpc>
                          <a:spcPct val="150000"/>
                        </a:lnSpc>
                        <a:spcBef>
                          <a:spcPts val="885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Absolute function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605135"/>
            <a:ext cx="44977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Trigonometric Functions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09600" y="1487239"/>
          <a:ext cx="8077200" cy="3465761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438400"/>
                <a:gridCol w="3259494"/>
                <a:gridCol w="2379306"/>
              </a:tblGrid>
              <a:tr h="496639">
                <a:tc>
                  <a:txBody>
                    <a:bodyPr/>
                    <a:lstStyle/>
                    <a:p>
                      <a:pPr marL="393065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70C0"/>
                          </a:solidFill>
                        </a:rPr>
                        <a:t>Fortran forms</a:t>
                      </a:r>
                      <a:endParaRPr lang="en-US" sz="2400" b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2319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70C0"/>
                          </a:solidFill>
                        </a:rPr>
                        <a:t>Type of argument</a:t>
                      </a:r>
                      <a:endParaRPr lang="en-US" sz="2400" b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97485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70C0"/>
                          </a:solidFill>
                        </a:rPr>
                        <a:t>Type of result</a:t>
                      </a:r>
                      <a:endParaRPr lang="en-US" sz="2400" b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493961">
                <a:tc>
                  <a:txBody>
                    <a:bodyPr/>
                    <a:lstStyle/>
                    <a:p>
                      <a:pPr marL="67945" marR="0">
                        <a:lnSpc>
                          <a:spcPts val="15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/>
                        <a:t>sin(x)</a:t>
                      </a:r>
                      <a:endParaRPr lang="en-US" sz="2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5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/>
                        <a:t>real</a:t>
                      </a:r>
                      <a:endParaRPr lang="en-US" sz="2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5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/>
                        <a:t>real</a:t>
                      </a:r>
                      <a:endParaRPr lang="en-US" sz="2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493961">
                <a:tc>
                  <a:txBody>
                    <a:bodyPr/>
                    <a:lstStyle/>
                    <a:p>
                      <a:pPr marL="67945" marR="0">
                        <a:lnSpc>
                          <a:spcPts val="15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 smtClean="0"/>
                        <a:t>cos</a:t>
                      </a:r>
                      <a:r>
                        <a:rPr lang="en-US" sz="2400" dirty="0" smtClean="0"/>
                        <a:t>(x)</a:t>
                      </a:r>
                      <a:endParaRPr lang="en-US" sz="2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5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/>
                        <a:t>real</a:t>
                      </a:r>
                      <a:endParaRPr lang="en-US" sz="2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5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/>
                        <a:t>real</a:t>
                      </a:r>
                      <a:endParaRPr lang="en-US" sz="2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496639">
                <a:tc>
                  <a:txBody>
                    <a:bodyPr/>
                    <a:lstStyle/>
                    <a:p>
                      <a:pPr marL="67945" marR="0">
                        <a:lnSpc>
                          <a:spcPts val="158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/>
                        <a:t>tan(x)</a:t>
                      </a:r>
                      <a:endParaRPr lang="en-US" sz="2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58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/>
                        <a:t>real</a:t>
                      </a:r>
                      <a:endParaRPr lang="en-US" sz="2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58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/>
                        <a:t>real</a:t>
                      </a:r>
                      <a:endParaRPr lang="en-US" sz="2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493961">
                <a:tc>
                  <a:txBody>
                    <a:bodyPr/>
                    <a:lstStyle/>
                    <a:p>
                      <a:pPr marL="67945" marR="0">
                        <a:lnSpc>
                          <a:spcPts val="15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 smtClean="0"/>
                        <a:t>atan</a:t>
                      </a:r>
                      <a:r>
                        <a:rPr lang="en-US" sz="2400" dirty="0" smtClean="0"/>
                        <a:t>(x)</a:t>
                      </a:r>
                      <a:endParaRPr lang="en-US" sz="2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5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/>
                        <a:t>real</a:t>
                      </a:r>
                      <a:endParaRPr lang="en-US" sz="2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5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/>
                        <a:t>real</a:t>
                      </a:r>
                      <a:endParaRPr lang="en-US" sz="2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496639">
                <a:tc>
                  <a:txBody>
                    <a:bodyPr/>
                    <a:lstStyle/>
                    <a:p>
                      <a:pPr marL="67945" marR="0">
                        <a:lnSpc>
                          <a:spcPts val="15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 smtClean="0"/>
                        <a:t>sinh</a:t>
                      </a:r>
                      <a:r>
                        <a:rPr lang="en-US" sz="2400" dirty="0" smtClean="0"/>
                        <a:t>(x)</a:t>
                      </a:r>
                      <a:endParaRPr lang="en-US" sz="2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5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/>
                        <a:t>real</a:t>
                      </a:r>
                      <a:endParaRPr lang="en-US" sz="2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5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/>
                        <a:t>real</a:t>
                      </a:r>
                      <a:endParaRPr lang="en-US" sz="2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493961">
                <a:tc>
                  <a:txBody>
                    <a:bodyPr/>
                    <a:lstStyle/>
                    <a:p>
                      <a:pPr marL="67945" marR="0">
                        <a:lnSpc>
                          <a:spcPts val="15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 smtClean="0"/>
                        <a:t>cosh</a:t>
                      </a:r>
                      <a:r>
                        <a:rPr lang="en-US" sz="2400" dirty="0" smtClean="0"/>
                        <a:t>(x)</a:t>
                      </a:r>
                      <a:endParaRPr lang="en-US" sz="2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5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/>
                        <a:t>real</a:t>
                      </a:r>
                      <a:endParaRPr lang="en-US" sz="2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5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/>
                        <a:t>real</a:t>
                      </a:r>
                      <a:endParaRPr lang="en-US" sz="2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304800"/>
            <a:ext cx="633057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Routing &amp; Remainder functions</a:t>
            </a:r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1" y="990600"/>
            <a:ext cx="91440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v"/>
              <a:tabLst>
                <a:tab pos="8763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floor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Round toward negative infinity ( - ∞ ) : floor ( -3.4) = -4 , floor ( 3.4 ) = 3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v"/>
              <a:tabLst>
                <a:tab pos="876300" algn="l"/>
              </a:tabLst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Converts any number to an integer :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(0.3)=0 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(-0.3)=0 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(3.9)=3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v"/>
              <a:tabLst>
                <a:tab pos="876300" algn="l"/>
              </a:tabLst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nint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Round to nearest integer :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nint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(5.9)=6 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nint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(-5.9)=-6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v"/>
              <a:tabLst>
                <a:tab pos="8763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real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Convert number to real : real(-1.5)=-1.5000 , real(8)=8.000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v"/>
              <a:tabLst>
                <a:tab pos="8763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mod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Modulus after division : mod(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a,b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= a-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(a/b)*b ::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763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mod(4,2)=0 , mod(9,4)=1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v"/>
              <a:tabLst>
                <a:tab pos="8763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modulo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Remainder after division : modulo(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a,b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)== a-floor(a/b)*b :: modulo(8,10)=8 , modulo(-1,20)=-1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5429071"/>
            <a:ext cx="8686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homework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: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Mod(6,10) 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int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(4.3) , floor(5.4) 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nint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(6.9) , modulo(8,10)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real(2.4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)  ,	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nint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(-3.4)	Mod(5,8) 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int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(6.8) , floor(5.5) 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nint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(9.6) , modulo(8,10) , real(9/9) 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nint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(-3.5)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19400" y="981670"/>
            <a:ext cx="33616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u="sng" cap="none" spc="0" dirty="0" smtClean="0">
                <a:ln w="18000">
                  <a:noFill/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Next week </a:t>
            </a:r>
            <a:endParaRPr lang="en-US" sz="5400" b="1" i="1" u="sng" cap="none" spc="0" dirty="0">
              <a:ln w="18000">
                <a:noFill/>
                <a:prstDash val="solid"/>
                <a:miter lim="800000"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09800" y="2514600"/>
            <a:ext cx="4685898" cy="243137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b="1" cap="none" spc="0" dirty="0" smtClean="0">
                <a:ln w="18000">
                  <a:noFill/>
                  <a:prstDash val="solid"/>
                  <a:miter lim="800000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Flowchart </a:t>
            </a:r>
          </a:p>
          <a:p>
            <a:pPr algn="ctr">
              <a:lnSpc>
                <a:spcPct val="150000"/>
              </a:lnSpc>
            </a:pPr>
            <a:r>
              <a:rPr lang="en-US" sz="5400" b="1" cap="none" spc="0" dirty="0" smtClean="0">
                <a:ln w="18000">
                  <a:noFill/>
                  <a:prstDash val="solid"/>
                  <a:miter lim="800000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Pseudocode</a:t>
            </a:r>
            <a:r>
              <a:rPr lang="en-US" sz="5400" b="1" cap="none" spc="0" dirty="0" smtClean="0">
                <a:ln w="18000">
                  <a:noFill/>
                  <a:prstDash val="solid"/>
                  <a:miter lim="800000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en-US" sz="5400" b="1" cap="none" spc="0" dirty="0">
              <a:ln w="18000">
                <a:noFill/>
                <a:prstDash val="solid"/>
                <a:miter lim="800000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77</TotalTime>
  <Words>525</Words>
  <Application>Microsoft Office PowerPoint</Application>
  <PresentationFormat>On-screen Show (4:3)</PresentationFormat>
  <Paragraphs>108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Trek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omar</dc:creator>
  <cp:lastModifiedBy>omar</cp:lastModifiedBy>
  <cp:revision>10</cp:revision>
  <dcterms:created xsi:type="dcterms:W3CDTF">2020-02-25T16:15:30Z</dcterms:created>
  <dcterms:modified xsi:type="dcterms:W3CDTF">2020-02-25T17:32:36Z</dcterms:modified>
</cp:coreProperties>
</file>