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4" r:id="rId2"/>
    <p:sldId id="265" r:id="rId3"/>
    <p:sldId id="271" r:id="rId4"/>
    <p:sldId id="257" r:id="rId5"/>
    <p:sldId id="259" r:id="rId6"/>
    <p:sldId id="260" r:id="rId7"/>
    <p:sldId id="261" r:id="rId8"/>
    <p:sldId id="262" r:id="rId9"/>
    <p:sldId id="263" r:id="rId10"/>
    <p:sldId id="273" r:id="rId11"/>
    <p:sldId id="274" r:id="rId12"/>
    <p:sldId id="272" r:id="rId13"/>
    <p:sldId id="267"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06" autoAdjust="0"/>
  </p:normalViewPr>
  <p:slideViewPr>
    <p:cSldViewPr>
      <p:cViewPr>
        <p:scale>
          <a:sx n="80" d="100"/>
          <a:sy n="80" d="100"/>
        </p:scale>
        <p:origin x="-1002"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53FA53-151E-4B95-AA75-0ADEDA3DA8E8}" type="datetimeFigureOut">
              <a:rPr lang="en-US" smtClean="0"/>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6F863C-A1DC-439F-B9BC-E907F97AC7F6}" type="slidenum">
              <a:rPr lang="en-US" smtClean="0"/>
              <a:t>‹#›</a:t>
            </a:fld>
            <a:endParaRPr lang="en-US"/>
          </a:p>
        </p:txBody>
      </p:sp>
    </p:spTree>
    <p:extLst>
      <p:ext uri="{BB962C8B-B14F-4D97-AF65-F5344CB8AC3E}">
        <p14:creationId xmlns:p14="http://schemas.microsoft.com/office/powerpoint/2010/main" val="105401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ocratic.org/chemistry/intermolecular-bonding/hydrogen-bond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A molecule, for example of water, contains 2 hydrogen atoms and 1 oxygen atom chemically bounded together and is the smallest building block of the chemical water. The molecules are then held together by intermolecular forces, in this case by strong </a:t>
            </a:r>
            <a:r>
              <a:rPr lang="en-US" sz="1200" b="0" i="0" u="none" strike="noStrike" kern="1200" dirty="0" smtClean="0">
                <a:solidFill>
                  <a:schemeClr val="tx1"/>
                </a:solidFill>
                <a:effectLst/>
                <a:latin typeface="+mn-lt"/>
                <a:ea typeface="+mn-ea"/>
                <a:cs typeface="+mn-cs"/>
                <a:hlinkClick r:id="rId3"/>
              </a:rPr>
              <a:t>hydrogen bonds</a:t>
            </a:r>
            <a:r>
              <a:rPr lang="en-US" sz="1200" b="0" i="0" kern="1200" dirty="0" smtClean="0">
                <a:solidFill>
                  <a:schemeClr val="tx1"/>
                </a:solidFill>
                <a:effectLst/>
                <a:latin typeface="+mn-lt"/>
                <a:ea typeface="+mn-ea"/>
                <a:cs typeface="+mn-cs"/>
              </a:rPr>
              <a:t>.</a:t>
            </a:r>
          </a:p>
          <a:p>
            <a:pPr fontAlgn="base"/>
            <a:r>
              <a:rPr lang="en-US" sz="1200" b="0" i="0" kern="1200" dirty="0" smtClean="0">
                <a:solidFill>
                  <a:schemeClr val="tx1"/>
                </a:solidFill>
                <a:effectLst/>
                <a:latin typeface="+mn-lt"/>
                <a:ea typeface="+mn-ea"/>
                <a:cs typeface="+mn-cs"/>
              </a:rPr>
              <a:t>A mole is a certain quantity of molecules, namely the </a:t>
            </a:r>
            <a:r>
              <a:rPr lang="en-US" sz="1200" b="0" i="0" kern="1200" dirty="0" err="1" smtClean="0">
                <a:solidFill>
                  <a:schemeClr val="tx1"/>
                </a:solidFill>
                <a:effectLst/>
                <a:latin typeface="+mn-lt"/>
                <a:ea typeface="+mn-ea"/>
                <a:cs typeface="+mn-cs"/>
              </a:rPr>
              <a:t>Avagadro</a:t>
            </a:r>
            <a:r>
              <a:rPr lang="en-US" sz="1200" b="0" i="0" kern="1200" dirty="0" smtClean="0">
                <a:solidFill>
                  <a:schemeClr val="tx1"/>
                </a:solidFill>
                <a:effectLst/>
                <a:latin typeface="+mn-lt"/>
                <a:ea typeface="+mn-ea"/>
                <a:cs typeface="+mn-cs"/>
              </a:rPr>
              <a:t> number of molecules NA=6.023×1023.</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So for example if you take 6.023×1023 water molecules then that makes up 1 mole of water.</a:t>
            </a:r>
          </a:p>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4</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13</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14</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5</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6</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7</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8</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9</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10</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11</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12</a:t>
            </a:fld>
            <a:endParaRPr lang="en-US"/>
          </a:p>
        </p:txBody>
      </p:sp>
    </p:spTree>
    <p:extLst>
      <p:ext uri="{BB962C8B-B14F-4D97-AF65-F5344CB8AC3E}">
        <p14:creationId xmlns:p14="http://schemas.microsoft.com/office/powerpoint/2010/main" val="295070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3586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799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585664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5523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484424-E9E7-44EF-9948-A6D5BCE2C5B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6283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484424-E9E7-44EF-9948-A6D5BCE2C5B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38281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484424-E9E7-44EF-9948-A6D5BCE2C5B3}"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25575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484424-E9E7-44EF-9948-A6D5BCE2C5B3}"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26262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84424-E9E7-44EF-9948-A6D5BCE2C5B3}"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866516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50025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964671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84424-E9E7-44EF-9948-A6D5BCE2C5B3}" type="datetimeFigureOut">
              <a:rPr lang="en-US" smtClean="0"/>
              <a:t>2/24/2020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14191-0198-4DAF-A171-7985C9BC1F41}" type="slidenum">
              <a:rPr lang="en-US" smtClean="0"/>
              <a:t>‹#›</a:t>
            </a:fld>
            <a:endParaRPr lang="en-US"/>
          </a:p>
        </p:txBody>
      </p:sp>
    </p:spTree>
    <p:extLst>
      <p:ext uri="{BB962C8B-B14F-4D97-AF65-F5344CB8AC3E}">
        <p14:creationId xmlns:p14="http://schemas.microsoft.com/office/powerpoint/2010/main" val="399209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548400" y="238780"/>
            <a:ext cx="7599709" cy="523220"/>
          </a:xfrm>
          <a:prstGeom prst="rect">
            <a:avLst/>
          </a:prstGeom>
          <a:noFill/>
          <a:ln w="9525">
            <a:noFill/>
            <a:miter lim="800000"/>
            <a:headEnd/>
            <a:tailEnd/>
          </a:ln>
        </p:spPr>
        <p:txBody>
          <a:bodyPr wrap="none">
            <a:spAutoFit/>
          </a:bodyPr>
          <a:lstStyle/>
          <a:p>
            <a:pPr algn="ctr"/>
            <a:r>
              <a:rPr lang="en-US" altLang="en-US" sz="2800" b="1" dirty="0" smtClean="0">
                <a:latin typeface="Times New Roman" pitchFamily="18" charset="0"/>
              </a:rPr>
              <a:t>The Course of </a:t>
            </a:r>
            <a:r>
              <a:rPr lang="en-US" sz="2800" b="1" dirty="0"/>
              <a:t>Fundamentals of Thermodynamics</a:t>
            </a:r>
            <a:endParaRPr lang="en-US" altLang="en-US" sz="2800" b="1" dirty="0">
              <a:latin typeface="Times New Roman" pitchFamily="18" charset="0"/>
            </a:endParaRP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latin typeface="Times New Roman" panose="02020603050405020304" pitchFamily="18" charset="0"/>
                <a:cs typeface="Times New Roman" panose="02020603050405020304" pitchFamily="18" charset="0"/>
              </a:rPr>
              <a:t>MUSTANSIRIYAH UNIVERSITY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COLLEGE OF SCIENCES</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ATMOSPHERIC SCIENCES DEPARTMENT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dirty="0" smtClean="0">
                <a:latin typeface="Times New Roman" panose="02020603050405020304" pitchFamily="18" charset="0"/>
                <a:cs typeface="Times New Roman" panose="02020603050405020304" pitchFamily="18" charset="0"/>
              </a:rPr>
              <a:t>2019-2020 </a:t>
            </a:r>
            <a:endParaRPr lang="en-GB" sz="8000" b="1"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Dr. </a:t>
            </a:r>
            <a:r>
              <a:rPr lang="en-US" sz="8000" dirty="0" err="1" smtClean="0">
                <a:latin typeface="Times New Roman" panose="02020603050405020304" pitchFamily="18" charset="0"/>
                <a:cs typeface="Times New Roman" panose="02020603050405020304" pitchFamily="18" charset="0"/>
              </a:rPr>
              <a:t>Sama</a:t>
            </a:r>
            <a:r>
              <a:rPr lang="en-US" sz="8000" dirty="0" smtClean="0">
                <a:latin typeface="Times New Roman" panose="02020603050405020304" pitchFamily="18" charset="0"/>
                <a:cs typeface="Times New Roman" panose="02020603050405020304" pitchFamily="18" charset="0"/>
              </a:rPr>
              <a:t> Khalid Mohammed</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cap="small" dirty="0" smtClean="0">
                <a:latin typeface="Times New Roman" panose="02020603050405020304" pitchFamily="18" charset="0"/>
                <a:cs typeface="Times New Roman" panose="02020603050405020304" pitchFamily="18" charset="0"/>
              </a:rPr>
              <a:t>SECOND STAGE </a:t>
            </a: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1524000" y="960343"/>
            <a:ext cx="5760720" cy="3182112"/>
          </a:xfrm>
          <a:prstGeom prst="rect">
            <a:avLst/>
          </a:prstGeom>
        </p:spPr>
      </p:pic>
    </p:spTree>
    <p:extLst>
      <p:ext uri="{BB962C8B-B14F-4D97-AF65-F5344CB8AC3E}">
        <p14:creationId xmlns:p14="http://schemas.microsoft.com/office/powerpoint/2010/main" val="629653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6001643"/>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Let us consider a system at a temperature T, consisting of N point masses (molecules). According to the kinetic theory of heat, these molecules move randomly at all directions         (Brownian motion), and due to this randomness, the internal energies of the point-masses are not equal to each other, but they change in time. However, if we calculate the mean internal energy, we will find that it remains constant in time.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Thus, the mean internal energy of each point-mass, U, is proportional to the absolute temperature of the system 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Ū </a:t>
            </a:r>
            <a:r>
              <a:rPr lang="en-US" sz="2400" dirty="0">
                <a:latin typeface="Times New Roman" panose="02020603050405020304" pitchFamily="18" charset="0"/>
                <a:cs typeface="Times New Roman" panose="02020603050405020304" pitchFamily="18" charset="0"/>
              </a:rPr>
              <a:t>= A × T     ,  A is a universal constant (A=k/2 where k is Boltzmann’s constant (k = 1.38×10</a:t>
            </a:r>
            <a:r>
              <a:rPr lang="en-US" sz="2400" baseline="30000" dirty="0">
                <a:latin typeface="Times New Roman" panose="02020603050405020304" pitchFamily="18" charset="0"/>
                <a:cs typeface="Times New Roman" panose="02020603050405020304" pitchFamily="18" charset="0"/>
              </a:rPr>
              <a:t>−23 </a:t>
            </a:r>
            <a:r>
              <a:rPr lang="en-US" sz="2400" dirty="0">
                <a:latin typeface="Times New Roman" panose="02020603050405020304" pitchFamily="18" charset="0"/>
                <a:cs typeface="Times New Roman" panose="02020603050405020304" pitchFamily="18" charset="0"/>
              </a:rPr>
              <a:t>JK</a:t>
            </a:r>
            <a:r>
              <a:rPr lang="en-US" sz="2400" baseline="30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Assume that N = 1, Then the point has only three degrees of freedom which here are called thermodynamic degrees of freedom and are equal to the number of independent variables needed to completely define the energy of the </a:t>
            </a:r>
            <a:r>
              <a:rPr lang="en-US" sz="2400" dirty="0" smtClean="0">
                <a:latin typeface="Times New Roman" panose="02020603050405020304" pitchFamily="18" charset="0"/>
                <a:cs typeface="Times New Roman" panose="02020603050405020304" pitchFamily="18" charset="0"/>
              </a:rPr>
              <a:t>point, </a:t>
            </a:r>
            <a:r>
              <a:rPr lang="en-US" sz="2400" b="1" u="sng" dirty="0">
                <a:latin typeface="Times New Roman" panose="02020603050405020304" pitchFamily="18" charset="0"/>
                <a:cs typeface="Times New Roman" panose="02020603050405020304" pitchFamily="18" charset="0"/>
              </a:rPr>
              <a:t>then the total internal energy is equal to its kinetic energy</a:t>
            </a:r>
            <a:r>
              <a:rPr lang="en-US" sz="2400" dirty="0">
                <a:latin typeface="Times New Roman" panose="02020603050405020304" pitchFamily="18" charset="0"/>
                <a:cs typeface="Times New Roman" panose="02020603050405020304" pitchFamily="18" charset="0"/>
              </a:rPr>
              <a:t>. Thus, </a:t>
            </a:r>
            <a:endParaRPr lang="en-US" sz="2600" b="0" i="1" dirty="0" smtClean="0">
              <a:latin typeface="Cambria Math"/>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Kinetic theory of heat</a:t>
            </a:r>
          </a:p>
        </p:txBody>
      </p:sp>
      <p:pic>
        <p:nvPicPr>
          <p:cNvPr id="6" name="Picture 5"/>
          <p:cNvPicPr/>
          <p:nvPr/>
        </p:nvPicPr>
        <p:blipFill>
          <a:blip r:embed="rId3"/>
          <a:stretch>
            <a:fillRect/>
          </a:stretch>
        </p:blipFill>
        <p:spPr>
          <a:xfrm>
            <a:off x="4577831" y="6193155"/>
            <a:ext cx="1295400" cy="6648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504767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6001643"/>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mean kinetic energy of a point with three degrees of freedom is equal to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lgn="just"/>
            <a:r>
              <a:rPr lang="en-US" sz="2400" b="1" u="sng" dirty="0" smtClean="0">
                <a:latin typeface="Times New Roman" panose="02020603050405020304" pitchFamily="18" charset="0"/>
                <a:cs typeface="Times New Roman" panose="02020603050405020304" pitchFamily="18" charset="0"/>
              </a:rPr>
              <a:t>Note: you will need to the following relations to reach to the next equation:</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p>
          <a:p>
            <a:pPr algn="just"/>
            <a:r>
              <a:rPr lang="en-US" sz="2400" dirty="0" smtClean="0">
                <a:latin typeface="Times New Roman" panose="02020603050405020304" pitchFamily="18" charset="0"/>
                <a:cs typeface="Times New Roman" panose="02020603050405020304" pitchFamily="18" charset="0"/>
              </a:rPr>
              <a:t>R=k </a:t>
            </a:r>
            <a:r>
              <a:rPr lang="en-US" sz="2400" dirty="0">
                <a:latin typeface="Times New Roman" panose="02020603050405020304" pitchFamily="18" charset="0"/>
                <a:cs typeface="Times New Roman" panose="02020603050405020304" pitchFamily="18" charset="0"/>
              </a:rPr>
              <a:t>N</a:t>
            </a:r>
            <a:r>
              <a:rPr lang="en-US" sz="2400" baseline="-25000"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and </a:t>
            </a:r>
            <a:r>
              <a:rPr lang="en-US" sz="2400" dirty="0" smtClean="0">
                <a:latin typeface="Times New Roman" panose="02020603050405020304" pitchFamily="18" charset="0"/>
                <a:cs typeface="Times New Roman" panose="02020603050405020304" pitchFamily="18" charset="0"/>
              </a:rPr>
              <a:t> R</a:t>
            </a:r>
            <a:r>
              <a:rPr lang="en-US" sz="2400" dirty="0">
                <a:latin typeface="Times New Roman" panose="02020603050405020304" pitchFamily="18" charset="0"/>
                <a:cs typeface="Times New Roman" panose="02020603050405020304" pitchFamily="18" charset="0"/>
              </a:rPr>
              <a:t>ʹ </a:t>
            </a:r>
            <a:r>
              <a:rPr lang="en-US" sz="2400" dirty="0" smtClean="0">
                <a:latin typeface="Times New Roman" panose="02020603050405020304" pitchFamily="18" charset="0"/>
                <a:cs typeface="Times New Roman" panose="02020603050405020304" pitchFamily="18" charset="0"/>
              </a:rPr>
              <a:t>= R/M and   M=n </a:t>
            </a:r>
            <a:r>
              <a:rPr lang="en-US" sz="2400" dirty="0">
                <a:latin typeface="Times New Roman" panose="02020603050405020304" pitchFamily="18" charset="0"/>
                <a:cs typeface="Times New Roman" panose="02020603050405020304" pitchFamily="18" charset="0"/>
              </a:rPr>
              <a:t>N</a:t>
            </a:r>
            <a:r>
              <a:rPr lang="en-US" sz="2400" baseline="-25000"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m</a:t>
            </a:r>
          </a:p>
          <a:p>
            <a:pPr algn="just"/>
            <a:r>
              <a:rPr lang="en-US" sz="2400" dirty="0" smtClean="0">
                <a:latin typeface="Times New Roman" panose="02020603050405020304" pitchFamily="18" charset="0"/>
                <a:cs typeface="Times New Roman" panose="02020603050405020304" pitchFamily="18" charset="0"/>
              </a:rPr>
              <a:t>R is the universal gas constant </a:t>
            </a:r>
          </a:p>
          <a:p>
            <a:pPr algn="just"/>
            <a:r>
              <a:rPr lang="en-US" sz="2400" dirty="0" smtClean="0">
                <a:latin typeface="Times New Roman" panose="02020603050405020304" pitchFamily="18" charset="0"/>
                <a:cs typeface="Times New Roman" panose="02020603050405020304" pitchFamily="18" charset="0"/>
              </a:rPr>
              <a:t>m is the individual mass of a gas</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M </a:t>
            </a:r>
            <a:r>
              <a:rPr lang="en-US" sz="2400" dirty="0">
                <a:latin typeface="Times New Roman" panose="02020603050405020304" pitchFamily="18" charset="0"/>
                <a:cs typeface="Times New Roman" panose="02020603050405020304" pitchFamily="18" charset="0"/>
              </a:rPr>
              <a:t>is the Molecular </a:t>
            </a:r>
            <a:r>
              <a:rPr lang="en-US" sz="2400" dirty="0" smtClean="0">
                <a:latin typeface="Times New Roman" panose="02020603050405020304" pitchFamily="18" charset="0"/>
                <a:cs typeface="Times New Roman" panose="02020603050405020304" pitchFamily="18" charset="0"/>
              </a:rPr>
              <a:t>weight</a:t>
            </a:r>
          </a:p>
          <a:p>
            <a:pPr algn="just"/>
            <a:r>
              <a:rPr lang="en-US" sz="2400" dirty="0">
                <a:latin typeface="Times New Roman" panose="02020603050405020304" pitchFamily="18" charset="0"/>
                <a:cs typeface="Times New Roman" panose="02020603050405020304" pitchFamily="18" charset="0"/>
              </a:rPr>
              <a:t>R</a:t>
            </a:r>
            <a:r>
              <a:rPr lang="en-US" sz="2400" dirty="0" smtClean="0">
                <a:latin typeface="Times New Roman" panose="02020603050405020304" pitchFamily="18" charset="0"/>
                <a:cs typeface="Times New Roman" panose="02020603050405020304" pitchFamily="18" charset="0"/>
              </a:rPr>
              <a:t>ʹ is the </a:t>
            </a:r>
            <a:r>
              <a:rPr lang="en-US" sz="2400" dirty="0">
                <a:latin typeface="Times New Roman" panose="02020603050405020304" pitchFamily="18" charset="0"/>
                <a:cs typeface="Times New Roman" panose="02020603050405020304" pitchFamily="18" charset="0"/>
              </a:rPr>
              <a:t>specific gas </a:t>
            </a:r>
            <a:r>
              <a:rPr lang="en-US" sz="2400" dirty="0" smtClean="0">
                <a:latin typeface="Times New Roman" panose="02020603050405020304" pitchFamily="18" charset="0"/>
                <a:cs typeface="Times New Roman" panose="02020603050405020304" pitchFamily="18" charset="0"/>
              </a:rPr>
              <a:t>constant</a:t>
            </a:r>
          </a:p>
          <a:p>
            <a:pPr algn="just"/>
            <a:r>
              <a:rPr lang="en-US" sz="2400" dirty="0" smtClean="0">
                <a:latin typeface="Times New Roman" panose="02020603050405020304" pitchFamily="18" charset="0"/>
                <a:cs typeface="Times New Roman" panose="02020603050405020304" pitchFamily="18" charset="0"/>
              </a:rPr>
              <a:t>n is the no. of moles</a:t>
            </a:r>
            <a:endParaRPr lang="en-US" sz="2600" b="0" i="1" dirty="0" smtClean="0">
              <a:latin typeface="Cambria Math"/>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Kinetic theory of heat</a:t>
            </a:r>
          </a:p>
        </p:txBody>
      </p:sp>
      <p:pic>
        <p:nvPicPr>
          <p:cNvPr id="5" name="Picture 4"/>
          <p:cNvPicPr/>
          <p:nvPr/>
        </p:nvPicPr>
        <p:blipFill>
          <a:blip r:embed="rId3"/>
          <a:stretch>
            <a:fillRect/>
          </a:stretch>
        </p:blipFill>
        <p:spPr>
          <a:xfrm>
            <a:off x="3886200" y="1393606"/>
            <a:ext cx="971550" cy="66379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558354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4893647"/>
          </a:xfrm>
          <a:prstGeom prst="rect">
            <a:avLst/>
          </a:prstGeom>
        </p:spPr>
        <p:txBody>
          <a:bodyPr wrap="square">
            <a:spAutoFit/>
          </a:bodyPr>
          <a:lstStyle/>
          <a:p>
            <a:r>
              <a:rPr lang="en-US" sz="2400" u="sng" dirty="0">
                <a:latin typeface="Times New Roman" panose="02020603050405020304" pitchFamily="18" charset="0"/>
                <a:cs typeface="Times New Roman" panose="02020603050405020304" pitchFamily="18" charset="0"/>
              </a:rPr>
              <a:t>Since there are no intermolecular forces in an ideal gas, there is no internal potential energy</a:t>
            </a:r>
            <a:r>
              <a:rPr lang="en-US" sz="2400" dirty="0">
                <a:latin typeface="Times New Roman" panose="02020603050405020304" pitchFamily="18" charset="0"/>
                <a:cs typeface="Times New Roman" panose="02020603050405020304" pitchFamily="18" charset="0"/>
              </a:rPr>
              <a:t>. The internal energy of a monatomic gas is therefore due solely to the translational kinetic energy of the </a:t>
            </a:r>
            <a:r>
              <a:rPr lang="en-US" sz="2400" dirty="0" smtClean="0">
                <a:latin typeface="Times New Roman" panose="02020603050405020304" pitchFamily="18" charset="0"/>
                <a:cs typeface="Times New Roman" panose="02020603050405020304" pitchFamily="18" charset="0"/>
              </a:rPr>
              <a:t>molecules   (Recall from Lec.2 : </a:t>
            </a:r>
            <a:r>
              <a:rPr lang="en-US" sz="2400" b="1" i="1" dirty="0" smtClean="0">
                <a:latin typeface="Times New Roman" panose="02020603050405020304" pitchFamily="18" charset="0"/>
                <a:cs typeface="Times New Roman" panose="02020603050405020304" pitchFamily="18" charset="0"/>
              </a:rPr>
              <a:t>Internal </a:t>
            </a:r>
            <a:r>
              <a:rPr lang="en-US" sz="2400" b="1" i="1" dirty="0">
                <a:latin typeface="Times New Roman" panose="02020603050405020304" pitchFamily="18" charset="0"/>
                <a:cs typeface="Times New Roman" panose="02020603050405020304" pitchFamily="18" charset="0"/>
              </a:rPr>
              <a:t>energy </a:t>
            </a:r>
            <a:r>
              <a:rPr lang="en-US" sz="2400" b="1" dirty="0">
                <a:latin typeface="Times New Roman" panose="02020603050405020304" pitchFamily="18" charset="0"/>
                <a:cs typeface="Times New Roman" panose="02020603050405020304" pitchFamily="18" charset="0"/>
              </a:rPr>
              <a:t>– The sum of the thermal energy and any potential energy due to the forces between the molecules of a </a:t>
            </a:r>
            <a:r>
              <a:rPr lang="en-US" sz="2400" b="1" dirty="0" smtClean="0">
                <a:latin typeface="Times New Roman" panose="02020603050405020304" pitchFamily="18" charset="0"/>
                <a:cs typeface="Times New Roman" panose="02020603050405020304" pitchFamily="18" charset="0"/>
              </a:rPr>
              <a:t>substance). </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the molecules have more than one atom, then there is also kinetic energy due to rotation and vibration.</a:t>
            </a:r>
          </a:p>
          <a:p>
            <a:pPr marL="800100" lvl="1" indent="-342900"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Though </a:t>
            </a:r>
            <a:r>
              <a:rPr lang="en-US" sz="2400" dirty="0">
                <a:latin typeface="Times New Roman" panose="02020603050405020304" pitchFamily="18" charset="0"/>
                <a:cs typeface="Times New Roman" panose="02020603050405020304" pitchFamily="18" charset="0"/>
              </a:rPr>
              <a:t>technically not an ideal gas, at normal temperatures and pressures the main atmospheric gasses closely follow the ideal gas law, so we can still speak of air as an ideal gas. </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translational kinetic energy has a value </a:t>
            </a:r>
            <a:r>
              <a:rPr lang="en-US" sz="2400" dirty="0" smtClean="0">
                <a:latin typeface="Times New Roman" panose="02020603050405020304" pitchFamily="18" charset="0"/>
                <a:cs typeface="Times New Roman" panose="02020603050405020304" pitchFamily="18" charset="0"/>
              </a:rPr>
              <a:t>of</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smtClean="0">
                <a:latin typeface="Times New Roman" panose="02020603050405020304" pitchFamily="18" charset="0"/>
                <a:cs typeface="Times New Roman" panose="02020603050405020304" pitchFamily="18" charset="0"/>
              </a:rPr>
              <a:t>Internal Energy of an Ideal Gas</a:t>
            </a:r>
            <a:endParaRPr lang="en-US" sz="2600" b="1"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0" y="5334000"/>
            <a:ext cx="519684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09379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4893647"/>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rotational kinetic energy depends on whether the molecule is monatomic or multi-atomic, and whether it is linear or bent. It </a:t>
            </a:r>
            <a:r>
              <a:rPr lang="en-US" sz="2400" dirty="0" smtClean="0">
                <a:latin typeface="Times New Roman" panose="02020603050405020304" pitchFamily="18" charset="0"/>
                <a:cs typeface="Times New Roman" panose="02020603050405020304" pitchFamily="18" charset="0"/>
              </a:rPr>
              <a:t>is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800100" lvl="1" indent="-342900"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vibrational kinetic energy is a complicated function of temperature. For light diatomic molecules (such as N</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and O</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it can be considered a constant except at extremely high temperatures.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Thus</a:t>
            </a:r>
            <a:r>
              <a:rPr lang="en-US" sz="2400" dirty="0">
                <a:latin typeface="Times New Roman" panose="02020603050405020304" pitchFamily="18" charset="0"/>
                <a:cs typeface="Times New Roman" panose="02020603050405020304" pitchFamily="18" charset="0"/>
              </a:rPr>
              <a:t>, the internal energies for most monatomic and diatomic molecules </a:t>
            </a:r>
            <a:r>
              <a:rPr lang="en-US" sz="2400" dirty="0" smtClean="0">
                <a:latin typeface="Times New Roman" panose="02020603050405020304" pitchFamily="18" charset="0"/>
                <a:cs typeface="Times New Roman" panose="02020603050405020304" pitchFamily="18" charset="0"/>
              </a:rPr>
              <a:t>are:</a:t>
            </a:r>
            <a:endParaRPr lang="en-US" sz="2400" dirty="0">
              <a:latin typeface="Times New Roman" panose="02020603050405020304" pitchFamily="18" charset="0"/>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smtClean="0">
                <a:latin typeface="Times New Roman" panose="02020603050405020304" pitchFamily="18" charset="0"/>
                <a:cs typeface="Times New Roman" panose="02020603050405020304" pitchFamily="18" charset="0"/>
              </a:rPr>
              <a:t>Internal Energy of an Ideal Gas</a:t>
            </a:r>
            <a:endParaRPr lang="en-US" sz="2600" b="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6474" y="1524000"/>
            <a:ext cx="3705726"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6718" y="5257800"/>
            <a:ext cx="6817282"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29348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1938992"/>
          </a:xfrm>
          <a:prstGeom prst="rect">
            <a:avLst/>
          </a:prstGeom>
        </p:spPr>
        <p:txBody>
          <a:bodyPr wrap="square">
            <a:spAutoFit/>
          </a:bodyPr>
          <a:lstStyle/>
          <a:p>
            <a:pPr marL="800100" lvl="1" indent="-342900" algn="just">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Note that when temperature is 0K, there is still some kinetic energy. Motion does not cease at absolute zero.</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An </a:t>
            </a:r>
            <a:r>
              <a:rPr lang="en-US" sz="2400" dirty="0">
                <a:latin typeface="Times New Roman" panose="02020603050405020304" pitchFamily="18" charset="0"/>
                <a:cs typeface="Times New Roman" panose="02020603050405020304" pitchFamily="18" charset="0"/>
              </a:rPr>
              <a:t>important point to notice is that, for an ideal gas, the internal energy is a function of temperature only.</a:t>
            </a: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smtClean="0">
                <a:latin typeface="Times New Roman" panose="02020603050405020304" pitchFamily="18" charset="0"/>
                <a:cs typeface="Times New Roman" panose="02020603050405020304" pitchFamily="18" charset="0"/>
              </a:rPr>
              <a:t>Internal Energy of an Ideal Gas</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80450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489364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600" b="1" dirty="0" smtClean="0">
                <a:latin typeface="Times New Roman" panose="02020603050405020304" pitchFamily="18" charset="0"/>
                <a:cs typeface="Times New Roman" panose="02020603050405020304" pitchFamily="18" charset="0"/>
              </a:rPr>
              <a:t>Riddles </a:t>
            </a:r>
          </a:p>
          <a:p>
            <a:endParaRPr lang="en-US" sz="2600"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n-US" sz="2600" dirty="0" smtClean="0">
                <a:latin typeface="Times New Roman" panose="02020603050405020304" pitchFamily="18" charset="0"/>
                <a:cs typeface="Times New Roman" panose="02020603050405020304" pitchFamily="18" charset="0"/>
              </a:rPr>
              <a:t>Using the ideal gas law, prove that  P,V,T are state functions  of a system .</a:t>
            </a:r>
          </a:p>
          <a:p>
            <a:pPr marL="514350" indent="-514350" algn="just">
              <a:buFont typeface="+mj-lt"/>
              <a:buAutoNum type="arabicPeriod"/>
            </a:pPr>
            <a:endParaRPr lang="en-US" sz="2600"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n-US" sz="2600" dirty="0">
                <a:latin typeface="Times New Roman" panose="02020603050405020304" pitchFamily="18" charset="0"/>
                <a:cs typeface="Times New Roman" panose="02020603050405020304" pitchFamily="18" charset="0"/>
              </a:rPr>
              <a:t>Using the ideal gas </a:t>
            </a:r>
            <a:r>
              <a:rPr lang="en-US" sz="2600" dirty="0" smtClean="0">
                <a:latin typeface="Times New Roman" panose="02020603050405020304" pitchFamily="18" charset="0"/>
                <a:cs typeface="Times New Roman" panose="02020603050405020304" pitchFamily="18" charset="0"/>
              </a:rPr>
              <a:t>law</a:t>
            </a:r>
            <a:r>
              <a:rPr lang="en-US" sz="2600" dirty="0">
                <a:latin typeface="Times New Roman" panose="02020603050405020304" pitchFamily="18" charset="0"/>
                <a:cs typeface="Times New Roman" panose="02020603050405020304" pitchFamily="18" charset="0"/>
              </a:rPr>
              <a:t>, prove </a:t>
            </a:r>
            <a:r>
              <a:rPr lang="en-US" sz="2600" dirty="0" smtClean="0">
                <a:latin typeface="Times New Roman" panose="02020603050405020304" pitchFamily="18" charset="0"/>
                <a:cs typeface="Times New Roman" panose="02020603050405020304" pitchFamily="18" charset="0"/>
              </a:rPr>
              <a:t>that the work is not a state </a:t>
            </a:r>
            <a:r>
              <a:rPr lang="en-US" sz="2600" dirty="0">
                <a:latin typeface="Times New Roman" panose="02020603050405020304" pitchFamily="18" charset="0"/>
                <a:cs typeface="Times New Roman" panose="02020603050405020304" pitchFamily="18" charset="0"/>
              </a:rPr>
              <a:t>functions</a:t>
            </a:r>
            <a:r>
              <a:rPr lang="en-US" sz="2600" dirty="0" smtClean="0">
                <a:latin typeface="Times New Roman" panose="02020603050405020304" pitchFamily="18" charset="0"/>
                <a:cs typeface="Times New Roman" panose="02020603050405020304" pitchFamily="18" charset="0"/>
              </a:rPr>
              <a:t> of a system .</a:t>
            </a:r>
          </a:p>
          <a:p>
            <a:pPr marL="514350" indent="-514350" algn="just">
              <a:buFont typeface="+mj-lt"/>
              <a:buAutoNum type="arabicPeriod"/>
            </a:pPr>
            <a:endParaRPr lang="en-US" sz="2600"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n-US" sz="2600" dirty="0" smtClean="0">
                <a:latin typeface="Times New Roman" panose="02020603050405020304" pitchFamily="18" charset="0"/>
                <a:cs typeface="Times New Roman" panose="02020603050405020304" pitchFamily="18" charset="0"/>
              </a:rPr>
              <a:t>Prove </a:t>
            </a:r>
            <a:r>
              <a:rPr lang="en-US" sz="2600" dirty="0">
                <a:latin typeface="Times New Roman" panose="02020603050405020304" pitchFamily="18" charset="0"/>
                <a:cs typeface="Times New Roman" panose="02020603050405020304" pitchFamily="18" charset="0"/>
              </a:rPr>
              <a:t>that </a:t>
            </a:r>
            <a:r>
              <a:rPr lang="en-US" sz="2600" dirty="0" smtClean="0">
                <a:latin typeface="Times New Roman" panose="02020603050405020304" pitchFamily="18" charset="0"/>
                <a:cs typeface="Times New Roman" panose="02020603050405020304" pitchFamily="18" charset="0"/>
              </a:rPr>
              <a:t>the </a:t>
            </a:r>
            <a:r>
              <a:rPr lang="en-US" sz="2600" dirty="0">
                <a:latin typeface="Times New Roman" panose="02020603050405020304" pitchFamily="18" charset="0"/>
                <a:cs typeface="Times New Roman" panose="02020603050405020304" pitchFamily="18" charset="0"/>
              </a:rPr>
              <a:t>work depends on the path using partial </a:t>
            </a:r>
            <a:r>
              <a:rPr lang="en-US" sz="2600" dirty="0" smtClean="0">
                <a:latin typeface="Times New Roman" panose="02020603050405020304" pitchFamily="18" charset="0"/>
                <a:cs typeface="Times New Roman" panose="02020603050405020304" pitchFamily="18" charset="0"/>
              </a:rPr>
              <a:t>derivatives.</a:t>
            </a:r>
          </a:p>
          <a:p>
            <a:endParaRPr lang="en-US" sz="2600" dirty="0" smtClean="0">
              <a:latin typeface="Times New Roman" panose="02020603050405020304" pitchFamily="18" charset="0"/>
              <a:cs typeface="Times New Roman" panose="02020603050405020304" pitchFamily="18" charset="0"/>
            </a:endParaRPr>
          </a:p>
          <a:p>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455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876800"/>
            <a:ext cx="7924800" cy="1015663"/>
          </a:xfrm>
          <a:prstGeom prst="rect">
            <a:avLst/>
          </a:prstGeom>
        </p:spPr>
        <p:txBody>
          <a:bodyPr wrap="square">
            <a:spAutoFit/>
          </a:bodyPr>
          <a:lstStyle/>
          <a:p>
            <a:pPr algn="ctr">
              <a:lnSpc>
                <a:spcPct val="300000"/>
              </a:lnSpc>
            </a:pPr>
            <a:r>
              <a:rPr lang="en-US" sz="2400" b="1" dirty="0">
                <a:latin typeface="Andalus" pitchFamily="18" charset="-78"/>
                <a:cs typeface="Andalus" pitchFamily="18" charset="-78"/>
              </a:rPr>
              <a:t>Welcome Students </a:t>
            </a:r>
            <a:r>
              <a:rPr lang="en-US" sz="2400" b="1" dirty="0" smtClean="0">
                <a:latin typeface="Andalus" pitchFamily="18" charset="-78"/>
                <a:cs typeface="Andalus" pitchFamily="18" charset="-78"/>
              </a:rPr>
              <a:t>In </a:t>
            </a:r>
            <a:r>
              <a:rPr lang="en-US" sz="2400" b="1" dirty="0">
                <a:latin typeface="Andalus" pitchFamily="18" charset="-78"/>
                <a:cs typeface="Andalus" pitchFamily="18" charset="-78"/>
              </a:rPr>
              <a:t>The </a:t>
            </a:r>
            <a:r>
              <a:rPr lang="en-US" sz="2400" b="1" i="1" u="sng" dirty="0">
                <a:latin typeface="Andalus" pitchFamily="18" charset="-78"/>
                <a:cs typeface="Andalus" pitchFamily="18" charset="-78"/>
              </a:rPr>
              <a:t> Fifth Lecture </a:t>
            </a:r>
            <a:r>
              <a:rPr lang="en-US" sz="2400" b="1" i="1" dirty="0">
                <a:latin typeface="Andalus" pitchFamily="18" charset="-78"/>
                <a:cs typeface="Andalus" pitchFamily="18" charset="-78"/>
              </a:rPr>
              <a:t> </a:t>
            </a:r>
            <a:r>
              <a:rPr lang="en-US" sz="2400" b="1" dirty="0">
                <a:latin typeface="Andalus" pitchFamily="18" charset="-78"/>
                <a:cs typeface="Andalus" pitchFamily="18" charset="-78"/>
                <a:sym typeface="Wingdings" pitchFamily="2" charset="2"/>
              </a:rPr>
              <a:t> </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8192"/>
          <a:stretch/>
        </p:blipFill>
        <p:spPr>
          <a:xfrm>
            <a:off x="1379765" y="762000"/>
            <a:ext cx="6392635" cy="3762703"/>
          </a:xfrm>
          <a:prstGeom prst="rect">
            <a:avLst/>
          </a:prstGeom>
        </p:spPr>
      </p:pic>
    </p:spTree>
    <p:extLst>
      <p:ext uri="{BB962C8B-B14F-4D97-AF65-F5344CB8AC3E}">
        <p14:creationId xmlns:p14="http://schemas.microsoft.com/office/powerpoint/2010/main" val="230405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3416320"/>
          </a:xfrm>
          <a:prstGeom prst="rect">
            <a:avLst/>
          </a:prstGeom>
        </p:spPr>
        <p:txBody>
          <a:bodyPr wrap="square">
            <a:spAutoFit/>
          </a:bodyPr>
          <a:lstStyle/>
          <a:p>
            <a:pPr marL="342900" indent="-342900" algn="just">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The ideal </a:t>
            </a:r>
            <a:r>
              <a:rPr lang="en-US" sz="2400" b="1" dirty="0" smtClean="0">
                <a:latin typeface="Times New Roman" panose="02020603050405020304" pitchFamily="18" charset="0"/>
                <a:cs typeface="Times New Roman" panose="02020603050405020304" pitchFamily="18" charset="0"/>
              </a:rPr>
              <a:t>gases.</a:t>
            </a:r>
            <a:endParaRPr lang="en-US" sz="2400" b="1"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Form of Ideal Gas Law Most Used by </a:t>
            </a:r>
            <a:r>
              <a:rPr lang="en-US" sz="2400" b="1" dirty="0" smtClean="0">
                <a:latin typeface="Times New Roman" panose="02020603050405020304" pitchFamily="18" charset="0"/>
                <a:cs typeface="Times New Roman" panose="02020603050405020304" pitchFamily="18" charset="0"/>
              </a:rPr>
              <a:t>Meteorologists.</a:t>
            </a:r>
          </a:p>
          <a:p>
            <a:pPr marL="342900" indent="-342900" algn="just">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Useful Relations for Comparing Two States of an Ideal </a:t>
            </a:r>
            <a:r>
              <a:rPr lang="en-US" sz="2400" b="1" dirty="0" smtClean="0">
                <a:latin typeface="Times New Roman" panose="02020603050405020304" pitchFamily="18" charset="0"/>
                <a:cs typeface="Times New Roman" panose="02020603050405020304" pitchFamily="18" charset="0"/>
              </a:rPr>
              <a:t>Gas.</a:t>
            </a:r>
          </a:p>
          <a:p>
            <a:pPr marL="342900" indent="-342900" algn="just">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Internal Energy of an Ideal </a:t>
            </a:r>
            <a:r>
              <a:rPr lang="en-US" sz="2400" b="1" dirty="0" smtClean="0">
                <a:latin typeface="Times New Roman" panose="02020603050405020304" pitchFamily="18" charset="0"/>
                <a:cs typeface="Times New Roman" panose="02020603050405020304" pitchFamily="18" charset="0"/>
              </a:rPr>
              <a:t>Gas.</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Exercises and Riddles.</a:t>
            </a:r>
            <a:endParaRPr lang="en-US"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dirty="0" smtClean="0">
                <a:latin typeface="Times New Roman" panose="02020603050405020304" pitchFamily="18" charset="0"/>
                <a:cs typeface="Times New Roman" panose="02020603050405020304" pitchFamily="18" charset="0"/>
              </a:rPr>
              <a:t>This lecture including the following items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498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2080" y="102305"/>
            <a:ext cx="2400850" cy="492443"/>
          </a:xfrm>
          <a:prstGeom prst="rect">
            <a:avLst/>
          </a:prstGeom>
        </p:spPr>
        <p:txBody>
          <a:bodyPr wrap="none">
            <a:spAutoFit/>
          </a:bodyPr>
          <a:lstStyle/>
          <a:p>
            <a:r>
              <a:rPr lang="en-US" sz="2600" b="1" dirty="0">
                <a:latin typeface="Times New Roman" panose="02020603050405020304" pitchFamily="18" charset="0"/>
                <a:cs typeface="Times New Roman" panose="02020603050405020304" pitchFamily="18" charset="0"/>
              </a:rPr>
              <a:t>IDEAL GASES</a:t>
            </a:r>
            <a:endParaRPr lang="en-US" sz="2600" dirty="0">
              <a:latin typeface="Times New Roman" panose="02020603050405020304" pitchFamily="18" charset="0"/>
              <a:cs typeface="Times New Roman" panose="02020603050405020304" pitchFamily="18" charset="0"/>
            </a:endParaRPr>
          </a:p>
        </p:txBody>
      </p:sp>
      <p:sp>
        <p:nvSpPr>
          <p:cNvPr id="4" name="Rectangle 3"/>
          <p:cNvSpPr/>
          <p:nvPr/>
        </p:nvSpPr>
        <p:spPr>
          <a:xfrm>
            <a:off x="11664" y="594748"/>
            <a:ext cx="9132335" cy="4924425"/>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 ideal gas is a gas with the following properties:</a:t>
            </a:r>
          </a:p>
          <a:p>
            <a:pPr marL="800100" lvl="1" indent="-342900"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are no intermolecular forces, except during collisions.</a:t>
            </a:r>
          </a:p>
          <a:p>
            <a:pPr marL="800100" lvl="1" indent="-342900"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All </a:t>
            </a:r>
            <a:r>
              <a:rPr lang="en-US" sz="2400" dirty="0">
                <a:latin typeface="Times New Roman" panose="02020603050405020304" pitchFamily="18" charset="0"/>
                <a:cs typeface="Times New Roman" panose="02020603050405020304" pitchFamily="18" charset="0"/>
              </a:rPr>
              <a:t>collisions are elastic.</a:t>
            </a:r>
          </a:p>
          <a:p>
            <a:pPr marL="800100" lvl="1" indent="-342900"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individual gas molecules have no volume (they behave like point masses).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equation of state for ideal gasses is known as the ideal gas law.</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ideal gas law was discovered empirically, but can also be derived theoretically. The form we are most familiar with</a:t>
            </a:r>
            <a:r>
              <a:rPr lang="en-US" sz="2400" dirty="0" smtClean="0">
                <a:latin typeface="Times New Roman" panose="02020603050405020304" pitchFamily="18" charset="0"/>
                <a:cs typeface="Times New Roman" panose="02020603050405020304" pitchFamily="18" charset="0"/>
              </a:rPr>
              <a:t>,</a:t>
            </a:r>
          </a:p>
          <a:p>
            <a:pPr algn="just"/>
            <a:r>
              <a:rPr lang="en-US" sz="2400" dirty="0"/>
              <a:t> </a:t>
            </a:r>
            <a:r>
              <a:rPr lang="en-US" sz="2400" dirty="0" smtClean="0"/>
              <a:t>                    </a:t>
            </a:r>
            <a:r>
              <a:rPr lang="en-US" sz="2600" b="1" dirty="0" err="1" smtClean="0">
                <a:latin typeface="Times New Roman" panose="02020603050405020304" pitchFamily="18" charset="0"/>
                <a:cs typeface="Times New Roman" panose="02020603050405020304" pitchFamily="18" charset="0"/>
              </a:rPr>
              <a:t>pV</a:t>
            </a:r>
            <a:r>
              <a:rPr lang="en-US" sz="2600" b="1" dirty="0" smtClean="0">
                <a:latin typeface="Times New Roman" panose="02020603050405020304" pitchFamily="18" charset="0"/>
                <a:cs typeface="Times New Roman" panose="02020603050405020304" pitchFamily="18" charset="0"/>
              </a:rPr>
              <a:t> = n RT       </a:t>
            </a:r>
            <a:r>
              <a:rPr lang="en-US" sz="2400" b="1" i="1" dirty="0" smtClean="0">
                <a:latin typeface="Times New Roman" panose="02020603050405020304" pitchFamily="18" charset="0"/>
                <a:cs typeface="Times New Roman" panose="02020603050405020304" pitchFamily="18" charset="0"/>
              </a:rPr>
              <a:t>Ideal </a:t>
            </a:r>
            <a:r>
              <a:rPr lang="en-US" sz="2400" b="1" i="1" dirty="0">
                <a:latin typeface="Times New Roman" panose="02020603050405020304" pitchFamily="18" charset="0"/>
                <a:cs typeface="Times New Roman" panose="02020603050405020304" pitchFamily="18" charset="0"/>
              </a:rPr>
              <a:t>Gas Law (1</a:t>
            </a:r>
            <a:r>
              <a:rPr lang="en-US" sz="2400" b="1" i="1"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R </a:t>
            </a:r>
            <a:r>
              <a:rPr lang="en-US" sz="2400" dirty="0">
                <a:latin typeface="Times New Roman" panose="02020603050405020304" pitchFamily="18" charset="0"/>
                <a:cs typeface="Times New Roman" panose="02020603050405020304" pitchFamily="18" charset="0"/>
              </a:rPr>
              <a:t>has a value of 8.3145 </a:t>
            </a:r>
            <a:r>
              <a:rPr lang="en-US" sz="2400" dirty="0" smtClean="0">
                <a:latin typeface="Times New Roman" panose="02020603050405020304" pitchFamily="18" charset="0"/>
                <a:cs typeface="Times New Roman" panose="02020603050405020304" pitchFamily="18" charset="0"/>
              </a:rPr>
              <a:t>J-mol</a:t>
            </a:r>
            <a:r>
              <a:rPr lang="en-US" sz="2400" baseline="30000" dirty="0" smtClean="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-K</a:t>
            </a:r>
            <a:r>
              <a:rPr lang="en-US" sz="2400" baseline="30000" dirty="0" smtClean="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a:t>
            </a:r>
            <a:r>
              <a:rPr lang="en-US" sz="2400" i="1" dirty="0">
                <a:latin typeface="Times New Roman" panose="02020603050405020304" pitchFamily="18" charset="0"/>
                <a:cs typeface="Times New Roman" panose="02020603050405020304" pitchFamily="18" charset="0"/>
              </a:rPr>
              <a:t>n </a:t>
            </a:r>
            <a:r>
              <a:rPr lang="en-US" sz="2400" dirty="0">
                <a:latin typeface="Times New Roman" panose="02020603050405020304" pitchFamily="18" charset="0"/>
                <a:cs typeface="Times New Roman" panose="02020603050405020304" pitchFamily="18" charset="0"/>
              </a:rPr>
              <a:t>is the number of moles (not molecules). </a:t>
            </a:r>
          </a:p>
          <a:p>
            <a:pPr algn="just"/>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190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4154984"/>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true ideal gas would be </a:t>
            </a:r>
            <a:r>
              <a:rPr lang="en-US" sz="2400" b="1" dirty="0">
                <a:latin typeface="Times New Roman" panose="02020603050405020304" pitchFamily="18" charset="0"/>
                <a:cs typeface="Times New Roman" panose="02020603050405020304" pitchFamily="18" charset="0"/>
              </a:rPr>
              <a:t>monatomic</a:t>
            </a:r>
            <a:r>
              <a:rPr lang="en-US" sz="2400" dirty="0">
                <a:latin typeface="Times New Roman" panose="02020603050405020304" pitchFamily="18" charset="0"/>
                <a:cs typeface="Times New Roman" panose="02020603050405020304" pitchFamily="18" charset="0"/>
              </a:rPr>
              <a:t>, meaning each molecule is comprised of a single atom.</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Real </a:t>
            </a:r>
            <a:r>
              <a:rPr lang="en-US" sz="2400" dirty="0">
                <a:latin typeface="Times New Roman" panose="02020603050405020304" pitchFamily="18" charset="0"/>
                <a:cs typeface="Times New Roman" panose="02020603050405020304" pitchFamily="18" charset="0"/>
              </a:rPr>
              <a:t>gasses in the atmosphere, such as O</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and N</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are </a:t>
            </a:r>
            <a:r>
              <a:rPr lang="en-US" sz="2400" b="1" dirty="0">
                <a:latin typeface="Times New Roman" panose="02020603050405020304" pitchFamily="18" charset="0"/>
                <a:cs typeface="Times New Roman" panose="02020603050405020304" pitchFamily="18" charset="0"/>
              </a:rPr>
              <a:t>diatomic</a:t>
            </a:r>
            <a:r>
              <a:rPr lang="en-US" sz="2400" dirty="0">
                <a:latin typeface="Times New Roman" panose="02020603050405020304" pitchFamily="18" charset="0"/>
                <a:cs typeface="Times New Roman" panose="02020603050405020304" pitchFamily="18" charset="0"/>
              </a:rPr>
              <a:t>, and some gasses such as CO</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and O</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are </a:t>
            </a:r>
            <a:r>
              <a:rPr lang="en-US" sz="2400" b="1" dirty="0">
                <a:latin typeface="Times New Roman" panose="02020603050405020304" pitchFamily="18" charset="0"/>
                <a:cs typeface="Times New Roman" panose="02020603050405020304" pitchFamily="18" charset="0"/>
              </a:rPr>
              <a:t>triatomic</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Real </a:t>
            </a:r>
            <a:r>
              <a:rPr lang="en-US" sz="2400" dirty="0">
                <a:latin typeface="Times New Roman" panose="02020603050405020304" pitchFamily="18" charset="0"/>
                <a:cs typeface="Times New Roman" panose="02020603050405020304" pitchFamily="18" charset="0"/>
              </a:rPr>
              <a:t>atmospheric gasses have rotational and vibrational kinetic energy, in addition to </a:t>
            </a:r>
            <a:r>
              <a:rPr lang="en-US" sz="2400" b="1" dirty="0">
                <a:latin typeface="Times New Roman" panose="02020603050405020304" pitchFamily="18" charset="0"/>
                <a:cs typeface="Times New Roman" panose="02020603050405020304" pitchFamily="18" charset="0"/>
              </a:rPr>
              <a:t>translational kinetic energy (Energy due to linear motion of a rigid </a:t>
            </a:r>
            <a:r>
              <a:rPr lang="en-US" sz="2400" b="1" dirty="0" smtClean="0">
                <a:latin typeface="Times New Roman" panose="02020603050405020304" pitchFamily="18" charset="0"/>
                <a:cs typeface="Times New Roman" panose="02020603050405020304" pitchFamily="18" charset="0"/>
              </a:rPr>
              <a:t>body).</a:t>
            </a:r>
            <a:endParaRPr lang="en-US"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Even </a:t>
            </a:r>
            <a:r>
              <a:rPr lang="en-US" sz="2400" dirty="0">
                <a:latin typeface="Times New Roman" panose="02020603050405020304" pitchFamily="18" charset="0"/>
                <a:cs typeface="Times New Roman" panose="02020603050405020304" pitchFamily="18" charset="0"/>
              </a:rPr>
              <a:t>though the gasses that make up the atmosphere aren’t monatomic, they still closely obey the ideal gas law at the pressures and temperatures encountered in the atmosphere, so we can still use the ideal gas law.</a:t>
            </a:r>
          </a:p>
        </p:txBody>
      </p:sp>
      <p:sp>
        <p:nvSpPr>
          <p:cNvPr id="5" name="Rectangle 4"/>
          <p:cNvSpPr/>
          <p:nvPr/>
        </p:nvSpPr>
        <p:spPr>
          <a:xfrm>
            <a:off x="3022080" y="102305"/>
            <a:ext cx="2400850" cy="492443"/>
          </a:xfrm>
          <a:prstGeom prst="rect">
            <a:avLst/>
          </a:prstGeom>
        </p:spPr>
        <p:txBody>
          <a:bodyPr wrap="none">
            <a:spAutoFit/>
          </a:bodyPr>
          <a:lstStyle/>
          <a:p>
            <a:r>
              <a:rPr lang="en-US" sz="2600" b="1" dirty="0">
                <a:latin typeface="Times New Roman" panose="02020603050405020304" pitchFamily="18" charset="0"/>
                <a:cs typeface="Times New Roman" panose="02020603050405020304" pitchFamily="18" charset="0"/>
              </a:rPr>
              <a:t>IDEAL GASES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2335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11664" y="594748"/>
                <a:ext cx="9132335" cy="5593262"/>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meteorology we use a modified form of the ideal gas law. We first divide </a:t>
                </a:r>
                <a:r>
                  <a:rPr lang="en-US" sz="2400" dirty="0" smtClean="0">
                    <a:latin typeface="Times New Roman" panose="02020603050405020304" pitchFamily="18" charset="0"/>
                    <a:cs typeface="Times New Roman" panose="02020603050405020304" pitchFamily="18" charset="0"/>
                  </a:rPr>
                  <a:t>equation (1)by </a:t>
                </a:r>
                <a:r>
                  <a:rPr lang="en-US" sz="2400" dirty="0">
                    <a:latin typeface="Times New Roman" panose="02020603050405020304" pitchFamily="18" charset="0"/>
                    <a:cs typeface="Times New Roman" panose="02020603050405020304" pitchFamily="18" charset="0"/>
                  </a:rPr>
                  <a:t>volume to </a:t>
                </a:r>
                <a:r>
                  <a:rPr lang="en-US" sz="2400" dirty="0" smtClean="0">
                    <a:latin typeface="Times New Roman" panose="02020603050405020304" pitchFamily="18" charset="0"/>
                    <a:cs typeface="Times New Roman" panose="02020603050405020304" pitchFamily="18" charset="0"/>
                  </a:rPr>
                  <a:t>get:</a:t>
                </a:r>
              </a:p>
              <a:p>
                <a:pPr algn="just"/>
                <a14:m>
                  <m:oMathPara xmlns:m="http://schemas.openxmlformats.org/officeDocument/2006/math">
                    <m:oMathParaPr>
                      <m:jc m:val="centerGroup"/>
                    </m:oMathParaPr>
                    <m:oMath xmlns:m="http://schemas.openxmlformats.org/officeDocument/2006/math">
                      <m:r>
                        <a:rPr lang="en-US" sz="2600" b="0" i="1" smtClean="0">
                          <a:latin typeface="Cambria Math"/>
                          <a:cs typeface="Times New Roman" panose="02020603050405020304" pitchFamily="18" charset="0"/>
                        </a:rPr>
                        <m:t>𝑝</m:t>
                      </m:r>
                      <m:r>
                        <a:rPr lang="en-US" sz="2600" i="1" smtClean="0">
                          <a:latin typeface="Cambria Math"/>
                          <a:cs typeface="Times New Roman" panose="02020603050405020304" pitchFamily="18" charset="0"/>
                        </a:rPr>
                        <m:t>=</m:t>
                      </m:r>
                      <m:f>
                        <m:fPr>
                          <m:ctrlPr>
                            <a:rPr lang="en-US" sz="2600" i="1" smtClean="0">
                              <a:latin typeface="Cambria Math"/>
                              <a:cs typeface="Times New Roman" panose="02020603050405020304" pitchFamily="18" charset="0"/>
                            </a:rPr>
                          </m:ctrlPr>
                        </m:fPr>
                        <m:num>
                          <m:r>
                            <a:rPr lang="en-US" sz="2600" b="0" i="1" smtClean="0">
                              <a:latin typeface="Cambria Math"/>
                              <a:cs typeface="Times New Roman" panose="02020603050405020304" pitchFamily="18" charset="0"/>
                            </a:rPr>
                            <m:t>𝑛</m:t>
                          </m:r>
                        </m:num>
                        <m:den>
                          <m:r>
                            <a:rPr lang="en-US" sz="2600" b="0" i="1" smtClean="0">
                              <a:latin typeface="Cambria Math"/>
                              <a:cs typeface="Times New Roman" panose="02020603050405020304" pitchFamily="18" charset="0"/>
                            </a:rPr>
                            <m:t>𝑉</m:t>
                          </m:r>
                        </m:den>
                      </m:f>
                      <m:r>
                        <a:rPr lang="en-US" sz="2600" b="0" i="1" smtClean="0">
                          <a:latin typeface="Cambria Math"/>
                          <a:cs typeface="Times New Roman" panose="02020603050405020304" pitchFamily="18" charset="0"/>
                        </a:rPr>
                        <m:t>𝑅𝑇</m:t>
                      </m:r>
                    </m:oMath>
                  </m:oMathPara>
                </a14:m>
                <a:endParaRPr lang="en-US" sz="26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we then multiply the RHS top and bottom by the molecular weight of the gas, M, to </a:t>
                </a:r>
                <a:r>
                  <a:rPr lang="en-US" sz="2400" dirty="0" smtClean="0">
                    <a:latin typeface="Times New Roman" panose="02020603050405020304" pitchFamily="18" charset="0"/>
                    <a:cs typeface="Times New Roman" panose="02020603050405020304" pitchFamily="18" charset="0"/>
                  </a:rPr>
                  <a:t>get:</a:t>
                </a:r>
              </a:p>
              <a:p>
                <a:pPr algn="ctr"/>
                <a14:m>
                  <m:oMath xmlns:m="http://schemas.openxmlformats.org/officeDocument/2006/math">
                    <m:r>
                      <a:rPr lang="en-US" sz="2600" i="1">
                        <a:latin typeface="Cambria Math"/>
                        <a:cs typeface="Times New Roman" panose="02020603050405020304" pitchFamily="18" charset="0"/>
                      </a:rPr>
                      <m:t>𝑝</m:t>
                    </m:r>
                    <m:r>
                      <a:rPr lang="en-US" sz="2600" i="1">
                        <a:latin typeface="Cambria Math"/>
                        <a:cs typeface="Times New Roman" panose="02020603050405020304" pitchFamily="18" charset="0"/>
                      </a:rPr>
                      <m:t>=</m:t>
                    </m:r>
                    <m:f>
                      <m:fPr>
                        <m:ctrlPr>
                          <a:rPr lang="en-US" sz="2600" i="1">
                            <a:latin typeface="Cambria Math"/>
                            <a:cs typeface="Times New Roman" panose="02020603050405020304" pitchFamily="18" charset="0"/>
                          </a:rPr>
                        </m:ctrlPr>
                      </m:fPr>
                      <m:num>
                        <m:r>
                          <a:rPr lang="en-US" sz="2600" b="0" i="1" smtClean="0">
                            <a:latin typeface="Cambria Math"/>
                            <a:cs typeface="Times New Roman" panose="02020603050405020304" pitchFamily="18" charset="0"/>
                          </a:rPr>
                          <m:t>𝑀</m:t>
                        </m:r>
                        <m:r>
                          <a:rPr lang="en-US" sz="2600" i="1">
                            <a:latin typeface="Cambria Math"/>
                            <a:cs typeface="Times New Roman" panose="02020603050405020304" pitchFamily="18" charset="0"/>
                          </a:rPr>
                          <m:t>𝑛</m:t>
                        </m:r>
                      </m:num>
                      <m:den>
                        <m:r>
                          <a:rPr lang="en-US" sz="2600" i="1">
                            <a:latin typeface="Cambria Math"/>
                            <a:cs typeface="Times New Roman" panose="02020603050405020304" pitchFamily="18" charset="0"/>
                          </a:rPr>
                          <m:t>𝑉</m:t>
                        </m:r>
                      </m:den>
                    </m:f>
                    <m:f>
                      <m:fPr>
                        <m:ctrlPr>
                          <a:rPr lang="en-US" sz="2600" i="1">
                            <a:latin typeface="Cambria Math"/>
                            <a:cs typeface="Times New Roman" panose="02020603050405020304" pitchFamily="18" charset="0"/>
                          </a:rPr>
                        </m:ctrlPr>
                      </m:fPr>
                      <m:num>
                        <m:r>
                          <a:rPr lang="en-US" sz="2600" b="0" i="1" smtClean="0">
                            <a:latin typeface="Cambria Math"/>
                            <a:cs typeface="Times New Roman" panose="02020603050405020304" pitchFamily="18" charset="0"/>
                          </a:rPr>
                          <m:t>𝑅</m:t>
                        </m:r>
                      </m:num>
                      <m:den>
                        <m:r>
                          <a:rPr lang="en-US" sz="2600" b="0" i="1" smtClean="0">
                            <a:latin typeface="Cambria Math"/>
                            <a:cs typeface="Times New Roman" panose="02020603050405020304" pitchFamily="18" charset="0"/>
                          </a:rPr>
                          <m:t>𝑀</m:t>
                        </m:r>
                      </m:den>
                    </m:f>
                  </m:oMath>
                </a14:m>
                <a:r>
                  <a:rPr lang="en-US" sz="2600" dirty="0" smtClean="0">
                    <a:latin typeface="Times New Roman" panose="02020603050405020304" pitchFamily="18" charset="0"/>
                    <a:cs typeface="Times New Roman" panose="02020603050405020304" pitchFamily="18" charset="0"/>
                  </a:rPr>
                  <a:t> T</a:t>
                </a:r>
                <a:endParaRPr lang="en-US" sz="26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Mn</a:t>
                </a:r>
                <a:r>
                  <a:rPr lang="en-US" sz="2400" dirty="0">
                    <a:latin typeface="Times New Roman" panose="02020603050405020304" pitchFamily="18" charset="0"/>
                    <a:cs typeface="Times New Roman" panose="02020603050405020304" pitchFamily="18" charset="0"/>
                  </a:rPr>
                  <a:t>/V is just the density of the gas. By defining R/M to be the specific </a:t>
                </a:r>
                <a:r>
                  <a:rPr lang="en-US" sz="2400" dirty="0" smtClean="0">
                    <a:latin typeface="Times New Roman" panose="02020603050405020304" pitchFamily="18" charset="0"/>
                    <a:cs typeface="Times New Roman" panose="02020603050405020304" pitchFamily="18" charset="0"/>
                  </a:rPr>
                  <a:t>gas constant</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R</a:t>
                </a:r>
                <a:r>
                  <a:rPr lang="en-US" sz="2800" dirty="0" smtClean="0">
                    <a:latin typeface="Times New Roman" panose="02020603050405020304" pitchFamily="18" charset="0"/>
                    <a:cs typeface="Times New Roman" panose="02020603050405020304" pitchFamily="18" charset="0"/>
                  </a:rPr>
                  <a:t>ʹ</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we get the following form of the ideal gas </a:t>
                </a:r>
                <a:r>
                  <a:rPr lang="en-US" sz="2400" dirty="0" smtClean="0">
                    <a:latin typeface="Times New Roman" panose="02020603050405020304" pitchFamily="18" charset="0"/>
                    <a:cs typeface="Times New Roman" panose="02020603050405020304" pitchFamily="18" charset="0"/>
                  </a:rPr>
                  <a:t>law:</a:t>
                </a:r>
              </a:p>
              <a:p>
                <a:pPr algn="just"/>
                <a:endParaRPr lang="en-US" sz="2400" dirty="0">
                  <a:latin typeface="Times New Roman" panose="02020603050405020304" pitchFamily="18" charset="0"/>
                  <a:cs typeface="Times New Roman" panose="02020603050405020304" pitchFamily="18" charset="0"/>
                </a:endParaRPr>
              </a:p>
              <a:p>
                <a:pPr algn="ctr"/>
                <a:r>
                  <a:rPr lang="en-US" sz="2600" dirty="0">
                    <a:latin typeface="Times New Roman" panose="02020603050405020304" pitchFamily="18" charset="0"/>
                    <a:cs typeface="Times New Roman" panose="02020603050405020304" pitchFamily="18" charset="0"/>
                  </a:rPr>
                  <a:t>p</a:t>
                </a:r>
                <a:r>
                  <a:rPr lang="en-US" sz="2600" dirty="0" smtClean="0">
                    <a:latin typeface="Times New Roman" panose="02020603050405020304" pitchFamily="18" charset="0"/>
                    <a:cs typeface="Times New Roman" panose="02020603050405020304" pitchFamily="18" charset="0"/>
                  </a:rPr>
                  <a:t>=</a:t>
                </a:r>
                <a:r>
                  <a:rPr lang="el-GR" sz="2600" dirty="0" smtClean="0">
                    <a:latin typeface="Times New Roman" panose="02020603050405020304" pitchFamily="18" charset="0"/>
                    <a:cs typeface="Times New Roman" panose="02020603050405020304" pitchFamily="18" charset="0"/>
                  </a:rPr>
                  <a:t>ρ</a:t>
                </a:r>
                <a:r>
                  <a:rPr lang="en-US" sz="2600" dirty="0" smtClean="0">
                    <a:latin typeface="Times New Roman" panose="02020603050405020304" pitchFamily="18" charset="0"/>
                    <a:cs typeface="Times New Roman" panose="02020603050405020304" pitchFamily="18" charset="0"/>
                  </a:rPr>
                  <a:t>Rʹ T           (2)</a:t>
                </a:r>
              </a:p>
              <a:p>
                <a:pPr marL="457200" indent="-4572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specific gas constant is different for each gas! It is found by dividing the universal gas constant by the molecular weight of the gas.</a:t>
                </a:r>
              </a:p>
            </p:txBody>
          </p:sp>
        </mc:Choice>
        <mc:Fallback xmlns="">
          <p:sp>
            <p:nvSpPr>
              <p:cNvPr id="4" name="Rectangle 3"/>
              <p:cNvSpPr>
                <a:spLocks noRot="1" noChangeAspect="1" noMove="1" noResize="1" noEditPoints="1" noAdjustHandles="1" noChangeArrowheads="1" noChangeShapeType="1" noTextEdit="1"/>
              </p:cNvSpPr>
              <p:nvPr/>
            </p:nvSpPr>
            <p:spPr>
              <a:xfrm>
                <a:off x="11664" y="594748"/>
                <a:ext cx="9132335" cy="5593262"/>
              </a:xfrm>
              <a:prstGeom prst="rect">
                <a:avLst/>
              </a:prstGeom>
              <a:blipFill rotWithShape="1">
                <a:blip r:embed="rId3"/>
                <a:stretch>
                  <a:fillRect l="-1068" t="-872" r="-1001"/>
                </a:stretch>
              </a:blipFill>
            </p:spPr>
            <p:txBody>
              <a:bodyPr/>
              <a:lstStyle/>
              <a:p>
                <a:r>
                  <a:rPr lang="en-US">
                    <a:noFill/>
                  </a:rPr>
                  <a:t> </a:t>
                </a:r>
              </a:p>
            </p:txBody>
          </p:sp>
        </mc:Fallback>
      </mc:AlternateContent>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F</a:t>
            </a:r>
            <a:r>
              <a:rPr lang="en-US" sz="2600" b="1" dirty="0" smtClean="0">
                <a:latin typeface="Times New Roman" panose="02020603050405020304" pitchFamily="18" charset="0"/>
                <a:cs typeface="Times New Roman" panose="02020603050405020304" pitchFamily="18" charset="0"/>
              </a:rPr>
              <a:t>orm of Ideal Gas Law Most Used by Meteorologists</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1509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397031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Dry air has a molecular weight of 28.964 g/mol. The specific gas constant for dry air is then 287.1 J </a:t>
            </a:r>
            <a:r>
              <a:rPr lang="en-US" sz="2400" dirty="0" smtClean="0">
                <a:latin typeface="Times New Roman" panose="02020603050405020304" pitchFamily="18" charset="0"/>
                <a:cs typeface="Times New Roman" panose="02020603050405020304" pitchFamily="18" charset="0"/>
              </a:rPr>
              <a:t>kg</a:t>
            </a:r>
            <a:r>
              <a:rPr lang="en-US" sz="2400" baseline="300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K</a:t>
            </a:r>
            <a:r>
              <a:rPr lang="en-US" sz="2400" baseline="300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is given the symbol R</a:t>
            </a:r>
            <a:r>
              <a:rPr lang="en-US" sz="2400" baseline="-25000" dirty="0">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 The ideal gas law for dry air is </a:t>
            </a:r>
            <a:r>
              <a:rPr lang="en-US" sz="2400" dirty="0" smtClean="0">
                <a:latin typeface="Times New Roman" panose="02020603050405020304" pitchFamily="18" charset="0"/>
                <a:cs typeface="Times New Roman" panose="02020603050405020304" pitchFamily="18" charset="0"/>
              </a:rPr>
              <a:t>then</a:t>
            </a:r>
          </a:p>
          <a:p>
            <a:pPr marL="342900" indent="-342900" algn="just">
              <a:buFont typeface="Arial" panose="020B0604020202020204" pitchFamily="34" charset="0"/>
              <a:buChar char="•"/>
            </a:pPr>
            <a:endParaRPr lang="en-US" sz="2400" b="0" i="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600" b="0" i="1" dirty="0" smtClean="0">
              <a:latin typeface="Cambria Math"/>
              <a:cs typeface="Times New Roman" panose="02020603050405020304" pitchFamily="18" charset="0"/>
            </a:endParaRPr>
          </a:p>
          <a:p>
            <a:pPr algn="just"/>
            <a:r>
              <a:rPr lang="en-US" sz="2600" dirty="0" smtClean="0">
                <a:latin typeface="Times New Roman" panose="02020603050405020304" pitchFamily="18" charset="0"/>
                <a:cs typeface="Times New Roman" panose="02020603050405020304" pitchFamily="18" charset="0"/>
              </a:rPr>
              <a:t>                         p=</a:t>
            </a:r>
            <a:r>
              <a:rPr lang="el-GR" sz="2600" dirty="0" smtClean="0">
                <a:latin typeface="Times New Roman" panose="02020603050405020304" pitchFamily="18" charset="0"/>
                <a:cs typeface="Times New Roman" panose="02020603050405020304" pitchFamily="18" charset="0"/>
              </a:rPr>
              <a:t>ρ</a:t>
            </a:r>
            <a:r>
              <a:rPr lang="en-US" sz="2800" dirty="0">
                <a:latin typeface="Times New Roman" panose="02020603050405020304" pitchFamily="18" charset="0"/>
                <a:cs typeface="Times New Roman" panose="02020603050405020304" pitchFamily="18" charset="0"/>
              </a:rPr>
              <a:t> R</a:t>
            </a:r>
            <a:r>
              <a:rPr lang="en-US" sz="2800" baseline="-25000" dirty="0">
                <a:latin typeface="Times New Roman" panose="02020603050405020304" pitchFamily="18" charset="0"/>
                <a:cs typeface="Times New Roman" panose="02020603050405020304" pitchFamily="18" charset="0"/>
              </a:rPr>
              <a:t>d</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T           </a:t>
            </a:r>
            <a:r>
              <a:rPr lang="en-US" sz="2600" dirty="0" smtClean="0">
                <a:latin typeface="Times New Roman" panose="02020603050405020304" pitchFamily="18" charset="0"/>
                <a:cs typeface="Times New Roman" panose="02020603050405020304" pitchFamily="18" charset="0"/>
              </a:rPr>
              <a:t>(3)</a:t>
            </a:r>
            <a:endParaRPr lang="en-US" sz="26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600" b="0" i="1" dirty="0" smtClean="0">
              <a:latin typeface="Cambria Math"/>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or </a:t>
            </a:r>
            <a:r>
              <a:rPr lang="en-US" sz="2400" dirty="0">
                <a:latin typeface="Times New Roman" panose="02020603050405020304" pitchFamily="18" charset="0"/>
                <a:cs typeface="Times New Roman" panose="02020603050405020304" pitchFamily="18" charset="0"/>
              </a:rPr>
              <a:t>equivalently, in terms of specific volume</a:t>
            </a:r>
            <a:r>
              <a:rPr lang="en-US"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p</a:t>
            </a:r>
            <a:r>
              <a:rPr lang="el-GR" sz="2600" dirty="0" smtClean="0">
                <a:latin typeface="Times New Roman" panose="02020603050405020304" pitchFamily="18" charset="0"/>
                <a:cs typeface="Times New Roman" panose="02020603050405020304" pitchFamily="18" charset="0"/>
              </a:rPr>
              <a:t>α</a:t>
            </a:r>
            <a:r>
              <a:rPr lang="en-US" sz="26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R</a:t>
            </a:r>
            <a:r>
              <a:rPr lang="en-US" sz="2800" baseline="-25000" dirty="0">
                <a:latin typeface="Times New Roman" panose="02020603050405020304" pitchFamily="18" charset="0"/>
                <a:cs typeface="Times New Roman" panose="02020603050405020304" pitchFamily="18" charset="0"/>
              </a:rPr>
              <a:t>d</a:t>
            </a:r>
            <a:r>
              <a:rPr lang="en-US" sz="2600" dirty="0">
                <a:latin typeface="Times New Roman" panose="02020603050405020304" pitchFamily="18" charset="0"/>
                <a:cs typeface="Times New Roman" panose="02020603050405020304" pitchFamily="18" charset="0"/>
              </a:rPr>
              <a:t> T           </a:t>
            </a:r>
            <a:r>
              <a:rPr lang="en-US" sz="2600" dirty="0" smtClean="0">
                <a:latin typeface="Times New Roman" panose="02020603050405020304" pitchFamily="18" charset="0"/>
                <a:cs typeface="Times New Roman" panose="02020603050405020304" pitchFamily="18" charset="0"/>
              </a:rPr>
              <a:t>(4)</a:t>
            </a:r>
            <a:endParaRPr lang="en-US" sz="2600" b="0" i="1" dirty="0" smtClean="0">
              <a:latin typeface="Cambria Math"/>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F</a:t>
            </a:r>
            <a:r>
              <a:rPr lang="en-US" sz="2600" b="1" dirty="0" smtClean="0">
                <a:latin typeface="Times New Roman" panose="02020603050405020304" pitchFamily="18" charset="0"/>
                <a:cs typeface="Times New Roman" panose="02020603050405020304" pitchFamily="18" charset="0"/>
              </a:rPr>
              <a:t>orm of Ideal Gas Law Most Used by Meteorologists</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7195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11664" y="594748"/>
                <a:ext cx="9132335" cy="5890715"/>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One very useful consequence of the ideal gas law that it can be rewritten [from Eq. (4) for an arbitrary gas] as</a:t>
                </a:r>
                <a:endParaRPr lang="en-US" sz="2400" b="0" i="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600" b="0" i="1" dirty="0" smtClean="0">
                  <a:latin typeface="Cambria Math"/>
                  <a:cs typeface="Times New Roman" panose="02020603050405020304" pitchFamily="18" charset="0"/>
                </a:endParaRPr>
              </a:p>
              <a:p>
                <a:pPr algn="ctr"/>
                <a14:m>
                  <m:oMath xmlns:m="http://schemas.openxmlformats.org/officeDocument/2006/math">
                    <m:f>
                      <m:fPr>
                        <m:ctrlPr>
                          <a:rPr lang="en-US" sz="3200" i="1">
                            <a:latin typeface="Cambria Math"/>
                            <a:cs typeface="Times New Roman" panose="02020603050405020304" pitchFamily="18" charset="0"/>
                          </a:rPr>
                        </m:ctrlPr>
                      </m:fPr>
                      <m:num>
                        <m:r>
                          <a:rPr lang="en-US" sz="3200" b="0" i="1" smtClean="0">
                            <a:latin typeface="Cambria Math"/>
                            <a:cs typeface="Times New Roman" panose="02020603050405020304" pitchFamily="18" charset="0"/>
                          </a:rPr>
                          <m:t>𝑝</m:t>
                        </m:r>
                        <m:r>
                          <m:rPr>
                            <m:nor/>
                          </m:rPr>
                          <a:rPr lang="el-GR" sz="3200" dirty="0">
                            <a:latin typeface="Times New Roman" panose="02020603050405020304" pitchFamily="18" charset="0"/>
                            <a:cs typeface="Times New Roman" panose="02020603050405020304" pitchFamily="18" charset="0"/>
                          </a:rPr>
                          <m:t>α</m:t>
                        </m:r>
                      </m:num>
                      <m:den>
                        <m:r>
                          <a:rPr lang="en-US" sz="3200" b="0" i="1" smtClean="0">
                            <a:latin typeface="Cambria Math"/>
                            <a:cs typeface="Times New Roman" panose="02020603050405020304" pitchFamily="18" charset="0"/>
                          </a:rPr>
                          <m:t>𝑇</m:t>
                        </m:r>
                      </m:den>
                    </m:f>
                    <m:r>
                      <a:rPr lang="en-US" sz="3200" i="1">
                        <a:latin typeface="Cambria Math"/>
                        <a:cs typeface="Times New Roman" panose="02020603050405020304" pitchFamily="18" charset="0"/>
                      </a:rPr>
                      <m:t>=</m:t>
                    </m:r>
                    <m:r>
                      <m:rPr>
                        <m:nor/>
                      </m:rPr>
                      <a:rPr lang="en-US" sz="2800" dirty="0">
                        <a:latin typeface="Times New Roman" panose="02020603050405020304" pitchFamily="18" charset="0"/>
                        <a:cs typeface="Times New Roman" panose="02020603050405020304" pitchFamily="18" charset="0"/>
                      </a:rPr>
                      <m:t>R</m:t>
                    </m:r>
                    <m:r>
                      <m:rPr>
                        <m:nor/>
                      </m:rPr>
                      <a:rPr lang="en-US" sz="3200" dirty="0">
                        <a:latin typeface="Times New Roman" panose="02020603050405020304" pitchFamily="18" charset="0"/>
                        <a:cs typeface="Times New Roman" panose="02020603050405020304" pitchFamily="18" charset="0"/>
                      </a:rPr>
                      <m:t>ʹ</m:t>
                    </m:r>
                  </m:oMath>
                </a14:m>
                <a:r>
                  <a:rPr lang="en-US" sz="2600" dirty="0" smtClean="0">
                    <a:latin typeface="Times New Roman" panose="02020603050405020304" pitchFamily="18" charset="0"/>
                    <a:cs typeface="Times New Roman" panose="02020603050405020304" pitchFamily="18" charset="0"/>
                  </a:rPr>
                  <a:t>         (5)</a:t>
                </a:r>
              </a:p>
              <a:p>
                <a:pPr algn="just"/>
                <a:r>
                  <a:rPr lang="en-US" sz="2400" dirty="0">
                    <a:latin typeface="Times New Roman" panose="02020603050405020304" pitchFamily="18" charset="0"/>
                    <a:cs typeface="Times New Roman" panose="02020603050405020304" pitchFamily="18" charset="0"/>
                  </a:rPr>
                  <a:t>This allows us to compare variables for two different states of the same gas by </a:t>
                </a:r>
                <a:r>
                  <a:rPr lang="en-US" sz="2400" dirty="0" smtClean="0">
                    <a:latin typeface="Times New Roman" panose="02020603050405020304" pitchFamily="18" charset="0"/>
                    <a:cs typeface="Times New Roman" panose="02020603050405020304" pitchFamily="18" charset="0"/>
                  </a:rPr>
                  <a:t>writing</a:t>
                </a:r>
              </a:p>
              <a:p>
                <a:pPr lvl="0" algn="ctr"/>
                <a14:m>
                  <m:oMath xmlns:m="http://schemas.openxmlformats.org/officeDocument/2006/math">
                    <m:f>
                      <m:fPr>
                        <m:ctrlPr>
                          <a:rPr lang="en-US" sz="2800" i="1">
                            <a:solidFill>
                              <a:prstClr val="black"/>
                            </a:solidFill>
                            <a:latin typeface="Cambria Math"/>
                            <a:cs typeface="Times New Roman" panose="02020603050405020304" pitchFamily="18" charset="0"/>
                          </a:rPr>
                        </m:ctrlPr>
                      </m:fPr>
                      <m:num>
                        <m:r>
                          <a:rPr lang="en-US" sz="2800" i="1">
                            <a:solidFill>
                              <a:prstClr val="black"/>
                            </a:solidFill>
                            <a:latin typeface="Cambria Math"/>
                            <a:cs typeface="Times New Roman" panose="02020603050405020304" pitchFamily="18" charset="0"/>
                          </a:rPr>
                          <m:t>𝑝</m:t>
                        </m:r>
                        <m:r>
                          <a:rPr lang="en-US" sz="2800" b="0" i="1" baseline="-25000" smtClean="0">
                            <a:solidFill>
                              <a:prstClr val="black"/>
                            </a:solidFill>
                            <a:latin typeface="Cambria Math"/>
                            <a:cs typeface="Times New Roman" panose="02020603050405020304" pitchFamily="18" charset="0"/>
                          </a:rPr>
                          <m:t>1</m:t>
                        </m:r>
                        <m:r>
                          <m:rPr>
                            <m:nor/>
                          </m:rPr>
                          <a:rPr lang="el-GR" sz="2800" dirty="0">
                            <a:solidFill>
                              <a:prstClr val="black"/>
                            </a:solidFill>
                            <a:latin typeface="Times New Roman" panose="02020603050405020304" pitchFamily="18" charset="0"/>
                            <a:cs typeface="Times New Roman" panose="02020603050405020304" pitchFamily="18" charset="0"/>
                          </a:rPr>
                          <m:t>α</m:t>
                        </m:r>
                        <m:r>
                          <m:rPr>
                            <m:nor/>
                          </m:rPr>
                          <a:rPr lang="en-US" sz="2800" b="0" i="0" baseline="-25000" dirty="0" smtClean="0">
                            <a:solidFill>
                              <a:prstClr val="black"/>
                            </a:solidFill>
                            <a:latin typeface="Times New Roman" panose="02020603050405020304" pitchFamily="18" charset="0"/>
                            <a:cs typeface="Times New Roman" panose="02020603050405020304" pitchFamily="18" charset="0"/>
                          </a:rPr>
                          <m:t>1</m:t>
                        </m:r>
                      </m:num>
                      <m:den>
                        <m:r>
                          <a:rPr lang="en-US" sz="2800" i="1">
                            <a:solidFill>
                              <a:prstClr val="black"/>
                            </a:solidFill>
                            <a:latin typeface="Cambria Math"/>
                            <a:cs typeface="Times New Roman" panose="02020603050405020304" pitchFamily="18" charset="0"/>
                          </a:rPr>
                          <m:t>𝑇</m:t>
                        </m:r>
                        <m:r>
                          <a:rPr lang="en-US" sz="2800" b="0" i="1" baseline="-25000" smtClean="0">
                            <a:solidFill>
                              <a:prstClr val="black"/>
                            </a:solidFill>
                            <a:latin typeface="Cambria Math"/>
                            <a:cs typeface="Times New Roman" panose="02020603050405020304" pitchFamily="18" charset="0"/>
                          </a:rPr>
                          <m:t>1</m:t>
                        </m:r>
                      </m:den>
                    </m:f>
                    <m:r>
                      <a:rPr lang="en-US" sz="2800" i="1">
                        <a:solidFill>
                          <a:prstClr val="black"/>
                        </a:solidFill>
                        <a:latin typeface="Cambria Math"/>
                        <a:cs typeface="Times New Roman" panose="02020603050405020304" pitchFamily="18" charset="0"/>
                      </a:rPr>
                      <m:t>=</m:t>
                    </m:r>
                    <m:f>
                      <m:fPr>
                        <m:ctrlPr>
                          <a:rPr lang="en-US" sz="2800" i="1">
                            <a:solidFill>
                              <a:prstClr val="black"/>
                            </a:solidFill>
                            <a:latin typeface="Cambria Math"/>
                            <a:cs typeface="Times New Roman" panose="02020603050405020304" pitchFamily="18" charset="0"/>
                          </a:rPr>
                        </m:ctrlPr>
                      </m:fPr>
                      <m:num>
                        <m:r>
                          <a:rPr lang="en-US" sz="2800" i="1">
                            <a:solidFill>
                              <a:prstClr val="black"/>
                            </a:solidFill>
                            <a:latin typeface="Cambria Math"/>
                            <a:cs typeface="Times New Roman" panose="02020603050405020304" pitchFamily="18" charset="0"/>
                          </a:rPr>
                          <m:t>𝑝</m:t>
                        </m:r>
                        <m:r>
                          <a:rPr lang="en-US" sz="2800" b="0" i="1" baseline="-25000" smtClean="0">
                            <a:solidFill>
                              <a:prstClr val="black"/>
                            </a:solidFill>
                            <a:latin typeface="Cambria Math"/>
                            <a:cs typeface="Times New Roman" panose="02020603050405020304" pitchFamily="18" charset="0"/>
                          </a:rPr>
                          <m:t>2</m:t>
                        </m:r>
                        <m:r>
                          <m:rPr>
                            <m:nor/>
                          </m:rPr>
                          <a:rPr lang="el-GR" sz="2800" dirty="0">
                            <a:solidFill>
                              <a:prstClr val="black"/>
                            </a:solidFill>
                            <a:latin typeface="Times New Roman" panose="02020603050405020304" pitchFamily="18" charset="0"/>
                            <a:cs typeface="Times New Roman" panose="02020603050405020304" pitchFamily="18" charset="0"/>
                          </a:rPr>
                          <m:t>α</m:t>
                        </m:r>
                        <m:r>
                          <m:rPr>
                            <m:nor/>
                          </m:rPr>
                          <a:rPr lang="en-US" sz="2800" b="0" i="0" baseline="-25000" dirty="0" smtClean="0">
                            <a:solidFill>
                              <a:prstClr val="black"/>
                            </a:solidFill>
                            <a:latin typeface="Times New Roman" panose="02020603050405020304" pitchFamily="18" charset="0"/>
                            <a:cs typeface="Times New Roman" panose="02020603050405020304" pitchFamily="18" charset="0"/>
                          </a:rPr>
                          <m:t>2</m:t>
                        </m:r>
                      </m:num>
                      <m:den>
                        <m:r>
                          <a:rPr lang="en-US" sz="2800" i="1">
                            <a:solidFill>
                              <a:prstClr val="black"/>
                            </a:solidFill>
                            <a:latin typeface="Cambria Math"/>
                            <a:cs typeface="Times New Roman" panose="02020603050405020304" pitchFamily="18" charset="0"/>
                          </a:rPr>
                          <m:t>𝑇</m:t>
                        </m:r>
                        <m:r>
                          <a:rPr lang="en-US" sz="2800" b="0" i="1" baseline="-25000" smtClean="0">
                            <a:solidFill>
                              <a:prstClr val="black"/>
                            </a:solidFill>
                            <a:latin typeface="Cambria Math"/>
                            <a:cs typeface="Times New Roman" panose="02020603050405020304" pitchFamily="18" charset="0"/>
                          </a:rPr>
                          <m:t>2</m:t>
                        </m:r>
                      </m:den>
                    </m:f>
                  </m:oMath>
                </a14:m>
                <a:r>
                  <a:rPr lang="en-US" sz="2600" dirty="0" smtClean="0">
                    <a:solidFill>
                      <a:prstClr val="black"/>
                    </a:solidFill>
                    <a:latin typeface="Times New Roman" panose="02020603050405020304" pitchFamily="18" charset="0"/>
                    <a:cs typeface="Times New Roman" panose="02020603050405020304" pitchFamily="18" charset="0"/>
                  </a:rPr>
                  <a:t>             (6)</a:t>
                </a:r>
              </a:p>
              <a:p>
                <a:pPr lvl="0" algn="ctr"/>
                <a:endParaRPr lang="en-US" sz="2600" dirty="0">
                  <a:solidFill>
                    <a:prstClr val="black"/>
                  </a:solidFill>
                  <a:latin typeface="Times New Roman" panose="02020603050405020304" pitchFamily="18" charset="0"/>
                  <a:cs typeface="Times New Roman" panose="02020603050405020304" pitchFamily="18" charset="0"/>
                </a:endParaRPr>
              </a:p>
              <a:p>
                <a:pPr lvl="0" algn="just"/>
                <a:r>
                  <a:rPr lang="en-US" sz="2400" dirty="0">
                    <a:solidFill>
                      <a:prstClr val="black"/>
                    </a:solidFill>
                    <a:latin typeface="Times New Roman" panose="02020603050405020304" pitchFamily="18" charset="0"/>
                    <a:cs typeface="Times New Roman" panose="02020603050405020304" pitchFamily="18" charset="0"/>
                  </a:rPr>
                  <a:t>As an example, imagine if a gas expands to twice its original volume while maintaining a constant pressure. From Eq. (6) we can immediately figure out the ratio of its final and initial temperatures by </a:t>
                </a:r>
                <a:r>
                  <a:rPr lang="en-US" sz="2400" dirty="0" smtClean="0">
                    <a:solidFill>
                      <a:prstClr val="black"/>
                    </a:solidFill>
                    <a:latin typeface="Times New Roman" panose="02020603050405020304" pitchFamily="18" charset="0"/>
                    <a:cs typeface="Times New Roman" panose="02020603050405020304" pitchFamily="18" charset="0"/>
                  </a:rPr>
                  <a:t>writing</a:t>
                </a:r>
              </a:p>
              <a:p>
                <a:pPr lvl="0" algn="just"/>
                <a:endParaRPr lang="en-US" sz="2400" dirty="0">
                  <a:solidFill>
                    <a:prstClr val="black"/>
                  </a:solidFill>
                  <a:latin typeface="Times New Roman" panose="02020603050405020304" pitchFamily="18" charset="0"/>
                  <a:cs typeface="Times New Roman" panose="02020603050405020304" pitchFamily="18" charset="0"/>
                </a:endParaRPr>
              </a:p>
              <a:p>
                <a:pPr lvl="0" algn="just"/>
                <a:endParaRPr lang="en-US" sz="2400" dirty="0" smtClean="0">
                  <a:solidFill>
                    <a:prstClr val="black"/>
                  </a:solidFill>
                  <a:latin typeface="Times New Roman" panose="02020603050405020304" pitchFamily="18" charset="0"/>
                  <a:cs typeface="Times New Roman" panose="02020603050405020304" pitchFamily="18" charset="0"/>
                </a:endParaRPr>
              </a:p>
              <a:p>
                <a:pPr lvl="0" algn="just"/>
                <a:r>
                  <a:rPr lang="en-US" sz="2400" dirty="0" smtClean="0">
                    <a:solidFill>
                      <a:prstClr val="black"/>
                    </a:solidFill>
                    <a:latin typeface="Times New Roman" panose="02020603050405020304" pitchFamily="18" charset="0"/>
                    <a:cs typeface="Times New Roman" panose="02020603050405020304" pitchFamily="18" charset="0"/>
                  </a:rPr>
                  <a:t>which </a:t>
                </a:r>
                <a:r>
                  <a:rPr lang="en-US" sz="2400" dirty="0">
                    <a:solidFill>
                      <a:prstClr val="black"/>
                    </a:solidFill>
                    <a:latin typeface="Times New Roman" panose="02020603050405020304" pitchFamily="18" charset="0"/>
                    <a:cs typeface="Times New Roman" panose="02020603050405020304" pitchFamily="18" charset="0"/>
                  </a:rPr>
                  <a:t>shows that the gas’s temperature would also double</a:t>
                </a:r>
                <a:r>
                  <a:rPr lang="en-US" sz="2400" dirty="0" smtClean="0">
                    <a:solidFill>
                      <a:prstClr val="black"/>
                    </a:solidFill>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11664" y="594748"/>
                <a:ext cx="9132335" cy="5890715"/>
              </a:xfrm>
              <a:prstGeom prst="rect">
                <a:avLst/>
              </a:prstGeom>
              <a:blipFill rotWithShape="1">
                <a:blip r:embed="rId3"/>
                <a:stretch>
                  <a:fillRect l="-1068" t="-828" r="-1001" b="-1449"/>
                </a:stretch>
              </a:blipFill>
            </p:spPr>
            <p:txBody>
              <a:bodyPr/>
              <a:lstStyle/>
              <a:p>
                <a:r>
                  <a:rPr lang="en-US">
                    <a:noFill/>
                  </a:rPr>
                  <a:t> </a:t>
                </a:r>
              </a:p>
            </p:txBody>
          </p:sp>
        </mc:Fallback>
      </mc:AlternateContent>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U</a:t>
            </a:r>
            <a:r>
              <a:rPr lang="en-US" sz="2600" b="1" dirty="0" smtClean="0">
                <a:latin typeface="Times New Roman" panose="02020603050405020304" pitchFamily="18" charset="0"/>
                <a:cs typeface="Times New Roman" panose="02020603050405020304" pitchFamily="18" charset="0"/>
              </a:rPr>
              <a:t>seful Relations for Comparing Two States of an Ideal Gas</a:t>
            </a:r>
            <a:endParaRPr lang="en-US" sz="2600" b="1"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5768" y="5334000"/>
            <a:ext cx="2486476" cy="782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0748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4185761"/>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As another example, imagine if a gas’s pressure increases to four times its original value while keeping a constant temperature. Manipulating Eq. (6) shows that its volume would decrease to one-fourth its original size</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As a final example, imagine if a gas’s pressure increases to six times its original value while the volume decreases to one-fourth its original size. Manipulating Eq. (6) shows that the temperature increase by 150%,</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600" b="0" i="1" dirty="0" smtClean="0">
              <a:latin typeface="Cambria Math"/>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U</a:t>
            </a:r>
            <a:r>
              <a:rPr lang="en-US" sz="2600" b="1" dirty="0" smtClean="0">
                <a:latin typeface="Times New Roman" panose="02020603050405020304" pitchFamily="18" charset="0"/>
                <a:cs typeface="Times New Roman" panose="02020603050405020304" pitchFamily="18" charset="0"/>
              </a:rPr>
              <a:t>seful Relations for Comparing Two States of an Ideal Gas</a:t>
            </a:r>
            <a:endParaRPr lang="en-US" sz="2600" b="1"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5907" y="1993018"/>
            <a:ext cx="3038693" cy="902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9049" y="4648200"/>
            <a:ext cx="3175551" cy="1014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8162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836</TotalTime>
  <Words>1369</Words>
  <Application>Microsoft Office PowerPoint</Application>
  <PresentationFormat>On-screen Show (4:3)</PresentationFormat>
  <Paragraphs>123</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This lecture including the following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L</cp:lastModifiedBy>
  <cp:revision>11</cp:revision>
  <dcterms:created xsi:type="dcterms:W3CDTF">2020-02-11T20:05:07Z</dcterms:created>
  <dcterms:modified xsi:type="dcterms:W3CDTF">2020-02-24T18:15:38Z</dcterms:modified>
</cp:coreProperties>
</file>