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0" r:id="rId6"/>
    <p:sldId id="261" r:id="rId7"/>
    <p:sldId id="259"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8332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4679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0236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7015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DFCDA0-B462-442A-8E99-6FA5CF5F390D}"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48433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FCDA0-B462-442A-8E99-6FA5CF5F390D}"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10532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DFCDA0-B462-442A-8E99-6FA5CF5F390D}"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20068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FCDA0-B462-442A-8E99-6FA5CF5F390D}"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33888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FCDA0-B462-442A-8E99-6FA5CF5F390D}"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4835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97320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5202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CDA0-B462-442A-8E99-6FA5CF5F390D}"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BFF94-08B0-4DDA-AB8E-ABF60D63B422}" type="slidenum">
              <a:rPr lang="en-US" smtClean="0"/>
              <a:t>‹#›</a:t>
            </a:fld>
            <a:endParaRPr lang="en-US"/>
          </a:p>
        </p:txBody>
      </p:sp>
    </p:spTree>
    <p:extLst>
      <p:ext uri="{BB962C8B-B14F-4D97-AF65-F5344CB8AC3E}">
        <p14:creationId xmlns:p14="http://schemas.microsoft.com/office/powerpoint/2010/main" val="213448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800" y="1455875"/>
            <a:ext cx="9420849" cy="1600438"/>
          </a:xfrm>
          <a:prstGeom prst="rect">
            <a:avLst/>
          </a:prstGeom>
        </p:spPr>
        <p:txBody>
          <a:bodyPr wrap="none">
            <a:spAutoFit/>
          </a:bodyPr>
          <a:lstStyle/>
          <a:p>
            <a:r>
              <a:rPr lang="en-US" sz="4000" b="1" i="1" dirty="0">
                <a:effectLst>
                  <a:outerShdw blurRad="38100" dist="38100" dir="2700000" algn="tl">
                    <a:srgbClr val="000000">
                      <a:alpha val="43137"/>
                    </a:srgbClr>
                  </a:outerShdw>
                </a:effectLst>
              </a:rPr>
              <a:t>Residual Layer </a:t>
            </a:r>
            <a:r>
              <a:rPr lang="ar-IQ" sz="4000" b="1" i="1" dirty="0" smtClean="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and  Stable Boundary Layer </a:t>
            </a:r>
            <a:endParaRPr lang="en-US" sz="4000" b="1" i="1" dirty="0" smtClean="0">
              <a:effectLst>
                <a:outerShdw blurRad="38100" dist="38100" dir="2700000" algn="tl">
                  <a:srgbClr val="000000">
                    <a:alpha val="43137"/>
                  </a:srgbClr>
                </a:outerShdw>
              </a:effectLst>
            </a:endParaRPr>
          </a:p>
          <a:p>
            <a:r>
              <a:rPr lang="en-US" sz="4000" b="1" i="1" dirty="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                                  (4)</a:t>
            </a:r>
            <a:endParaRPr lang="en-US" sz="4000" b="1" i="1" dirty="0">
              <a:effectLst>
                <a:outerShdw blurRad="38100" dist="38100" dir="2700000" algn="tl">
                  <a:srgbClr val="000000">
                    <a:alpha val="43137"/>
                  </a:srgbClr>
                </a:outerShdw>
              </a:effectLst>
            </a:endParaRPr>
          </a:p>
          <a:p>
            <a:r>
              <a:rPr lang="en-US" dirty="0" smtClean="0"/>
              <a:t> </a:t>
            </a:r>
            <a:endParaRPr lang="en-US" dirty="0"/>
          </a:p>
        </p:txBody>
      </p:sp>
    </p:spTree>
    <p:extLst>
      <p:ext uri="{BB962C8B-B14F-4D97-AF65-F5344CB8AC3E}">
        <p14:creationId xmlns:p14="http://schemas.microsoft.com/office/powerpoint/2010/main" val="264912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6" y="231842"/>
            <a:ext cx="11464834" cy="3847207"/>
          </a:xfrm>
          <a:prstGeom prst="rect">
            <a:avLst/>
          </a:prstGeom>
        </p:spPr>
        <p:txBody>
          <a:bodyPr wrap="square">
            <a:spAutoFit/>
          </a:bodyPr>
          <a:lstStyle/>
          <a:p>
            <a:pPr marL="285750" indent="-285750">
              <a:buFont typeface="Wingdings" panose="05000000000000000000" pitchFamily="2" charset="2"/>
              <a:buChar char="Ø"/>
            </a:pPr>
            <a:r>
              <a:rPr lang="en-US" dirty="0" smtClean="0"/>
              <a:t> </a:t>
            </a:r>
            <a:r>
              <a:rPr lang="en-US" sz="2400" b="1" i="1" u="sng" dirty="0" smtClean="0">
                <a:effectLst>
                  <a:outerShdw blurRad="38100" dist="38100" dir="2700000" algn="tl">
                    <a:srgbClr val="000000">
                      <a:alpha val="43137"/>
                    </a:srgbClr>
                  </a:outerShdw>
                </a:effectLst>
              </a:rPr>
              <a:t>Residual Layer </a:t>
            </a:r>
          </a:p>
          <a:p>
            <a:pPr algn="just"/>
            <a:r>
              <a:rPr lang="en-US" sz="2000" dirty="0" smtClean="0">
                <a:latin typeface="Times New Roman" panose="02020603050405020304" pitchFamily="18" charset="0"/>
                <a:cs typeface="Times New Roman" panose="02020603050405020304" pitchFamily="18" charset="0"/>
              </a:rPr>
              <a:t>       About a half </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hour </a:t>
            </a:r>
            <a:r>
              <a:rPr lang="en-US" sz="2000" dirty="0" smtClean="0">
                <a:latin typeface="Times New Roman" panose="02020603050405020304" pitchFamily="18" charset="0"/>
                <a:cs typeface="Times New Roman" panose="02020603050405020304" pitchFamily="18" charset="0"/>
              </a:rPr>
              <a:t>before sunset the thermals cease to form (in the absence of cold air advection), allowing   turbulence to decay in the formerly well-mixed layer. The resulting layer of air is sometimes called the residual layer because its initial mean state variables and concentration variables are the same as those of the recently-  decayed mixed layer. The RL is neutrally stratified, resulting in turbulence that is nearly of equal intensity in all directions. As a result, smoke plumes emitted into the RL tend to disperse at equal rates in the vertical and lateral directions, creating a cone-shaped plume. </a:t>
            </a:r>
            <a:r>
              <a:rPr lang="en-US" sz="2000" dirty="0" smtClean="0">
                <a:latin typeface="Times New Roman" panose="02020603050405020304" pitchFamily="18" charset="0"/>
                <a:cs typeface="Times New Roman" panose="02020603050405020304" pitchFamily="18" charset="0"/>
              </a:rPr>
              <a:t>Variables </a:t>
            </a:r>
            <a:r>
              <a:rPr lang="en-US" sz="2000" dirty="0" smtClean="0">
                <a:latin typeface="Times New Roman" panose="02020603050405020304" pitchFamily="18" charset="0"/>
                <a:cs typeface="Times New Roman" panose="02020603050405020304" pitchFamily="18" charset="0"/>
              </a:rPr>
              <a:t>such as virtual potential temperature usually decrease slowly during the night because of radiation divergence. This cooling rate is on the order of 1 °C/d. The cooling rate is more-or-less uniform throughout the depth of the RL, thus allowing the RL virtual potential temperature profile to remain nearly adiabatic. When the top of the next day's ML reaches the base of the RL, the ML growth becomes very rapid. The RL does not have direct contact with the ground</a:t>
            </a:r>
            <a:r>
              <a:rPr lang="en-US" sz="2000" dirty="0">
                <a:latin typeface="Times New Roman" panose="02020603050405020304" pitchFamily="18" charset="0"/>
                <a:cs typeface="Times New Roman" panose="02020603050405020304" pitchFamily="18" charset="0"/>
              </a:rPr>
              <a:t>. During the night, the nocturnal stable layer gradually increases in thickness</a:t>
            </a:r>
          </a:p>
        </p:txBody>
      </p:sp>
      <p:pic>
        <p:nvPicPr>
          <p:cNvPr id="5" name="Picture 4"/>
          <p:cNvPicPr>
            <a:picLocks noChangeAspect="1"/>
          </p:cNvPicPr>
          <p:nvPr/>
        </p:nvPicPr>
        <p:blipFill rotWithShape="1">
          <a:blip r:embed="rId2"/>
          <a:srcRect l="22424" t="17589" r="21755" b="32410"/>
          <a:stretch/>
        </p:blipFill>
        <p:spPr>
          <a:xfrm>
            <a:off x="979714" y="4079049"/>
            <a:ext cx="10371909" cy="2596071"/>
          </a:xfrm>
          <a:prstGeom prst="rect">
            <a:avLst/>
          </a:prstGeom>
        </p:spPr>
      </p:pic>
    </p:spTree>
    <p:extLst>
      <p:ext uri="{BB962C8B-B14F-4D97-AF65-F5344CB8AC3E}">
        <p14:creationId xmlns:p14="http://schemas.microsoft.com/office/powerpoint/2010/main" val="160827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 y="226483"/>
            <a:ext cx="11547566" cy="4154984"/>
          </a:xfrm>
          <a:prstGeom prst="rect">
            <a:avLst/>
          </a:prstGeom>
        </p:spPr>
        <p:txBody>
          <a:bodyPr wrap="square">
            <a:spAutoFit/>
          </a:bodyPr>
          <a:lstStyle/>
          <a:p>
            <a:pPr marL="285750" indent="-28575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 Boundary Layer </a:t>
            </a: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As the night progresses, the bottom portion of the residual layer is transformed by its contact with the ground into a stable boundary layer. This is characterized by statically stable air with weaker, sporadic turbulence. Although the wind at ground level frequently becomes lighter or calm at night, the winds aloft may accelerate to </a:t>
            </a:r>
            <a:r>
              <a:rPr lang="en-US" sz="2000" dirty="0" smtClean="0">
                <a:latin typeface="Times New Roman" panose="02020603050405020304" pitchFamily="18" charset="0"/>
                <a:cs typeface="Times New Roman" panose="02020603050405020304" pitchFamily="18" charset="0"/>
              </a:rPr>
              <a:t>super geostrophic </a:t>
            </a:r>
            <a:r>
              <a:rPr lang="en-US" sz="2000" dirty="0">
                <a:latin typeface="Times New Roman" panose="02020603050405020304" pitchFamily="18" charset="0"/>
                <a:cs typeface="Times New Roman" panose="02020603050405020304" pitchFamily="18" charset="0"/>
              </a:rPr>
              <a:t>speeds in a phenomenon that is called the low-level jet or nocturnal jet. The statically stable air tends to suppress turbulence, while the developing nocturnal jet enhances wind shears that tend to generate </a:t>
            </a:r>
            <a:r>
              <a:rPr lang="en-US" sz="2000" dirty="0" smtClean="0">
                <a:latin typeface="Times New Roman" panose="02020603050405020304" pitchFamily="18" charset="0"/>
                <a:cs typeface="Times New Roman" panose="02020603050405020304" pitchFamily="18" charset="0"/>
              </a:rPr>
              <a:t>turbulence. The </a:t>
            </a:r>
            <a:r>
              <a:rPr lang="en-US" sz="2000" dirty="0">
                <a:latin typeface="Times New Roman" panose="02020603050405020304" pitchFamily="18" charset="0"/>
                <a:cs typeface="Times New Roman" panose="02020603050405020304" pitchFamily="18" charset="0"/>
              </a:rPr>
              <a:t>top of the ML is defined as the base of the stable layer, while the SBL top is defined as the top of the stable layer or the height where turbulence intensity is a small fraction of its surface value. Pollutants emitted into the stable layer disperse relatively little in the vertical. They disperse more </a:t>
            </a:r>
            <a:r>
              <a:rPr lang="en-US" sz="2000" dirty="0" smtClean="0">
                <a:latin typeface="Times New Roman" panose="02020603050405020304" pitchFamily="18" charset="0"/>
                <a:cs typeface="Times New Roman" panose="02020603050405020304" pitchFamily="18" charset="0"/>
              </a:rPr>
              <a:t>rapidly in </a:t>
            </a:r>
            <a:r>
              <a:rPr lang="en-US" sz="2000" dirty="0">
                <a:latin typeface="Times New Roman" panose="02020603050405020304" pitchFamily="18" charset="0"/>
                <a:cs typeface="Times New Roman" panose="02020603050405020304" pitchFamily="18" charset="0"/>
              </a:rPr>
              <a:t>the horizontal.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Wave motions are a frequent occurrence in the SBL.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SBLs can also form during the day, as long as the underlying surface is colder than the air. These situations often occur during warm-air advection over a colder surface, such as after a warm frontal </a:t>
            </a:r>
            <a:r>
              <a:rPr lang="en-US" sz="2000" dirty="0" smtClean="0">
                <a:latin typeface="Times New Roman" panose="02020603050405020304" pitchFamily="18" charset="0"/>
                <a:cs typeface="Times New Roman" panose="02020603050405020304" pitchFamily="18" charset="0"/>
              </a:rPr>
              <a:t>passage.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8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49" t="18661" r="5891" b="58839"/>
          <a:stretch/>
        </p:blipFill>
        <p:spPr>
          <a:xfrm>
            <a:off x="0" y="235131"/>
            <a:ext cx="11821886" cy="1645921"/>
          </a:xfrm>
          <a:prstGeom prst="rect">
            <a:avLst/>
          </a:prstGeom>
        </p:spPr>
      </p:pic>
      <p:pic>
        <p:nvPicPr>
          <p:cNvPr id="5" name="Picture 4"/>
          <p:cNvPicPr>
            <a:picLocks noChangeAspect="1"/>
          </p:cNvPicPr>
          <p:nvPr/>
        </p:nvPicPr>
        <p:blipFill rotWithShape="1">
          <a:blip r:embed="rId3"/>
          <a:srcRect l="11381" t="24018" r="17639" b="10803"/>
          <a:stretch/>
        </p:blipFill>
        <p:spPr>
          <a:xfrm>
            <a:off x="1293223" y="1881052"/>
            <a:ext cx="9235440" cy="3435531"/>
          </a:xfrm>
          <a:prstGeom prst="rect">
            <a:avLst/>
          </a:prstGeom>
        </p:spPr>
      </p:pic>
      <p:sp>
        <p:nvSpPr>
          <p:cNvPr id="6" name="Rectangle 5"/>
          <p:cNvSpPr/>
          <p:nvPr/>
        </p:nvSpPr>
        <p:spPr>
          <a:xfrm>
            <a:off x="169817" y="5603353"/>
            <a:ext cx="11839303" cy="1015663"/>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Winds exhibit a very complex behavior at night. Just above ground level the wind speed often becomes light or even calm. At altitudes on the order of 200 m above ground, the wind may reach 10-30 </a:t>
            </a:r>
            <a:r>
              <a:rPr lang="en-US" sz="2000" dirty="0" smtClean="0">
                <a:latin typeface="Times New Roman" panose="02020603050405020304" pitchFamily="18" charset="0"/>
                <a:cs typeface="Times New Roman" panose="02020603050405020304" pitchFamily="18" charset="0"/>
              </a:rPr>
              <a:t>m/s </a:t>
            </a:r>
            <a:r>
              <a:rPr lang="en-US" sz="2000" dirty="0">
                <a:latin typeface="Times New Roman" panose="02020603050405020304" pitchFamily="18" charset="0"/>
                <a:cs typeface="Times New Roman" panose="02020603050405020304" pitchFamily="18" charset="0"/>
              </a:rPr>
              <a:t>in the nocturnal jet. Another few hundred meters above that, the wind speed is smaller and closer to its geostrophic value. </a:t>
            </a:r>
          </a:p>
        </p:txBody>
      </p:sp>
    </p:spTree>
    <p:extLst>
      <p:ext uri="{BB962C8B-B14F-4D97-AF65-F5344CB8AC3E}">
        <p14:creationId xmlns:p14="http://schemas.microsoft.com/office/powerpoint/2010/main" val="291424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443" y="213751"/>
            <a:ext cx="4696542"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Virtual Potential Temperature Evolution </a:t>
            </a:r>
          </a:p>
        </p:txBody>
      </p:sp>
      <p:sp>
        <p:nvSpPr>
          <p:cNvPr id="5" name="Rectangle 4"/>
          <p:cNvSpPr/>
          <p:nvPr/>
        </p:nvSpPr>
        <p:spPr>
          <a:xfrm>
            <a:off x="191746" y="733587"/>
            <a:ext cx="11081500" cy="1015663"/>
          </a:xfrm>
          <a:prstGeom prst="rect">
            <a:avLst/>
          </a:prstGeom>
        </p:spPr>
        <p:txBody>
          <a:bodyPr wrap="square">
            <a:spAutoFit/>
          </a:bodyPr>
          <a:lstStyle/>
          <a:p>
            <a:r>
              <a:rPr lang="en-US" dirty="0"/>
              <a:t>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virtual </a:t>
            </a:r>
            <a:r>
              <a:rPr lang="en-US" sz="2000" dirty="0">
                <a:latin typeface="Times New Roman" panose="02020603050405020304" pitchFamily="18" charset="0"/>
                <a:cs typeface="Times New Roman" panose="02020603050405020304" pitchFamily="18" charset="0"/>
              </a:rPr>
              <a:t>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is usually sufficient to identify the parts of the boundary layer. The structure of the BL is clearly evident. Fig 1.12 shows the resulting virtual 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evolution. </a:t>
            </a:r>
          </a:p>
        </p:txBody>
      </p:sp>
      <p:pic>
        <p:nvPicPr>
          <p:cNvPr id="6" name="Picture 5"/>
          <p:cNvPicPr>
            <a:picLocks noChangeAspect="1"/>
          </p:cNvPicPr>
          <p:nvPr/>
        </p:nvPicPr>
        <p:blipFill rotWithShape="1">
          <a:blip r:embed="rId2"/>
          <a:srcRect l="38287" t="19553" r="23261" b="10267"/>
          <a:stretch/>
        </p:blipFill>
        <p:spPr>
          <a:xfrm>
            <a:off x="6424826" y="1657809"/>
            <a:ext cx="5133703" cy="4272728"/>
          </a:xfrm>
          <a:prstGeom prst="rect">
            <a:avLst/>
          </a:prstGeom>
        </p:spPr>
      </p:pic>
      <p:sp>
        <p:nvSpPr>
          <p:cNvPr id="7" name="Rectangle 6"/>
          <p:cNvSpPr/>
          <p:nvPr/>
        </p:nvSpPr>
        <p:spPr>
          <a:xfrm>
            <a:off x="910203" y="6021978"/>
            <a:ext cx="11029247" cy="646331"/>
          </a:xfrm>
          <a:prstGeom prst="rect">
            <a:avLst/>
          </a:prstGeom>
        </p:spPr>
        <p:txBody>
          <a:bodyPr wrap="square">
            <a:spAutoFit/>
          </a:bodyPr>
          <a:lstStyle/>
          <a:p>
            <a:r>
              <a:rPr lang="en-US" dirty="0"/>
              <a:t>Fig. 1.12 Profiles of mean </a:t>
            </a:r>
            <a:r>
              <a:rPr lang="en-US" dirty="0" smtClean="0"/>
              <a:t>virtual  potential temperature. Showing </a:t>
            </a:r>
            <a:r>
              <a:rPr lang="en-US" dirty="0"/>
              <a:t>the SBL boundary-layer </a:t>
            </a:r>
            <a:r>
              <a:rPr lang="en-US" dirty="0" smtClean="0"/>
              <a:t> evolution </a:t>
            </a:r>
            <a:r>
              <a:rPr lang="en-US" dirty="0"/>
              <a:t>during a </a:t>
            </a:r>
            <a:r>
              <a:rPr lang="en-US" dirty="0" smtClean="0"/>
              <a:t>diurnal </a:t>
            </a:r>
            <a:r>
              <a:rPr lang="en-US" dirty="0"/>
              <a:t>cycle </a:t>
            </a:r>
            <a:r>
              <a:rPr lang="en-US" dirty="0" smtClean="0"/>
              <a:t>starting </a:t>
            </a:r>
            <a:r>
              <a:rPr lang="en-US" dirty="0"/>
              <a:t>at about 1600 local time. </a:t>
            </a:r>
            <a:r>
              <a:rPr lang="en-US" dirty="0" smtClean="0"/>
              <a:t>S1-S6 </a:t>
            </a:r>
            <a:r>
              <a:rPr lang="en-US" dirty="0"/>
              <a:t>identify </a:t>
            </a:r>
            <a:r>
              <a:rPr lang="en-US" dirty="0" smtClean="0"/>
              <a:t>each </a:t>
            </a:r>
            <a:r>
              <a:rPr lang="en-US" dirty="0"/>
              <a:t>sounding </a:t>
            </a:r>
            <a:r>
              <a:rPr lang="en-US" dirty="0" smtClean="0"/>
              <a:t>with </a:t>
            </a:r>
            <a:r>
              <a:rPr lang="en-US" dirty="0"/>
              <a:t>an associated </a:t>
            </a:r>
            <a:r>
              <a:rPr lang="en-US" dirty="0" smtClean="0"/>
              <a:t>launch </a:t>
            </a:r>
            <a:r>
              <a:rPr lang="en-US" dirty="0"/>
              <a:t>time indicated in </a:t>
            </a:r>
            <a:r>
              <a:rPr lang="en-US" dirty="0" smtClean="0"/>
              <a:t>Fig</a:t>
            </a:r>
            <a:r>
              <a:rPr lang="en-US" dirty="0"/>
              <a:t>. </a:t>
            </a:r>
          </a:p>
        </p:txBody>
      </p:sp>
      <p:pic>
        <p:nvPicPr>
          <p:cNvPr id="8" name="Picture 7"/>
          <p:cNvPicPr>
            <a:picLocks noChangeAspect="1"/>
          </p:cNvPicPr>
          <p:nvPr/>
        </p:nvPicPr>
        <p:blipFill rotWithShape="1">
          <a:blip r:embed="rId3"/>
          <a:srcRect l="28147" t="30625" r="27377" b="30625"/>
          <a:stretch/>
        </p:blipFill>
        <p:spPr>
          <a:xfrm>
            <a:off x="414863" y="1834159"/>
            <a:ext cx="5786846" cy="4096377"/>
          </a:xfrm>
          <a:prstGeom prst="rect">
            <a:avLst/>
          </a:prstGeom>
        </p:spPr>
      </p:pic>
    </p:spTree>
    <p:extLst>
      <p:ext uri="{BB962C8B-B14F-4D97-AF65-F5344CB8AC3E}">
        <p14:creationId xmlns:p14="http://schemas.microsoft.com/office/powerpoint/2010/main" val="233641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703" y="318089"/>
            <a:ext cx="10829108" cy="2862322"/>
          </a:xfrm>
          <a:prstGeom prst="rect">
            <a:avLst/>
          </a:prstGeom>
        </p:spPr>
        <p:txBody>
          <a:bodyPr wrap="square">
            <a:spAutoFit/>
          </a:bodyPr>
          <a:lstStyle/>
          <a:p>
            <a:pPr marL="285750" indent="-285750">
              <a:buFont typeface="Wingdings" panose="05000000000000000000" pitchFamily="2" charset="2"/>
              <a:buChar char="Ø"/>
            </a:pPr>
            <a:r>
              <a:rPr lang="en-US" sz="2000" dirty="0">
                <a:cs typeface="+mj-cs"/>
              </a:rPr>
              <a:t> the virtual potential temperature lapse rate is usually sufficient for determining the static stability. An exception to this rule is evident by comparing the lapse rate in the middle of the RL with that in the middle of the ML. Both are adiabatic; yet, the ML corresponds to statically unstable air while the RL contains statically neutral air</a:t>
            </a:r>
            <a:r>
              <a:rPr lang="en-US" sz="2000" dirty="0" smtClean="0">
                <a:cs typeface="+mj-cs"/>
              </a:rPr>
              <a:t>.</a:t>
            </a:r>
            <a:endParaRPr lang="ar-IQ" sz="2000" dirty="0" smtClean="0">
              <a:cs typeface="+mj-cs"/>
            </a:endParaRPr>
          </a:p>
          <a:p>
            <a:pPr marL="285750" indent="-285750">
              <a:buFont typeface="Wingdings" panose="05000000000000000000" pitchFamily="2" charset="2"/>
              <a:buChar char="Ø"/>
            </a:pPr>
            <a:r>
              <a:rPr lang="en-US" sz="2000" dirty="0">
                <a:cs typeface="+mj-cs"/>
              </a:rPr>
              <a:t> At and shortly after sunrise, surface heating causes turbulent eddies to develop, producing a mixed layer whose depth grows to a maximum depth in late morning. In this mixed layer, potential temperature and water vapor mixing ratio are nearly uniform. </a:t>
            </a:r>
          </a:p>
          <a:p>
            <a:pPr marL="285750" indent="-285750">
              <a:buFont typeface="Wingdings" panose="05000000000000000000" pitchFamily="2" charset="2"/>
              <a:buChar char="Ø"/>
            </a:pPr>
            <a:r>
              <a:rPr lang="en-US" sz="2000" dirty="0" smtClean="0">
                <a:cs typeface="+mj-cs"/>
              </a:rPr>
              <a:t>At </a:t>
            </a:r>
            <a:r>
              <a:rPr lang="en-US" sz="2000" dirty="0">
                <a:cs typeface="+mj-cs"/>
              </a:rPr>
              <a:t>the sunset, the deep surface cooling creates a stable (nocturnal) boundary layer, above which is a residual layer, basically the leftover part of the daytime mixed layer </a:t>
            </a:r>
          </a:p>
        </p:txBody>
      </p:sp>
      <p:sp>
        <p:nvSpPr>
          <p:cNvPr id="5" name="Rectangle 4"/>
          <p:cNvSpPr/>
          <p:nvPr/>
        </p:nvSpPr>
        <p:spPr>
          <a:xfrm>
            <a:off x="326571" y="4485141"/>
            <a:ext cx="11704320" cy="923330"/>
          </a:xfrm>
          <a:prstGeom prst="rect">
            <a:avLst/>
          </a:prstGeom>
        </p:spPr>
        <p:txBody>
          <a:bodyPr wrap="square">
            <a:spAutoFit/>
          </a:bodyPr>
          <a:lstStyle/>
          <a:p>
            <a:pPr marL="342900" indent="-34290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clear air turbulence ( CAT ) </a:t>
            </a:r>
            <a:r>
              <a:rPr lang="en-US" dirty="0">
                <a:latin typeface="Times New Roman" panose="02020603050405020304" pitchFamily="18" charset="0"/>
                <a:cs typeface="Times New Roman" panose="02020603050405020304" pitchFamily="18" charset="0"/>
              </a:rPr>
              <a:t>, often  occur above  and below  strong wind  jet , such  as  the  nocturnal  jet  and  the planetary – scale  jet  stream  .. these regions of CAT have large horizontal extent ( hundreds  of  kilometers  in  some  cases ) , but  usually  limited  vertical  extent ( tens  to  hundreds of  meters ). </a:t>
            </a:r>
          </a:p>
        </p:txBody>
      </p:sp>
    </p:spTree>
    <p:extLst>
      <p:ext uri="{BB962C8B-B14F-4D97-AF65-F5344CB8AC3E}">
        <p14:creationId xmlns:p14="http://schemas.microsoft.com/office/powerpoint/2010/main" val="163445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9683" y="316290"/>
            <a:ext cx="10737669" cy="2031325"/>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Micrometeorology</a:t>
            </a:r>
            <a:r>
              <a:rPr lang="en-US" dirty="0"/>
              <a:t> </a:t>
            </a:r>
          </a:p>
          <a:p>
            <a:r>
              <a:rPr lang="en-US" dirty="0"/>
              <a:t>Compared to the other scales of meteorological motions, turbulence is on the small end. Figure 1.15 shows a classification scheme for meteorological phenomena as a function of their time and space scales. Phenomena such as turbulence with space scales smaller than about 3 km and with time scales shorter than about I h are classified as microscale. Micrometeorology is the study of such small-scale phenomena. It is evident that the study of the boundary layer involves the study of microscale </a:t>
            </a:r>
            <a:r>
              <a:rPr lang="en-US" dirty="0" smtClean="0"/>
              <a:t>processes micrometeorology </a:t>
            </a:r>
            <a:r>
              <a:rPr lang="en-US" dirty="0"/>
              <a:t>was often associated with surface-layer phenomena.  </a:t>
            </a:r>
          </a:p>
        </p:txBody>
      </p:sp>
      <p:pic>
        <p:nvPicPr>
          <p:cNvPr id="5" name="Picture 4"/>
          <p:cNvPicPr>
            <a:picLocks noChangeAspect="1"/>
          </p:cNvPicPr>
          <p:nvPr/>
        </p:nvPicPr>
        <p:blipFill rotWithShape="1">
          <a:blip r:embed="rId2"/>
          <a:srcRect l="20115" t="20090" r="20249" b="8125"/>
          <a:stretch/>
        </p:blipFill>
        <p:spPr>
          <a:xfrm>
            <a:off x="640081" y="2246811"/>
            <a:ext cx="10672354" cy="4245430"/>
          </a:xfrm>
          <a:prstGeom prst="rect">
            <a:avLst/>
          </a:prstGeom>
        </p:spPr>
      </p:pic>
    </p:spTree>
    <p:extLst>
      <p:ext uri="{BB962C8B-B14F-4D97-AF65-F5344CB8AC3E}">
        <p14:creationId xmlns:p14="http://schemas.microsoft.com/office/powerpoint/2010/main" val="39611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59" y="147940"/>
            <a:ext cx="11377749" cy="5078313"/>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Boundary-Layer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extends </a:t>
            </a:r>
            <a:r>
              <a:rPr lang="en-US" dirty="0">
                <a:latin typeface="Times New Roman" panose="02020603050405020304" pitchFamily="18" charset="0"/>
                <a:cs typeface="Times New Roman" panose="02020603050405020304" pitchFamily="18" charset="0"/>
              </a:rPr>
              <a:t>from the surface to between 500 and 3,000 m altitudes.  Located within troposphere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Surface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comprises the bottom 10% of the Boundary Layer.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 of the upward and downward motion of air resulting in a very well mixed layer of air. Very unstable </a:t>
            </a:r>
          </a:p>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Entrainment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Zone</a:t>
            </a:r>
          </a:p>
          <a:p>
            <a:r>
              <a:rPr lang="en-US" dirty="0" smtClean="0">
                <a:latin typeface="Times New Roman" panose="02020603050405020304" pitchFamily="18" charset="0"/>
                <a:cs typeface="Times New Roman" panose="02020603050405020304" pitchFamily="18" charset="0"/>
              </a:rPr>
              <a:t>area </a:t>
            </a:r>
            <a:r>
              <a:rPr lang="en-US" dirty="0">
                <a:latin typeface="Times New Roman" panose="02020603050405020304" pitchFamily="18" charset="0"/>
                <a:cs typeface="Times New Roman" panose="02020603050405020304" pitchFamily="18" charset="0"/>
              </a:rPr>
              <a:t>between the boundary layer and the free atmosphere.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 Atmosphere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 above the boundary layer.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Cloud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region within the boundary layer where clouds appear. </a:t>
            </a:r>
          </a:p>
          <a:p>
            <a:r>
              <a:rPr lang="en-US" dirty="0">
                <a:latin typeface="Times New Roman" panose="02020603050405020304" pitchFamily="18" charset="0"/>
                <a:cs typeface="Times New Roman" panose="02020603050405020304" pitchFamily="18" charset="0"/>
              </a:rPr>
              <a:t> </a:t>
            </a:r>
            <a:r>
              <a:rPr lang="en-US"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Subcloud</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region </a:t>
            </a:r>
            <a:r>
              <a:rPr lang="en-US" dirty="0">
                <a:latin typeface="Times New Roman" panose="02020603050405020304" pitchFamily="18" charset="0"/>
                <a:cs typeface="Times New Roman" panose="02020603050405020304" pitchFamily="18" charset="0"/>
              </a:rPr>
              <a:t>underneath the cloud layer </a:t>
            </a:r>
          </a:p>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Nocturnal Boundary layer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portion of the mixed layer that loses its buoyancy at night.  Very stable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Residual layer </a:t>
            </a:r>
            <a:r>
              <a:rPr lang="ar-IQ"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the remaining portion of the mixed layer at nigh</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365759" y="5226253"/>
            <a:ext cx="11377749" cy="923330"/>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planetary boundary layer (PBL) </a:t>
            </a:r>
            <a:endParaRPr lang="ar-IQ"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defined as the part of the atmosphere that is strongly influenced directly by the presence of the surface of the earth, and responds to surface </a:t>
            </a:r>
            <a:r>
              <a:rPr lang="en-US" dirty="0" err="1">
                <a:latin typeface="Times New Roman" panose="02020603050405020304" pitchFamily="18" charset="0"/>
                <a:cs typeface="Times New Roman" panose="02020603050405020304" pitchFamily="18" charset="0"/>
              </a:rPr>
              <a:t>forcings</a:t>
            </a:r>
            <a:r>
              <a:rPr lang="en-US" dirty="0">
                <a:latin typeface="Times New Roman" panose="02020603050405020304" pitchFamily="18" charset="0"/>
                <a:cs typeface="Times New Roman" panose="02020603050405020304" pitchFamily="18" charset="0"/>
              </a:rPr>
              <a:t> with a timescale of about an hour or less</a:t>
            </a:r>
          </a:p>
        </p:txBody>
      </p:sp>
      <p:sp>
        <p:nvSpPr>
          <p:cNvPr id="7" name="Rectangle 6"/>
          <p:cNvSpPr/>
          <p:nvPr/>
        </p:nvSpPr>
        <p:spPr>
          <a:xfrm>
            <a:off x="1593668" y="6319298"/>
            <a:ext cx="8386354" cy="369332"/>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 time boundary layer is usually very turbulent, due to ground-level heating</a:t>
            </a:r>
          </a:p>
        </p:txBody>
      </p:sp>
    </p:spTree>
    <p:extLst>
      <p:ext uri="{BB962C8B-B14F-4D97-AF65-F5344CB8AC3E}">
        <p14:creationId xmlns:p14="http://schemas.microsoft.com/office/powerpoint/2010/main" val="383072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513" t="15089" r="22156" b="5268"/>
          <a:stretch/>
        </p:blipFill>
        <p:spPr>
          <a:xfrm>
            <a:off x="2076995" y="431076"/>
            <a:ext cx="8516982" cy="3487782"/>
          </a:xfrm>
          <a:prstGeom prst="rect">
            <a:avLst/>
          </a:prstGeom>
        </p:spPr>
      </p:pic>
      <p:sp>
        <p:nvSpPr>
          <p:cNvPr id="5" name="Rectangle 4"/>
          <p:cNvSpPr/>
          <p:nvPr/>
        </p:nvSpPr>
        <p:spPr>
          <a:xfrm>
            <a:off x="849086" y="5031029"/>
            <a:ext cx="10162903" cy="1231106"/>
          </a:xfrm>
          <a:prstGeom prst="rect">
            <a:avLst/>
          </a:prstGeom>
        </p:spPr>
        <p:txBody>
          <a:bodyPr wrap="square">
            <a:spAutoFit/>
          </a:bodyPr>
          <a:lstStyle/>
          <a:p>
            <a:pPr marL="342900" indent="-342900">
              <a:spcBef>
                <a:spcPct val="0"/>
              </a:spcBef>
              <a:buClrTx/>
              <a:buSzTx/>
              <a:defRPr/>
            </a:pPr>
            <a:r>
              <a:rPr lang="en-US" altLang="en-US" sz="2000" dirty="0">
                <a:latin typeface="Arial Black" panose="020B0A04020102020204" pitchFamily="34" charset="0"/>
              </a:rPr>
              <a:t>Stability in the Boundary Layer </a:t>
            </a:r>
          </a:p>
          <a:p>
            <a:pPr>
              <a:spcBef>
                <a:spcPct val="0"/>
              </a:spcBef>
              <a:buClrTx/>
              <a:buSzTx/>
              <a:buFontTx/>
              <a:buNone/>
              <a:defRPr/>
            </a:pPr>
            <a:r>
              <a:rPr lang="en-US" altLang="en-US" dirty="0"/>
              <a:t>States –Unstable, usually daytime, caused by swirling eddies rising off the heated surface because they are more buoyant than surrounding air –Stable, usually at night, only mean wind and waves, little turbulence causes only horizontal transport –Neutral, upper BL at night, turbulence at equal intensity in all directions </a:t>
            </a:r>
          </a:p>
        </p:txBody>
      </p:sp>
    </p:spTree>
    <p:extLst>
      <p:ext uri="{BB962C8B-B14F-4D97-AF65-F5344CB8AC3E}">
        <p14:creationId xmlns:p14="http://schemas.microsoft.com/office/powerpoint/2010/main" val="2569406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1133</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cp:revision>
  <dcterms:created xsi:type="dcterms:W3CDTF">2020-02-22T07:55:16Z</dcterms:created>
  <dcterms:modified xsi:type="dcterms:W3CDTF">2020-02-23T14:18:35Z</dcterms:modified>
</cp:coreProperties>
</file>