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0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1.xml" ContentType="application/vnd.openxmlformats-officedocument.presentationml.notesSlide+xml"/>
  <Override PartName="/ppt/tags/tag47.xml" ContentType="application/vnd.openxmlformats-officedocument.presentationml.tags+xml"/>
  <Override PartName="/ppt/notesSlides/notesSlide12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8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41D0B01-B9C2-4A69-9F5B-32A65308B269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6F2E3BB-DD58-44D4-AE3F-124CD33432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730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78720" y="687917"/>
            <a:ext cx="4499075" cy="3427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86" tIns="43243" rIns="86486" bIns="43243" anchor="ctr"/>
          <a:lstStyle/>
          <a:p>
            <a:pPr algn="l" rt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6099" y="4343703"/>
            <a:ext cx="5485805" cy="412296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>
                <a:latin typeface="Calibri" pitchFamily="34" charset="0"/>
              </a:rPr>
              <a:t>Pictures show the Bombe built by Alan Turing to break the enigma machine ciphers.</a:t>
            </a:r>
          </a:p>
          <a:p>
            <a:r>
              <a:rPr lang="en-US" dirty="0" smtClean="0">
                <a:latin typeface="Calibri" pitchFamily="34" charset="0"/>
              </a:rPr>
              <a:t>They were Fixed-Program Computers came before stored-program computers (general purpose)</a:t>
            </a:r>
          </a:p>
          <a:p>
            <a:r>
              <a:rPr lang="en-US" dirty="0" smtClean="0">
                <a:latin typeface="Calibri" pitchFamily="34" charset="0"/>
              </a:rPr>
              <a:t>The former required re-wiring (e.g. ENIAC took 3 weeks to “re-wire”).</a:t>
            </a: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Fill</a:t>
            </a:r>
            <a:r>
              <a:rPr lang="en-US" baseline="0" dirty="0" smtClean="0"/>
              <a:t> out table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Put, NOT, AND, OR labels in 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4D94F-AF2A-4900-812D-72EEE052D4B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732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Fill</a:t>
            </a:r>
            <a:r>
              <a:rPr lang="en-US" baseline="0" dirty="0" smtClean="0"/>
              <a:t> out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4D94F-AF2A-4900-812D-72EEE052D4BF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732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XOR is not a basic Logic</a:t>
            </a:r>
            <a:r>
              <a:rPr lang="en-US" baseline="0" dirty="0" smtClean="0"/>
              <a:t> Gate since it can be created from AND </a:t>
            </a:r>
            <a:r>
              <a:rPr lang="en-US" baseline="0" dirty="0" err="1" smtClean="0"/>
              <a:t>and</a:t>
            </a:r>
            <a:r>
              <a:rPr lang="en-US" baseline="0" dirty="0" smtClean="0"/>
              <a:t> OR gates, but it is often used as a basic Logic Operator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XOR is not a basic Logic</a:t>
            </a:r>
            <a:r>
              <a:rPr lang="en-US" baseline="0" dirty="0" smtClean="0"/>
              <a:t> Gate since it can be created from AND </a:t>
            </a:r>
            <a:r>
              <a:rPr lang="en-US" baseline="0" dirty="0" err="1" smtClean="0"/>
              <a:t>and</a:t>
            </a:r>
            <a:r>
              <a:rPr lang="en-US" baseline="0" dirty="0" smtClean="0"/>
              <a:t> OR gates, but it is often used as a basic Logic Operator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Apologize</a:t>
            </a:r>
            <a:r>
              <a:rPr lang="en-US" baseline="0" dirty="0" smtClean="0"/>
              <a:t> that there are three ways to represent the same logic equation</a:t>
            </a:r>
          </a:p>
          <a:p>
            <a:endParaRPr lang="en-US" dirty="0" smtClean="0"/>
          </a:p>
          <a:p>
            <a:r>
              <a:rPr lang="en-US" dirty="0" smtClean="0"/>
              <a:t>XOR is not a basic Logic</a:t>
            </a:r>
            <a:r>
              <a:rPr lang="en-US" baseline="0" dirty="0" smtClean="0"/>
              <a:t> Gate since it can be created from AND </a:t>
            </a:r>
            <a:r>
              <a:rPr lang="en-US" baseline="0" dirty="0" err="1" smtClean="0"/>
              <a:t>and</a:t>
            </a:r>
            <a:r>
              <a:rPr lang="en-US" baseline="0" dirty="0" smtClean="0"/>
              <a:t> OR gates, but it is often used as a basic Logic Operator</a:t>
            </a:r>
          </a:p>
          <a:p>
            <a:r>
              <a:rPr lang="en-US" baseline="0" dirty="0" smtClean="0"/>
              <a:t>AND is “product”</a:t>
            </a:r>
          </a:p>
          <a:p>
            <a:r>
              <a:rPr lang="en-US" baseline="0" dirty="0" smtClean="0"/>
              <a:t>OR is “sum”</a:t>
            </a:r>
          </a:p>
          <a:p>
            <a:r>
              <a:rPr lang="en-US" baseline="0" dirty="0" smtClean="0"/>
              <a:t>Read </a:t>
            </a:r>
            <a:r>
              <a:rPr lang="en-US" baseline="0" dirty="0" err="1" smtClean="0"/>
              <a:t>outloud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Apologize</a:t>
            </a:r>
            <a:r>
              <a:rPr lang="en-US" baseline="0" dirty="0" smtClean="0"/>
              <a:t> that there are three ways to represent the same logic equation</a:t>
            </a:r>
          </a:p>
          <a:p>
            <a:endParaRPr lang="en-US" dirty="0" smtClean="0"/>
          </a:p>
          <a:p>
            <a:r>
              <a:rPr lang="en-US" dirty="0" smtClean="0"/>
              <a:t>XOR is not a basic Logic</a:t>
            </a:r>
            <a:r>
              <a:rPr lang="en-US" baseline="0" dirty="0" smtClean="0"/>
              <a:t> Gate since it can be created from AND </a:t>
            </a:r>
            <a:r>
              <a:rPr lang="en-US" baseline="0" dirty="0" err="1" smtClean="0"/>
              <a:t>and</a:t>
            </a:r>
            <a:r>
              <a:rPr lang="en-US" baseline="0" dirty="0" smtClean="0"/>
              <a:t> OR gates, but it is often used as a basic Logic Operator</a:t>
            </a:r>
          </a:p>
          <a:p>
            <a:r>
              <a:rPr lang="en-US" baseline="0" dirty="0" smtClean="0"/>
              <a:t>AND is “product”</a:t>
            </a:r>
          </a:p>
          <a:p>
            <a:r>
              <a:rPr lang="en-US" baseline="0" dirty="0" smtClean="0"/>
              <a:t>OR is “sum”</a:t>
            </a:r>
          </a:p>
          <a:p>
            <a:r>
              <a:rPr lang="en-US" baseline="0" dirty="0" smtClean="0"/>
              <a:t>Read </a:t>
            </a:r>
            <a:r>
              <a:rPr lang="en-US" baseline="0" dirty="0" err="1" smtClean="0"/>
              <a:t>outloud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8719" y="686405"/>
            <a:ext cx="4502051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099" y="4343704"/>
            <a:ext cx="5485805" cy="411389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(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a+b</a:t>
            </a:r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)(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a+c</a:t>
            </a:r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)</a:t>
            </a:r>
          </a:p>
          <a:p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= 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aa</a:t>
            </a:r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 + 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ab</a:t>
            </a:r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 + ac + 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bc</a:t>
            </a:r>
            <a:endParaRPr lang="en-US" sz="800" dirty="0">
              <a:solidFill>
                <a:srgbClr val="00B0F0"/>
              </a:solidFill>
              <a:latin typeface="Times New Roman" pitchFamily="18" charset="0"/>
            </a:endParaRPr>
          </a:p>
          <a:p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= a + a(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b+c</a:t>
            </a:r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) + 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bc</a:t>
            </a:r>
            <a:endParaRPr lang="en-US" sz="800" dirty="0">
              <a:solidFill>
                <a:srgbClr val="00B0F0"/>
              </a:solidFill>
              <a:latin typeface="Times New Roman" pitchFamily="18" charset="0"/>
            </a:endParaRPr>
          </a:p>
          <a:p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= a(1 + (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b+c</a:t>
            </a:r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)) + 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bc</a:t>
            </a:r>
            <a:endParaRPr lang="en-US" sz="800" dirty="0">
              <a:solidFill>
                <a:srgbClr val="00B0F0"/>
              </a:solidFill>
              <a:latin typeface="Times New Roman" pitchFamily="18" charset="0"/>
            </a:endParaRPr>
          </a:p>
          <a:p>
            <a:r>
              <a:rPr lang="en-US" sz="800" dirty="0">
                <a:solidFill>
                  <a:srgbClr val="00B0F0"/>
                </a:solidFill>
                <a:latin typeface="Times New Roman" pitchFamily="18" charset="0"/>
              </a:rPr>
              <a:t>= a + </a:t>
            </a:r>
            <a:r>
              <a:rPr lang="en-US" sz="800" dirty="0" err="1">
                <a:solidFill>
                  <a:srgbClr val="00B0F0"/>
                </a:solidFill>
                <a:latin typeface="Times New Roman" pitchFamily="18" charset="0"/>
              </a:rPr>
              <a:t>bc</a:t>
            </a:r>
            <a:endParaRPr lang="en-US" sz="800" dirty="0">
              <a:solidFill>
                <a:srgbClr val="00B0F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Speed and size of a</a:t>
            </a:r>
            <a:r>
              <a:rPr lang="en-US" baseline="0" dirty="0" smtClean="0"/>
              <a:t> mechanical switch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Speed and size of a</a:t>
            </a:r>
            <a:r>
              <a:rPr lang="en-US" baseline="0" dirty="0" smtClean="0"/>
              <a:t> mechanical switch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Speed and size of a</a:t>
            </a:r>
            <a:r>
              <a:rPr lang="en-US" baseline="0" dirty="0" smtClean="0"/>
              <a:t> mechanical switch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7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E.g. logic statements:</a:t>
            </a:r>
          </a:p>
          <a:p>
            <a:r>
              <a:rPr lang="en-US" dirty="0" smtClean="0"/>
              <a:t>“Jane will only go to the cinema tonight if a good film is on AND she has enough</a:t>
            </a:r>
            <a:r>
              <a:rPr lang="en-US" baseline="0" dirty="0" smtClean="0"/>
              <a:t> </a:t>
            </a:r>
            <a:r>
              <a:rPr lang="en-US" dirty="0" smtClean="0"/>
              <a:t>money.”</a:t>
            </a:r>
          </a:p>
          <a:p>
            <a:r>
              <a:rPr lang="en-US" dirty="0" smtClean="0"/>
              <a:t>“Stuart will only go to the birthday party on Sunday if Katie OR </a:t>
            </a:r>
            <a:r>
              <a:rPr lang="en-US" dirty="0" err="1" smtClean="0"/>
              <a:t>Sujit</a:t>
            </a:r>
            <a:r>
              <a:rPr lang="en-US" baseline="0" dirty="0" smtClean="0"/>
              <a:t> </a:t>
            </a:r>
            <a:r>
              <a:rPr lang="en-US" dirty="0" smtClean="0"/>
              <a:t>is going too.”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takeway</a:t>
            </a:r>
            <a:r>
              <a:rPr lang="en-US" baseline="0" dirty="0" err="1" smtClean="0"/>
              <a:t>s</a:t>
            </a:r>
            <a:r>
              <a:rPr lang="en-US" baseline="0" dirty="0" smtClean="0"/>
              <a:t> at end of a block.  Possibly build on takeaways throughout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4D94F-AF2A-4900-812D-72EEE052D4B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908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Flash Drives</a:t>
            </a:r>
          </a:p>
          <a:p>
            <a:r>
              <a:rPr lang="en-US" dirty="0" smtClean="0"/>
              <a:t>Create truth table of AND or </a:t>
            </a:r>
            <a:r>
              <a:rPr lang="en-US" dirty="0" err="1" smtClean="0"/>
              <a:t>OR</a:t>
            </a:r>
            <a:r>
              <a:rPr lang="en-US" dirty="0" smtClean="0"/>
              <a:t>: </a:t>
            </a:r>
            <a:r>
              <a:rPr lang="en-US" smtClean="0"/>
              <a:t>state what they do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Flash Drives</a:t>
            </a:r>
          </a:p>
          <a:p>
            <a:r>
              <a:rPr lang="en-US" dirty="0" smtClean="0"/>
              <a:t>Create truth table of AND or </a:t>
            </a:r>
            <a:r>
              <a:rPr lang="en-US" dirty="0" err="1" smtClean="0"/>
              <a:t>OR</a:t>
            </a:r>
            <a:r>
              <a:rPr lang="en-US" dirty="0" smtClean="0"/>
              <a:t>: state what they do</a:t>
            </a:r>
          </a:p>
          <a:p>
            <a:endParaRPr lang="en-US" dirty="0" smtClean="0"/>
          </a:p>
          <a:p>
            <a:r>
              <a:rPr lang="en-US" dirty="0" smtClean="0"/>
              <a:t>Did you know? Logic gates allow the computer to do things such as add, divide, multiply, do simple yes and no reasoning in certain situations along with other things.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8719" y="687917"/>
            <a:ext cx="4499075" cy="3427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343705"/>
            <a:ext cx="5025926" cy="41093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397" tIns="45199" rIns="90397" bIns="45199"/>
          <a:lstStyle/>
          <a:p>
            <a:r>
              <a:rPr lang="en-US" dirty="0" smtClean="0"/>
              <a:t>Flash Drives</a:t>
            </a:r>
          </a:p>
          <a:p>
            <a:r>
              <a:rPr lang="en-US" dirty="0" smtClean="0"/>
              <a:t>Create truth table of AND or </a:t>
            </a:r>
            <a:r>
              <a:rPr lang="en-US" dirty="0" err="1" smtClean="0"/>
              <a:t>OR</a:t>
            </a:r>
            <a:r>
              <a:rPr lang="en-US" dirty="0" smtClean="0"/>
              <a:t>: state what they do</a:t>
            </a:r>
          </a:p>
          <a:p>
            <a:endParaRPr lang="en-US" dirty="0" smtClean="0"/>
          </a:p>
          <a:p>
            <a:r>
              <a:rPr lang="en-US" dirty="0" smtClean="0"/>
              <a:t>Did you know? Logic gates allow the computer to do things such as add, divide, multiply, do simple yes and no reasoning in certain situations along with other things.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021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28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629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2057400"/>
          </a:xfrm>
        </p:spPr>
        <p:txBody>
          <a:bodyPr>
            <a:noAutofit/>
          </a:bodyPr>
          <a:lstStyle>
            <a:lvl1pPr marL="0" indent="0" algn="ctr">
              <a:buNone/>
              <a:defRPr sz="28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CS 3410, Spring 2013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476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6096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794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84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85800"/>
            <a:ext cx="4267200" cy="5440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343400" cy="5440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28600" y="6096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758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42687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371600"/>
            <a:ext cx="4268788" cy="4754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685800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346575" cy="4754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6096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654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28600" y="6096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565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55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721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69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6096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439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74638"/>
            <a:ext cx="9906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74638"/>
            <a:ext cx="76200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924800" y="228600"/>
            <a:ext cx="0" cy="594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6275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0"/>
            <a:ext cx="7772400" cy="6096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79425" y="1011238"/>
            <a:ext cx="8283575" cy="5054600"/>
          </a:xfrm>
        </p:spPr>
        <p:txBody>
          <a:bodyPr/>
          <a:lstStyle/>
          <a:p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8600" y="6096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780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123825"/>
            <a:ext cx="7772400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9425" y="1011238"/>
            <a:ext cx="406558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011238"/>
            <a:ext cx="4065587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2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292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65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610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957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538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16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357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43A95-27D9-4EBE-86AB-6DA812BB6896}" type="datetimeFigureOut">
              <a:rPr lang="ar-IQ" smtClean="0"/>
              <a:t>22/06/1441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A42D1-F340-41C2-B979-D28FEED1D4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824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8686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291F04E-0558-49D7-83D7-0EA3FDD97FD3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rtl="0"/>
              <a:t>2/16/2020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AD0A56F-BD0F-4BDF-9912-D1E89E9626C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91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3" Type="http://schemas.openxmlformats.org/officeDocument/2006/relationships/tags" Target="../tags/tag8.xml"/><Relationship Id="rId21" Type="http://schemas.openxmlformats.org/officeDocument/2006/relationships/tags" Target="../tags/tag26.xml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0" Type="http://schemas.openxmlformats.org/officeDocument/2006/relationships/tags" Target="../tags/tag25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24" Type="http://schemas.openxmlformats.org/officeDocument/2006/relationships/notesSlide" Target="../notesSlides/notesSlide10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23" Type="http://schemas.openxmlformats.org/officeDocument/2006/relationships/slideLayout" Target="../slideLayouts/slideLayout13.xml"/><Relationship Id="rId10" Type="http://schemas.openxmlformats.org/officeDocument/2006/relationships/tags" Target="../tags/tag15.xml"/><Relationship Id="rId19" Type="http://schemas.openxmlformats.org/officeDocument/2006/relationships/tags" Target="../tags/tag24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tags" Target="../tags/tag2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3" Type="http://schemas.openxmlformats.org/officeDocument/2006/relationships/tags" Target="../tags/tag30.xml"/><Relationship Id="rId21" Type="http://schemas.openxmlformats.org/officeDocument/2006/relationships/notesSlide" Target="../notesSlides/notesSlide11.xml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tags" Target="../tags/tag44.xml"/><Relationship Id="rId2" Type="http://schemas.openxmlformats.org/officeDocument/2006/relationships/tags" Target="../tags/tag29.xml"/><Relationship Id="rId16" Type="http://schemas.openxmlformats.org/officeDocument/2006/relationships/tags" Target="../tags/tag43.xml"/><Relationship Id="rId20" Type="http://schemas.openxmlformats.org/officeDocument/2006/relationships/slideLayout" Target="../slideLayouts/slideLayout13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5" Type="http://schemas.openxmlformats.org/officeDocument/2006/relationships/tags" Target="../tags/tag42.xml"/><Relationship Id="rId10" Type="http://schemas.openxmlformats.org/officeDocument/2006/relationships/tags" Target="../tags/tag37.xml"/><Relationship Id="rId19" Type="http://schemas.openxmlformats.org/officeDocument/2006/relationships/tags" Target="../tags/tag46.xml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5.xml"/><Relationship Id="rId10" Type="http://schemas.openxmlformats.org/officeDocument/2006/relationships/image" Target="../media/image3.jpeg"/><Relationship Id="rId4" Type="http://schemas.openxmlformats.org/officeDocument/2006/relationships/tags" Target="../tags/tag4.xml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3964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</a:t>
            </a:r>
            <a:r>
              <a:rPr lang="en-US" dirty="0" smtClean="0"/>
              <a:t>Functions: Logic Gates</a:t>
            </a:r>
            <a:endParaRPr lang="en-US" dirty="0"/>
          </a:p>
        </p:txBody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838200"/>
            <a:ext cx="8496300" cy="601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2000"/>
              </a:lnSpc>
            </a:pPr>
            <a:r>
              <a:rPr lang="en-US" sz="2800" dirty="0"/>
              <a:t>NOT: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r>
              <a:rPr lang="en-US" sz="2800" dirty="0"/>
              <a:t>AND: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r>
              <a:rPr lang="en-US" sz="2800" dirty="0"/>
              <a:t>OR: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 smtClean="0"/>
          </a:p>
          <a:p>
            <a:pPr>
              <a:lnSpc>
                <a:spcPct val="82000"/>
              </a:lnSpc>
            </a:pPr>
            <a:endParaRPr lang="en-US" sz="2800" dirty="0" smtClean="0"/>
          </a:p>
          <a:p>
            <a:pPr>
              <a:lnSpc>
                <a:spcPct val="82000"/>
              </a:lnSpc>
            </a:pPr>
            <a:endParaRPr lang="en-US" sz="2800" dirty="0" smtClean="0"/>
          </a:p>
          <a:p>
            <a:pPr>
              <a:lnSpc>
                <a:spcPct val="82000"/>
              </a:lnSpc>
            </a:pPr>
            <a:r>
              <a:rPr lang="en-US" sz="2800" dirty="0" smtClean="0"/>
              <a:t>Logic Gates</a:t>
            </a:r>
            <a:endParaRPr lang="en-US" sz="2800" dirty="0"/>
          </a:p>
          <a:p>
            <a:pPr lvl="1">
              <a:lnSpc>
                <a:spcPct val="82000"/>
              </a:lnSpc>
            </a:pPr>
            <a:r>
              <a:rPr lang="en-US" sz="2400" dirty="0" smtClean="0"/>
              <a:t>digital circuit that either </a:t>
            </a:r>
            <a:r>
              <a:rPr lang="en-US" sz="2400" dirty="0"/>
              <a:t>allows a </a:t>
            </a:r>
            <a:r>
              <a:rPr lang="en-US" sz="2400" dirty="0" smtClean="0"/>
              <a:t>signal to </a:t>
            </a:r>
            <a:r>
              <a:rPr lang="en-US" sz="2400" dirty="0"/>
              <a:t>pass through it or </a:t>
            </a:r>
            <a:r>
              <a:rPr lang="en-US" sz="2400" dirty="0" smtClean="0"/>
              <a:t>not.</a:t>
            </a:r>
          </a:p>
          <a:p>
            <a:pPr lvl="1">
              <a:lnSpc>
                <a:spcPct val="82000"/>
              </a:lnSpc>
            </a:pPr>
            <a:r>
              <a:rPr lang="en-US" sz="2400" dirty="0" smtClean="0"/>
              <a:t>Used to build logic functions</a:t>
            </a:r>
          </a:p>
          <a:p>
            <a:pPr lvl="1">
              <a:lnSpc>
                <a:spcPct val="82000"/>
              </a:lnSpc>
            </a:pPr>
            <a:r>
              <a:rPr lang="en-US" sz="2400" dirty="0"/>
              <a:t>There are seven basic logic gates: </a:t>
            </a:r>
            <a:endParaRPr lang="en-US" sz="2400" dirty="0" smtClean="0"/>
          </a:p>
          <a:p>
            <a:pPr marL="457200" lvl="1" indent="0">
              <a:lnSpc>
                <a:spcPct val="82000"/>
              </a:lnSpc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AND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1"/>
                </a:solidFill>
              </a:rPr>
              <a:t>OR</a:t>
            </a:r>
            <a:r>
              <a:rPr lang="en-US" sz="2400" dirty="0"/>
              <a:t>, </a:t>
            </a:r>
            <a:r>
              <a:rPr lang="en-US" sz="2400" b="1" dirty="0" smtClean="0">
                <a:solidFill>
                  <a:schemeClr val="accent1"/>
                </a:solidFill>
              </a:rPr>
              <a:t>NOT</a:t>
            </a:r>
            <a:r>
              <a:rPr lang="en-US" sz="2400" dirty="0" smtClean="0"/>
              <a:t>, </a:t>
            </a:r>
          </a:p>
          <a:p>
            <a:pPr marL="457200" lvl="1" indent="0">
              <a:lnSpc>
                <a:spcPct val="82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NAND</a:t>
            </a:r>
            <a:r>
              <a:rPr lang="en-US" sz="2400" dirty="0" smtClean="0"/>
              <a:t> (not AND), </a:t>
            </a:r>
            <a:r>
              <a:rPr lang="en-US" sz="2400" dirty="0" smtClean="0">
                <a:solidFill>
                  <a:schemeClr val="accent2"/>
                </a:solidFill>
              </a:rPr>
              <a:t>NOR</a:t>
            </a:r>
            <a:r>
              <a:rPr lang="en-US" sz="2400" dirty="0" smtClean="0"/>
              <a:t> (not OR), </a:t>
            </a:r>
            <a:r>
              <a:rPr lang="en-US" sz="2400" dirty="0" smtClean="0">
                <a:solidFill>
                  <a:schemeClr val="accent2"/>
                </a:solidFill>
              </a:rPr>
              <a:t>XOR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chemeClr val="accent2"/>
                </a:solidFill>
              </a:rPr>
              <a:t>XNOR</a:t>
            </a:r>
            <a:r>
              <a:rPr lang="en-US" sz="2400" dirty="0" smtClean="0"/>
              <a:t> (not XOR) [later]</a:t>
            </a:r>
            <a:endParaRPr lang="en-US" sz="2400" dirty="0"/>
          </a:p>
        </p:txBody>
      </p:sp>
      <p:grpSp>
        <p:nvGrpSpPr>
          <p:cNvPr id="1257476" name="Group 4"/>
          <p:cNvGrpSpPr>
            <a:grpSpLocks/>
          </p:cNvGrpSpPr>
          <p:nvPr/>
        </p:nvGrpSpPr>
        <p:grpSpPr bwMode="auto">
          <a:xfrm>
            <a:off x="1651000" y="1947862"/>
            <a:ext cx="1446213" cy="685800"/>
            <a:chOff x="1056" y="1584"/>
            <a:chExt cx="911" cy="432"/>
          </a:xfrm>
        </p:grpSpPr>
        <p:sp>
          <p:nvSpPr>
            <p:cNvPr id="1257477" name="AutoShape 5"/>
            <p:cNvSpPr>
              <a:spLocks noChangeArrowheads="1"/>
            </p:cNvSpPr>
            <p:nvPr/>
          </p:nvSpPr>
          <p:spPr bwMode="auto">
            <a:xfrm>
              <a:off x="1248" y="1584"/>
              <a:ext cx="528" cy="43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8" name="Line 6"/>
            <p:cNvSpPr>
              <a:spLocks noChangeShapeType="1"/>
            </p:cNvSpPr>
            <p:nvPr/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9" name="Line 7"/>
            <p:cNvSpPr>
              <a:spLocks noChangeShapeType="1"/>
            </p:cNvSpPr>
            <p:nvPr/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0" name="Line 8"/>
            <p:cNvSpPr>
              <a:spLocks noChangeShapeType="1"/>
            </p:cNvSpPr>
            <p:nvPr/>
          </p:nvSpPr>
          <p:spPr bwMode="auto">
            <a:xfrm flipH="1">
              <a:off x="1775" y="179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1" name="Group 9"/>
          <p:cNvGrpSpPr>
            <a:grpSpLocks/>
          </p:cNvGrpSpPr>
          <p:nvPr/>
        </p:nvGrpSpPr>
        <p:grpSpPr bwMode="auto">
          <a:xfrm>
            <a:off x="1498600" y="957262"/>
            <a:ext cx="1482725" cy="533400"/>
            <a:chOff x="3654" y="1680"/>
            <a:chExt cx="934" cy="336"/>
          </a:xfrm>
        </p:grpSpPr>
        <p:sp>
          <p:nvSpPr>
            <p:cNvPr id="1257482" name="AutoShape 10"/>
            <p:cNvSpPr>
              <a:spLocks noChangeArrowheads="1"/>
            </p:cNvSpPr>
            <p:nvPr/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3" name="Oval 11"/>
            <p:cNvSpPr>
              <a:spLocks noChangeArrowheads="1"/>
            </p:cNvSpPr>
            <p:nvPr/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4" name="Line 12"/>
            <p:cNvSpPr>
              <a:spLocks noChangeShapeType="1"/>
            </p:cNvSpPr>
            <p:nvPr/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5" name="Line 13"/>
            <p:cNvSpPr>
              <a:spLocks noChangeShapeType="1"/>
            </p:cNvSpPr>
            <p:nvPr/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6" name="Group 14"/>
          <p:cNvGrpSpPr>
            <a:grpSpLocks/>
          </p:cNvGrpSpPr>
          <p:nvPr/>
        </p:nvGrpSpPr>
        <p:grpSpPr bwMode="auto">
          <a:xfrm>
            <a:off x="1730375" y="3200400"/>
            <a:ext cx="1295400" cy="812800"/>
            <a:chOff x="4685" y="3035"/>
            <a:chExt cx="816" cy="512"/>
          </a:xfrm>
        </p:grpSpPr>
        <p:sp>
          <p:nvSpPr>
            <p:cNvPr id="1257487" name="AutoShape 15"/>
            <p:cNvSpPr>
              <a:spLocks noChangeArrowheads="1"/>
            </p:cNvSpPr>
            <p:nvPr/>
          </p:nvSpPr>
          <p:spPr bwMode="auto">
            <a:xfrm flipH="1">
              <a:off x="4732" y="3035"/>
              <a:ext cx="588" cy="512"/>
            </a:xfrm>
            <a:prstGeom prst="moon">
              <a:avLst>
                <a:gd name="adj" fmla="val 7169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8" name="Line 16"/>
            <p:cNvSpPr>
              <a:spLocks noChangeShapeType="1"/>
            </p:cNvSpPr>
            <p:nvPr/>
          </p:nvSpPr>
          <p:spPr bwMode="auto">
            <a:xfrm flipH="1">
              <a:off x="4685" y="319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9" name="Line 17"/>
            <p:cNvSpPr>
              <a:spLocks noChangeShapeType="1"/>
            </p:cNvSpPr>
            <p:nvPr/>
          </p:nvSpPr>
          <p:spPr bwMode="auto">
            <a:xfrm flipH="1">
              <a:off x="4685" y="341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90" name="Line 18"/>
            <p:cNvSpPr>
              <a:spLocks noChangeShapeType="1"/>
            </p:cNvSpPr>
            <p:nvPr/>
          </p:nvSpPr>
          <p:spPr bwMode="auto">
            <a:xfrm flipH="1">
              <a:off x="5325" y="3295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0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373382"/>
              </p:ext>
            </p:extLst>
          </p:nvPr>
        </p:nvGraphicFramePr>
        <p:xfrm>
          <a:off x="3200400" y="3124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43424"/>
              </p:ext>
            </p:extLst>
          </p:nvPr>
        </p:nvGraphicFramePr>
        <p:xfrm>
          <a:off x="3200400" y="1600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129271"/>
              </p:ext>
            </p:extLst>
          </p:nvPr>
        </p:nvGraphicFramePr>
        <p:xfrm>
          <a:off x="3249613" y="685800"/>
          <a:ext cx="865187" cy="822960"/>
        </p:xfrm>
        <a:graphic>
          <a:graphicData uri="http://schemas.openxmlformats.org/drawingml/2006/table">
            <a:tbl>
              <a:tblPr/>
              <a:tblGrid>
                <a:gridCol w="324173"/>
                <a:gridCol w="541014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32897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36707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24000" y="19943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0" y="23753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0" y="914400"/>
            <a:ext cx="152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In</a:t>
            </a:r>
            <a:endParaRPr lang="en-US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0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</a:t>
            </a:r>
            <a:r>
              <a:rPr lang="en-US" dirty="0" smtClean="0"/>
              <a:t>Functions: Logic Gates</a:t>
            </a:r>
            <a:endParaRPr lang="en-US" dirty="0"/>
          </a:p>
        </p:txBody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838200"/>
            <a:ext cx="8496300" cy="601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2000"/>
              </a:lnSpc>
            </a:pPr>
            <a:r>
              <a:rPr lang="en-US" sz="2800" dirty="0"/>
              <a:t>NOT: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r>
              <a:rPr lang="en-US" sz="2800" dirty="0"/>
              <a:t>AND: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r>
              <a:rPr lang="en-US" sz="2800" dirty="0"/>
              <a:t>OR: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 smtClean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 smtClean="0"/>
          </a:p>
          <a:p>
            <a:pPr>
              <a:lnSpc>
                <a:spcPct val="82000"/>
              </a:lnSpc>
            </a:pPr>
            <a:r>
              <a:rPr lang="en-US" sz="2800" dirty="0" smtClean="0"/>
              <a:t>Logic Gates</a:t>
            </a:r>
            <a:endParaRPr lang="en-US" sz="2800" dirty="0"/>
          </a:p>
          <a:p>
            <a:pPr lvl="1">
              <a:lnSpc>
                <a:spcPct val="82000"/>
              </a:lnSpc>
            </a:pPr>
            <a:r>
              <a:rPr lang="en-US" sz="2400" dirty="0" smtClean="0"/>
              <a:t>digital circuit that either </a:t>
            </a:r>
            <a:r>
              <a:rPr lang="en-US" sz="2400" dirty="0"/>
              <a:t>allows a </a:t>
            </a:r>
            <a:r>
              <a:rPr lang="en-US" sz="2400" dirty="0" smtClean="0"/>
              <a:t>signal to </a:t>
            </a:r>
            <a:r>
              <a:rPr lang="en-US" sz="2400" dirty="0"/>
              <a:t>pass through it or </a:t>
            </a:r>
            <a:r>
              <a:rPr lang="en-US" sz="2400" dirty="0" smtClean="0"/>
              <a:t>not.</a:t>
            </a:r>
          </a:p>
          <a:p>
            <a:pPr lvl="1">
              <a:lnSpc>
                <a:spcPct val="82000"/>
              </a:lnSpc>
            </a:pPr>
            <a:r>
              <a:rPr lang="en-US" sz="2400" dirty="0" smtClean="0"/>
              <a:t>Used to build logic functions</a:t>
            </a:r>
          </a:p>
          <a:p>
            <a:pPr lvl="1">
              <a:lnSpc>
                <a:spcPct val="82000"/>
              </a:lnSpc>
            </a:pPr>
            <a:r>
              <a:rPr lang="en-US" sz="2400" dirty="0"/>
              <a:t>There are seven basic logic gates: </a:t>
            </a:r>
            <a:endParaRPr lang="en-US" sz="2400" dirty="0" smtClean="0"/>
          </a:p>
          <a:p>
            <a:pPr marL="457200" lvl="1" indent="0">
              <a:lnSpc>
                <a:spcPct val="82000"/>
              </a:lnSpc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AND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1"/>
                </a:solidFill>
              </a:rPr>
              <a:t>OR</a:t>
            </a:r>
            <a:r>
              <a:rPr lang="en-US" sz="2400" dirty="0"/>
              <a:t>, </a:t>
            </a:r>
            <a:r>
              <a:rPr lang="en-US" sz="2400" b="1" dirty="0" smtClean="0">
                <a:solidFill>
                  <a:schemeClr val="accent1"/>
                </a:solidFill>
              </a:rPr>
              <a:t>NOT</a:t>
            </a:r>
            <a:r>
              <a:rPr lang="en-US" sz="2400" dirty="0" smtClean="0"/>
              <a:t>, </a:t>
            </a:r>
          </a:p>
          <a:p>
            <a:pPr marL="457200" lvl="1" indent="0">
              <a:lnSpc>
                <a:spcPct val="82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NAND</a:t>
            </a:r>
            <a:r>
              <a:rPr lang="en-US" sz="2400" dirty="0" smtClean="0"/>
              <a:t> (not AND), </a:t>
            </a:r>
            <a:r>
              <a:rPr lang="en-US" sz="2400" dirty="0" smtClean="0">
                <a:solidFill>
                  <a:schemeClr val="accent2"/>
                </a:solidFill>
              </a:rPr>
              <a:t>NOR</a:t>
            </a:r>
            <a:r>
              <a:rPr lang="en-US" sz="2400" dirty="0" smtClean="0"/>
              <a:t> (not OR), </a:t>
            </a:r>
            <a:r>
              <a:rPr lang="en-US" sz="2400" dirty="0" smtClean="0">
                <a:solidFill>
                  <a:schemeClr val="accent2"/>
                </a:solidFill>
              </a:rPr>
              <a:t>XOR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chemeClr val="accent2"/>
                </a:solidFill>
              </a:rPr>
              <a:t>XNOR</a:t>
            </a:r>
            <a:r>
              <a:rPr lang="en-US" sz="2400" dirty="0" smtClean="0"/>
              <a:t> (not XOR) [later]</a:t>
            </a:r>
            <a:endParaRPr lang="en-US" sz="2400" dirty="0"/>
          </a:p>
        </p:txBody>
      </p:sp>
      <p:grpSp>
        <p:nvGrpSpPr>
          <p:cNvPr id="1257476" name="Group 4"/>
          <p:cNvGrpSpPr>
            <a:grpSpLocks/>
          </p:cNvGrpSpPr>
          <p:nvPr/>
        </p:nvGrpSpPr>
        <p:grpSpPr bwMode="auto">
          <a:xfrm>
            <a:off x="1651000" y="1947862"/>
            <a:ext cx="1446213" cy="685800"/>
            <a:chOff x="1056" y="1584"/>
            <a:chExt cx="911" cy="432"/>
          </a:xfrm>
        </p:grpSpPr>
        <p:sp>
          <p:nvSpPr>
            <p:cNvPr id="1257477" name="AutoShape 5"/>
            <p:cNvSpPr>
              <a:spLocks noChangeArrowheads="1"/>
            </p:cNvSpPr>
            <p:nvPr/>
          </p:nvSpPr>
          <p:spPr bwMode="auto">
            <a:xfrm>
              <a:off x="1248" y="1584"/>
              <a:ext cx="528" cy="43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8" name="Line 6"/>
            <p:cNvSpPr>
              <a:spLocks noChangeShapeType="1"/>
            </p:cNvSpPr>
            <p:nvPr/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9" name="Line 7"/>
            <p:cNvSpPr>
              <a:spLocks noChangeShapeType="1"/>
            </p:cNvSpPr>
            <p:nvPr/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0" name="Line 8"/>
            <p:cNvSpPr>
              <a:spLocks noChangeShapeType="1"/>
            </p:cNvSpPr>
            <p:nvPr/>
          </p:nvSpPr>
          <p:spPr bwMode="auto">
            <a:xfrm flipH="1">
              <a:off x="1775" y="179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1" name="Group 9"/>
          <p:cNvGrpSpPr>
            <a:grpSpLocks/>
          </p:cNvGrpSpPr>
          <p:nvPr/>
        </p:nvGrpSpPr>
        <p:grpSpPr bwMode="auto">
          <a:xfrm>
            <a:off x="1498600" y="957262"/>
            <a:ext cx="1482725" cy="533400"/>
            <a:chOff x="3654" y="1680"/>
            <a:chExt cx="934" cy="336"/>
          </a:xfrm>
        </p:grpSpPr>
        <p:sp>
          <p:nvSpPr>
            <p:cNvPr id="1257482" name="AutoShape 10"/>
            <p:cNvSpPr>
              <a:spLocks noChangeArrowheads="1"/>
            </p:cNvSpPr>
            <p:nvPr/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3" name="Oval 11"/>
            <p:cNvSpPr>
              <a:spLocks noChangeArrowheads="1"/>
            </p:cNvSpPr>
            <p:nvPr/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4" name="Line 12"/>
            <p:cNvSpPr>
              <a:spLocks noChangeShapeType="1"/>
            </p:cNvSpPr>
            <p:nvPr/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5" name="Line 13"/>
            <p:cNvSpPr>
              <a:spLocks noChangeShapeType="1"/>
            </p:cNvSpPr>
            <p:nvPr/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6" name="Group 14"/>
          <p:cNvGrpSpPr>
            <a:grpSpLocks/>
          </p:cNvGrpSpPr>
          <p:nvPr/>
        </p:nvGrpSpPr>
        <p:grpSpPr bwMode="auto">
          <a:xfrm>
            <a:off x="1730375" y="3200400"/>
            <a:ext cx="1295400" cy="812800"/>
            <a:chOff x="4685" y="3035"/>
            <a:chExt cx="816" cy="512"/>
          </a:xfrm>
        </p:grpSpPr>
        <p:sp>
          <p:nvSpPr>
            <p:cNvPr id="1257487" name="AutoShape 15"/>
            <p:cNvSpPr>
              <a:spLocks noChangeArrowheads="1"/>
            </p:cNvSpPr>
            <p:nvPr/>
          </p:nvSpPr>
          <p:spPr bwMode="auto">
            <a:xfrm flipH="1">
              <a:off x="4732" y="3035"/>
              <a:ext cx="588" cy="512"/>
            </a:xfrm>
            <a:prstGeom prst="moon">
              <a:avLst>
                <a:gd name="adj" fmla="val 7169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8" name="Line 16"/>
            <p:cNvSpPr>
              <a:spLocks noChangeShapeType="1"/>
            </p:cNvSpPr>
            <p:nvPr/>
          </p:nvSpPr>
          <p:spPr bwMode="auto">
            <a:xfrm flipH="1">
              <a:off x="4685" y="319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9" name="Line 17"/>
            <p:cNvSpPr>
              <a:spLocks noChangeShapeType="1"/>
            </p:cNvSpPr>
            <p:nvPr/>
          </p:nvSpPr>
          <p:spPr bwMode="auto">
            <a:xfrm flipH="1">
              <a:off x="4685" y="341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90" name="Line 18"/>
            <p:cNvSpPr>
              <a:spLocks noChangeShapeType="1"/>
            </p:cNvSpPr>
            <p:nvPr/>
          </p:nvSpPr>
          <p:spPr bwMode="auto">
            <a:xfrm flipH="1">
              <a:off x="5325" y="3295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0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50428"/>
              </p:ext>
            </p:extLst>
          </p:nvPr>
        </p:nvGraphicFramePr>
        <p:xfrm>
          <a:off x="3200400" y="3124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051145"/>
              </p:ext>
            </p:extLst>
          </p:nvPr>
        </p:nvGraphicFramePr>
        <p:xfrm>
          <a:off x="3200400" y="1600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807313"/>
              </p:ext>
            </p:extLst>
          </p:nvPr>
        </p:nvGraphicFramePr>
        <p:xfrm>
          <a:off x="3249613" y="685800"/>
          <a:ext cx="865187" cy="822960"/>
        </p:xfrm>
        <a:graphic>
          <a:graphicData uri="http://schemas.openxmlformats.org/drawingml/2006/table">
            <a:tbl>
              <a:tblPr/>
              <a:tblGrid>
                <a:gridCol w="324173"/>
                <a:gridCol w="541014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32897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36707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24000" y="19943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0" y="23753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0" y="914400"/>
            <a:ext cx="152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In</a:t>
            </a:r>
            <a:endParaRPr lang="en-US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838200"/>
            <a:ext cx="8496300" cy="601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2000"/>
              </a:lnSpc>
            </a:pPr>
            <a:r>
              <a:rPr lang="en-US" sz="2800" dirty="0"/>
              <a:t>NOT: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r>
              <a:rPr lang="en-US" sz="2800" dirty="0"/>
              <a:t>AND: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r>
              <a:rPr lang="en-US" sz="2800" dirty="0"/>
              <a:t>OR: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 smtClean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 smtClean="0"/>
          </a:p>
          <a:p>
            <a:pPr>
              <a:lnSpc>
                <a:spcPct val="82000"/>
              </a:lnSpc>
            </a:pPr>
            <a:r>
              <a:rPr lang="en-US" sz="2800" dirty="0" smtClean="0"/>
              <a:t>Logic Gates</a:t>
            </a:r>
            <a:endParaRPr lang="en-US" sz="2800" dirty="0"/>
          </a:p>
          <a:p>
            <a:pPr lvl="1">
              <a:lnSpc>
                <a:spcPct val="82000"/>
              </a:lnSpc>
            </a:pPr>
            <a:r>
              <a:rPr lang="en-US" sz="2400" dirty="0" smtClean="0"/>
              <a:t>digital circuit that either </a:t>
            </a:r>
            <a:r>
              <a:rPr lang="en-US" sz="2400" dirty="0"/>
              <a:t>allows a </a:t>
            </a:r>
            <a:r>
              <a:rPr lang="en-US" sz="2400" dirty="0" smtClean="0"/>
              <a:t>signal to </a:t>
            </a:r>
            <a:r>
              <a:rPr lang="en-US" sz="2400" dirty="0"/>
              <a:t>pass through it or </a:t>
            </a:r>
            <a:r>
              <a:rPr lang="en-US" sz="2400" dirty="0" smtClean="0"/>
              <a:t>not.</a:t>
            </a:r>
          </a:p>
          <a:p>
            <a:pPr lvl="1">
              <a:lnSpc>
                <a:spcPct val="82000"/>
              </a:lnSpc>
            </a:pPr>
            <a:r>
              <a:rPr lang="en-US" sz="2400" dirty="0" smtClean="0"/>
              <a:t>Used to build logic functions</a:t>
            </a:r>
          </a:p>
          <a:p>
            <a:pPr lvl="1">
              <a:lnSpc>
                <a:spcPct val="82000"/>
              </a:lnSpc>
            </a:pPr>
            <a:r>
              <a:rPr lang="en-US" sz="2400" dirty="0"/>
              <a:t>There are seven basic logic gates: </a:t>
            </a:r>
            <a:endParaRPr lang="en-US" sz="2400" dirty="0" smtClean="0"/>
          </a:p>
          <a:p>
            <a:pPr marL="457200" lvl="1" indent="0">
              <a:lnSpc>
                <a:spcPct val="82000"/>
              </a:lnSpc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AND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1"/>
                </a:solidFill>
              </a:rPr>
              <a:t>OR</a:t>
            </a:r>
            <a:r>
              <a:rPr lang="en-US" sz="2400" dirty="0"/>
              <a:t>, </a:t>
            </a:r>
            <a:r>
              <a:rPr lang="en-US" sz="2400" b="1" dirty="0" smtClean="0">
                <a:solidFill>
                  <a:schemeClr val="accent1"/>
                </a:solidFill>
              </a:rPr>
              <a:t>NOT</a:t>
            </a:r>
            <a:r>
              <a:rPr lang="en-US" sz="2400" dirty="0" smtClean="0"/>
              <a:t>, </a:t>
            </a:r>
          </a:p>
          <a:p>
            <a:pPr marL="457200" lvl="1" indent="0">
              <a:lnSpc>
                <a:spcPct val="82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NAND</a:t>
            </a:r>
            <a:r>
              <a:rPr lang="en-US" sz="2400" dirty="0" smtClean="0"/>
              <a:t> (not AND), </a:t>
            </a:r>
            <a:r>
              <a:rPr lang="en-US" sz="2400" dirty="0" smtClean="0">
                <a:solidFill>
                  <a:schemeClr val="accent1"/>
                </a:solidFill>
              </a:rPr>
              <a:t>NOR</a:t>
            </a:r>
            <a:r>
              <a:rPr lang="en-US" sz="2400" dirty="0" smtClean="0"/>
              <a:t> (not OR), </a:t>
            </a:r>
            <a:r>
              <a:rPr lang="en-US" sz="2400" dirty="0" smtClean="0">
                <a:solidFill>
                  <a:schemeClr val="accent2"/>
                </a:solidFill>
              </a:rPr>
              <a:t>XOR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chemeClr val="accent2"/>
                </a:solidFill>
              </a:rPr>
              <a:t>XNOR</a:t>
            </a:r>
            <a:r>
              <a:rPr lang="en-US" sz="2400" dirty="0" smtClean="0"/>
              <a:t> (not XOR) [later]</a:t>
            </a:r>
            <a:endParaRPr lang="en-US" sz="2400" dirty="0"/>
          </a:p>
        </p:txBody>
      </p:sp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</a:t>
            </a:r>
            <a:r>
              <a:rPr lang="en-US" dirty="0" smtClean="0"/>
              <a:t>Functions: Logic Gates</a:t>
            </a:r>
            <a:endParaRPr lang="en-US" dirty="0"/>
          </a:p>
        </p:txBody>
      </p:sp>
      <p:grpSp>
        <p:nvGrpSpPr>
          <p:cNvPr id="1257476" name="Group 4"/>
          <p:cNvGrpSpPr>
            <a:grpSpLocks/>
          </p:cNvGrpSpPr>
          <p:nvPr/>
        </p:nvGrpSpPr>
        <p:grpSpPr bwMode="auto">
          <a:xfrm>
            <a:off x="1651000" y="1947862"/>
            <a:ext cx="1446213" cy="685800"/>
            <a:chOff x="1056" y="1584"/>
            <a:chExt cx="911" cy="432"/>
          </a:xfrm>
        </p:grpSpPr>
        <p:sp>
          <p:nvSpPr>
            <p:cNvPr id="1257477" name="AutoShape 5"/>
            <p:cNvSpPr>
              <a:spLocks noChangeArrowheads="1"/>
            </p:cNvSpPr>
            <p:nvPr/>
          </p:nvSpPr>
          <p:spPr bwMode="auto">
            <a:xfrm>
              <a:off x="1248" y="1584"/>
              <a:ext cx="528" cy="43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8" name="Line 6"/>
            <p:cNvSpPr>
              <a:spLocks noChangeShapeType="1"/>
            </p:cNvSpPr>
            <p:nvPr/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9" name="Line 7"/>
            <p:cNvSpPr>
              <a:spLocks noChangeShapeType="1"/>
            </p:cNvSpPr>
            <p:nvPr/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0" name="Line 8"/>
            <p:cNvSpPr>
              <a:spLocks noChangeShapeType="1"/>
            </p:cNvSpPr>
            <p:nvPr/>
          </p:nvSpPr>
          <p:spPr bwMode="auto">
            <a:xfrm flipH="1">
              <a:off x="1775" y="179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1" name="Group 9"/>
          <p:cNvGrpSpPr>
            <a:grpSpLocks/>
          </p:cNvGrpSpPr>
          <p:nvPr/>
        </p:nvGrpSpPr>
        <p:grpSpPr bwMode="auto">
          <a:xfrm>
            <a:off x="1498600" y="957262"/>
            <a:ext cx="1482725" cy="533400"/>
            <a:chOff x="3654" y="1680"/>
            <a:chExt cx="934" cy="336"/>
          </a:xfrm>
        </p:grpSpPr>
        <p:sp>
          <p:nvSpPr>
            <p:cNvPr id="1257482" name="AutoShape 10"/>
            <p:cNvSpPr>
              <a:spLocks noChangeArrowheads="1"/>
            </p:cNvSpPr>
            <p:nvPr/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3" name="Oval 11"/>
            <p:cNvSpPr>
              <a:spLocks noChangeArrowheads="1"/>
            </p:cNvSpPr>
            <p:nvPr/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4" name="Line 12"/>
            <p:cNvSpPr>
              <a:spLocks noChangeShapeType="1"/>
            </p:cNvSpPr>
            <p:nvPr/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5" name="Line 13"/>
            <p:cNvSpPr>
              <a:spLocks noChangeShapeType="1"/>
            </p:cNvSpPr>
            <p:nvPr/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6" name="Group 14"/>
          <p:cNvGrpSpPr>
            <a:grpSpLocks/>
          </p:cNvGrpSpPr>
          <p:nvPr/>
        </p:nvGrpSpPr>
        <p:grpSpPr bwMode="auto">
          <a:xfrm>
            <a:off x="1730375" y="3200400"/>
            <a:ext cx="1295400" cy="812800"/>
            <a:chOff x="4685" y="3035"/>
            <a:chExt cx="816" cy="512"/>
          </a:xfrm>
        </p:grpSpPr>
        <p:sp>
          <p:nvSpPr>
            <p:cNvPr id="1257487" name="AutoShape 15"/>
            <p:cNvSpPr>
              <a:spLocks noChangeArrowheads="1"/>
            </p:cNvSpPr>
            <p:nvPr/>
          </p:nvSpPr>
          <p:spPr bwMode="auto">
            <a:xfrm flipH="1">
              <a:off x="4732" y="3035"/>
              <a:ext cx="588" cy="512"/>
            </a:xfrm>
            <a:prstGeom prst="moon">
              <a:avLst>
                <a:gd name="adj" fmla="val 7169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8" name="Line 16"/>
            <p:cNvSpPr>
              <a:spLocks noChangeShapeType="1"/>
            </p:cNvSpPr>
            <p:nvPr/>
          </p:nvSpPr>
          <p:spPr bwMode="auto">
            <a:xfrm flipH="1">
              <a:off x="4685" y="319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9" name="Line 17"/>
            <p:cNvSpPr>
              <a:spLocks noChangeShapeType="1"/>
            </p:cNvSpPr>
            <p:nvPr/>
          </p:nvSpPr>
          <p:spPr bwMode="auto">
            <a:xfrm flipH="1">
              <a:off x="4685" y="341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90" name="Line 18"/>
            <p:cNvSpPr>
              <a:spLocks noChangeShapeType="1"/>
            </p:cNvSpPr>
            <p:nvPr/>
          </p:nvSpPr>
          <p:spPr bwMode="auto">
            <a:xfrm flipH="1">
              <a:off x="5325" y="3295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0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610324"/>
              </p:ext>
            </p:extLst>
          </p:nvPr>
        </p:nvGraphicFramePr>
        <p:xfrm>
          <a:off x="3200400" y="3124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507011"/>
              </p:ext>
            </p:extLst>
          </p:nvPr>
        </p:nvGraphicFramePr>
        <p:xfrm>
          <a:off x="3200400" y="1600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544379"/>
              </p:ext>
            </p:extLst>
          </p:nvPr>
        </p:nvGraphicFramePr>
        <p:xfrm>
          <a:off x="3249613" y="685800"/>
          <a:ext cx="865187" cy="822960"/>
        </p:xfrm>
        <a:graphic>
          <a:graphicData uri="http://schemas.openxmlformats.org/drawingml/2006/table">
            <a:tbl>
              <a:tblPr/>
              <a:tblGrid>
                <a:gridCol w="324173"/>
                <a:gridCol w="541014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32897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36707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24000" y="19943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0" y="23753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0" y="914400"/>
            <a:ext cx="152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In</a:t>
            </a:r>
            <a:endParaRPr lang="en-US" sz="1400" dirty="0">
              <a:solidFill>
                <a:prstClr val="white"/>
              </a:solidFill>
            </a:endParaRPr>
          </a:p>
        </p:txBody>
      </p:sp>
      <p:graphicFrame>
        <p:nvGraphicFramePr>
          <p:cNvPr id="40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585622"/>
              </p:ext>
            </p:extLst>
          </p:nvPr>
        </p:nvGraphicFramePr>
        <p:xfrm>
          <a:off x="7899400" y="3124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67669"/>
              </p:ext>
            </p:extLst>
          </p:nvPr>
        </p:nvGraphicFramePr>
        <p:xfrm>
          <a:off x="7899400" y="1600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019800" y="1947862"/>
            <a:ext cx="1752602" cy="685800"/>
            <a:chOff x="5791200" y="1947862"/>
            <a:chExt cx="1752602" cy="685800"/>
          </a:xfrm>
        </p:grpSpPr>
        <p:sp>
          <p:nvSpPr>
            <p:cNvPr id="31" name="AutoShape 5"/>
            <p:cNvSpPr>
              <a:spLocks noChangeArrowheads="1"/>
            </p:cNvSpPr>
            <p:nvPr/>
          </p:nvSpPr>
          <p:spPr bwMode="auto">
            <a:xfrm>
              <a:off x="6223001" y="1947862"/>
              <a:ext cx="838201" cy="685800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 flipH="1">
              <a:off x="5918201" y="2100262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 flipH="1">
              <a:off x="5918201" y="2481262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 flipH="1">
              <a:off x="7239002" y="2284412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91200" y="1994356"/>
              <a:ext cx="1041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A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791200" y="2375356"/>
              <a:ext cx="10419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B</a:t>
              </a:r>
            </a:p>
          </p:txBody>
        </p:sp>
        <p:sp>
          <p:nvSpPr>
            <p:cNvPr id="46" name="Oval 11"/>
            <p:cNvSpPr>
              <a:spLocks noChangeArrowheads="1"/>
            </p:cNvSpPr>
            <p:nvPr/>
          </p:nvSpPr>
          <p:spPr bwMode="auto">
            <a:xfrm>
              <a:off x="7086600" y="2209800"/>
              <a:ext cx="152400" cy="152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0" y="3200400"/>
            <a:ext cx="1574800" cy="812800"/>
            <a:chOff x="5867400" y="3200400"/>
            <a:chExt cx="1574800" cy="812800"/>
          </a:xfrm>
        </p:grpSpPr>
        <p:sp>
          <p:nvSpPr>
            <p:cNvPr id="36" name="AutoShape 15"/>
            <p:cNvSpPr>
              <a:spLocks noChangeArrowheads="1"/>
            </p:cNvSpPr>
            <p:nvPr/>
          </p:nvSpPr>
          <p:spPr bwMode="auto">
            <a:xfrm flipH="1">
              <a:off x="6072188" y="3200400"/>
              <a:ext cx="933450" cy="812800"/>
            </a:xfrm>
            <a:prstGeom prst="moon">
              <a:avLst>
                <a:gd name="adj" fmla="val 7169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7" name="Line 16"/>
            <p:cNvSpPr>
              <a:spLocks noChangeShapeType="1"/>
            </p:cNvSpPr>
            <p:nvPr/>
          </p:nvSpPr>
          <p:spPr bwMode="auto">
            <a:xfrm flipH="1">
              <a:off x="5997575" y="3446463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8" name="Line 17"/>
            <p:cNvSpPr>
              <a:spLocks noChangeShapeType="1"/>
            </p:cNvSpPr>
            <p:nvPr/>
          </p:nvSpPr>
          <p:spPr bwMode="auto">
            <a:xfrm flipH="1">
              <a:off x="5997575" y="3795713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 flipH="1">
              <a:off x="7162800" y="3581400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67400" y="3289756"/>
              <a:ext cx="1041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A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867400" y="3670756"/>
              <a:ext cx="10419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B</a:t>
              </a:r>
            </a:p>
          </p:txBody>
        </p:sp>
        <p:sp>
          <p:nvSpPr>
            <p:cNvPr id="47" name="Oval 11"/>
            <p:cNvSpPr>
              <a:spLocks noChangeArrowheads="1"/>
            </p:cNvSpPr>
            <p:nvPr/>
          </p:nvSpPr>
          <p:spPr bwMode="auto">
            <a:xfrm>
              <a:off x="7010400" y="3505200"/>
              <a:ext cx="152400" cy="152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876800" y="1828800"/>
            <a:ext cx="11015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600" dirty="0">
                <a:solidFill>
                  <a:prstClr val="white"/>
                </a:solidFill>
              </a:rPr>
              <a:t>NAND:</a:t>
            </a:r>
            <a:endParaRPr lang="en-US" sz="2600" dirty="0">
              <a:solidFill>
                <a:prstClr val="white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99609" y="2905035"/>
            <a:ext cx="8915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600" dirty="0">
                <a:solidFill>
                  <a:prstClr val="white"/>
                </a:solidFill>
              </a:rPr>
              <a:t>NOR:</a:t>
            </a:r>
            <a:endParaRPr lang="en-US" sz="2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638800"/>
          </a:xfrm>
        </p:spPr>
        <p:txBody>
          <a:bodyPr/>
          <a:lstStyle/>
          <a:p>
            <a:r>
              <a:rPr lang="en-US" dirty="0" smtClean="0"/>
              <a:t>Fill in the truth table, given the following Logic Circuit made from </a:t>
            </a:r>
            <a:r>
              <a:rPr lang="en-US" dirty="0"/>
              <a:t>L</a:t>
            </a:r>
            <a:r>
              <a:rPr lang="en-US" dirty="0" smtClean="0"/>
              <a:t>ogic AND, OR, and NOT gates.</a:t>
            </a:r>
          </a:p>
          <a:p>
            <a:r>
              <a:rPr lang="en-US" dirty="0" smtClean="0"/>
              <a:t>What does the logic circuit do?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Activity#1.A: Logic Gates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517938"/>
              </p:ext>
            </p:extLst>
          </p:nvPr>
        </p:nvGraphicFramePr>
        <p:xfrm>
          <a:off x="572263" y="3352800"/>
          <a:ext cx="168535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5"/>
                <a:gridCol w="561785"/>
                <a:gridCol w="5617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2" name="AutoShap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739833" y="4715861"/>
            <a:ext cx="838200" cy="685801"/>
          </a:xfrm>
          <a:prstGeom prst="flowChartDelay">
            <a:avLst/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H="1">
            <a:off x="5474361" y="4868261"/>
            <a:ext cx="267059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 flipV="1">
            <a:off x="3620261" y="5249258"/>
            <a:ext cx="2121159" cy="1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6574857" y="5052409"/>
            <a:ext cx="328530" cy="159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AutoShap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741421" y="5867399"/>
            <a:ext cx="838200" cy="685801"/>
          </a:xfrm>
          <a:prstGeom prst="flowChartDelay">
            <a:avLst/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4406072" y="5960077"/>
            <a:ext cx="1343637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 flipV="1">
            <a:off x="6578032" y="6210299"/>
            <a:ext cx="304798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AutoShape 1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 flipH="1">
            <a:off x="7472740" y="5266357"/>
            <a:ext cx="933449" cy="812799"/>
          </a:xfrm>
          <a:prstGeom prst="moon">
            <a:avLst>
              <a:gd name="adj" fmla="val 87500"/>
            </a:avLst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Line 15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 flipV="1">
            <a:off x="6882832" y="5496881"/>
            <a:ext cx="666107" cy="18714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Line 16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6882832" y="5861670"/>
            <a:ext cx="666108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3" name="Line 1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8415713" y="5672756"/>
            <a:ext cx="603251" cy="7937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4" name="AutoShape 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 rot="5400000">
            <a:off x="4740586" y="4563461"/>
            <a:ext cx="533399" cy="609600"/>
          </a:xfrm>
          <a:prstGeom prst="triangle">
            <a:avLst>
              <a:gd name="adj" fmla="val 50000"/>
            </a:avLst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" name="Oval 1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321962" y="4792061"/>
            <a:ext cx="152400" cy="152400"/>
          </a:xfrm>
          <a:prstGeom prst="ellipse">
            <a:avLst/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6" name="Line 11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3620261" y="4868260"/>
            <a:ext cx="1082221" cy="6886"/>
          </a:xfrm>
          <a:prstGeom prst="line">
            <a:avLst/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rot="5400000" flipH="1" flipV="1">
            <a:off x="6708516" y="6035983"/>
            <a:ext cx="348629" cy="2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8" name="Line 1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rot="5400000" flipH="1">
            <a:off x="3497910" y="5825029"/>
            <a:ext cx="1151539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9" name="Line 16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4073680" y="6394553"/>
            <a:ext cx="664784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0" name="Line 1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rot="5400000" flipH="1" flipV="1">
            <a:off x="6681151" y="5274643"/>
            <a:ext cx="444469" cy="2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" name="TextBox 50"/>
          <p:cNvSpPr txBox="1"/>
          <p:nvPr/>
        </p:nvSpPr>
        <p:spPr bwMode="auto">
          <a:xfrm>
            <a:off x="3291027" y="4561636"/>
            <a:ext cx="329235" cy="49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rtlCol="0">
            <a:spAutoFit/>
          </a:bodyPr>
          <a:lstStyle/>
          <a:p>
            <a:pPr algn="ctr" rtl="0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dirty="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52" name="TextBox 51"/>
          <p:cNvSpPr txBox="1"/>
          <p:nvPr/>
        </p:nvSpPr>
        <p:spPr bwMode="auto">
          <a:xfrm>
            <a:off x="3276599" y="4944461"/>
            <a:ext cx="343662" cy="49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rtlCol="0">
            <a:spAutoFit/>
          </a:bodyPr>
          <a:lstStyle/>
          <a:p>
            <a:pPr algn="ctr" rtl="0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dirty="0">
                <a:solidFill>
                  <a:srgbClr val="FFFFFF"/>
                </a:solidFill>
              </a:rPr>
              <a:t>b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4" name="TextBox 53"/>
          <p:cNvSpPr txBox="1"/>
          <p:nvPr/>
        </p:nvSpPr>
        <p:spPr bwMode="auto">
          <a:xfrm>
            <a:off x="8495870" y="5190493"/>
            <a:ext cx="532816" cy="3964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rtlCol="0">
            <a:spAutoFit/>
          </a:bodyPr>
          <a:lstStyle/>
          <a:p>
            <a:pPr algn="ctr" rtl="0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dirty="0">
                <a:solidFill>
                  <a:srgbClr val="FFFFFF"/>
                </a:solidFill>
              </a:rPr>
              <a:t>Out</a:t>
            </a:r>
          </a:p>
        </p:txBody>
      </p:sp>
      <p:sp>
        <p:nvSpPr>
          <p:cNvPr id="30" name="AutoShape 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 rot="5400000">
            <a:off x="4762500" y="6095999"/>
            <a:ext cx="533399" cy="609600"/>
          </a:xfrm>
          <a:prstGeom prst="triangle">
            <a:avLst>
              <a:gd name="adj" fmla="val 50000"/>
            </a:avLst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" name="Oval 1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343876" y="6324599"/>
            <a:ext cx="152400" cy="152400"/>
          </a:xfrm>
          <a:prstGeom prst="ellipse">
            <a:avLst/>
          </a:prstGeom>
          <a:noFill/>
          <a:ln w="255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6" name="Line 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>
            <a:off x="5482650" y="6394553"/>
            <a:ext cx="267059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7" name="Line 16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rot="5400000" flipH="1">
            <a:off x="3877450" y="5417611"/>
            <a:ext cx="1084931" cy="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9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Activity#1: Logic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in the truth table, given the following Logic Circuit made from </a:t>
            </a:r>
            <a:r>
              <a:rPr lang="en-US" dirty="0"/>
              <a:t>L</a:t>
            </a:r>
            <a:r>
              <a:rPr lang="en-US" dirty="0" smtClean="0"/>
              <a:t>ogic AND, OR, and NOT gates.</a:t>
            </a:r>
          </a:p>
          <a:p>
            <a:r>
              <a:rPr lang="en-US" dirty="0" smtClean="0"/>
              <a:t>What does the logic circuit do?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76600" y="4464768"/>
            <a:ext cx="5752086" cy="2088432"/>
            <a:chOff x="3276600" y="3389075"/>
            <a:chExt cx="5752086" cy="2088432"/>
          </a:xfrm>
        </p:grpSpPr>
        <p:sp>
          <p:nvSpPr>
            <p:cNvPr id="5" name="AutoShape 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739833" y="3640168"/>
              <a:ext cx="838200" cy="685801"/>
            </a:xfrm>
            <a:prstGeom prst="flowChartDelay">
              <a:avLst/>
            </a:prstGeom>
            <a:noFill/>
            <a:ln w="255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H="1">
              <a:off x="3380165" y="3792568"/>
              <a:ext cx="2361256" cy="0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Line 6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5433446" y="4173568"/>
              <a:ext cx="307975" cy="1588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6574858" y="3976718"/>
              <a:ext cx="307975" cy="1588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AutoShape 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351336" y="4791706"/>
              <a:ext cx="838200" cy="685801"/>
            </a:xfrm>
            <a:prstGeom prst="flowChartDelay">
              <a:avLst/>
            </a:prstGeom>
            <a:noFill/>
            <a:ln w="255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4044949" y="4944106"/>
              <a:ext cx="307975" cy="1588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Line 6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H="1">
              <a:off x="3380165" y="5325106"/>
              <a:ext cx="972758" cy="1588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H="1" flipV="1">
              <a:off x="5186360" y="5129844"/>
              <a:ext cx="1696472" cy="4762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AutoShape 14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 flipH="1">
              <a:off x="7472740" y="4190664"/>
              <a:ext cx="933449" cy="812799"/>
            </a:xfrm>
            <a:prstGeom prst="moon">
              <a:avLst>
                <a:gd name="adj" fmla="val 87500"/>
              </a:avLst>
            </a:prstGeom>
            <a:noFill/>
            <a:ln w="255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H="1" flipV="1">
              <a:off x="6882832" y="4421188"/>
              <a:ext cx="666107" cy="18714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>
              <a:off x="6882832" y="4785977"/>
              <a:ext cx="666108" cy="0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H="1">
              <a:off x="8415713" y="4597063"/>
              <a:ext cx="603251" cy="7937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AutoShape 9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 rot="5400000">
              <a:off x="4705727" y="3849687"/>
              <a:ext cx="533399" cy="609600"/>
            </a:xfrm>
            <a:prstGeom prst="triangle">
              <a:avLst>
                <a:gd name="adj" fmla="val 50000"/>
              </a:avLst>
            </a:prstGeom>
            <a:noFill/>
            <a:ln w="255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Oval 10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285165" y="4075112"/>
              <a:ext cx="152400" cy="152400"/>
            </a:xfrm>
            <a:prstGeom prst="ellipse">
              <a:avLst/>
            </a:prstGeom>
            <a:noFill/>
            <a:ln w="255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Line 11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H="1">
              <a:off x="4044949" y="4151313"/>
              <a:ext cx="632204" cy="0"/>
            </a:xfrm>
            <a:prstGeom prst="line">
              <a:avLst/>
            </a:prstGeom>
            <a:noFill/>
            <a:ln w="255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rot="5400000" flipH="1">
              <a:off x="6718795" y="4950013"/>
              <a:ext cx="348629" cy="20556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rot="5400000" flipH="1">
              <a:off x="3657134" y="4542302"/>
              <a:ext cx="775630" cy="0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flipH="1">
              <a:off x="3380165" y="4530262"/>
              <a:ext cx="664784" cy="0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rot="5400000" flipH="1">
              <a:off x="6670873" y="4188673"/>
              <a:ext cx="444469" cy="20557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3291027" y="3389075"/>
              <a:ext cx="329235" cy="4971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rtlCol="0">
              <a:spAutoFit/>
            </a:bodyPr>
            <a:lstStyle/>
            <a:p>
              <a:pPr algn="ctr" rtl="0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dirty="0">
                  <a:solidFill>
                    <a:srgbClr val="FFFFFF"/>
                  </a:solidFill>
                </a:rPr>
                <a:t>a</a:t>
              </a: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3276600" y="4953000"/>
              <a:ext cx="343662" cy="4971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rtlCol="0">
              <a:spAutoFit/>
            </a:bodyPr>
            <a:lstStyle/>
            <a:p>
              <a:pPr algn="ctr" rtl="0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dirty="0">
                  <a:solidFill>
                    <a:srgbClr val="FFFFFF"/>
                  </a:solidFill>
                </a:rPr>
                <a:t>b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3276600" y="4151075"/>
              <a:ext cx="343662" cy="4971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rtlCol="0">
              <a:spAutoFit/>
            </a:bodyPr>
            <a:lstStyle/>
            <a:p>
              <a:pPr algn="ctr" rtl="0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dirty="0">
                  <a:solidFill>
                    <a:srgbClr val="FFFFFF"/>
                  </a:solidFill>
                </a:rPr>
                <a:t>d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8495870" y="4114800"/>
              <a:ext cx="532816" cy="3964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rtlCol="0">
              <a:spAutoFit/>
            </a:bodyPr>
            <a:lstStyle/>
            <a:p>
              <a:pPr algn="ctr" rtl="0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dirty="0">
                  <a:solidFill>
                    <a:srgbClr val="FFFFFF"/>
                  </a:solidFill>
                </a:rPr>
                <a:t>Out</a:t>
              </a:r>
            </a:p>
          </p:txBody>
        </p:sp>
      </p:grp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749787"/>
              </p:ext>
            </p:extLst>
          </p:nvPr>
        </p:nvGraphicFramePr>
        <p:xfrm>
          <a:off x="572263" y="3352800"/>
          <a:ext cx="224714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5"/>
                <a:gridCol w="561785"/>
                <a:gridCol w="561785"/>
                <a:gridCol w="5617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Out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8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/>
              <a:t>From </a:t>
            </a:r>
            <a:r>
              <a:rPr lang="en-US" dirty="0" smtClean="0"/>
              <a:t>Switches </a:t>
            </a:r>
            <a:r>
              <a:rPr lang="en-US" dirty="0"/>
              <a:t>to </a:t>
            </a:r>
            <a:r>
              <a:rPr lang="en-US" dirty="0" smtClean="0"/>
              <a:t>Logic Gates </a:t>
            </a:r>
            <a:r>
              <a:rPr lang="en-US" dirty="0"/>
              <a:t>to Logic </a:t>
            </a:r>
            <a:r>
              <a:rPr lang="en-US" dirty="0" smtClean="0"/>
              <a:t>Circuits</a:t>
            </a:r>
            <a:endParaRPr lang="en-US" dirty="0"/>
          </a:p>
          <a:p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</a:rPr>
              <a:t>Logic Gates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From switches</a:t>
            </a:r>
            <a:endParaRPr lang="en-US" dirty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</a:rPr>
              <a:t>Truth Tables</a:t>
            </a:r>
          </a:p>
          <a:p>
            <a:r>
              <a:rPr lang="en-US" dirty="0"/>
              <a:t>Logic  Circuits</a:t>
            </a:r>
          </a:p>
          <a:p>
            <a:pPr lvl="1"/>
            <a:r>
              <a:rPr lang="en-US" dirty="0" smtClean="0"/>
              <a:t>Identity </a:t>
            </a:r>
            <a:r>
              <a:rPr lang="en-US" dirty="0"/>
              <a:t>Laws</a:t>
            </a:r>
          </a:p>
          <a:p>
            <a:pPr lvl="1"/>
            <a:r>
              <a:rPr lang="en-US" dirty="0"/>
              <a:t>From Truth Tables to Circuits (Sum of Products)</a:t>
            </a:r>
          </a:p>
          <a:p>
            <a:r>
              <a:rPr lang="en-US" dirty="0"/>
              <a:t>Logic Circuit Minimization</a:t>
            </a:r>
          </a:p>
          <a:p>
            <a:pPr lvl="1"/>
            <a:r>
              <a:rPr lang="en-US" dirty="0"/>
              <a:t>Algebraic Manipulations</a:t>
            </a:r>
          </a:p>
          <a:p>
            <a:pPr lvl="1"/>
            <a:r>
              <a:rPr lang="en-US" dirty="0" smtClean="0"/>
              <a:t>Truth </a:t>
            </a:r>
            <a:r>
              <a:rPr lang="en-US" dirty="0"/>
              <a:t>Tables (</a:t>
            </a:r>
            <a:r>
              <a:rPr lang="en-US" dirty="0" err="1"/>
              <a:t>Karnaugh</a:t>
            </a:r>
            <a:r>
              <a:rPr lang="en-US" dirty="0"/>
              <a:t> Maps) </a:t>
            </a:r>
          </a:p>
          <a:p>
            <a:r>
              <a:rPr lang="en-US" dirty="0"/>
              <a:t>Transistors (electronic switch)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9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152400" y="838200"/>
            <a:ext cx="84963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Calibri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NOT:</a:t>
            </a:r>
          </a:p>
          <a:p>
            <a:pPr lvl="1">
              <a:lnSpc>
                <a:spcPct val="82000"/>
              </a:lnSpc>
              <a:buClr>
                <a:srgbClr val="FFFF00"/>
              </a:buClr>
            </a:pPr>
            <a:endParaRPr lang="en-US" sz="24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AND:</a:t>
            </a:r>
          </a:p>
          <a:p>
            <a:pPr lvl="1">
              <a:lnSpc>
                <a:spcPct val="82000"/>
              </a:lnSpc>
              <a:buClr>
                <a:srgbClr val="FFFF00"/>
              </a:buClr>
            </a:pPr>
            <a:endParaRPr lang="en-US" sz="24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OR:</a:t>
            </a:r>
          </a:p>
          <a:p>
            <a:pPr lvl="1">
              <a:lnSpc>
                <a:spcPct val="82000"/>
              </a:lnSpc>
              <a:buClr>
                <a:srgbClr val="FFFF00"/>
              </a:buClr>
            </a:pPr>
            <a:endParaRPr lang="en-US" sz="24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XOR:</a:t>
            </a:r>
            <a:endParaRPr lang="en-US" sz="2800" dirty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black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black"/>
                </a:solidFill>
              </a:rPr>
              <a:t>L</a:t>
            </a:r>
          </a:p>
          <a:p>
            <a:pPr>
              <a:lnSpc>
                <a:spcPct val="82000"/>
              </a:lnSpc>
            </a:pPr>
            <a:r>
              <a:rPr lang="en-US" sz="2800" dirty="0" err="1" smtClean="0">
                <a:solidFill>
                  <a:prstClr val="black"/>
                </a:solidFill>
              </a:rPr>
              <a:t>ogic</a:t>
            </a:r>
            <a:r>
              <a:rPr lang="en-US" sz="2800" dirty="0" smtClean="0">
                <a:solidFill>
                  <a:prstClr val="black"/>
                </a:solidFill>
              </a:rPr>
              <a:t> Equations</a:t>
            </a:r>
          </a:p>
          <a:p>
            <a:pPr marL="457200" lvl="1" indent="0">
              <a:lnSpc>
                <a:spcPct val="82000"/>
              </a:lnSpc>
              <a:buClr>
                <a:srgbClr val="FFFF00"/>
              </a:buClr>
              <a:buFont typeface="Arial" pitchFamily="34" charset="0"/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Constants: true = 1, false = 0</a:t>
            </a:r>
          </a:p>
          <a:p>
            <a:pPr marL="457200" lvl="1" indent="0">
              <a:lnSpc>
                <a:spcPct val="82000"/>
              </a:lnSpc>
              <a:buClr>
                <a:srgbClr val="FFFF00"/>
              </a:buClr>
              <a:buFont typeface="Arial" pitchFamily="34" charset="0"/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Variables: a, b, out, …</a:t>
            </a:r>
          </a:p>
          <a:p>
            <a:pPr marL="457200" lvl="1" indent="0">
              <a:lnSpc>
                <a:spcPct val="82000"/>
              </a:lnSpc>
              <a:buClr>
                <a:srgbClr val="FFFF00"/>
              </a:buClr>
              <a:buFont typeface="Arial" pitchFamily="34" charset="0"/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Operators (above): AND, OR, NOT, etc.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 Gates</a:t>
            </a:r>
            <a:endParaRPr lang="en-US" dirty="0"/>
          </a:p>
        </p:txBody>
      </p:sp>
      <p:grpSp>
        <p:nvGrpSpPr>
          <p:cNvPr id="1257476" name="Group 4"/>
          <p:cNvGrpSpPr>
            <a:grpSpLocks/>
          </p:cNvGrpSpPr>
          <p:nvPr/>
        </p:nvGrpSpPr>
        <p:grpSpPr bwMode="auto">
          <a:xfrm>
            <a:off x="1841500" y="1947862"/>
            <a:ext cx="1446213" cy="685800"/>
            <a:chOff x="1056" y="1584"/>
            <a:chExt cx="911" cy="432"/>
          </a:xfrm>
        </p:grpSpPr>
        <p:sp>
          <p:nvSpPr>
            <p:cNvPr id="1257477" name="AutoShape 5"/>
            <p:cNvSpPr>
              <a:spLocks noChangeArrowheads="1"/>
            </p:cNvSpPr>
            <p:nvPr/>
          </p:nvSpPr>
          <p:spPr bwMode="auto">
            <a:xfrm>
              <a:off x="1248" y="1584"/>
              <a:ext cx="528" cy="43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8" name="Line 6"/>
            <p:cNvSpPr>
              <a:spLocks noChangeShapeType="1"/>
            </p:cNvSpPr>
            <p:nvPr/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9" name="Line 7"/>
            <p:cNvSpPr>
              <a:spLocks noChangeShapeType="1"/>
            </p:cNvSpPr>
            <p:nvPr/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0" name="Line 8"/>
            <p:cNvSpPr>
              <a:spLocks noChangeShapeType="1"/>
            </p:cNvSpPr>
            <p:nvPr/>
          </p:nvSpPr>
          <p:spPr bwMode="auto">
            <a:xfrm flipH="1">
              <a:off x="1775" y="179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1" name="Group 9"/>
          <p:cNvGrpSpPr>
            <a:grpSpLocks/>
          </p:cNvGrpSpPr>
          <p:nvPr/>
        </p:nvGrpSpPr>
        <p:grpSpPr bwMode="auto">
          <a:xfrm>
            <a:off x="1689100" y="957262"/>
            <a:ext cx="1482725" cy="533400"/>
            <a:chOff x="3654" y="1680"/>
            <a:chExt cx="934" cy="336"/>
          </a:xfrm>
        </p:grpSpPr>
        <p:sp>
          <p:nvSpPr>
            <p:cNvPr id="1257482" name="AutoShape 10"/>
            <p:cNvSpPr>
              <a:spLocks noChangeArrowheads="1"/>
            </p:cNvSpPr>
            <p:nvPr/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3" name="Oval 11"/>
            <p:cNvSpPr>
              <a:spLocks noChangeArrowheads="1"/>
            </p:cNvSpPr>
            <p:nvPr/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4" name="Line 12"/>
            <p:cNvSpPr>
              <a:spLocks noChangeShapeType="1"/>
            </p:cNvSpPr>
            <p:nvPr/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5" name="Line 13"/>
            <p:cNvSpPr>
              <a:spLocks noChangeShapeType="1"/>
            </p:cNvSpPr>
            <p:nvPr/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6" name="Group 14"/>
          <p:cNvGrpSpPr>
            <a:grpSpLocks/>
          </p:cNvGrpSpPr>
          <p:nvPr/>
        </p:nvGrpSpPr>
        <p:grpSpPr bwMode="auto">
          <a:xfrm>
            <a:off x="1920875" y="3200400"/>
            <a:ext cx="1295400" cy="812800"/>
            <a:chOff x="4685" y="3035"/>
            <a:chExt cx="816" cy="512"/>
          </a:xfrm>
        </p:grpSpPr>
        <p:sp>
          <p:nvSpPr>
            <p:cNvPr id="1257487" name="AutoShape 15"/>
            <p:cNvSpPr>
              <a:spLocks noChangeArrowheads="1"/>
            </p:cNvSpPr>
            <p:nvPr/>
          </p:nvSpPr>
          <p:spPr bwMode="auto">
            <a:xfrm flipH="1">
              <a:off x="4732" y="3035"/>
              <a:ext cx="588" cy="512"/>
            </a:xfrm>
            <a:prstGeom prst="moon">
              <a:avLst>
                <a:gd name="adj" fmla="val 7169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8" name="Line 16"/>
            <p:cNvSpPr>
              <a:spLocks noChangeShapeType="1"/>
            </p:cNvSpPr>
            <p:nvPr/>
          </p:nvSpPr>
          <p:spPr bwMode="auto">
            <a:xfrm flipH="1">
              <a:off x="4685" y="319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9" name="Line 17"/>
            <p:cNvSpPr>
              <a:spLocks noChangeShapeType="1"/>
            </p:cNvSpPr>
            <p:nvPr/>
          </p:nvSpPr>
          <p:spPr bwMode="auto">
            <a:xfrm flipH="1">
              <a:off x="4685" y="341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90" name="Line 18"/>
            <p:cNvSpPr>
              <a:spLocks noChangeShapeType="1"/>
            </p:cNvSpPr>
            <p:nvPr/>
          </p:nvSpPr>
          <p:spPr bwMode="auto">
            <a:xfrm flipH="1">
              <a:off x="5325" y="3295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0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289101"/>
              </p:ext>
            </p:extLst>
          </p:nvPr>
        </p:nvGraphicFramePr>
        <p:xfrm>
          <a:off x="3390900" y="3124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40054"/>
              </p:ext>
            </p:extLst>
          </p:nvPr>
        </p:nvGraphicFramePr>
        <p:xfrm>
          <a:off x="3390900" y="1600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00319"/>
              </p:ext>
            </p:extLst>
          </p:nvPr>
        </p:nvGraphicFramePr>
        <p:xfrm>
          <a:off x="3440113" y="685800"/>
          <a:ext cx="865187" cy="822960"/>
        </p:xfrm>
        <a:graphic>
          <a:graphicData uri="http://schemas.openxmlformats.org/drawingml/2006/table">
            <a:tbl>
              <a:tblPr/>
              <a:tblGrid>
                <a:gridCol w="324173"/>
                <a:gridCol w="541014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0700" y="32897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90700" y="36707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14500" y="19943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4500" y="23753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85900" y="1066800"/>
            <a:ext cx="152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In</a:t>
            </a:r>
            <a:endParaRPr lang="en-US" sz="1400" dirty="0">
              <a:solidFill>
                <a:prstClr val="white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866901" y="4800292"/>
            <a:ext cx="1041399" cy="838508"/>
            <a:chOff x="4114800" y="4672288"/>
            <a:chExt cx="1076323" cy="838508"/>
          </a:xfrm>
        </p:grpSpPr>
        <p:sp>
          <p:nvSpPr>
            <p:cNvPr id="32" name="AutoShape 1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 flipH="1">
              <a:off x="4257674" y="4697997"/>
              <a:ext cx="933449" cy="812799"/>
            </a:xfrm>
            <a:prstGeom prst="moon">
              <a:avLst>
                <a:gd name="adj" fmla="val 87500"/>
              </a:avLst>
            </a:prstGeom>
            <a:noFill/>
            <a:ln w="2540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4114800" y="4672288"/>
              <a:ext cx="112685" cy="838507"/>
            </a:xfrm>
            <a:custGeom>
              <a:avLst/>
              <a:gdLst>
                <a:gd name="connsiteX0" fmla="*/ 0 w 135084"/>
                <a:gd name="connsiteY0" fmla="*/ 0 h 749508"/>
                <a:gd name="connsiteX1" fmla="*/ 134912 w 135084"/>
                <a:gd name="connsiteY1" fmla="*/ 419725 h 749508"/>
                <a:gd name="connsiteX2" fmla="*/ 29981 w 135084"/>
                <a:gd name="connsiteY2" fmla="*/ 749508 h 749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084" h="749508">
                  <a:moveTo>
                    <a:pt x="0" y="0"/>
                  </a:moveTo>
                  <a:cubicBezTo>
                    <a:pt x="64957" y="147403"/>
                    <a:pt x="129915" y="294807"/>
                    <a:pt x="134912" y="419725"/>
                  </a:cubicBezTo>
                  <a:cubicBezTo>
                    <a:pt x="139909" y="544643"/>
                    <a:pt x="34978" y="647075"/>
                    <a:pt x="29981" y="74950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4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160644"/>
              </p:ext>
            </p:extLst>
          </p:nvPr>
        </p:nvGraphicFramePr>
        <p:xfrm>
          <a:off x="3390900" y="4648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Line 16"/>
          <p:cNvSpPr>
            <a:spLocks noChangeShapeType="1"/>
          </p:cNvSpPr>
          <p:nvPr/>
        </p:nvSpPr>
        <p:spPr bwMode="auto">
          <a:xfrm flipH="1">
            <a:off x="1663700" y="5060950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 flipH="1">
            <a:off x="1663700" y="5410200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 flipH="1">
            <a:off x="2908300" y="5232400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62100" y="49661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62100" y="53471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75170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9" grpId="0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152400" y="838200"/>
            <a:ext cx="84963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Calibri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NOT:</a:t>
            </a:r>
          </a:p>
          <a:p>
            <a:pPr lvl="1">
              <a:lnSpc>
                <a:spcPct val="82000"/>
              </a:lnSpc>
              <a:buClr>
                <a:srgbClr val="FFFF00"/>
              </a:buClr>
            </a:pPr>
            <a:endParaRPr lang="en-US" sz="24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AND:</a:t>
            </a:r>
          </a:p>
          <a:p>
            <a:pPr lvl="1">
              <a:lnSpc>
                <a:spcPct val="82000"/>
              </a:lnSpc>
              <a:buClr>
                <a:srgbClr val="FFFF00"/>
              </a:buClr>
            </a:pPr>
            <a:endParaRPr lang="en-US" sz="24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OR:</a:t>
            </a:r>
          </a:p>
          <a:p>
            <a:pPr lvl="1">
              <a:lnSpc>
                <a:spcPct val="82000"/>
              </a:lnSpc>
              <a:buClr>
                <a:srgbClr val="FFFF00"/>
              </a:buClr>
            </a:pPr>
            <a:endParaRPr lang="en-US" sz="24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XOR:</a:t>
            </a:r>
            <a:endParaRPr lang="en-US" sz="2800" dirty="0">
              <a:solidFill>
                <a:prstClr val="white"/>
              </a:solidFill>
            </a:endParaRPr>
          </a:p>
          <a:p>
            <a:pPr>
              <a:lnSpc>
                <a:spcPct val="82000"/>
              </a:lnSpc>
            </a:pPr>
            <a:endParaRPr lang="en-US" sz="2800" dirty="0" smtClean="0">
              <a:solidFill>
                <a:prstClr val="black"/>
              </a:solidFill>
            </a:endParaRPr>
          </a:p>
          <a:p>
            <a:pPr>
              <a:lnSpc>
                <a:spcPct val="82000"/>
              </a:lnSpc>
            </a:pPr>
            <a:r>
              <a:rPr lang="en-US" sz="2800" dirty="0" smtClean="0">
                <a:solidFill>
                  <a:prstClr val="black"/>
                </a:solidFill>
              </a:rPr>
              <a:t>L</a:t>
            </a:r>
          </a:p>
          <a:p>
            <a:pPr>
              <a:lnSpc>
                <a:spcPct val="82000"/>
              </a:lnSpc>
            </a:pPr>
            <a:r>
              <a:rPr lang="en-US" sz="2800" dirty="0" err="1" smtClean="0">
                <a:solidFill>
                  <a:prstClr val="black"/>
                </a:solidFill>
              </a:rPr>
              <a:t>ogic</a:t>
            </a:r>
            <a:r>
              <a:rPr lang="en-US" sz="2800" dirty="0" smtClean="0">
                <a:solidFill>
                  <a:prstClr val="black"/>
                </a:solidFill>
              </a:rPr>
              <a:t> Equations</a:t>
            </a:r>
          </a:p>
          <a:p>
            <a:pPr marL="457200" lvl="1" indent="0">
              <a:lnSpc>
                <a:spcPct val="82000"/>
              </a:lnSpc>
              <a:buClr>
                <a:srgbClr val="FFFF00"/>
              </a:buClr>
              <a:buFont typeface="Arial" pitchFamily="34" charset="0"/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Constants: true = 1, false = 0</a:t>
            </a:r>
          </a:p>
          <a:p>
            <a:pPr marL="457200" lvl="1" indent="0">
              <a:lnSpc>
                <a:spcPct val="82000"/>
              </a:lnSpc>
              <a:buClr>
                <a:srgbClr val="FFFF00"/>
              </a:buClr>
              <a:buFont typeface="Arial" pitchFamily="34" charset="0"/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Variables: a, b, out, …</a:t>
            </a:r>
          </a:p>
          <a:p>
            <a:pPr marL="457200" lvl="1" indent="0">
              <a:lnSpc>
                <a:spcPct val="82000"/>
              </a:lnSpc>
              <a:buClr>
                <a:srgbClr val="FFFF00"/>
              </a:buClr>
              <a:buFont typeface="Arial" pitchFamily="34" charset="0"/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Operators (above): AND, OR, NOT, etc.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 Gates</a:t>
            </a:r>
            <a:endParaRPr lang="en-US" dirty="0"/>
          </a:p>
        </p:txBody>
      </p:sp>
      <p:grpSp>
        <p:nvGrpSpPr>
          <p:cNvPr id="1257476" name="Group 4"/>
          <p:cNvGrpSpPr>
            <a:grpSpLocks/>
          </p:cNvGrpSpPr>
          <p:nvPr/>
        </p:nvGrpSpPr>
        <p:grpSpPr bwMode="auto">
          <a:xfrm>
            <a:off x="1841500" y="1947862"/>
            <a:ext cx="1446213" cy="685800"/>
            <a:chOff x="1056" y="1584"/>
            <a:chExt cx="911" cy="432"/>
          </a:xfrm>
        </p:grpSpPr>
        <p:sp>
          <p:nvSpPr>
            <p:cNvPr id="1257477" name="AutoShape 5"/>
            <p:cNvSpPr>
              <a:spLocks noChangeArrowheads="1"/>
            </p:cNvSpPr>
            <p:nvPr/>
          </p:nvSpPr>
          <p:spPr bwMode="auto">
            <a:xfrm>
              <a:off x="1248" y="1584"/>
              <a:ext cx="528" cy="43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8" name="Line 6"/>
            <p:cNvSpPr>
              <a:spLocks noChangeShapeType="1"/>
            </p:cNvSpPr>
            <p:nvPr/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79" name="Line 7"/>
            <p:cNvSpPr>
              <a:spLocks noChangeShapeType="1"/>
            </p:cNvSpPr>
            <p:nvPr/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0" name="Line 8"/>
            <p:cNvSpPr>
              <a:spLocks noChangeShapeType="1"/>
            </p:cNvSpPr>
            <p:nvPr/>
          </p:nvSpPr>
          <p:spPr bwMode="auto">
            <a:xfrm flipH="1">
              <a:off x="1775" y="179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1" name="Group 9"/>
          <p:cNvGrpSpPr>
            <a:grpSpLocks/>
          </p:cNvGrpSpPr>
          <p:nvPr/>
        </p:nvGrpSpPr>
        <p:grpSpPr bwMode="auto">
          <a:xfrm>
            <a:off x="1689100" y="957262"/>
            <a:ext cx="1482725" cy="533400"/>
            <a:chOff x="3654" y="1680"/>
            <a:chExt cx="934" cy="336"/>
          </a:xfrm>
        </p:grpSpPr>
        <p:sp>
          <p:nvSpPr>
            <p:cNvPr id="1257482" name="AutoShape 10"/>
            <p:cNvSpPr>
              <a:spLocks noChangeArrowheads="1"/>
            </p:cNvSpPr>
            <p:nvPr/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3" name="Oval 11"/>
            <p:cNvSpPr>
              <a:spLocks noChangeArrowheads="1"/>
            </p:cNvSpPr>
            <p:nvPr/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4" name="Line 12"/>
            <p:cNvSpPr>
              <a:spLocks noChangeShapeType="1"/>
            </p:cNvSpPr>
            <p:nvPr/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5" name="Line 13"/>
            <p:cNvSpPr>
              <a:spLocks noChangeShapeType="1"/>
            </p:cNvSpPr>
            <p:nvPr/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57486" name="Group 14"/>
          <p:cNvGrpSpPr>
            <a:grpSpLocks/>
          </p:cNvGrpSpPr>
          <p:nvPr/>
        </p:nvGrpSpPr>
        <p:grpSpPr bwMode="auto">
          <a:xfrm>
            <a:off x="1920875" y="3200400"/>
            <a:ext cx="1295400" cy="812800"/>
            <a:chOff x="4685" y="3035"/>
            <a:chExt cx="816" cy="512"/>
          </a:xfrm>
        </p:grpSpPr>
        <p:sp>
          <p:nvSpPr>
            <p:cNvPr id="1257487" name="AutoShape 15"/>
            <p:cNvSpPr>
              <a:spLocks noChangeArrowheads="1"/>
            </p:cNvSpPr>
            <p:nvPr/>
          </p:nvSpPr>
          <p:spPr bwMode="auto">
            <a:xfrm flipH="1">
              <a:off x="4732" y="3035"/>
              <a:ext cx="588" cy="512"/>
            </a:xfrm>
            <a:prstGeom prst="moon">
              <a:avLst>
                <a:gd name="adj" fmla="val 7169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8" name="Line 16"/>
            <p:cNvSpPr>
              <a:spLocks noChangeShapeType="1"/>
            </p:cNvSpPr>
            <p:nvPr/>
          </p:nvSpPr>
          <p:spPr bwMode="auto">
            <a:xfrm flipH="1">
              <a:off x="4685" y="319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89" name="Line 17"/>
            <p:cNvSpPr>
              <a:spLocks noChangeShapeType="1"/>
            </p:cNvSpPr>
            <p:nvPr/>
          </p:nvSpPr>
          <p:spPr bwMode="auto">
            <a:xfrm flipH="1">
              <a:off x="4685" y="3410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57490" name="Line 18"/>
            <p:cNvSpPr>
              <a:spLocks noChangeShapeType="1"/>
            </p:cNvSpPr>
            <p:nvPr/>
          </p:nvSpPr>
          <p:spPr bwMode="auto">
            <a:xfrm flipH="1">
              <a:off x="5325" y="3295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0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540370"/>
              </p:ext>
            </p:extLst>
          </p:nvPr>
        </p:nvGraphicFramePr>
        <p:xfrm>
          <a:off x="3390900" y="3124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568485"/>
              </p:ext>
            </p:extLst>
          </p:nvPr>
        </p:nvGraphicFramePr>
        <p:xfrm>
          <a:off x="3390900" y="1600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876127"/>
              </p:ext>
            </p:extLst>
          </p:nvPr>
        </p:nvGraphicFramePr>
        <p:xfrm>
          <a:off x="3440113" y="685800"/>
          <a:ext cx="865187" cy="822960"/>
        </p:xfrm>
        <a:graphic>
          <a:graphicData uri="http://schemas.openxmlformats.org/drawingml/2006/table">
            <a:tbl>
              <a:tblPr/>
              <a:tblGrid>
                <a:gridCol w="324173"/>
                <a:gridCol w="541014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0700" y="32897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90700" y="36707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14500" y="19943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4500" y="23753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85900" y="1066800"/>
            <a:ext cx="152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In</a:t>
            </a:r>
            <a:endParaRPr lang="en-US" sz="1400" dirty="0">
              <a:solidFill>
                <a:prstClr val="white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866901" y="4800292"/>
            <a:ext cx="1041399" cy="838508"/>
            <a:chOff x="4114800" y="4672288"/>
            <a:chExt cx="1076323" cy="838508"/>
          </a:xfrm>
        </p:grpSpPr>
        <p:sp>
          <p:nvSpPr>
            <p:cNvPr id="32" name="AutoShape 1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 flipH="1">
              <a:off x="4257674" y="4697997"/>
              <a:ext cx="933449" cy="812799"/>
            </a:xfrm>
            <a:prstGeom prst="moon">
              <a:avLst>
                <a:gd name="adj" fmla="val 87500"/>
              </a:avLst>
            </a:prstGeom>
            <a:noFill/>
            <a:ln w="2540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4114800" y="4672288"/>
              <a:ext cx="112685" cy="838507"/>
            </a:xfrm>
            <a:custGeom>
              <a:avLst/>
              <a:gdLst>
                <a:gd name="connsiteX0" fmla="*/ 0 w 135084"/>
                <a:gd name="connsiteY0" fmla="*/ 0 h 749508"/>
                <a:gd name="connsiteX1" fmla="*/ 134912 w 135084"/>
                <a:gd name="connsiteY1" fmla="*/ 419725 h 749508"/>
                <a:gd name="connsiteX2" fmla="*/ 29981 w 135084"/>
                <a:gd name="connsiteY2" fmla="*/ 749508 h 749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084" h="749508">
                  <a:moveTo>
                    <a:pt x="0" y="0"/>
                  </a:moveTo>
                  <a:cubicBezTo>
                    <a:pt x="64957" y="147403"/>
                    <a:pt x="129915" y="294807"/>
                    <a:pt x="134912" y="419725"/>
                  </a:cubicBezTo>
                  <a:cubicBezTo>
                    <a:pt x="139909" y="544643"/>
                    <a:pt x="34978" y="647075"/>
                    <a:pt x="29981" y="74950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4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551943"/>
              </p:ext>
            </p:extLst>
          </p:nvPr>
        </p:nvGraphicFramePr>
        <p:xfrm>
          <a:off x="3390900" y="4648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Line 16"/>
          <p:cNvSpPr>
            <a:spLocks noChangeShapeType="1"/>
          </p:cNvSpPr>
          <p:nvPr/>
        </p:nvSpPr>
        <p:spPr bwMode="auto">
          <a:xfrm flipH="1">
            <a:off x="1663700" y="5060950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 flipH="1">
            <a:off x="1663700" y="5410200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 flipH="1">
            <a:off x="2908300" y="5232400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62100" y="4966156"/>
            <a:ext cx="1041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62100" y="5347156"/>
            <a:ext cx="1041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rtl="0"/>
            <a:r>
              <a:rPr lang="en-US" sz="1400" dirty="0">
                <a:solidFill>
                  <a:prstClr val="white"/>
                </a:solidFill>
              </a:rPr>
              <a:t>B</a:t>
            </a:r>
          </a:p>
        </p:txBody>
      </p:sp>
      <p:graphicFrame>
        <p:nvGraphicFramePr>
          <p:cNvPr id="38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245239"/>
              </p:ext>
            </p:extLst>
          </p:nvPr>
        </p:nvGraphicFramePr>
        <p:xfrm>
          <a:off x="7899400" y="3124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249579"/>
              </p:ext>
            </p:extLst>
          </p:nvPr>
        </p:nvGraphicFramePr>
        <p:xfrm>
          <a:off x="7899400" y="1600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2" name="Group 41"/>
          <p:cNvGrpSpPr/>
          <p:nvPr/>
        </p:nvGrpSpPr>
        <p:grpSpPr>
          <a:xfrm>
            <a:off x="6019800" y="1947862"/>
            <a:ext cx="1752602" cy="685800"/>
            <a:chOff x="5791200" y="1947862"/>
            <a:chExt cx="1752602" cy="685800"/>
          </a:xfrm>
        </p:grpSpPr>
        <p:sp>
          <p:nvSpPr>
            <p:cNvPr id="43" name="AutoShape 5"/>
            <p:cNvSpPr>
              <a:spLocks noChangeArrowheads="1"/>
            </p:cNvSpPr>
            <p:nvPr/>
          </p:nvSpPr>
          <p:spPr bwMode="auto">
            <a:xfrm>
              <a:off x="6223001" y="1947862"/>
              <a:ext cx="838201" cy="685800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H="1">
              <a:off x="5918201" y="2100262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5" name="Line 7"/>
            <p:cNvSpPr>
              <a:spLocks noChangeShapeType="1"/>
            </p:cNvSpPr>
            <p:nvPr/>
          </p:nvSpPr>
          <p:spPr bwMode="auto">
            <a:xfrm flipH="1">
              <a:off x="5918201" y="2481262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 flipH="1">
              <a:off x="7239002" y="2284412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91200" y="1994356"/>
              <a:ext cx="1041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A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791200" y="2375356"/>
              <a:ext cx="10419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B</a:t>
              </a:r>
            </a:p>
          </p:txBody>
        </p:sp>
        <p:sp>
          <p:nvSpPr>
            <p:cNvPr id="49" name="Oval 11"/>
            <p:cNvSpPr>
              <a:spLocks noChangeArrowheads="1"/>
            </p:cNvSpPr>
            <p:nvPr/>
          </p:nvSpPr>
          <p:spPr bwMode="auto">
            <a:xfrm>
              <a:off x="7086600" y="2209800"/>
              <a:ext cx="152400" cy="152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096000" y="3200400"/>
            <a:ext cx="1574800" cy="812800"/>
            <a:chOff x="5867400" y="3200400"/>
            <a:chExt cx="1574800" cy="812800"/>
          </a:xfrm>
        </p:grpSpPr>
        <p:sp>
          <p:nvSpPr>
            <p:cNvPr id="51" name="AutoShape 15"/>
            <p:cNvSpPr>
              <a:spLocks noChangeArrowheads="1"/>
            </p:cNvSpPr>
            <p:nvPr/>
          </p:nvSpPr>
          <p:spPr bwMode="auto">
            <a:xfrm flipH="1">
              <a:off x="6072188" y="3200400"/>
              <a:ext cx="933450" cy="812800"/>
            </a:xfrm>
            <a:prstGeom prst="moon">
              <a:avLst>
                <a:gd name="adj" fmla="val 7169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Line 16"/>
            <p:cNvSpPr>
              <a:spLocks noChangeShapeType="1"/>
            </p:cNvSpPr>
            <p:nvPr/>
          </p:nvSpPr>
          <p:spPr bwMode="auto">
            <a:xfrm flipH="1">
              <a:off x="5997575" y="3446463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Line 17"/>
            <p:cNvSpPr>
              <a:spLocks noChangeShapeType="1"/>
            </p:cNvSpPr>
            <p:nvPr/>
          </p:nvSpPr>
          <p:spPr bwMode="auto">
            <a:xfrm flipH="1">
              <a:off x="5997575" y="3795713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Line 18"/>
            <p:cNvSpPr>
              <a:spLocks noChangeShapeType="1"/>
            </p:cNvSpPr>
            <p:nvPr/>
          </p:nvSpPr>
          <p:spPr bwMode="auto">
            <a:xfrm flipH="1">
              <a:off x="7162800" y="3581400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867400" y="3289756"/>
              <a:ext cx="1041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A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867400" y="3670756"/>
              <a:ext cx="10419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B</a:t>
              </a:r>
            </a:p>
          </p:txBody>
        </p:sp>
        <p:sp>
          <p:nvSpPr>
            <p:cNvPr id="57" name="Oval 11"/>
            <p:cNvSpPr>
              <a:spLocks noChangeArrowheads="1"/>
            </p:cNvSpPr>
            <p:nvPr/>
          </p:nvSpPr>
          <p:spPr bwMode="auto">
            <a:xfrm>
              <a:off x="7010400" y="3505200"/>
              <a:ext cx="152400" cy="152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876800" y="1828800"/>
            <a:ext cx="11015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600" dirty="0">
                <a:solidFill>
                  <a:prstClr val="white"/>
                </a:solidFill>
              </a:rPr>
              <a:t>NAND:</a:t>
            </a:r>
            <a:endParaRPr lang="en-US" sz="2600" dirty="0">
              <a:solidFill>
                <a:prstClr val="white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99609" y="2905035"/>
            <a:ext cx="8915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600" dirty="0">
                <a:solidFill>
                  <a:prstClr val="white"/>
                </a:solidFill>
              </a:rPr>
              <a:t>NOR:</a:t>
            </a:r>
            <a:endParaRPr lang="en-US" sz="2600" dirty="0">
              <a:solidFill>
                <a:prstClr val="white"/>
              </a:solidFill>
            </a:endParaRPr>
          </a:p>
        </p:txBody>
      </p:sp>
      <p:graphicFrame>
        <p:nvGraphicFramePr>
          <p:cNvPr id="6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899369"/>
              </p:ext>
            </p:extLst>
          </p:nvPr>
        </p:nvGraphicFramePr>
        <p:xfrm>
          <a:off x="7899400" y="4648200"/>
          <a:ext cx="939800" cy="1371600"/>
        </p:xfrm>
        <a:graphic>
          <a:graphicData uri="http://schemas.openxmlformats.org/drawingml/2006/table">
            <a:tbl>
              <a:tblPr/>
              <a:tblGrid>
                <a:gridCol w="208280"/>
                <a:gridCol w="243840"/>
                <a:gridCol w="48768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Out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5943600" y="4800292"/>
            <a:ext cx="1803400" cy="838508"/>
            <a:chOff x="5943600" y="4800292"/>
            <a:chExt cx="1803400" cy="838508"/>
          </a:xfrm>
        </p:grpSpPr>
        <p:grpSp>
          <p:nvGrpSpPr>
            <p:cNvPr id="60" name="Group 59"/>
            <p:cNvGrpSpPr/>
            <p:nvPr/>
          </p:nvGrpSpPr>
          <p:grpSpPr>
            <a:xfrm>
              <a:off x="6248401" y="4800292"/>
              <a:ext cx="1041399" cy="838508"/>
              <a:chOff x="4114800" y="4672288"/>
              <a:chExt cx="1076323" cy="838508"/>
            </a:xfrm>
          </p:grpSpPr>
          <p:sp>
            <p:nvSpPr>
              <p:cNvPr id="61" name="AutoShape 14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 flipH="1">
                <a:off x="4257674" y="4697997"/>
                <a:ext cx="933449" cy="812799"/>
              </a:xfrm>
              <a:prstGeom prst="moon">
                <a:avLst>
                  <a:gd name="adj" fmla="val 87500"/>
                </a:avLst>
              </a:prstGeom>
              <a:noFill/>
              <a:ln w="2540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rtl="0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Freeform 61"/>
              <p:cNvSpPr/>
              <p:nvPr/>
            </p:nvSpPr>
            <p:spPr>
              <a:xfrm>
                <a:off x="4114800" y="4672288"/>
                <a:ext cx="112685" cy="838507"/>
              </a:xfrm>
              <a:custGeom>
                <a:avLst/>
                <a:gdLst>
                  <a:gd name="connsiteX0" fmla="*/ 0 w 135084"/>
                  <a:gd name="connsiteY0" fmla="*/ 0 h 749508"/>
                  <a:gd name="connsiteX1" fmla="*/ 134912 w 135084"/>
                  <a:gd name="connsiteY1" fmla="*/ 419725 h 749508"/>
                  <a:gd name="connsiteX2" fmla="*/ 29981 w 135084"/>
                  <a:gd name="connsiteY2" fmla="*/ 749508 h 749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5084" h="749508">
                    <a:moveTo>
                      <a:pt x="0" y="0"/>
                    </a:moveTo>
                    <a:cubicBezTo>
                      <a:pt x="64957" y="147403"/>
                      <a:pt x="129915" y="294807"/>
                      <a:pt x="134912" y="419725"/>
                    </a:cubicBezTo>
                    <a:cubicBezTo>
                      <a:pt x="139909" y="544643"/>
                      <a:pt x="34978" y="647075"/>
                      <a:pt x="29981" y="74950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4" name="Line 16"/>
            <p:cNvSpPr>
              <a:spLocks noChangeShapeType="1"/>
            </p:cNvSpPr>
            <p:nvPr/>
          </p:nvSpPr>
          <p:spPr bwMode="auto">
            <a:xfrm flipH="1">
              <a:off x="6045200" y="5060950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Line 17"/>
            <p:cNvSpPr>
              <a:spLocks noChangeShapeType="1"/>
            </p:cNvSpPr>
            <p:nvPr/>
          </p:nvSpPr>
          <p:spPr bwMode="auto">
            <a:xfrm flipH="1">
              <a:off x="6045200" y="5410200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Line 18"/>
            <p:cNvSpPr>
              <a:spLocks noChangeShapeType="1"/>
            </p:cNvSpPr>
            <p:nvPr/>
          </p:nvSpPr>
          <p:spPr bwMode="auto">
            <a:xfrm flipH="1">
              <a:off x="7467600" y="5219545"/>
              <a:ext cx="279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43600" y="4966156"/>
              <a:ext cx="10419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A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943600" y="5347156"/>
              <a:ext cx="10419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 rtl="0"/>
              <a:r>
                <a:rPr lang="en-US" sz="1400" dirty="0">
                  <a:solidFill>
                    <a:prstClr val="white"/>
                  </a:solidFill>
                </a:rPr>
                <a:t>B</a:t>
              </a:r>
            </a:p>
          </p:txBody>
        </p:sp>
        <p:sp>
          <p:nvSpPr>
            <p:cNvPr id="69" name="Oval 11"/>
            <p:cNvSpPr>
              <a:spLocks noChangeArrowheads="1"/>
            </p:cNvSpPr>
            <p:nvPr/>
          </p:nvSpPr>
          <p:spPr bwMode="auto">
            <a:xfrm>
              <a:off x="7304378" y="5142512"/>
              <a:ext cx="152400" cy="152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026785" y="4231957"/>
            <a:ext cx="10647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600" dirty="0">
                <a:solidFill>
                  <a:prstClr val="white"/>
                </a:solidFill>
              </a:rPr>
              <a:t>XNOR:</a:t>
            </a:r>
            <a:endParaRPr lang="en-US" sz="2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3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74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838200"/>
                <a:ext cx="8496300" cy="6019800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NOT: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</a:t>
                </a:r>
                <a:r>
                  <a:rPr lang="en-US" sz="2400" dirty="0"/>
                  <a:t>ā</a:t>
                </a:r>
                <a:r>
                  <a:rPr lang="en-US" sz="2400" dirty="0" smtClean="0"/>
                  <a:t>         = !a        = </a:t>
                </a:r>
                <a:r>
                  <a:rPr lang="en-US" sz="2400" dirty="0" smtClean="0">
                    <a:sym typeface="Symbol" pitchFamily="18" charset="2"/>
                  </a:rPr>
                  <a:t>a</a:t>
                </a:r>
                <a:endParaRPr lang="en-US" sz="2400" dirty="0" smtClean="0"/>
              </a:p>
              <a:p>
                <a:pPr>
                  <a:lnSpc>
                    <a:spcPct val="82000"/>
                  </a:lnSpc>
                </a:pP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AND</a:t>
                </a:r>
                <a:r>
                  <a:rPr lang="en-US" sz="2800" dirty="0"/>
                  <a:t>: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a ∙ b   = a &amp; b  = a </a:t>
                </a:r>
                <a:r>
                  <a:rPr lang="en-US" sz="2400" dirty="0">
                    <a:sym typeface="Symbol" pitchFamily="18" charset="2"/>
                  </a:rPr>
                  <a:t> </a:t>
                </a:r>
                <a:r>
                  <a:rPr lang="en-US" sz="2400" dirty="0" smtClean="0"/>
                  <a:t>b</a:t>
                </a:r>
                <a:endParaRPr lang="en-US" sz="2400" dirty="0"/>
              </a:p>
              <a:p>
                <a:pPr>
                  <a:lnSpc>
                    <a:spcPct val="82000"/>
                  </a:lnSpc>
                </a:pPr>
                <a:endParaRPr lang="en-US" sz="2800" dirty="0"/>
              </a:p>
              <a:p>
                <a:pPr>
                  <a:lnSpc>
                    <a:spcPct val="82000"/>
                  </a:lnSpc>
                </a:pPr>
                <a:r>
                  <a:rPr lang="en-US" sz="2800" dirty="0"/>
                  <a:t>OR: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a + b  = a | b  = a </a:t>
                </a:r>
                <a:r>
                  <a:rPr lang="en-US" sz="2400" dirty="0">
                    <a:sym typeface="Symbol" pitchFamily="18" charset="2"/>
                  </a:rPr>
                  <a:t></a:t>
                </a:r>
                <a:r>
                  <a:rPr lang="en-US" sz="2400" dirty="0" smtClean="0"/>
                  <a:t> b</a:t>
                </a: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XOR: 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a </a:t>
                </a:r>
                <a:r>
                  <a:rPr lang="en-US" sz="2400" dirty="0" smtClean="0">
                    <a:sym typeface="Symbol"/>
                  </a:rPr>
                  <a:t> </a:t>
                </a:r>
                <a:r>
                  <a:rPr lang="en-US" sz="2400" dirty="0" smtClean="0"/>
                  <a:t>b = 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sz="2400" dirty="0" smtClean="0"/>
                  <a:t> + </a:t>
                </a:r>
                <a:r>
                  <a:rPr lang="en-US" sz="2400" dirty="0" err="1" smtClean="0"/>
                  <a:t>āb</a:t>
                </a:r>
                <a:endParaRPr lang="en-US" sz="2400" dirty="0" smtClean="0"/>
              </a:p>
              <a:p>
                <a:pPr>
                  <a:lnSpc>
                    <a:spcPct val="82000"/>
                  </a:lnSpc>
                </a:pP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Logic Equations</a:t>
                </a:r>
                <a:endParaRPr lang="en-US" sz="2800" dirty="0"/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 smtClean="0"/>
                  <a:t>Constants: true = 1, false = 0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 smtClean="0"/>
                  <a:t>Variables: a, b, out, …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 smtClean="0"/>
                  <a:t>Operators (above): AND, OR, NOT, etc.</a:t>
                </a:r>
                <a:endParaRPr lang="en-US" sz="2400" dirty="0"/>
              </a:p>
            </p:txBody>
          </p:sp>
        </mc:Choice>
        <mc:Fallback xmlns="">
          <p:sp>
            <p:nvSpPr>
              <p:cNvPr id="12574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838200"/>
                <a:ext cx="8496300" cy="6019800"/>
              </a:xfrm>
              <a:blipFill rotWithShape="1">
                <a:blip r:embed="rId3"/>
                <a:stretch>
                  <a:fillRect l="-1435" t="-2634" b="-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410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74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838200"/>
                <a:ext cx="8496300" cy="6019800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NOT: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</a:t>
                </a:r>
                <a:r>
                  <a:rPr lang="en-US" sz="2400" dirty="0"/>
                  <a:t>ā</a:t>
                </a:r>
                <a:r>
                  <a:rPr lang="en-US" sz="2400" dirty="0" smtClean="0"/>
                  <a:t>         = !a        = </a:t>
                </a:r>
                <a:r>
                  <a:rPr lang="en-US" sz="2400" dirty="0" smtClean="0">
                    <a:sym typeface="Symbol" pitchFamily="18" charset="2"/>
                  </a:rPr>
                  <a:t>a</a:t>
                </a:r>
                <a:endParaRPr lang="en-US" sz="2400" dirty="0" smtClean="0"/>
              </a:p>
              <a:p>
                <a:pPr>
                  <a:lnSpc>
                    <a:spcPct val="82000"/>
                  </a:lnSpc>
                </a:pP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AND</a:t>
                </a:r>
                <a:r>
                  <a:rPr lang="en-US" sz="2800" dirty="0"/>
                  <a:t>: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a ∙ b   = a &amp; b  = a </a:t>
                </a:r>
                <a:r>
                  <a:rPr lang="en-US" sz="2400" dirty="0">
                    <a:sym typeface="Symbol" pitchFamily="18" charset="2"/>
                  </a:rPr>
                  <a:t> </a:t>
                </a:r>
                <a:r>
                  <a:rPr lang="en-US" sz="2400" dirty="0" smtClean="0"/>
                  <a:t>b</a:t>
                </a:r>
                <a:endParaRPr lang="en-US" sz="2400" dirty="0"/>
              </a:p>
              <a:p>
                <a:pPr>
                  <a:lnSpc>
                    <a:spcPct val="82000"/>
                  </a:lnSpc>
                </a:pPr>
                <a:endParaRPr lang="en-US" sz="2800" dirty="0"/>
              </a:p>
              <a:p>
                <a:pPr>
                  <a:lnSpc>
                    <a:spcPct val="82000"/>
                  </a:lnSpc>
                </a:pPr>
                <a:r>
                  <a:rPr lang="en-US" sz="2800" dirty="0"/>
                  <a:t>OR: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a + b  = a | b  = a </a:t>
                </a:r>
                <a:r>
                  <a:rPr lang="en-US" sz="2400" dirty="0">
                    <a:sym typeface="Symbol" pitchFamily="18" charset="2"/>
                  </a:rPr>
                  <a:t></a:t>
                </a:r>
                <a:r>
                  <a:rPr lang="en-US" sz="2400" dirty="0" smtClean="0"/>
                  <a:t> b</a:t>
                </a: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XOR: 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/>
                  <a:t>o</a:t>
                </a:r>
                <a:r>
                  <a:rPr lang="en-US" sz="2400" dirty="0" smtClean="0"/>
                  <a:t>ut = a </a:t>
                </a:r>
                <a:r>
                  <a:rPr lang="en-US" sz="2400" dirty="0" smtClean="0">
                    <a:sym typeface="Symbol"/>
                  </a:rPr>
                  <a:t> </a:t>
                </a:r>
                <a:r>
                  <a:rPr lang="en-US" sz="2400" dirty="0" smtClean="0"/>
                  <a:t>b = 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sz="2400" dirty="0" smtClean="0"/>
                  <a:t> + </a:t>
                </a:r>
                <a:r>
                  <a:rPr lang="en-US" sz="2400" dirty="0" err="1" smtClean="0"/>
                  <a:t>āb</a:t>
                </a:r>
                <a:endParaRPr lang="en-US" sz="2400" dirty="0" smtClean="0"/>
              </a:p>
              <a:p>
                <a:pPr>
                  <a:lnSpc>
                    <a:spcPct val="82000"/>
                  </a:lnSpc>
                </a:pPr>
                <a:endParaRPr lang="en-US" sz="2800" dirty="0" smtClean="0"/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/>
                  <a:t>Logic Equations</a:t>
                </a:r>
                <a:endParaRPr lang="en-US" sz="2800" dirty="0"/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 smtClean="0"/>
                  <a:t>Constants: true = 1, false = 0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 smtClean="0"/>
                  <a:t>Variables: a, b, out, …</a:t>
                </a:r>
              </a:p>
              <a:p>
                <a:pPr lvl="1">
                  <a:lnSpc>
                    <a:spcPct val="82000"/>
                  </a:lnSpc>
                </a:pPr>
                <a:r>
                  <a:rPr lang="en-US" sz="2400" dirty="0" smtClean="0"/>
                  <a:t>Operators (above): AND, OR, NOT, etc.</a:t>
                </a:r>
                <a:endParaRPr lang="en-US" sz="2400" dirty="0"/>
              </a:p>
            </p:txBody>
          </p:sp>
        </mc:Choice>
        <mc:Fallback xmlns="">
          <p:sp>
            <p:nvSpPr>
              <p:cNvPr id="12574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838200"/>
                <a:ext cx="8496300" cy="6019800"/>
              </a:xfrm>
              <a:blipFill rotWithShape="1">
                <a:blip r:embed="rId3"/>
                <a:stretch>
                  <a:fillRect l="-1435" t="-2634" b="-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4229100" y="838200"/>
                <a:ext cx="8496300" cy="6019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Tx/>
                  <a:buNone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Calibri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2000"/>
                  </a:lnSpc>
                </a:pPr>
                <a:endParaRPr lang="en-US" sz="2800" dirty="0" smtClean="0">
                  <a:solidFill>
                    <a:prstClr val="white"/>
                  </a:solidFill>
                </a:endParaRPr>
              </a:p>
              <a:p>
                <a:pPr lvl="1">
                  <a:lnSpc>
                    <a:spcPct val="82000"/>
                  </a:lnSpc>
                  <a:buClr>
                    <a:srgbClr val="FFFF00"/>
                  </a:buClr>
                </a:pPr>
                <a:endParaRPr lang="en-US" sz="2400" dirty="0" smtClean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endParaRPr lang="en-US" sz="2800" dirty="0" smtClean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>
                    <a:solidFill>
                      <a:prstClr val="white"/>
                    </a:solidFill>
                  </a:rPr>
                  <a:t>NAND</a:t>
                </a:r>
                <a:r>
                  <a:rPr lang="en-US" sz="2800" dirty="0">
                    <a:solidFill>
                      <a:prstClr val="white"/>
                    </a:solidFill>
                  </a:rPr>
                  <a:t>:</a:t>
                </a:r>
              </a:p>
              <a:p>
                <a:pPr lvl="1">
                  <a:lnSpc>
                    <a:spcPct val="82000"/>
                  </a:lnSpc>
                  <a:buClr>
                    <a:srgbClr val="FFFF00"/>
                  </a:buClr>
                </a:pPr>
                <a:r>
                  <a:rPr lang="en-US" sz="2400" dirty="0">
                    <a:solidFill>
                      <a:prstClr val="white"/>
                    </a:solidFill>
                  </a:rPr>
                  <a:t>o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ut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prstClr val="white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prstClr val="white"/>
                            </a:solidFill>
                          </a:rPr>
                          <m:t>∙</m:t>
                        </m:r>
                        <m:r>
                          <a:rPr lang="en-US" sz="2400" dirty="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prstClr val="white"/>
                    </a:solidFill>
                  </a:rPr>
                  <a:t>   = !(a &amp; b)  = </a:t>
                </a:r>
                <a:r>
                  <a:rPr lang="en-US" sz="2400" dirty="0">
                    <a:solidFill>
                      <a:prstClr val="white"/>
                    </a:solidFill>
                    <a:sym typeface="Symbol" pitchFamily="18" charset="2"/>
                  </a:rPr>
                  <a:t> </a:t>
                </a:r>
                <a:r>
                  <a:rPr lang="en-US" sz="2400" dirty="0" smtClean="0">
                    <a:solidFill>
                      <a:prstClr val="white"/>
                    </a:solidFill>
                    <a:sym typeface="Symbol" pitchFamily="18" charset="2"/>
                  </a:rPr>
                  <a:t>(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a </a:t>
                </a:r>
                <a:r>
                  <a:rPr lang="en-US" sz="2400" dirty="0">
                    <a:solidFill>
                      <a:prstClr val="white"/>
                    </a:solidFill>
                    <a:sym typeface="Symbol" pitchFamily="18" charset="2"/>
                  </a:rPr>
                  <a:t> 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b)</a:t>
                </a:r>
                <a:endParaRPr lang="en-US" sz="2400" dirty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endParaRPr lang="en-US" sz="2800" dirty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>
                    <a:solidFill>
                      <a:prstClr val="white"/>
                    </a:solidFill>
                  </a:rPr>
                  <a:t>NOR</a:t>
                </a:r>
                <a:r>
                  <a:rPr lang="en-US" sz="2800" dirty="0">
                    <a:solidFill>
                      <a:prstClr val="white"/>
                    </a:solidFill>
                  </a:rPr>
                  <a:t>:</a:t>
                </a:r>
              </a:p>
              <a:p>
                <a:pPr lvl="1">
                  <a:lnSpc>
                    <a:spcPct val="82000"/>
                  </a:lnSpc>
                  <a:buClr>
                    <a:srgbClr val="FFFF00"/>
                  </a:buClr>
                </a:pPr>
                <a:r>
                  <a:rPr lang="en-US" sz="2400" dirty="0">
                    <a:solidFill>
                      <a:prstClr val="white"/>
                    </a:solidFill>
                  </a:rPr>
                  <a:t>o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ut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prstClr val="white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a</m:t>
                        </m:r>
                        <m: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prstClr val="white"/>
                    </a:solidFill>
                  </a:rPr>
                  <a:t> = !(a | b)  = </a:t>
                </a:r>
                <a:r>
                  <a:rPr lang="en-US" sz="2400" dirty="0">
                    <a:solidFill>
                      <a:prstClr val="white"/>
                    </a:solidFill>
                    <a:sym typeface="Symbol" pitchFamily="18" charset="2"/>
                  </a:rPr>
                  <a:t> </a:t>
                </a:r>
                <a:r>
                  <a:rPr lang="en-US" sz="2400" dirty="0" smtClean="0">
                    <a:solidFill>
                      <a:prstClr val="white"/>
                    </a:solidFill>
                    <a:sym typeface="Symbol" pitchFamily="18" charset="2"/>
                  </a:rPr>
                  <a:t>(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a </a:t>
                </a:r>
                <a:r>
                  <a:rPr lang="en-US" sz="2400" dirty="0">
                    <a:solidFill>
                      <a:prstClr val="white"/>
                    </a:solidFill>
                    <a:sym typeface="Symbol" pitchFamily="18" charset="2"/>
                  </a:rPr>
                  <a:t>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 b)</a:t>
                </a:r>
                <a:endParaRPr lang="en-US" dirty="0" smtClean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endParaRPr lang="en-US" sz="2800" dirty="0" smtClean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r>
                  <a:rPr lang="en-US" sz="2800" dirty="0" smtClean="0">
                    <a:solidFill>
                      <a:prstClr val="white"/>
                    </a:solidFill>
                  </a:rPr>
                  <a:t>XNOR: </a:t>
                </a:r>
              </a:p>
              <a:p>
                <a:pPr lvl="1">
                  <a:lnSpc>
                    <a:spcPct val="82000"/>
                  </a:lnSpc>
                  <a:buClr>
                    <a:srgbClr val="FFFF00"/>
                  </a:buClr>
                </a:pPr>
                <a:r>
                  <a:rPr lang="en-US" sz="2400" dirty="0">
                    <a:solidFill>
                      <a:prstClr val="white"/>
                    </a:solidFill>
                  </a:rPr>
                  <a:t>o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ut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prstClr val="white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a</m:t>
                        </m:r>
                        <m: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prstClr val="white"/>
                            </a:solidFill>
                            <a:sym typeface="Symbol"/>
                          </a:rPr>
                          <m:t></m:t>
                        </m:r>
                        <m:r>
                          <a:rPr lang="en-US" sz="2400" dirty="0" smtClean="0">
                            <a:solidFill>
                              <a:prstClr val="white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dirty="0" smtClean="0">
                            <a:solidFill>
                              <a:prstClr val="white"/>
                            </a:solidFill>
                            <a:latin typeface="Cambria Math"/>
                            <a:sym typeface="Symbol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prstClr val="white"/>
                    </a:solidFill>
                  </a:rPr>
                  <a:t> = </a:t>
                </a:r>
                <a:r>
                  <a:rPr lang="en-US" sz="2400" dirty="0" err="1" smtClean="0">
                    <a:solidFill>
                      <a:prstClr val="white"/>
                    </a:solidFill>
                  </a:rPr>
                  <a:t>ab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prstClr val="white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ab</m:t>
                        </m:r>
                      </m:e>
                    </m:acc>
                  </m:oMath>
                </a14:m>
                <a:endParaRPr lang="en-US" sz="2400" dirty="0" smtClean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endParaRPr lang="en-US" sz="2800" dirty="0" smtClean="0">
                  <a:solidFill>
                    <a:prstClr val="white"/>
                  </a:solidFill>
                </a:endParaRPr>
              </a:p>
              <a:p>
                <a:pPr>
                  <a:lnSpc>
                    <a:spcPct val="82000"/>
                  </a:lnSpc>
                </a:pPr>
                <a:endParaRPr lang="en-US" sz="2800" dirty="0">
                  <a:solidFill>
                    <a:prstClr val="white"/>
                  </a:solidFill>
                </a:endParaRPr>
              </a:p>
              <a:p>
                <a:pPr lvl="1">
                  <a:lnSpc>
                    <a:spcPct val="82000"/>
                  </a:lnSpc>
                  <a:buClr>
                    <a:srgbClr val="FFFF00"/>
                  </a:buClr>
                </a:pPr>
                <a:endParaRPr lang="en-US" sz="2400" dirty="0" smtClean="0">
                  <a:solidFill>
                    <a:prstClr val="white"/>
                  </a:solidFill>
                </a:endParaRPr>
              </a:p>
              <a:p>
                <a:pPr lvl="1">
                  <a:lnSpc>
                    <a:spcPct val="82000"/>
                  </a:lnSpc>
                  <a:buClr>
                    <a:srgbClr val="FFFF00"/>
                  </a:buClr>
                </a:pPr>
                <a:endParaRPr lang="en-US" sz="2400" dirty="0" smtClean="0">
                  <a:solidFill>
                    <a:prstClr val="white"/>
                  </a:solidFill>
                </a:endParaRPr>
              </a:p>
              <a:p>
                <a:pPr lvl="1">
                  <a:lnSpc>
                    <a:spcPct val="82000"/>
                  </a:lnSpc>
                  <a:buClr>
                    <a:srgbClr val="FFFF00"/>
                  </a:buClr>
                </a:pPr>
                <a:r>
                  <a:rPr lang="en-US" sz="2400" dirty="0" smtClean="0">
                    <a:solidFill>
                      <a:prstClr val="black"/>
                    </a:solidFill>
                  </a:rPr>
                  <a:t>.</a:t>
                </a: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0" y="838200"/>
                <a:ext cx="8496300" cy="6019800"/>
              </a:xfrm>
              <a:prstGeom prst="rect">
                <a:avLst/>
              </a:prstGeom>
              <a:blipFill rotWithShape="1">
                <a:blip r:embed="rId4"/>
                <a:stretch>
                  <a:fillRect l="-1506" b="-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1524000" y="838200"/>
            <a:ext cx="1066800" cy="449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562600" y="1828800"/>
            <a:ext cx="1066800" cy="3352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68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Gates and Logic:</a:t>
            </a:r>
            <a:br>
              <a:rPr lang="en-US" dirty="0" smtClean="0"/>
            </a:br>
            <a:r>
              <a:rPr lang="en-US" dirty="0" smtClean="0"/>
              <a:t>Logic </a:t>
            </a:r>
            <a:r>
              <a:rPr lang="en-US" dirty="0" smtClean="0"/>
              <a:t>Gates and Logic Circuits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5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609600"/>
            <a:ext cx="8686800" cy="5562600"/>
          </a:xfrm>
        </p:spPr>
        <p:txBody>
          <a:bodyPr/>
          <a:lstStyle/>
          <a:p>
            <a:pPr marL="341313" indent="-341313">
              <a:lnSpc>
                <a:spcPct val="82000"/>
              </a:lnSpc>
              <a:spcBef>
                <a:spcPts val="700"/>
              </a:spcBef>
              <a:buClr>
                <a:srgbClr val="FFFF66"/>
              </a:buClr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>
                <a:solidFill>
                  <a:srgbClr val="FFFFFF"/>
                </a:solidFill>
              </a:rPr>
              <a:t>functions: gates ↔ truth tables ↔ equations</a:t>
            </a:r>
          </a:p>
          <a:p>
            <a:pPr marL="341313" indent="-341313">
              <a:lnSpc>
                <a:spcPct val="82000"/>
              </a:lnSpc>
              <a:spcBef>
                <a:spcPts val="700"/>
              </a:spcBef>
              <a:buClr>
                <a:srgbClr val="FFFF66"/>
              </a:buClr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>
                <a:solidFill>
                  <a:srgbClr val="FFFFFF"/>
                </a:solidFill>
              </a:rPr>
              <a:t>Example: (</a:t>
            </a:r>
            <a:r>
              <a:rPr lang="en-US" dirty="0" err="1" smtClean="0">
                <a:solidFill>
                  <a:srgbClr val="FFFFFF"/>
                </a:solidFill>
              </a:rPr>
              <a:t>a+b</a:t>
            </a:r>
            <a:r>
              <a:rPr lang="en-US" dirty="0" smtClean="0">
                <a:solidFill>
                  <a:srgbClr val="FFFFFF"/>
                </a:solidFill>
              </a:rPr>
              <a:t>)(</a:t>
            </a:r>
            <a:r>
              <a:rPr lang="en-US" dirty="0" err="1" smtClean="0">
                <a:solidFill>
                  <a:srgbClr val="FFFFFF"/>
                </a:solidFill>
              </a:rPr>
              <a:t>a+c</a:t>
            </a:r>
            <a:r>
              <a:rPr lang="en-US" dirty="0" smtClean="0">
                <a:solidFill>
                  <a:srgbClr val="FFFFFF"/>
                </a:solidFill>
              </a:rPr>
              <a:t>) = a + </a:t>
            </a:r>
            <a:r>
              <a:rPr lang="en-US" dirty="0" err="1" smtClean="0">
                <a:solidFill>
                  <a:srgbClr val="FFFFFF"/>
                </a:solidFill>
              </a:rPr>
              <a:t>bc</a:t>
            </a:r>
            <a:endParaRPr lang="en-US" dirty="0" smtClean="0">
              <a:solidFill>
                <a:srgbClr val="FFFFFF"/>
              </a:solidFill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56147839"/>
              </p:ext>
            </p:extLst>
          </p:nvPr>
        </p:nvGraphicFramePr>
        <p:xfrm>
          <a:off x="609600" y="1639885"/>
          <a:ext cx="7696200" cy="4876802"/>
        </p:xfrm>
        <a:graphic>
          <a:graphicData uri="http://schemas.openxmlformats.org/drawingml/2006/table">
            <a:tbl>
              <a:tblPr/>
              <a:tblGrid>
                <a:gridCol w="485448"/>
                <a:gridCol w="483160"/>
                <a:gridCol w="570173"/>
                <a:gridCol w="1209043"/>
                <a:gridCol w="1101421"/>
                <a:gridCol w="1428869"/>
                <a:gridCol w="1318956"/>
                <a:gridCol w="1099130"/>
              </a:tblGrid>
              <a:tr h="68255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b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c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2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97356363"/>
              </p:ext>
            </p:extLst>
          </p:nvPr>
        </p:nvGraphicFramePr>
        <p:xfrm>
          <a:off x="609600" y="1639885"/>
          <a:ext cx="1538781" cy="4876802"/>
        </p:xfrm>
        <a:graphic>
          <a:graphicData uri="http://schemas.openxmlformats.org/drawingml/2006/table">
            <a:tbl>
              <a:tblPr/>
              <a:tblGrid>
                <a:gridCol w="485448"/>
                <a:gridCol w="483160"/>
                <a:gridCol w="570173"/>
              </a:tblGrid>
              <a:tr h="68255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26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/>
              <a:t>From </a:t>
            </a:r>
            <a:r>
              <a:rPr lang="en-US" dirty="0" smtClean="0"/>
              <a:t>Switches </a:t>
            </a:r>
            <a:r>
              <a:rPr lang="en-US" dirty="0"/>
              <a:t>to </a:t>
            </a:r>
            <a:r>
              <a:rPr lang="en-US" dirty="0" smtClean="0"/>
              <a:t>Logic Gates </a:t>
            </a:r>
            <a:r>
              <a:rPr lang="en-US" dirty="0"/>
              <a:t>to Logic </a:t>
            </a:r>
            <a:r>
              <a:rPr lang="en-US" dirty="0" smtClean="0"/>
              <a:t>Circuits</a:t>
            </a:r>
            <a:endParaRPr lang="en-US" dirty="0"/>
          </a:p>
          <a:p>
            <a:r>
              <a:rPr lang="en-US" dirty="0"/>
              <a:t>Logic Gates</a:t>
            </a:r>
          </a:p>
          <a:p>
            <a:pPr lvl="1"/>
            <a:r>
              <a:rPr lang="en-US" dirty="0" smtClean="0"/>
              <a:t>From switches</a:t>
            </a:r>
            <a:endParaRPr lang="en-US" dirty="0"/>
          </a:p>
          <a:p>
            <a:pPr lvl="1"/>
            <a:r>
              <a:rPr lang="en-US" dirty="0"/>
              <a:t>Truth Tables</a:t>
            </a:r>
          </a:p>
          <a:p>
            <a:r>
              <a:rPr lang="en-US" dirty="0"/>
              <a:t>Logic  Circuits</a:t>
            </a:r>
          </a:p>
          <a:p>
            <a:pPr lvl="1"/>
            <a:r>
              <a:rPr lang="en-US" dirty="0" smtClean="0"/>
              <a:t>Identity </a:t>
            </a:r>
            <a:r>
              <a:rPr lang="en-US" dirty="0"/>
              <a:t>Laws</a:t>
            </a:r>
          </a:p>
          <a:p>
            <a:pPr lvl="1"/>
            <a:r>
              <a:rPr lang="en-US" dirty="0"/>
              <a:t>From Truth Tables to Circuits (Sum of Products)</a:t>
            </a:r>
          </a:p>
          <a:p>
            <a:r>
              <a:rPr lang="en-US" dirty="0"/>
              <a:t>Logic Circuit Minimization</a:t>
            </a:r>
          </a:p>
          <a:p>
            <a:pPr lvl="1"/>
            <a:r>
              <a:rPr lang="en-US" dirty="0"/>
              <a:t>Algebraic Manipulations</a:t>
            </a:r>
          </a:p>
          <a:p>
            <a:pPr lvl="1"/>
            <a:r>
              <a:rPr lang="en-US" dirty="0" smtClean="0"/>
              <a:t>Truth </a:t>
            </a:r>
            <a:r>
              <a:rPr lang="en-US" dirty="0"/>
              <a:t>Tables (</a:t>
            </a:r>
            <a:r>
              <a:rPr lang="en-US" dirty="0" err="1"/>
              <a:t>Karnaugh</a:t>
            </a:r>
            <a:r>
              <a:rPr lang="en-US" dirty="0"/>
              <a:t> Maps) </a:t>
            </a:r>
          </a:p>
          <a:p>
            <a:r>
              <a:rPr lang="en-US" dirty="0"/>
              <a:t>Transistors (electronic switch)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81200" y="3667125"/>
            <a:ext cx="409575" cy="752475"/>
          </a:xfrm>
          <a:prstGeom prst="rect">
            <a:avLst/>
          </a:prstGeom>
          <a:noFill/>
          <a:ln w="18360">
            <a:noFill/>
            <a:round/>
            <a:headEnd/>
            <a:tailEnd/>
          </a:ln>
          <a:effectLst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ln/>
        </p:spPr>
        <p:txBody>
          <a:bodyPr anchor="ctr" anchorCtr="0">
            <a:normAutofit fontScale="90000"/>
          </a:bodyPr>
          <a:lstStyle/>
          <a:p>
            <a:pPr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/>
              <a:t>A switch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4572000" y="838200"/>
            <a:ext cx="4184009" cy="1295400"/>
          </a:xfrm>
          <a:ln/>
        </p:spPr>
        <p:txBody>
          <a:bodyPr/>
          <a:lstStyle/>
          <a:p>
            <a:pPr marL="341277" indent="-341277">
              <a:buClr>
                <a:srgbClr val="FFFF66"/>
              </a:buClr>
              <a:buFont typeface="Arial" charset="0"/>
              <a:buChar char="•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</a:pPr>
            <a:r>
              <a:rPr lang="en-US" dirty="0"/>
              <a:t>Acts as a </a:t>
            </a:r>
            <a:r>
              <a:rPr lang="en-US" i="1" dirty="0"/>
              <a:t>conductor</a:t>
            </a:r>
            <a:r>
              <a:rPr lang="en-US" dirty="0"/>
              <a:t> or </a:t>
            </a:r>
            <a:r>
              <a:rPr lang="en-US" i="1" dirty="0" smtClean="0"/>
              <a:t>insulator</a:t>
            </a:r>
            <a:endParaRPr lang="en-US" dirty="0"/>
          </a:p>
        </p:txBody>
      </p:sp>
      <p:sp>
        <p:nvSpPr>
          <p:cNvPr id="5130" name="AutoShape 1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81200" y="4419600"/>
            <a:ext cx="228600" cy="228600"/>
          </a:xfrm>
          <a:prstGeom prst="downArrow">
            <a:avLst>
              <a:gd name="adj1" fmla="val 36481"/>
              <a:gd name="adj2" fmla="val 30505"/>
            </a:avLst>
          </a:prstGeom>
          <a:solidFill>
            <a:srgbClr val="FFFF00"/>
          </a:solidFill>
          <a:ln w="18360">
            <a:noFill/>
            <a:round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algn="l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4637687" y="2133600"/>
            <a:ext cx="4184009" cy="1244601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/>
          <a:p>
            <a:pPr marL="341277" indent="-341277" algn="l" rtl="0">
              <a:spcBef>
                <a:spcPct val="20000"/>
              </a:spcBef>
              <a:buClr>
                <a:srgbClr val="FFFF66"/>
              </a:buClr>
              <a:buSzPct val="80000"/>
              <a:buFont typeface="Arial" charset="0"/>
              <a:buChar char="•"/>
              <a:tabLst>
                <a:tab pos="911130" algn="l"/>
                <a:tab pos="1825435" algn="l"/>
                <a:tab pos="2739741" algn="l"/>
                <a:tab pos="3654046" algn="l"/>
                <a:tab pos="4568352" algn="l"/>
                <a:tab pos="5482657" algn="l"/>
                <a:tab pos="6396962" algn="l"/>
                <a:tab pos="7311267" algn="l"/>
                <a:tab pos="8225572" algn="l"/>
                <a:tab pos="9139877" algn="l"/>
                <a:tab pos="10054183" algn="l"/>
              </a:tabLst>
              <a:defRPr/>
            </a:pPr>
            <a:r>
              <a:rPr lang="en-US" sz="3200" dirty="0">
                <a:solidFill>
                  <a:prstClr val="white"/>
                </a:solidFill>
                <a:cs typeface="Arial" pitchFamily="34" charset="0"/>
              </a:rPr>
              <a:t>Can be used to build amazing things…</a:t>
            </a:r>
            <a:endParaRPr lang="en-US" sz="3200" dirty="0">
              <a:solidFill>
                <a:prstClr val="white"/>
              </a:solidFill>
              <a:cs typeface="Arial" pitchFamily="34" charset="0"/>
            </a:endParaRPr>
          </a:p>
        </p:txBody>
      </p:sp>
      <p:pic>
        <p:nvPicPr>
          <p:cNvPr id="1026" name="Picture 2" descr="http://static.politifact.com.s3.amazonaws.com/photos%2FLight_switch_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79" y="762000"/>
            <a:ext cx="2857500" cy="264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Litebulb"/>
          <p:cNvSpPr>
            <a:spLocks noEditPoints="1" noChangeArrowheads="1"/>
          </p:cNvSpPr>
          <p:nvPr/>
        </p:nvSpPr>
        <p:spPr bwMode="auto">
          <a:xfrm>
            <a:off x="3810000" y="3810000"/>
            <a:ext cx="1004888" cy="14716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533400" y="5038725"/>
            <a:ext cx="76200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24"/>
          <p:cNvSpPr>
            <a:spLocks noChangeArrowheads="1"/>
          </p:cNvSpPr>
          <p:nvPr/>
        </p:nvSpPr>
        <p:spPr bwMode="auto">
          <a:xfrm>
            <a:off x="1295400" y="4849813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2819400" y="5038725"/>
            <a:ext cx="76200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2438400" y="4849813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V="1">
            <a:off x="1685925" y="4419600"/>
            <a:ext cx="914400" cy="609600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pic>
        <p:nvPicPr>
          <p:cNvPr id="23" name="Picture 2" descr="C:\Users\hweather\AppData\Local\Microsoft\Windows\Temporary Internet Files\Content.IE5\568C2J3L\IMG_20111004_15523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496" y="3352800"/>
            <a:ext cx="38862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1694591" y="5040313"/>
            <a:ext cx="75247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V="1">
            <a:off x="1676400" y="5029200"/>
            <a:ext cx="752475" cy="0"/>
          </a:xfrm>
          <a:prstGeom prst="line">
            <a:avLst/>
          </a:prstGeom>
          <a:solidFill>
            <a:schemeClr val="bg1"/>
          </a:solidFill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42471" y="6172200"/>
            <a:ext cx="381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white"/>
                </a:solidFill>
              </a:rPr>
              <a:t>The Bombe used to break the German </a:t>
            </a:r>
          </a:p>
          <a:p>
            <a:pPr algn="l" rtl="0"/>
            <a:r>
              <a:rPr lang="en-US" dirty="0">
                <a:solidFill>
                  <a:prstClr val="white"/>
                </a:solidFill>
              </a:rPr>
              <a:t>Enigma machine during World War II</a:t>
            </a: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505200" y="3521076"/>
            <a:ext cx="1600200" cy="1127124"/>
            <a:chOff x="3505200" y="3521076"/>
            <a:chExt cx="1600200" cy="1127124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4312444" y="3521076"/>
              <a:ext cx="0" cy="28892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4572000" y="3597276"/>
              <a:ext cx="242888" cy="28892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3810000" y="3597276"/>
              <a:ext cx="228600" cy="27304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 flipV="1">
              <a:off x="3505200" y="3970338"/>
              <a:ext cx="304800" cy="144462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4800600" y="3870324"/>
              <a:ext cx="304800" cy="168276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3505200" y="4359276"/>
              <a:ext cx="304800" cy="18653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4814888" y="4359276"/>
              <a:ext cx="290512" cy="28892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15237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31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/>
              <a:t>Building Blocks: </a:t>
            </a:r>
            <a:r>
              <a:rPr lang="en-US" dirty="0" smtClean="0"/>
              <a:t>Switches to Logic Gates</a:t>
            </a:r>
            <a:endParaRPr lang="en-US" dirty="0"/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34013" y="1011238"/>
            <a:ext cx="3328987" cy="5054600"/>
          </a:xfrm>
        </p:spPr>
        <p:txBody>
          <a:bodyPr/>
          <a:lstStyle/>
          <a:p>
            <a:r>
              <a:rPr lang="en-US" dirty="0"/>
              <a:t>Either (OR)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Both (AND)</a:t>
            </a:r>
          </a:p>
          <a:p>
            <a:endParaRPr lang="en-US" dirty="0"/>
          </a:p>
        </p:txBody>
      </p:sp>
      <p:grpSp>
        <p:nvGrpSpPr>
          <p:cNvPr id="1212420" name="Group 4"/>
          <p:cNvGrpSpPr>
            <a:grpSpLocks/>
          </p:cNvGrpSpPr>
          <p:nvPr/>
        </p:nvGrpSpPr>
        <p:grpSpPr bwMode="auto">
          <a:xfrm>
            <a:off x="762000" y="2743200"/>
            <a:ext cx="3048000" cy="811213"/>
            <a:chOff x="384" y="1745"/>
            <a:chExt cx="1920" cy="511"/>
          </a:xfrm>
        </p:grpSpPr>
        <p:sp>
          <p:nvSpPr>
            <p:cNvPr id="1212421" name="Line 5"/>
            <p:cNvSpPr>
              <a:spLocks noChangeShapeType="1"/>
            </p:cNvSpPr>
            <p:nvPr/>
          </p:nvSpPr>
          <p:spPr bwMode="auto">
            <a:xfrm>
              <a:off x="38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22" name="Oval 6"/>
            <p:cNvSpPr>
              <a:spLocks noChangeArrowheads="1"/>
            </p:cNvSpPr>
            <p:nvPr/>
          </p:nvSpPr>
          <p:spPr bwMode="auto">
            <a:xfrm>
              <a:off x="86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23" name="Line 7"/>
            <p:cNvSpPr>
              <a:spLocks noChangeShapeType="1"/>
            </p:cNvSpPr>
            <p:nvPr/>
          </p:nvSpPr>
          <p:spPr bwMode="auto">
            <a:xfrm>
              <a:off x="182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24" name="Oval 8"/>
            <p:cNvSpPr>
              <a:spLocks noChangeArrowheads="1"/>
            </p:cNvSpPr>
            <p:nvPr/>
          </p:nvSpPr>
          <p:spPr bwMode="auto">
            <a:xfrm>
              <a:off x="158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25" name="Line 9"/>
            <p:cNvSpPr>
              <a:spLocks noChangeShapeType="1"/>
            </p:cNvSpPr>
            <p:nvPr/>
          </p:nvSpPr>
          <p:spPr bwMode="auto">
            <a:xfrm flipV="1">
              <a:off x="1110" y="1745"/>
              <a:ext cx="57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12426" name="Group 10"/>
          <p:cNvGrpSpPr>
            <a:grpSpLocks/>
          </p:cNvGrpSpPr>
          <p:nvPr/>
        </p:nvGrpSpPr>
        <p:grpSpPr bwMode="auto">
          <a:xfrm>
            <a:off x="762000" y="1600200"/>
            <a:ext cx="3048000" cy="811213"/>
            <a:chOff x="384" y="1745"/>
            <a:chExt cx="1920" cy="511"/>
          </a:xfrm>
        </p:grpSpPr>
        <p:sp>
          <p:nvSpPr>
            <p:cNvPr id="1212427" name="Line 11"/>
            <p:cNvSpPr>
              <a:spLocks noChangeShapeType="1"/>
            </p:cNvSpPr>
            <p:nvPr/>
          </p:nvSpPr>
          <p:spPr bwMode="auto">
            <a:xfrm>
              <a:off x="38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28" name="Oval 12"/>
            <p:cNvSpPr>
              <a:spLocks noChangeArrowheads="1"/>
            </p:cNvSpPr>
            <p:nvPr/>
          </p:nvSpPr>
          <p:spPr bwMode="auto">
            <a:xfrm>
              <a:off x="86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29" name="Line 13"/>
            <p:cNvSpPr>
              <a:spLocks noChangeShapeType="1"/>
            </p:cNvSpPr>
            <p:nvPr/>
          </p:nvSpPr>
          <p:spPr bwMode="auto">
            <a:xfrm>
              <a:off x="182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30" name="Oval 14"/>
            <p:cNvSpPr>
              <a:spLocks noChangeArrowheads="1"/>
            </p:cNvSpPr>
            <p:nvPr/>
          </p:nvSpPr>
          <p:spPr bwMode="auto">
            <a:xfrm>
              <a:off x="158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31" name="Line 15"/>
            <p:cNvSpPr>
              <a:spLocks noChangeShapeType="1"/>
            </p:cNvSpPr>
            <p:nvPr/>
          </p:nvSpPr>
          <p:spPr bwMode="auto">
            <a:xfrm flipV="1">
              <a:off x="1110" y="1745"/>
              <a:ext cx="57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12432" name="Group 16"/>
          <p:cNvGrpSpPr>
            <a:grpSpLocks/>
          </p:cNvGrpSpPr>
          <p:nvPr/>
        </p:nvGrpSpPr>
        <p:grpSpPr bwMode="auto">
          <a:xfrm>
            <a:off x="533400" y="5486400"/>
            <a:ext cx="3048000" cy="811213"/>
            <a:chOff x="384" y="1745"/>
            <a:chExt cx="1920" cy="511"/>
          </a:xfrm>
        </p:grpSpPr>
        <p:sp>
          <p:nvSpPr>
            <p:cNvPr id="1212433" name="Line 17"/>
            <p:cNvSpPr>
              <a:spLocks noChangeShapeType="1"/>
            </p:cNvSpPr>
            <p:nvPr/>
          </p:nvSpPr>
          <p:spPr bwMode="auto">
            <a:xfrm>
              <a:off x="38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34" name="Oval 18"/>
            <p:cNvSpPr>
              <a:spLocks noChangeArrowheads="1"/>
            </p:cNvSpPr>
            <p:nvPr/>
          </p:nvSpPr>
          <p:spPr bwMode="auto">
            <a:xfrm>
              <a:off x="86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35" name="Line 19"/>
            <p:cNvSpPr>
              <a:spLocks noChangeShapeType="1"/>
            </p:cNvSpPr>
            <p:nvPr/>
          </p:nvSpPr>
          <p:spPr bwMode="auto">
            <a:xfrm>
              <a:off x="182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36" name="Oval 20"/>
            <p:cNvSpPr>
              <a:spLocks noChangeArrowheads="1"/>
            </p:cNvSpPr>
            <p:nvPr/>
          </p:nvSpPr>
          <p:spPr bwMode="auto">
            <a:xfrm>
              <a:off x="158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37" name="Line 21"/>
            <p:cNvSpPr>
              <a:spLocks noChangeShapeType="1"/>
            </p:cNvSpPr>
            <p:nvPr/>
          </p:nvSpPr>
          <p:spPr bwMode="auto">
            <a:xfrm flipV="1">
              <a:off x="1110" y="1745"/>
              <a:ext cx="57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12438" name="Group 22"/>
          <p:cNvGrpSpPr>
            <a:grpSpLocks/>
          </p:cNvGrpSpPr>
          <p:nvPr/>
        </p:nvGrpSpPr>
        <p:grpSpPr bwMode="auto">
          <a:xfrm>
            <a:off x="533400" y="4419600"/>
            <a:ext cx="3048000" cy="811213"/>
            <a:chOff x="384" y="1745"/>
            <a:chExt cx="1920" cy="511"/>
          </a:xfrm>
        </p:grpSpPr>
        <p:sp>
          <p:nvSpPr>
            <p:cNvPr id="1212439" name="Line 23"/>
            <p:cNvSpPr>
              <a:spLocks noChangeShapeType="1"/>
            </p:cNvSpPr>
            <p:nvPr/>
          </p:nvSpPr>
          <p:spPr bwMode="auto">
            <a:xfrm>
              <a:off x="38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40" name="Oval 24"/>
            <p:cNvSpPr>
              <a:spLocks noChangeArrowheads="1"/>
            </p:cNvSpPr>
            <p:nvPr/>
          </p:nvSpPr>
          <p:spPr bwMode="auto">
            <a:xfrm>
              <a:off x="86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41" name="Line 25"/>
            <p:cNvSpPr>
              <a:spLocks noChangeShapeType="1"/>
            </p:cNvSpPr>
            <p:nvPr/>
          </p:nvSpPr>
          <p:spPr bwMode="auto">
            <a:xfrm>
              <a:off x="1824" y="2135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42" name="Oval 26"/>
            <p:cNvSpPr>
              <a:spLocks noChangeArrowheads="1"/>
            </p:cNvSpPr>
            <p:nvPr/>
          </p:nvSpPr>
          <p:spPr bwMode="auto">
            <a:xfrm>
              <a:off x="1584" y="2016"/>
              <a:ext cx="24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12443" name="Line 27"/>
            <p:cNvSpPr>
              <a:spLocks noChangeShapeType="1"/>
            </p:cNvSpPr>
            <p:nvPr/>
          </p:nvSpPr>
          <p:spPr bwMode="auto">
            <a:xfrm flipV="1">
              <a:off x="1110" y="1745"/>
              <a:ext cx="57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212444" name="Line 28"/>
          <p:cNvSpPr>
            <a:spLocks noChangeShapeType="1"/>
          </p:cNvSpPr>
          <p:nvPr/>
        </p:nvSpPr>
        <p:spPr bwMode="auto">
          <a:xfrm flipV="1">
            <a:off x="762000" y="1828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5" name="Text Box 29"/>
          <p:cNvSpPr txBox="1">
            <a:spLocks noChangeArrowheads="1"/>
          </p:cNvSpPr>
          <p:nvPr/>
        </p:nvSpPr>
        <p:spPr bwMode="auto">
          <a:xfrm>
            <a:off x="609600" y="1295400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 dirty="0">
                <a:solidFill>
                  <a:prstClr val="white"/>
                </a:solidFill>
              </a:rPr>
              <a:t>+</a:t>
            </a:r>
          </a:p>
        </p:txBody>
      </p:sp>
      <p:sp>
        <p:nvSpPr>
          <p:cNvPr id="1212446" name="Litebulb"/>
          <p:cNvSpPr>
            <a:spLocks noEditPoints="1" noChangeArrowheads="1"/>
          </p:cNvSpPr>
          <p:nvPr/>
        </p:nvSpPr>
        <p:spPr bwMode="auto">
          <a:xfrm>
            <a:off x="4038600" y="1219200"/>
            <a:ext cx="1004888" cy="14716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7" name="Line 31"/>
          <p:cNvSpPr>
            <a:spLocks noChangeShapeType="1"/>
          </p:cNvSpPr>
          <p:nvPr/>
        </p:nvSpPr>
        <p:spPr bwMode="auto">
          <a:xfrm>
            <a:off x="3810000" y="22098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8" name="Line 32"/>
          <p:cNvSpPr>
            <a:spLocks noChangeShapeType="1"/>
          </p:cNvSpPr>
          <p:nvPr/>
        </p:nvSpPr>
        <p:spPr bwMode="auto">
          <a:xfrm>
            <a:off x="3810000" y="35814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9" name="Line 33"/>
          <p:cNvSpPr>
            <a:spLocks noChangeShapeType="1"/>
          </p:cNvSpPr>
          <p:nvPr/>
        </p:nvSpPr>
        <p:spPr bwMode="auto">
          <a:xfrm flipV="1">
            <a:off x="4572000" y="2743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0" name="Line 34"/>
          <p:cNvSpPr>
            <a:spLocks noChangeShapeType="1"/>
          </p:cNvSpPr>
          <p:nvPr/>
        </p:nvSpPr>
        <p:spPr bwMode="auto">
          <a:xfrm flipH="1" flipV="1">
            <a:off x="4724400" y="2438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1" name="Text Box 35"/>
          <p:cNvSpPr txBox="1">
            <a:spLocks noChangeArrowheads="1"/>
          </p:cNvSpPr>
          <p:nvPr/>
        </p:nvSpPr>
        <p:spPr bwMode="auto">
          <a:xfrm>
            <a:off x="4953000" y="2133600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212452" name="Line 36"/>
          <p:cNvSpPr>
            <a:spLocks noChangeShapeType="1"/>
          </p:cNvSpPr>
          <p:nvPr/>
        </p:nvSpPr>
        <p:spPr bwMode="auto">
          <a:xfrm>
            <a:off x="3581400" y="5029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3" name="Line 37"/>
          <p:cNvSpPr>
            <a:spLocks noChangeShapeType="1"/>
          </p:cNvSpPr>
          <p:nvPr/>
        </p:nvSpPr>
        <p:spPr bwMode="auto">
          <a:xfrm>
            <a:off x="3581400" y="61055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4" name="Line 38"/>
          <p:cNvSpPr>
            <a:spLocks noChangeShapeType="1"/>
          </p:cNvSpPr>
          <p:nvPr/>
        </p:nvSpPr>
        <p:spPr bwMode="auto">
          <a:xfrm flipV="1">
            <a:off x="4343400" y="5257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5" name="Line 39"/>
          <p:cNvSpPr>
            <a:spLocks noChangeShapeType="1"/>
          </p:cNvSpPr>
          <p:nvPr/>
        </p:nvSpPr>
        <p:spPr bwMode="auto">
          <a:xfrm flipH="1">
            <a:off x="533400" y="53340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6" name="Line 40"/>
          <p:cNvSpPr>
            <a:spLocks noChangeShapeType="1"/>
          </p:cNvSpPr>
          <p:nvPr/>
        </p:nvSpPr>
        <p:spPr bwMode="auto">
          <a:xfrm flipH="1" flipV="1">
            <a:off x="533400" y="53340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7" name="Litebulb"/>
          <p:cNvSpPr>
            <a:spLocks noEditPoints="1" noChangeArrowheads="1"/>
          </p:cNvSpPr>
          <p:nvPr/>
        </p:nvSpPr>
        <p:spPr bwMode="auto">
          <a:xfrm>
            <a:off x="3810000" y="3810000"/>
            <a:ext cx="1004888" cy="14716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8" name="Line 42"/>
          <p:cNvSpPr>
            <a:spLocks noChangeShapeType="1"/>
          </p:cNvSpPr>
          <p:nvPr/>
        </p:nvSpPr>
        <p:spPr bwMode="auto">
          <a:xfrm flipH="1" flipV="1">
            <a:off x="4495800" y="50292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9" name="Text Box 43"/>
          <p:cNvSpPr txBox="1">
            <a:spLocks noChangeArrowheads="1"/>
          </p:cNvSpPr>
          <p:nvPr/>
        </p:nvSpPr>
        <p:spPr bwMode="auto">
          <a:xfrm>
            <a:off x="4724400" y="4724400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prstClr val="white"/>
                </a:solidFill>
              </a:rPr>
              <a:t>-</a:t>
            </a:r>
          </a:p>
        </p:txBody>
      </p:sp>
      <p:graphicFrame>
        <p:nvGraphicFramePr>
          <p:cNvPr id="4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143393"/>
              </p:ext>
            </p:extLst>
          </p:nvPr>
        </p:nvGraphicFramePr>
        <p:xfrm>
          <a:off x="5943600" y="2057400"/>
          <a:ext cx="1905000" cy="1676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Light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0600" y="17526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90600" y="2905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91056" y="458218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03112" y="56489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graphicFrame>
        <p:nvGraphicFramePr>
          <p:cNvPr id="52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9922218"/>
              </p:ext>
            </p:extLst>
          </p:nvPr>
        </p:nvGraphicFramePr>
        <p:xfrm>
          <a:off x="5943600" y="4724400"/>
          <a:ext cx="1905000" cy="1676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Light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5867400" y="1661081"/>
            <a:ext cx="123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white"/>
                </a:solidFill>
              </a:rPr>
              <a:t>Truth Table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" name="Text Box 29"/>
          <p:cNvSpPr txBox="1">
            <a:spLocks noChangeArrowheads="1"/>
          </p:cNvSpPr>
          <p:nvPr/>
        </p:nvSpPr>
        <p:spPr bwMode="auto">
          <a:xfrm>
            <a:off x="378502" y="4551334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prstClr val="white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98128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/>
              <a:t>Building Blocks: </a:t>
            </a:r>
            <a:r>
              <a:rPr lang="en-US" dirty="0" smtClean="0"/>
              <a:t>Switches to Logic Gates</a:t>
            </a:r>
            <a:endParaRPr lang="en-US" dirty="0"/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34013" y="1011238"/>
            <a:ext cx="3328987" cy="5054600"/>
          </a:xfrm>
        </p:spPr>
        <p:txBody>
          <a:bodyPr/>
          <a:lstStyle/>
          <a:p>
            <a:r>
              <a:rPr lang="en-US" dirty="0"/>
              <a:t>Either (OR)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Both (AND)</a:t>
            </a:r>
          </a:p>
          <a:p>
            <a:endParaRPr lang="en-US" dirty="0"/>
          </a:p>
        </p:txBody>
      </p:sp>
      <p:sp>
        <p:nvSpPr>
          <p:cNvPr id="1212421" name="Line 5"/>
          <p:cNvSpPr>
            <a:spLocks noChangeShapeType="1"/>
          </p:cNvSpPr>
          <p:nvPr/>
        </p:nvSpPr>
        <p:spPr bwMode="auto">
          <a:xfrm>
            <a:off x="762000" y="3362325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23" name="Line 7"/>
          <p:cNvSpPr>
            <a:spLocks noChangeShapeType="1"/>
          </p:cNvSpPr>
          <p:nvPr/>
        </p:nvSpPr>
        <p:spPr bwMode="auto">
          <a:xfrm>
            <a:off x="3200400" y="26908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27" name="Line 11"/>
          <p:cNvSpPr>
            <a:spLocks noChangeShapeType="1"/>
          </p:cNvSpPr>
          <p:nvPr/>
        </p:nvSpPr>
        <p:spPr bwMode="auto">
          <a:xfrm>
            <a:off x="762000" y="22193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3" name="Line 17"/>
          <p:cNvSpPr>
            <a:spLocks noChangeShapeType="1"/>
          </p:cNvSpPr>
          <p:nvPr/>
        </p:nvSpPr>
        <p:spPr bwMode="auto">
          <a:xfrm>
            <a:off x="533400" y="61055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5" name="Line 19"/>
          <p:cNvSpPr>
            <a:spLocks noChangeShapeType="1"/>
          </p:cNvSpPr>
          <p:nvPr/>
        </p:nvSpPr>
        <p:spPr bwMode="auto">
          <a:xfrm>
            <a:off x="2971800" y="5507779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9" name="Line 23"/>
          <p:cNvSpPr>
            <a:spLocks noChangeShapeType="1"/>
          </p:cNvSpPr>
          <p:nvPr/>
        </p:nvSpPr>
        <p:spPr bwMode="auto">
          <a:xfrm>
            <a:off x="533400" y="50387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6" name="Litebulb"/>
          <p:cNvSpPr>
            <a:spLocks noEditPoints="1" noChangeArrowheads="1"/>
          </p:cNvSpPr>
          <p:nvPr/>
        </p:nvSpPr>
        <p:spPr bwMode="auto">
          <a:xfrm>
            <a:off x="4038600" y="1219200"/>
            <a:ext cx="1004888" cy="14716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7" name="Line 31"/>
          <p:cNvSpPr>
            <a:spLocks noChangeShapeType="1"/>
          </p:cNvSpPr>
          <p:nvPr/>
        </p:nvSpPr>
        <p:spPr bwMode="auto">
          <a:xfrm>
            <a:off x="3810000" y="2690813"/>
            <a:ext cx="0" cy="890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8" name="Line 32"/>
          <p:cNvSpPr>
            <a:spLocks noChangeShapeType="1"/>
          </p:cNvSpPr>
          <p:nvPr/>
        </p:nvSpPr>
        <p:spPr bwMode="auto">
          <a:xfrm>
            <a:off x="3810000" y="35814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9" name="Line 33"/>
          <p:cNvSpPr>
            <a:spLocks noChangeShapeType="1"/>
          </p:cNvSpPr>
          <p:nvPr/>
        </p:nvSpPr>
        <p:spPr bwMode="auto">
          <a:xfrm flipV="1">
            <a:off x="4572000" y="2743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0" name="Line 34"/>
          <p:cNvSpPr>
            <a:spLocks noChangeShapeType="1"/>
          </p:cNvSpPr>
          <p:nvPr/>
        </p:nvSpPr>
        <p:spPr bwMode="auto">
          <a:xfrm flipH="1" flipV="1">
            <a:off x="4724400" y="2438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1" name="Text Box 35"/>
          <p:cNvSpPr txBox="1">
            <a:spLocks noChangeArrowheads="1"/>
          </p:cNvSpPr>
          <p:nvPr/>
        </p:nvSpPr>
        <p:spPr bwMode="auto">
          <a:xfrm>
            <a:off x="4953000" y="2133600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212453" name="Line 37"/>
          <p:cNvSpPr>
            <a:spLocks noChangeShapeType="1"/>
          </p:cNvSpPr>
          <p:nvPr/>
        </p:nvSpPr>
        <p:spPr bwMode="auto">
          <a:xfrm>
            <a:off x="3747540" y="6105525"/>
            <a:ext cx="5958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4" name="Line 38"/>
          <p:cNvSpPr>
            <a:spLocks noChangeShapeType="1"/>
          </p:cNvSpPr>
          <p:nvPr/>
        </p:nvSpPr>
        <p:spPr bwMode="auto">
          <a:xfrm flipV="1">
            <a:off x="4343400" y="5257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7" name="Litebulb"/>
          <p:cNvSpPr>
            <a:spLocks noEditPoints="1" noChangeArrowheads="1"/>
          </p:cNvSpPr>
          <p:nvPr/>
        </p:nvSpPr>
        <p:spPr bwMode="auto">
          <a:xfrm>
            <a:off x="3810000" y="3810000"/>
            <a:ext cx="1004888" cy="14716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8" name="Line 42"/>
          <p:cNvSpPr>
            <a:spLocks noChangeShapeType="1"/>
          </p:cNvSpPr>
          <p:nvPr/>
        </p:nvSpPr>
        <p:spPr bwMode="auto">
          <a:xfrm flipH="1" flipV="1">
            <a:off x="4495800" y="50292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9" name="Text Box 43"/>
          <p:cNvSpPr txBox="1">
            <a:spLocks noChangeArrowheads="1"/>
          </p:cNvSpPr>
          <p:nvPr/>
        </p:nvSpPr>
        <p:spPr bwMode="auto">
          <a:xfrm>
            <a:off x="4724400" y="4724400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58" name="AutoShape 30"/>
          <p:cNvSpPr>
            <a:spLocks noChangeArrowheads="1"/>
          </p:cNvSpPr>
          <p:nvPr/>
        </p:nvSpPr>
        <p:spPr bwMode="auto">
          <a:xfrm>
            <a:off x="1295400" y="4648200"/>
            <a:ext cx="1676400" cy="1770062"/>
          </a:xfrm>
          <a:prstGeom prst="flowChartDelay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AutoShape 15"/>
          <p:cNvSpPr>
            <a:spLocks noChangeArrowheads="1"/>
          </p:cNvSpPr>
          <p:nvPr/>
        </p:nvSpPr>
        <p:spPr bwMode="auto">
          <a:xfrm flipH="1">
            <a:off x="1295399" y="1930400"/>
            <a:ext cx="1904998" cy="1651000"/>
          </a:xfrm>
          <a:prstGeom prst="moon">
            <a:avLst>
              <a:gd name="adj" fmla="val 78771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90600" y="17526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90600" y="2905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91056" y="458218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03112" y="56489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64" name="Line 38"/>
          <p:cNvSpPr>
            <a:spLocks noChangeShapeType="1"/>
          </p:cNvSpPr>
          <p:nvPr/>
        </p:nvSpPr>
        <p:spPr bwMode="auto">
          <a:xfrm flipH="1" flipV="1">
            <a:off x="3747540" y="5507779"/>
            <a:ext cx="0" cy="59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6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91479"/>
              </p:ext>
            </p:extLst>
          </p:nvPr>
        </p:nvGraphicFramePr>
        <p:xfrm>
          <a:off x="5943600" y="2057400"/>
          <a:ext cx="1905000" cy="1676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Light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93213"/>
              </p:ext>
            </p:extLst>
          </p:nvPr>
        </p:nvGraphicFramePr>
        <p:xfrm>
          <a:off x="5943600" y="4724400"/>
          <a:ext cx="1905000" cy="1676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Light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OFF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5867400" y="1661081"/>
            <a:ext cx="123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white"/>
                </a:solidFill>
              </a:rPr>
              <a:t>Truth Table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10806" y="2438400"/>
            <a:ext cx="679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3200" dirty="0">
                <a:solidFill>
                  <a:prstClr val="white"/>
                </a:solidFill>
              </a:rPr>
              <a:t>OR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676400" y="5206425"/>
            <a:ext cx="939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3200" dirty="0">
                <a:solidFill>
                  <a:prstClr val="white"/>
                </a:solidFill>
              </a:rPr>
              <a:t>AND</a:t>
            </a:r>
            <a:endParaRPr lang="en-U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69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/>
              <a:t>Building Blocks: </a:t>
            </a:r>
            <a:r>
              <a:rPr lang="en-US" dirty="0" smtClean="0"/>
              <a:t>Switches to Logic Gates</a:t>
            </a:r>
            <a:endParaRPr lang="en-US" dirty="0"/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34013" y="1011238"/>
            <a:ext cx="3328987" cy="5054600"/>
          </a:xfrm>
        </p:spPr>
        <p:txBody>
          <a:bodyPr/>
          <a:lstStyle/>
          <a:p>
            <a:r>
              <a:rPr lang="en-US" dirty="0"/>
              <a:t>Either (OR)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Both (AND)</a:t>
            </a:r>
          </a:p>
          <a:p>
            <a:endParaRPr lang="en-US" dirty="0"/>
          </a:p>
        </p:txBody>
      </p:sp>
      <p:sp>
        <p:nvSpPr>
          <p:cNvPr id="1212421" name="Line 5"/>
          <p:cNvSpPr>
            <a:spLocks noChangeShapeType="1"/>
          </p:cNvSpPr>
          <p:nvPr/>
        </p:nvSpPr>
        <p:spPr bwMode="auto">
          <a:xfrm>
            <a:off x="762000" y="3362325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23" name="Line 7"/>
          <p:cNvSpPr>
            <a:spLocks noChangeShapeType="1"/>
          </p:cNvSpPr>
          <p:nvPr/>
        </p:nvSpPr>
        <p:spPr bwMode="auto">
          <a:xfrm>
            <a:off x="3200400" y="26908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27" name="Line 11"/>
          <p:cNvSpPr>
            <a:spLocks noChangeShapeType="1"/>
          </p:cNvSpPr>
          <p:nvPr/>
        </p:nvSpPr>
        <p:spPr bwMode="auto">
          <a:xfrm>
            <a:off x="762000" y="22193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3" name="Line 17"/>
          <p:cNvSpPr>
            <a:spLocks noChangeShapeType="1"/>
          </p:cNvSpPr>
          <p:nvPr/>
        </p:nvSpPr>
        <p:spPr bwMode="auto">
          <a:xfrm>
            <a:off x="533400" y="61055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5" name="Line 19"/>
          <p:cNvSpPr>
            <a:spLocks noChangeShapeType="1"/>
          </p:cNvSpPr>
          <p:nvPr/>
        </p:nvSpPr>
        <p:spPr bwMode="auto">
          <a:xfrm>
            <a:off x="2971800" y="5507779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9" name="Line 23"/>
          <p:cNvSpPr>
            <a:spLocks noChangeShapeType="1"/>
          </p:cNvSpPr>
          <p:nvPr/>
        </p:nvSpPr>
        <p:spPr bwMode="auto">
          <a:xfrm>
            <a:off x="533400" y="50387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6" name="Litebulb"/>
          <p:cNvSpPr>
            <a:spLocks noEditPoints="1" noChangeArrowheads="1"/>
          </p:cNvSpPr>
          <p:nvPr/>
        </p:nvSpPr>
        <p:spPr bwMode="auto">
          <a:xfrm>
            <a:off x="4038600" y="1219200"/>
            <a:ext cx="1004888" cy="14716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7" name="Line 31"/>
          <p:cNvSpPr>
            <a:spLocks noChangeShapeType="1"/>
          </p:cNvSpPr>
          <p:nvPr/>
        </p:nvSpPr>
        <p:spPr bwMode="auto">
          <a:xfrm>
            <a:off x="3810000" y="2690813"/>
            <a:ext cx="0" cy="890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8" name="Line 32"/>
          <p:cNvSpPr>
            <a:spLocks noChangeShapeType="1"/>
          </p:cNvSpPr>
          <p:nvPr/>
        </p:nvSpPr>
        <p:spPr bwMode="auto">
          <a:xfrm>
            <a:off x="3810000" y="35814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49" name="Line 33"/>
          <p:cNvSpPr>
            <a:spLocks noChangeShapeType="1"/>
          </p:cNvSpPr>
          <p:nvPr/>
        </p:nvSpPr>
        <p:spPr bwMode="auto">
          <a:xfrm flipV="1">
            <a:off x="4572000" y="2743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0" name="Line 34"/>
          <p:cNvSpPr>
            <a:spLocks noChangeShapeType="1"/>
          </p:cNvSpPr>
          <p:nvPr/>
        </p:nvSpPr>
        <p:spPr bwMode="auto">
          <a:xfrm flipH="1" flipV="1">
            <a:off x="4724400" y="2438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1" name="Text Box 35"/>
          <p:cNvSpPr txBox="1">
            <a:spLocks noChangeArrowheads="1"/>
          </p:cNvSpPr>
          <p:nvPr/>
        </p:nvSpPr>
        <p:spPr bwMode="auto">
          <a:xfrm>
            <a:off x="4953000" y="2133600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212453" name="Line 37"/>
          <p:cNvSpPr>
            <a:spLocks noChangeShapeType="1"/>
          </p:cNvSpPr>
          <p:nvPr/>
        </p:nvSpPr>
        <p:spPr bwMode="auto">
          <a:xfrm>
            <a:off x="3747540" y="6105525"/>
            <a:ext cx="5958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4" name="Line 38"/>
          <p:cNvSpPr>
            <a:spLocks noChangeShapeType="1"/>
          </p:cNvSpPr>
          <p:nvPr/>
        </p:nvSpPr>
        <p:spPr bwMode="auto">
          <a:xfrm flipV="1">
            <a:off x="4343400" y="5257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7" name="Litebulb"/>
          <p:cNvSpPr>
            <a:spLocks noEditPoints="1" noChangeArrowheads="1"/>
          </p:cNvSpPr>
          <p:nvPr/>
        </p:nvSpPr>
        <p:spPr bwMode="auto">
          <a:xfrm>
            <a:off x="3810000" y="3810000"/>
            <a:ext cx="1004888" cy="14716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8" name="Line 42"/>
          <p:cNvSpPr>
            <a:spLocks noChangeShapeType="1"/>
          </p:cNvSpPr>
          <p:nvPr/>
        </p:nvSpPr>
        <p:spPr bwMode="auto">
          <a:xfrm flipH="1" flipV="1">
            <a:off x="4495800" y="50292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59" name="Text Box 43"/>
          <p:cNvSpPr txBox="1">
            <a:spLocks noChangeArrowheads="1"/>
          </p:cNvSpPr>
          <p:nvPr/>
        </p:nvSpPr>
        <p:spPr bwMode="auto">
          <a:xfrm>
            <a:off x="4724400" y="4724400"/>
            <a:ext cx="381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lnSpc>
                <a:spcPct val="116000"/>
              </a:lnSpc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58" name="AutoShape 30"/>
          <p:cNvSpPr>
            <a:spLocks noChangeArrowheads="1"/>
          </p:cNvSpPr>
          <p:nvPr/>
        </p:nvSpPr>
        <p:spPr bwMode="auto">
          <a:xfrm>
            <a:off x="1295400" y="4648200"/>
            <a:ext cx="1676400" cy="1770062"/>
          </a:xfrm>
          <a:prstGeom prst="flowChartDelay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AutoShape 15"/>
          <p:cNvSpPr>
            <a:spLocks noChangeArrowheads="1"/>
          </p:cNvSpPr>
          <p:nvPr/>
        </p:nvSpPr>
        <p:spPr bwMode="auto">
          <a:xfrm flipH="1">
            <a:off x="1295399" y="1930400"/>
            <a:ext cx="1904998" cy="1651000"/>
          </a:xfrm>
          <a:prstGeom prst="moon">
            <a:avLst>
              <a:gd name="adj" fmla="val 78771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90600" y="17526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90600" y="2905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91056" y="458218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03112" y="56489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64" name="Line 38"/>
          <p:cNvSpPr>
            <a:spLocks noChangeShapeType="1"/>
          </p:cNvSpPr>
          <p:nvPr/>
        </p:nvSpPr>
        <p:spPr bwMode="auto">
          <a:xfrm flipH="1" flipV="1">
            <a:off x="3747540" y="5507779"/>
            <a:ext cx="0" cy="59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6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202774"/>
              </p:ext>
            </p:extLst>
          </p:nvPr>
        </p:nvGraphicFramePr>
        <p:xfrm>
          <a:off x="5943600" y="2057400"/>
          <a:ext cx="1905000" cy="1676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Light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041309"/>
              </p:ext>
            </p:extLst>
          </p:nvPr>
        </p:nvGraphicFramePr>
        <p:xfrm>
          <a:off x="5943600" y="4724400"/>
          <a:ext cx="1905000" cy="1676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Light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62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Helvetic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867400" y="1661081"/>
            <a:ext cx="123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white"/>
                </a:solidFill>
              </a:rPr>
              <a:t>Truth Table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77200" y="2438400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white"/>
                </a:solidFill>
              </a:rPr>
              <a:t>0 = OFF</a:t>
            </a:r>
          </a:p>
          <a:p>
            <a:pPr algn="l" rtl="0"/>
            <a:r>
              <a:rPr lang="en-US" dirty="0">
                <a:solidFill>
                  <a:prstClr val="white"/>
                </a:solidFill>
              </a:rPr>
              <a:t>1 = ON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10806" y="2438400"/>
            <a:ext cx="679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3200" dirty="0">
                <a:solidFill>
                  <a:prstClr val="white"/>
                </a:solidFill>
              </a:rPr>
              <a:t>OR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76400" y="5206425"/>
            <a:ext cx="939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3200" dirty="0">
                <a:solidFill>
                  <a:prstClr val="white"/>
                </a:solidFill>
              </a:rPr>
              <a:t>AND</a:t>
            </a:r>
            <a:endParaRPr lang="en-U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2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/>
              <a:t>Building Blocks: </a:t>
            </a:r>
            <a:r>
              <a:rPr lang="en-US" dirty="0" smtClean="0"/>
              <a:t>Switches to Logic Gates</a:t>
            </a:r>
            <a:endParaRPr lang="en-US" dirty="0"/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799" y="4525962"/>
            <a:ext cx="4648201" cy="210343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Did you know?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George Boole </a:t>
            </a:r>
            <a:r>
              <a:rPr lang="en-US" sz="2400" dirty="0"/>
              <a:t>Inventor of the idea of logic gates. He was born in Lincoln, England and he was the son of a shoemaker in a low class family. </a:t>
            </a:r>
          </a:p>
          <a:p>
            <a:endParaRPr lang="en-US" dirty="0"/>
          </a:p>
        </p:txBody>
      </p:sp>
      <p:sp>
        <p:nvSpPr>
          <p:cNvPr id="1212421" name="Line 5"/>
          <p:cNvSpPr>
            <a:spLocks noChangeShapeType="1"/>
          </p:cNvSpPr>
          <p:nvPr/>
        </p:nvSpPr>
        <p:spPr bwMode="auto">
          <a:xfrm>
            <a:off x="762000" y="3362325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23" name="Line 7"/>
          <p:cNvSpPr>
            <a:spLocks noChangeShapeType="1"/>
          </p:cNvSpPr>
          <p:nvPr/>
        </p:nvSpPr>
        <p:spPr bwMode="auto">
          <a:xfrm>
            <a:off x="3200400" y="26908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27" name="Line 11"/>
          <p:cNvSpPr>
            <a:spLocks noChangeShapeType="1"/>
          </p:cNvSpPr>
          <p:nvPr/>
        </p:nvSpPr>
        <p:spPr bwMode="auto">
          <a:xfrm>
            <a:off x="762000" y="22193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3" name="Line 17"/>
          <p:cNvSpPr>
            <a:spLocks noChangeShapeType="1"/>
          </p:cNvSpPr>
          <p:nvPr/>
        </p:nvSpPr>
        <p:spPr bwMode="auto">
          <a:xfrm>
            <a:off x="533400" y="61055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5" name="Line 19"/>
          <p:cNvSpPr>
            <a:spLocks noChangeShapeType="1"/>
          </p:cNvSpPr>
          <p:nvPr/>
        </p:nvSpPr>
        <p:spPr bwMode="auto">
          <a:xfrm>
            <a:off x="2971800" y="5507779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12439" name="Line 23"/>
          <p:cNvSpPr>
            <a:spLocks noChangeShapeType="1"/>
          </p:cNvSpPr>
          <p:nvPr/>
        </p:nvSpPr>
        <p:spPr bwMode="auto">
          <a:xfrm>
            <a:off x="533400" y="5038725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AutoShape 30"/>
          <p:cNvSpPr>
            <a:spLocks noChangeArrowheads="1"/>
          </p:cNvSpPr>
          <p:nvPr/>
        </p:nvSpPr>
        <p:spPr bwMode="auto">
          <a:xfrm>
            <a:off x="1295400" y="4648200"/>
            <a:ext cx="1676400" cy="1770062"/>
          </a:xfrm>
          <a:prstGeom prst="flowChartDelay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AutoShape 15"/>
          <p:cNvSpPr>
            <a:spLocks noChangeArrowheads="1"/>
          </p:cNvSpPr>
          <p:nvPr/>
        </p:nvSpPr>
        <p:spPr bwMode="auto">
          <a:xfrm flipH="1">
            <a:off x="1295399" y="1930400"/>
            <a:ext cx="1904998" cy="1651000"/>
          </a:xfrm>
          <a:prstGeom prst="moon">
            <a:avLst>
              <a:gd name="adj" fmla="val 78771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90600" y="17526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90600" y="2905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91056" y="458218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A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03112" y="56489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8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10806" y="2438400"/>
            <a:ext cx="679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3200" dirty="0">
                <a:solidFill>
                  <a:prstClr val="white"/>
                </a:solidFill>
              </a:rPr>
              <a:t>OR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76400" y="5206425"/>
            <a:ext cx="939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3200" dirty="0">
                <a:solidFill>
                  <a:prstClr val="white"/>
                </a:solidFill>
              </a:rPr>
              <a:t>AND</a:t>
            </a:r>
            <a:endParaRPr lang="en-U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7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(two symbols: true and false) is the basis of Logic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3410">
      <a:dk1>
        <a:sysClr val="windowText" lastClr="000000"/>
      </a:dk1>
      <a:lt1>
        <a:sysClr val="window" lastClr="FFFFFF"/>
      </a:lt1>
      <a:dk2>
        <a:srgbClr val="000000"/>
      </a:dk2>
      <a:lt2>
        <a:srgbClr val="D8D8D8"/>
      </a:lt2>
      <a:accent1>
        <a:srgbClr val="FFFF00"/>
      </a:accent1>
      <a:accent2>
        <a:srgbClr val="FF0000"/>
      </a:accent2>
      <a:accent3>
        <a:srgbClr val="7030A0"/>
      </a:accent3>
      <a:accent4>
        <a:srgbClr val="0070C0"/>
      </a:accent4>
      <a:accent5>
        <a:srgbClr val="00B0F0"/>
      </a:accent5>
      <a:accent6>
        <a:srgbClr val="FFC000"/>
      </a:accent6>
      <a:hlink>
        <a:srgbClr val="6565FF"/>
      </a:hlink>
      <a:folHlink>
        <a:srgbClr val="A2A2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1706</Words>
  <Application>Microsoft Office PowerPoint</Application>
  <PresentationFormat>On-screen Show (4:3)</PresentationFormat>
  <Paragraphs>740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1_Office Theme</vt:lpstr>
      <vt:lpstr>PowerPoint Presentation</vt:lpstr>
      <vt:lpstr>Gates and Logic: Logic Gates and Logic Circuits</vt:lpstr>
      <vt:lpstr>Goals for Today</vt:lpstr>
      <vt:lpstr>A switch</vt:lpstr>
      <vt:lpstr>Basic Building Blocks: Switches to Logic Gates</vt:lpstr>
      <vt:lpstr>Basic Building Blocks: Switches to Logic Gates</vt:lpstr>
      <vt:lpstr>Basic Building Blocks: Switches to Logic Gates</vt:lpstr>
      <vt:lpstr>Basic Building Blocks: Switches to Logic Gates</vt:lpstr>
      <vt:lpstr>Takeaway</vt:lpstr>
      <vt:lpstr>Building Functions: Logic Gates</vt:lpstr>
      <vt:lpstr>Building Functions: Logic Gates</vt:lpstr>
      <vt:lpstr>Building Functions: Logic Gates</vt:lpstr>
      <vt:lpstr>Activity#1.A: Logic Gates</vt:lpstr>
      <vt:lpstr>Activity#1: Logic Gates</vt:lpstr>
      <vt:lpstr>Goals for Today</vt:lpstr>
      <vt:lpstr>Logic Gates</vt:lpstr>
      <vt:lpstr>Logic Gates</vt:lpstr>
      <vt:lpstr>Logic Equations</vt:lpstr>
      <vt:lpstr>Logic Equations</vt:lpstr>
      <vt:lpstr>Logic Manipulation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</cp:revision>
  <dcterms:created xsi:type="dcterms:W3CDTF">2020-02-16T14:51:01Z</dcterms:created>
  <dcterms:modified xsi:type="dcterms:W3CDTF">2020-02-16T14:55:35Z</dcterms:modified>
</cp:coreProperties>
</file>