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3" r:id="rId8"/>
    <p:sldId id="268" r:id="rId9"/>
    <p:sldId id="269" r:id="rId10"/>
    <p:sldId id="264" r:id="rId11"/>
    <p:sldId id="270" r:id="rId12"/>
    <p:sldId id="271" r:id="rId13"/>
    <p:sldId id="266"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1" d="100"/>
          <a:sy n="71" d="100"/>
        </p:scale>
        <p:origin x="-396"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2D809-D176-47E9-8CD9-2BEC36D5A3C2}" type="datetimeFigureOut">
              <a:rPr lang="en-GB" smtClean="0"/>
              <a:t>12/02/2020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E253A-D8F9-414D-86FA-3D642F2086FE}" type="slidenum">
              <a:rPr lang="en-GB" smtClean="0"/>
              <a:t>‹#›</a:t>
            </a:fld>
            <a:endParaRPr lang="en-GB"/>
          </a:p>
        </p:txBody>
      </p:sp>
    </p:spTree>
    <p:extLst>
      <p:ext uri="{BB962C8B-B14F-4D97-AF65-F5344CB8AC3E}">
        <p14:creationId xmlns:p14="http://schemas.microsoft.com/office/powerpoint/2010/main" val="66901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After discussing what we’ll be talking about today, on 2 screens, show examples of both good design and bad design.  </a:t>
            </a:r>
          </a:p>
          <a:p>
            <a:r>
              <a:rPr lang="en-US" smtClean="0"/>
              <a:t>Bad design=show webpagesthatsuck.com, http://www.webpagesthatsuck.com/wpts1/, http://www.ty.com, http://www.cuttingedgebankcard.com/, http://www.daltonmailingservice.com/</a:t>
            </a:r>
          </a:p>
          <a:p>
            <a:r>
              <a:rPr lang="en-US" smtClean="0"/>
              <a:t>Good design = show coolhomepages.com, kinkos, gap, disney, https://itss.stanford.edu/organization/clientsupport/dtl/training/who.html</a:t>
            </a:r>
          </a:p>
          <a:p>
            <a:r>
              <a:rPr lang="en-US" smtClean="0"/>
              <a:t>http://coursework.stanford.edu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Biggest mistake in web design is to build a site for the designer, not the user.</a:t>
            </a:r>
          </a:p>
          <a:p>
            <a:r>
              <a:rPr lang="en-US" smtClean="0"/>
              <a:t>Users expect sites to be flawless.</a:t>
            </a:r>
          </a:p>
          <a:p>
            <a:r>
              <a:rPr lang="en-US" smtClean="0"/>
              <a:t>Looks matter.  Site should be pleasing to the eye.  Site should evoke trust and value.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Biggest mistake in web design is to build a site for the designer, not the user.</a:t>
            </a:r>
          </a:p>
          <a:p>
            <a:r>
              <a:rPr lang="en-US" smtClean="0"/>
              <a:t>Users expect sites to be flawless.</a:t>
            </a:r>
          </a:p>
          <a:p>
            <a:r>
              <a:rPr lang="en-US" smtClean="0"/>
              <a:t>Looks matter.  Site should be pleasing to the eye.  Site should evoke trust and value.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D781D-5CC5-4320-B1B0-980AC89BC757}"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31267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D781D-5CC5-4320-B1B0-980AC89BC757}"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51958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D781D-5CC5-4320-B1B0-980AC89BC757}"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199232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D781D-5CC5-4320-B1B0-980AC89BC757}"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188153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D781D-5CC5-4320-B1B0-980AC89BC757}"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109136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D781D-5CC5-4320-B1B0-980AC89BC757}"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376618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D781D-5CC5-4320-B1B0-980AC89BC757}"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196380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D781D-5CC5-4320-B1B0-980AC89BC757}"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357456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D781D-5CC5-4320-B1B0-980AC89BC757}"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370500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D781D-5CC5-4320-B1B0-980AC89BC757}"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300592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D781D-5CC5-4320-B1B0-980AC89BC757}"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A98B44-E944-4C04-9DE1-C0A00D19C379}" type="slidenum">
              <a:rPr lang="en-US" smtClean="0"/>
              <a:t>‹#›</a:t>
            </a:fld>
            <a:endParaRPr lang="en-US"/>
          </a:p>
        </p:txBody>
      </p:sp>
    </p:spTree>
    <p:extLst>
      <p:ext uri="{BB962C8B-B14F-4D97-AF65-F5344CB8AC3E}">
        <p14:creationId xmlns:p14="http://schemas.microsoft.com/office/powerpoint/2010/main" val="205918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D781D-5CC5-4320-B1B0-980AC89BC757}" type="datetimeFigureOut">
              <a:rPr lang="en-US" smtClean="0"/>
              <a:t>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98B44-E944-4C04-9DE1-C0A00D19C379}" type="slidenum">
              <a:rPr lang="en-US" smtClean="0"/>
              <a:t>‹#›</a:t>
            </a:fld>
            <a:endParaRPr lang="en-US"/>
          </a:p>
        </p:txBody>
      </p:sp>
    </p:spTree>
    <p:extLst>
      <p:ext uri="{BB962C8B-B14F-4D97-AF65-F5344CB8AC3E}">
        <p14:creationId xmlns:p14="http://schemas.microsoft.com/office/powerpoint/2010/main" val="286477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File_sharing" TargetMode="External"/><Relationship Id="rId3" Type="http://schemas.openxmlformats.org/officeDocument/2006/relationships/hyperlink" Target="https://en.wikipedia.org/wiki/Hypertext" TargetMode="External"/><Relationship Id="rId7" Type="http://schemas.openxmlformats.org/officeDocument/2006/relationships/hyperlink" Target="https://en.wikipedia.org/wiki/Voice_over_IP" TargetMode="External"/><Relationship Id="rId2" Type="http://schemas.openxmlformats.org/officeDocument/2006/relationships/hyperlink" Target="https://en.wikipedia.org/wiki/Computer_network" TargetMode="External"/><Relationship Id="rId1" Type="http://schemas.openxmlformats.org/officeDocument/2006/relationships/slideLayout" Target="../slideLayouts/slideLayout2.xml"/><Relationship Id="rId6" Type="http://schemas.openxmlformats.org/officeDocument/2006/relationships/hyperlink" Target="https://en.wikipedia.org/wiki/Email" TargetMode="External"/><Relationship Id="rId5" Type="http://schemas.openxmlformats.org/officeDocument/2006/relationships/hyperlink" Target="https://en.wikipedia.org/wiki/World_Wide_Web" TargetMode="External"/><Relationship Id="rId4" Type="http://schemas.openxmlformats.org/officeDocument/2006/relationships/hyperlink" Target="https://en.wikipedia.org/wiki/Web_applic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php.ne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Web Design and Programming</a:t>
            </a:r>
          </a:p>
        </p:txBody>
      </p:sp>
      <p:sp>
        <p:nvSpPr>
          <p:cNvPr id="3" name="Subtitle 2"/>
          <p:cNvSpPr>
            <a:spLocks noGrp="1"/>
          </p:cNvSpPr>
          <p:nvPr>
            <p:ph type="subTitle" idx="1"/>
          </p:nvPr>
        </p:nvSpPr>
        <p:spPr/>
        <p:txBody>
          <a:bodyPr/>
          <a:lstStyle/>
          <a:p>
            <a:r>
              <a:rPr lang="en-US" smtClean="0"/>
              <a:t>2019-2020</a:t>
            </a:r>
            <a:endParaRPr lang="en-US" dirty="0" smtClean="0"/>
          </a:p>
          <a:p>
            <a:r>
              <a:rPr lang="en-US" dirty="0" smtClean="0"/>
              <a:t>First Semester</a:t>
            </a:r>
            <a:endParaRPr lang="en-US" dirty="0"/>
          </a:p>
        </p:txBody>
      </p:sp>
    </p:spTree>
    <p:extLst>
      <p:ext uri="{BB962C8B-B14F-4D97-AF65-F5344CB8AC3E}">
        <p14:creationId xmlns:p14="http://schemas.microsoft.com/office/powerpoint/2010/main" val="3091088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42924"/>
            <a:ext cx="10515600" cy="4778375"/>
          </a:xfrm>
        </p:spPr>
        <p:txBody>
          <a:bodyPr>
            <a:normAutofit/>
          </a:bodyPr>
          <a:lstStyle/>
          <a:p>
            <a:pPr marL="0" indent="0">
              <a:buNone/>
            </a:pPr>
            <a:r>
              <a:rPr lang="en-US" dirty="0" smtClean="0"/>
              <a:t>Example    http</a:t>
            </a:r>
            <a:r>
              <a:rPr lang="en-US" dirty="0"/>
              <a:t>://www.icci.org/studies/ips.html .</a:t>
            </a:r>
          </a:p>
          <a:p>
            <a:r>
              <a:rPr lang="en-US" dirty="0"/>
              <a:t>1. Protocol: http. </a:t>
            </a:r>
          </a:p>
          <a:p>
            <a:r>
              <a:rPr lang="en-US" dirty="0"/>
              <a:t>2. Host computer name: www.   </a:t>
            </a:r>
          </a:p>
          <a:p>
            <a:r>
              <a:rPr lang="en-US" dirty="0"/>
              <a:t>3. Second-level domain name: </a:t>
            </a:r>
            <a:r>
              <a:rPr lang="en-US" dirty="0" err="1"/>
              <a:t>icci</a:t>
            </a:r>
            <a:r>
              <a:rPr lang="en-US" dirty="0"/>
              <a:t>. </a:t>
            </a:r>
          </a:p>
          <a:p>
            <a:r>
              <a:rPr lang="en-US" dirty="0"/>
              <a:t>4. Top-level domain name: org.   </a:t>
            </a:r>
          </a:p>
          <a:p>
            <a:r>
              <a:rPr lang="en-US" dirty="0"/>
              <a:t>5. Directory name: studies.  </a:t>
            </a:r>
          </a:p>
          <a:p>
            <a:r>
              <a:rPr lang="en-US" dirty="0"/>
              <a:t>6. File name: ips.html.  http://www.icci.org/studies/ips.html . </a:t>
            </a:r>
          </a:p>
          <a:p>
            <a:endParaRPr lang="en-US" dirty="0"/>
          </a:p>
        </p:txBody>
      </p:sp>
    </p:spTree>
    <p:extLst>
      <p:ext uri="{BB962C8B-B14F-4D97-AF65-F5344CB8AC3E}">
        <p14:creationId xmlns:p14="http://schemas.microsoft.com/office/powerpoint/2010/main" val="366943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59" y="473343"/>
            <a:ext cx="10515600" cy="5502454"/>
          </a:xfrm>
        </p:spPr>
        <p:txBody>
          <a:bodyPr/>
          <a:lstStyle/>
          <a:p>
            <a:pPr marL="0" indent="0">
              <a:buNone/>
            </a:pPr>
            <a:r>
              <a:rPr lang="en-US" dirty="0" smtClean="0"/>
              <a:t>   Several </a:t>
            </a:r>
            <a:r>
              <a:rPr lang="en-US" dirty="0"/>
              <a:t>Top-level domain are common</a:t>
            </a:r>
            <a:r>
              <a:rPr lang="en-US" dirty="0" smtClean="0"/>
              <a:t>:</a:t>
            </a:r>
          </a:p>
          <a:p>
            <a:pPr marL="0" indent="0">
              <a:buNone/>
            </a:pPr>
            <a:endParaRPr lang="en-US" dirty="0"/>
          </a:p>
          <a:p>
            <a:r>
              <a:rPr lang="en-US" dirty="0"/>
              <a:t> com: commercial enterprise.   </a:t>
            </a:r>
            <a:r>
              <a:rPr lang="ar-SA" dirty="0"/>
              <a:t>شركات</a:t>
            </a:r>
            <a:endParaRPr lang="en-US" dirty="0"/>
          </a:p>
          <a:p>
            <a:r>
              <a:rPr lang="en-US" dirty="0"/>
              <a:t> </a:t>
            </a:r>
            <a:r>
              <a:rPr lang="en-US" dirty="0" err="1"/>
              <a:t>edu</a:t>
            </a:r>
            <a:r>
              <a:rPr lang="en-US" dirty="0"/>
              <a:t>: educational institution.  </a:t>
            </a:r>
            <a:r>
              <a:rPr lang="ar-SA" dirty="0"/>
              <a:t>للمؤسسات التعليمية </a:t>
            </a:r>
            <a:endParaRPr lang="en-US" dirty="0"/>
          </a:p>
          <a:p>
            <a:r>
              <a:rPr lang="en-US" dirty="0"/>
              <a:t> </a:t>
            </a:r>
            <a:r>
              <a:rPr lang="en-US" dirty="0" err="1"/>
              <a:t>gov</a:t>
            </a:r>
            <a:r>
              <a:rPr lang="en-US" dirty="0"/>
              <a:t>: government entity.  </a:t>
            </a:r>
            <a:r>
              <a:rPr lang="ar-SA" dirty="0"/>
              <a:t>للمؤسسات الحكومية</a:t>
            </a:r>
            <a:r>
              <a:rPr lang="en-US" dirty="0"/>
              <a:t>  </a:t>
            </a:r>
          </a:p>
          <a:p>
            <a:r>
              <a:rPr lang="en-US" dirty="0"/>
              <a:t> mil: military entity. </a:t>
            </a:r>
            <a:r>
              <a:rPr lang="ar-SA" dirty="0"/>
              <a:t>للمواقع العسكرية</a:t>
            </a:r>
            <a:r>
              <a:rPr lang="en-US" dirty="0"/>
              <a:t>  </a:t>
            </a:r>
          </a:p>
          <a:p>
            <a:r>
              <a:rPr lang="en-US" dirty="0"/>
              <a:t> net: network access provider.  </a:t>
            </a:r>
            <a:r>
              <a:rPr lang="ar-SA" dirty="0"/>
              <a:t>للمواقع ذات النشاط الخاص </a:t>
            </a:r>
            <a:endParaRPr lang="en-US" dirty="0"/>
          </a:p>
          <a:p>
            <a:r>
              <a:rPr lang="en-US" dirty="0"/>
              <a:t> org: usually nonprofit organizations </a:t>
            </a:r>
            <a:r>
              <a:rPr lang="ar-SA" dirty="0"/>
              <a:t>منظمة رسمية غير حكومية</a:t>
            </a:r>
            <a:endParaRPr lang="en-US" dirty="0"/>
          </a:p>
          <a:p>
            <a:r>
              <a:rPr lang="en-US" dirty="0"/>
              <a:t> biz: Businesses  </a:t>
            </a:r>
            <a:r>
              <a:rPr lang="ar-SA" dirty="0"/>
              <a:t>مواقع الاعمال التجارية</a:t>
            </a:r>
            <a:endParaRPr lang="en-US" dirty="0"/>
          </a:p>
          <a:p>
            <a:r>
              <a:rPr lang="en-US" dirty="0"/>
              <a:t> pro: Professionals, such as doctors and attorneys </a:t>
            </a:r>
          </a:p>
        </p:txBody>
      </p:sp>
    </p:spTree>
    <p:extLst>
      <p:ext uri="{BB962C8B-B14F-4D97-AF65-F5344CB8AC3E}">
        <p14:creationId xmlns:p14="http://schemas.microsoft.com/office/powerpoint/2010/main" val="2841020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01" y="280159"/>
            <a:ext cx="10515600" cy="5631243"/>
          </a:xfrm>
        </p:spPr>
        <p:txBody>
          <a:bodyPr>
            <a:normAutofit fontScale="70000" lnSpcReduction="20000"/>
          </a:bodyPr>
          <a:lstStyle/>
          <a:p>
            <a:r>
              <a:rPr lang="en-US" b="1" u="sng" dirty="0"/>
              <a:t>Internet Service Provider (ISP):</a:t>
            </a:r>
            <a:endParaRPr lang="en-US" dirty="0"/>
          </a:p>
          <a:p>
            <a:r>
              <a:rPr lang="en-US" dirty="0"/>
              <a:t>Is an organization that provides individuals and other companies’ access to the Internet and other related services such as e-mail.</a:t>
            </a:r>
          </a:p>
          <a:p>
            <a:r>
              <a:rPr lang="en-US" b="1" u="sng" dirty="0"/>
              <a:t>Hyper Text Transfer Protocol (HTTP)</a:t>
            </a:r>
            <a:endParaRPr lang="en-US" dirty="0"/>
          </a:p>
          <a:p>
            <a:r>
              <a:rPr lang="en-US" dirty="0"/>
              <a:t>The Hypertext Transfer Protocol (HTTP) is an application-level protocol for distributed, collaborative, hypermedia information systems</a:t>
            </a:r>
          </a:p>
          <a:p>
            <a:r>
              <a:rPr lang="ar-SA" dirty="0"/>
              <a:t> </a:t>
            </a:r>
            <a:endParaRPr lang="en-US" dirty="0"/>
          </a:p>
          <a:p>
            <a:r>
              <a:rPr lang="en-US" b="1" dirty="0"/>
              <a:t>Client-side</a:t>
            </a:r>
            <a:r>
              <a:rPr lang="en-US" dirty="0"/>
              <a:t>:</a:t>
            </a:r>
          </a:p>
          <a:p>
            <a:pPr lvl="0"/>
            <a:r>
              <a:rPr lang="en-US" dirty="0"/>
              <a:t>HTML / XHTML (Extensible </a:t>
            </a:r>
            <a:r>
              <a:rPr lang="en-US" dirty="0" err="1"/>
              <a:t>HyperText</a:t>
            </a:r>
            <a:r>
              <a:rPr lang="en-US" dirty="0"/>
              <a:t> Markup Language) </a:t>
            </a:r>
          </a:p>
          <a:p>
            <a:pPr lvl="0"/>
            <a:r>
              <a:rPr lang="en-US" dirty="0"/>
              <a:t>JavaScript / VBScript (client-side scripting).</a:t>
            </a:r>
          </a:p>
          <a:p>
            <a:pPr lvl="0"/>
            <a:r>
              <a:rPr lang="en-US" dirty="0"/>
              <a:t>Applets / ActiveX </a:t>
            </a:r>
            <a:r>
              <a:rPr lang="en-US" dirty="0" smtClean="0"/>
              <a:t>controls</a:t>
            </a:r>
          </a:p>
          <a:p>
            <a:r>
              <a:rPr lang="en-US" b="1" dirty="0"/>
              <a:t>Server-side:</a:t>
            </a:r>
            <a:endParaRPr lang="en-US" dirty="0"/>
          </a:p>
          <a:p>
            <a:pPr lvl="0"/>
            <a:r>
              <a:rPr lang="en-US" dirty="0"/>
              <a:t>JSP (Java Server Pages) </a:t>
            </a:r>
          </a:p>
          <a:p>
            <a:pPr lvl="0"/>
            <a:r>
              <a:rPr lang="en-US" dirty="0"/>
              <a:t> ASP (Active Server Pages) </a:t>
            </a:r>
          </a:p>
          <a:p>
            <a:pPr lvl="0"/>
            <a:r>
              <a:rPr lang="en-US" dirty="0"/>
              <a:t>ASP.NET (next generation of ASP) </a:t>
            </a:r>
          </a:p>
          <a:p>
            <a:pPr lvl="0"/>
            <a:r>
              <a:rPr lang="en-US" dirty="0"/>
              <a:t> PHP </a:t>
            </a:r>
          </a:p>
          <a:p>
            <a:pPr lvl="0"/>
            <a:r>
              <a:rPr lang="en-US" dirty="0" err="1"/>
              <a:t>Phython</a:t>
            </a:r>
            <a:endParaRPr lang="en-US" dirty="0"/>
          </a:p>
          <a:p>
            <a:pPr lvl="0"/>
            <a:endParaRPr lang="en-US" dirty="0" smtClean="0"/>
          </a:p>
          <a:p>
            <a:pPr lvl="0"/>
            <a:endParaRPr lang="en-US" dirty="0"/>
          </a:p>
          <a:p>
            <a:pPr lvl="0"/>
            <a:endParaRPr lang="en-US" dirty="0" smtClean="0"/>
          </a:p>
          <a:p>
            <a:pPr lvl="0"/>
            <a:endParaRPr lang="en-US" dirty="0"/>
          </a:p>
          <a:p>
            <a:endParaRPr lang="en-US" dirty="0"/>
          </a:p>
        </p:txBody>
      </p:sp>
    </p:spTree>
    <p:extLst>
      <p:ext uri="{BB962C8B-B14F-4D97-AF65-F5344CB8AC3E}">
        <p14:creationId xmlns:p14="http://schemas.microsoft.com/office/powerpoint/2010/main" val="2328018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27025"/>
            <a:ext cx="10515600" cy="4351338"/>
          </a:xfrm>
        </p:spPr>
        <p:txBody>
          <a:bodyPr>
            <a:normAutofit fontScale="77500" lnSpcReduction="20000"/>
          </a:bodyPr>
          <a:lstStyle/>
          <a:p>
            <a:r>
              <a:rPr lang="en-US" b="1" u="sng" dirty="0"/>
              <a:t>Web Operation</a:t>
            </a:r>
            <a:endParaRPr lang="en-US" dirty="0"/>
          </a:p>
          <a:p>
            <a:r>
              <a:rPr lang="en-US" dirty="0"/>
              <a:t>The Web works on client- server approach. Following steps explains how the web works:</a:t>
            </a:r>
          </a:p>
          <a:p>
            <a:pPr lvl="0"/>
            <a:r>
              <a:rPr lang="en-US" dirty="0"/>
              <a:t>User enters the URL (say, </a:t>
            </a:r>
            <a:r>
              <a:rPr lang="en-US" b="1" dirty="0"/>
              <a:t>http://www.tutorialspoint.com</a:t>
            </a:r>
            <a:r>
              <a:rPr lang="en-US" dirty="0"/>
              <a:t>) of the web page in the address bar of web browser.</a:t>
            </a:r>
          </a:p>
          <a:p>
            <a:pPr lvl="0"/>
            <a:r>
              <a:rPr lang="en-US" dirty="0"/>
              <a:t>Then browser requests the Domain Name Server for the IP address corresponding to www.tutorialspoint.com.</a:t>
            </a:r>
          </a:p>
          <a:p>
            <a:pPr lvl="0"/>
            <a:r>
              <a:rPr lang="en-US" dirty="0"/>
              <a:t>After receiving IP address, browser sends the request for web page to the web server using HTTP protocol which specifies the way the browser and web server communicates.</a:t>
            </a:r>
          </a:p>
          <a:p>
            <a:pPr lvl="0"/>
            <a:r>
              <a:rPr lang="en-US" dirty="0"/>
              <a:t>Then web server receives request using HTTP protocol and checks its search for the requested web page. If found it returns it back to the web browser and close the HTTP connection.</a:t>
            </a:r>
          </a:p>
          <a:p>
            <a:pPr lvl="0"/>
            <a:r>
              <a:rPr lang="en-US" dirty="0"/>
              <a:t>Now the web browser receives the web page, It interprets it and display the contents of web page in web browser’s window.</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35250" y="4533901"/>
            <a:ext cx="5657850" cy="1754188"/>
          </a:xfrm>
          <a:prstGeom prst="rect">
            <a:avLst/>
          </a:prstGeom>
        </p:spPr>
      </p:pic>
    </p:spTree>
    <p:extLst>
      <p:ext uri="{BB962C8B-B14F-4D97-AF65-F5344CB8AC3E}">
        <p14:creationId xmlns:p14="http://schemas.microsoft.com/office/powerpoint/2010/main" val="2536250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6"/>
            <a:ext cx="10515600" cy="6246254"/>
          </a:xfrm>
        </p:spPr>
        <p:txBody>
          <a:bodyPr>
            <a:normAutofit/>
          </a:bodyPr>
          <a:lstStyle/>
          <a:p>
            <a:r>
              <a:rPr lang="en-US" b="1" u="sng" dirty="0"/>
              <a:t>The Web Concepts</a:t>
            </a:r>
            <a:endParaRPr lang="en-US" dirty="0"/>
          </a:p>
          <a:p>
            <a:r>
              <a:rPr lang="en-US" dirty="0"/>
              <a:t>The World-Wide Web (W3) was developed to be a pool of human knowledge, and human culture, which would allow collaborators in remote sites to share their ideas and all aspects of a common project. The main Web concepts are:</a:t>
            </a:r>
          </a:p>
          <a:p>
            <a:r>
              <a:rPr lang="en-US" b="1" u="sng" dirty="0"/>
              <a:t>Web Page</a:t>
            </a:r>
            <a:r>
              <a:rPr lang="en-US" b="1" dirty="0"/>
              <a:t> </a:t>
            </a:r>
            <a:endParaRPr lang="en-US" dirty="0"/>
          </a:p>
          <a:p>
            <a:r>
              <a:rPr lang="en-US" dirty="0"/>
              <a:t> The Web page is a space of information on the Internet that presents information about a particular person, business, or organization or cause.  </a:t>
            </a:r>
          </a:p>
          <a:p>
            <a:pPr lvl="0"/>
            <a:r>
              <a:rPr lang="en-US" dirty="0"/>
              <a:t>The Web consists of files, called Web pages (documents). </a:t>
            </a:r>
          </a:p>
          <a:p>
            <a:pPr lvl="0"/>
            <a:r>
              <a:rPr lang="en-US" dirty="0"/>
              <a:t> It is containing links to resources (text, images, audios, videos, and other data), throughout the </a:t>
            </a:r>
            <a:r>
              <a:rPr lang="en-US" dirty="0" smtClean="0"/>
              <a:t>Internet</a:t>
            </a:r>
          </a:p>
          <a:p>
            <a:pPr lvl="0"/>
            <a:endParaRPr lang="en-US" dirty="0"/>
          </a:p>
          <a:p>
            <a:endParaRPr lang="en-US" dirty="0"/>
          </a:p>
        </p:txBody>
      </p:sp>
    </p:spTree>
    <p:extLst>
      <p:ext uri="{BB962C8B-B14F-4D97-AF65-F5344CB8AC3E}">
        <p14:creationId xmlns:p14="http://schemas.microsoft.com/office/powerpoint/2010/main" val="2442783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0"/>
            <a:ext cx="10515600" cy="5790597"/>
          </a:xfrm>
        </p:spPr>
        <p:txBody>
          <a:bodyPr>
            <a:normAutofit fontScale="85000" lnSpcReduction="20000"/>
          </a:bodyPr>
          <a:lstStyle/>
          <a:p>
            <a:r>
              <a:rPr lang="en-US" b="1" u="sng" dirty="0"/>
              <a:t>Web Site</a:t>
            </a:r>
            <a:endParaRPr lang="en-US" dirty="0"/>
          </a:p>
          <a:p>
            <a:r>
              <a:rPr lang="en-US" dirty="0"/>
              <a:t>Web site can be defined as a collection of web pages which are grouped together and usually connected together in various ways. Often called a "web site" or simply a "site." The web site usually presents information about a particular person, business, organization or cause.</a:t>
            </a:r>
          </a:p>
          <a:p>
            <a:r>
              <a:rPr lang="en-US" dirty="0"/>
              <a:t>Generally there are two type of website styles, Static and Dynamic website</a:t>
            </a:r>
            <a:r>
              <a:rPr lang="en-US" dirty="0" smtClean="0"/>
              <a:t>:</a:t>
            </a:r>
          </a:p>
          <a:p>
            <a:endParaRPr lang="en-US" dirty="0"/>
          </a:p>
          <a:p>
            <a:r>
              <a:rPr lang="en-US" b="1" dirty="0"/>
              <a:t>A static Website</a:t>
            </a:r>
            <a:r>
              <a:rPr lang="en-US" dirty="0"/>
              <a:t> is one that has web pages stored on the server in the same form as the user will view them. It is primarily coded in HTML</a:t>
            </a:r>
            <a:r>
              <a:rPr lang="en-US" dirty="0" smtClean="0"/>
              <a:t>.</a:t>
            </a:r>
          </a:p>
          <a:p>
            <a:endParaRPr lang="en-US" dirty="0"/>
          </a:p>
          <a:p>
            <a:r>
              <a:rPr lang="en-US" b="1" dirty="0"/>
              <a:t>A dynamic Website</a:t>
            </a:r>
            <a:r>
              <a:rPr lang="en-US" dirty="0"/>
              <a:t> is one that does not have web pages stored on the server in the same form as the user will view them. Instead, the web page content changes automatically and/or frequently based on certain criteria. There are two meaning for dynamic website. The first is that the web page code is constructed dynamically, piece by piece. The second one is that the web page content displayed varies based on certain criteria. The criteria may be pre-defined rules or may be based on variable user input.</a:t>
            </a:r>
          </a:p>
          <a:p>
            <a:r>
              <a:rPr lang="en-US" dirty="0"/>
              <a:t>	</a:t>
            </a:r>
          </a:p>
          <a:p>
            <a:endParaRPr lang="en-US" dirty="0"/>
          </a:p>
        </p:txBody>
      </p:sp>
    </p:spTree>
    <p:extLst>
      <p:ext uri="{BB962C8B-B14F-4D97-AF65-F5344CB8AC3E}">
        <p14:creationId xmlns:p14="http://schemas.microsoft.com/office/powerpoint/2010/main" val="202618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4552" y="689212"/>
            <a:ext cx="10650828" cy="5124480"/>
          </a:xfrm>
          <a:prstGeom prst="rect">
            <a:avLst/>
          </a:prstGeom>
        </p:spPr>
        <p:txBody>
          <a:bodyPr wrap="square">
            <a:spAutoFit/>
          </a:bodyPr>
          <a:lstStyle/>
          <a:p>
            <a:pPr>
              <a:lnSpc>
                <a:spcPct val="150000"/>
              </a:lnSpc>
            </a:pPr>
            <a:r>
              <a:rPr lang="en-US" sz="2000" b="1" u="sng" dirty="0">
                <a:latin typeface="Times New Roman" panose="02020603050405020304" pitchFamily="18" charset="0"/>
                <a:ea typeface="Calibri" panose="020F0502020204030204" pitchFamily="34" charset="0"/>
                <a:cs typeface="Arial" panose="020B0604020202020204" pitchFamily="34" charset="0"/>
              </a:rPr>
              <a:t>Site Structure</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en-US" dirty="0">
                <a:latin typeface="Times New Roman" panose="02020603050405020304" pitchFamily="18" charset="0"/>
                <a:ea typeface="Calibri" panose="020F0502020204030204" pitchFamily="34" charset="0"/>
                <a:cs typeface="Arial" panose="020B0604020202020204" pitchFamily="34" charset="0"/>
              </a:rPr>
              <a:t>Every Web site was built in inherit structure and should have a consistent and simple organization – called a site structure.  A site is a collection of HTML files, documents and images contained in a single master folder (the root folder).  Within this root folder you can save your documents and subfolders organized in a manner that makes sense to you, as well as to others in your department that may need to edit the information.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dirty="0">
                <a:latin typeface="Times New Roman" panose="02020603050405020304" pitchFamily="18" charset="0"/>
                <a:ea typeface="Calibri" panose="020F0502020204030204" pitchFamily="34" charset="0"/>
                <a:cs typeface="Arial" panose="020B0604020202020204" pitchFamily="34" charset="0"/>
              </a:rPr>
              <a:t>Therefore it is recommend that the structure of Web site include: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dirty="0">
                <a:latin typeface="Times New Roman" panose="02020603050405020304" pitchFamily="18" charset="0"/>
                <a:ea typeface="Calibri" panose="020F0502020204030204" pitchFamily="34" charset="0"/>
                <a:cs typeface="Arial" panose="020B0604020202020204" pitchFamily="34" charset="0"/>
              </a:rPr>
              <a:t>1. A root folder that contains the Web site.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71450" marR="0" indent="-171450" algn="just">
              <a:lnSpc>
                <a:spcPct val="150000"/>
              </a:lnSpc>
              <a:spcBef>
                <a:spcPts val="0"/>
              </a:spcBef>
              <a:spcAft>
                <a:spcPts val="0"/>
              </a:spcAft>
            </a:pPr>
            <a:r>
              <a:rPr lang="en-US" dirty="0">
                <a:latin typeface="Times New Roman" panose="02020603050405020304" pitchFamily="18" charset="0"/>
                <a:ea typeface="Calibri" panose="020F0502020204030204" pitchFamily="34" charset="0"/>
                <a:cs typeface="Arial" panose="020B0604020202020204" pitchFamily="34" charset="0"/>
              </a:rPr>
              <a:t>2. A Web page entitled index.htm (or index.html) that resides within the root folder to represent the default homepage for the Web site.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tabLst>
                <a:tab pos="171450" algn="l"/>
                <a:tab pos="228600" algn="l"/>
              </a:tabLst>
            </a:pPr>
            <a:r>
              <a:rPr lang="en-US" dirty="0">
                <a:latin typeface="Times New Roman" panose="02020603050405020304" pitchFamily="18" charset="0"/>
                <a:ea typeface="Calibri" panose="020F0502020204030204" pitchFamily="34" charset="0"/>
                <a:cs typeface="Arial" panose="020B0604020202020204" pitchFamily="34" charset="0"/>
              </a:rPr>
              <a:t>3. May be images folder that contains the graphics, illustrations, images and photographs used in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tabLst>
                <a:tab pos="171450" algn="l"/>
                <a:tab pos="228600" algn="l"/>
              </a:tabLst>
            </a:pPr>
            <a:r>
              <a:rPr lang="en-US" dirty="0">
                <a:latin typeface="Times New Roman" panose="02020603050405020304" pitchFamily="18" charset="0"/>
                <a:ea typeface="Calibri" panose="020F0502020204030204" pitchFamily="34" charset="0"/>
                <a:cs typeface="Arial" panose="020B0604020202020204" pitchFamily="34" charset="0"/>
              </a:rPr>
              <a:t>    the Web pages.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dirty="0">
                <a:latin typeface="Times New Roman" panose="02020603050405020304" pitchFamily="18" charset="0"/>
                <a:ea typeface="Calibri" panose="020F0502020204030204" pitchFamily="34" charset="0"/>
                <a:cs typeface="Arial" panose="020B0604020202020204" pitchFamily="34" charset="0"/>
              </a:rPr>
              <a:t> 4. Additional folders for organizing the content.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4860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t>Example</a:t>
            </a:r>
            <a:endParaRPr lang="en-US" sz="16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245477" y="101855"/>
            <a:ext cx="4056844" cy="3825023"/>
          </a:xfrm>
          <a:prstGeom prst="rect">
            <a:avLst/>
          </a:prstGeom>
        </p:spPr>
      </p:pic>
      <p:sp>
        <p:nvSpPr>
          <p:cNvPr id="5" name="Rectangle 4"/>
          <p:cNvSpPr/>
          <p:nvPr/>
        </p:nvSpPr>
        <p:spPr>
          <a:xfrm>
            <a:off x="334851" y="3926878"/>
            <a:ext cx="11642501" cy="2643096"/>
          </a:xfrm>
          <a:prstGeom prst="rect">
            <a:avLst/>
          </a:prstGeom>
        </p:spPr>
        <p:txBody>
          <a:bodyPr wrap="square">
            <a:spAutoFit/>
          </a:bodyPr>
          <a:lstStyle/>
          <a:p>
            <a:pPr>
              <a:lnSpc>
                <a:spcPct val="150000"/>
              </a:lnSpc>
            </a:pPr>
            <a:r>
              <a:rPr lang="en-US" sz="1400" b="1" u="sng" dirty="0">
                <a:latin typeface="Times New Roman" panose="02020603050405020304" pitchFamily="18" charset="0"/>
                <a:ea typeface="Calibri" panose="020F0502020204030204" pitchFamily="34" charset="0"/>
                <a:cs typeface="Arial" panose="020B0604020202020204" pitchFamily="34" charset="0"/>
              </a:rPr>
              <a:t>Hyperlinks</a:t>
            </a:r>
            <a:endParaRPr lang="en-US" sz="1400"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en-US" sz="1400" dirty="0">
                <a:latin typeface="Times New Roman" panose="02020603050405020304" pitchFamily="18" charset="0"/>
                <a:ea typeface="Calibri" panose="020F0502020204030204" pitchFamily="34" charset="0"/>
                <a:cs typeface="Arial" panose="020B0604020202020204" pitchFamily="34" charset="0"/>
              </a:rPr>
              <a:t>Hyperlinks are the primary method used to navigate between pages and Web sites. Links can point to other web pages, web sites, graphics, files, sounds, e-mail addresses, and other locations on the same web page. When text is used as a hyperlink, it is usually underlined and appears as a different color. There are four types of hyperlinks.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1400" dirty="0">
                <a:latin typeface="Times New Roman" panose="02020603050405020304" pitchFamily="18" charset="0"/>
                <a:ea typeface="Calibri" panose="020F0502020204030204" pitchFamily="34" charset="0"/>
                <a:cs typeface="Arial" panose="020B0604020202020204" pitchFamily="34" charset="0"/>
              </a:rPr>
              <a:t>• Text hyperlink – Uses a word or phrase to take visitors to another page, file or document.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1400" dirty="0">
                <a:latin typeface="Times New Roman" panose="02020603050405020304" pitchFamily="18" charset="0"/>
                <a:ea typeface="Calibri" panose="020F0502020204030204" pitchFamily="34" charset="0"/>
                <a:cs typeface="Arial" panose="020B0604020202020204" pitchFamily="34" charset="0"/>
              </a:rPr>
              <a:t>• Image hyperlink – Uses an image to take visitors to another page, file or document.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1400" dirty="0">
                <a:latin typeface="Times New Roman" panose="02020603050405020304" pitchFamily="18" charset="0"/>
                <a:ea typeface="Calibri" panose="020F0502020204030204" pitchFamily="34" charset="0"/>
                <a:cs typeface="Arial" panose="020B0604020202020204" pitchFamily="34" charset="0"/>
              </a:rPr>
              <a:t>• Bookmark hyperlink – Uses text or an image to take visitors to another part of a web page.</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sz="1400" dirty="0">
                <a:latin typeface="Times New Roman" panose="02020603050405020304" pitchFamily="18" charset="0"/>
                <a:ea typeface="Calibri" panose="020F0502020204030204" pitchFamily="34" charset="0"/>
                <a:cs typeface="Arial" panose="020B0604020202020204" pitchFamily="34" charset="0"/>
              </a:rPr>
              <a:t>• E-mail hyperlink – Allows visitors to send an e-mail message to the displayed e-mail address.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3846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460464"/>
            <a:ext cx="10515600" cy="3428956"/>
          </a:xfrm>
        </p:spPr>
        <p:txBody>
          <a:bodyPr/>
          <a:lstStyle/>
          <a:p>
            <a:r>
              <a:rPr lang="en-US" b="1" u="sng" dirty="0"/>
              <a:t>How Browsers Display Web pages</a:t>
            </a:r>
            <a:endParaRPr lang="en-US" dirty="0"/>
          </a:p>
          <a:p>
            <a:r>
              <a:rPr lang="en-US" sz="2400" dirty="0" smtClean="0"/>
              <a:t>When </a:t>
            </a:r>
            <a:r>
              <a:rPr lang="en-US" sz="2400" dirty="0"/>
              <a:t>a Web page is opened in a browser, the browser reads and interprets the HTML file and formats the Web page for display.  If there are references to external files, such as images or multimedia, these files are downloaded from the server and displayed in the browser window.  It is important to note that HTML files are text files that only contain references to the external files – you do not “embed” these files into the Web page.</a:t>
            </a:r>
          </a:p>
          <a:p>
            <a:endParaRPr lang="en-US" sz="24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343955" y="3251401"/>
            <a:ext cx="7366715" cy="2956215"/>
          </a:xfrm>
          <a:prstGeom prst="rect">
            <a:avLst/>
          </a:prstGeom>
        </p:spPr>
      </p:pic>
    </p:spTree>
    <p:extLst>
      <p:ext uri="{BB962C8B-B14F-4D97-AF65-F5344CB8AC3E}">
        <p14:creationId xmlns:p14="http://schemas.microsoft.com/office/powerpoint/2010/main" val="261020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90006"/>
            <a:ext cx="10515600" cy="4150172"/>
          </a:xfrm>
        </p:spPr>
        <p:txBody>
          <a:bodyPr>
            <a:normAutofit/>
          </a:bodyPr>
          <a:lstStyle/>
          <a:p>
            <a:r>
              <a:rPr lang="en-US" b="1" u="sng" dirty="0"/>
              <a:t>The Web Environment</a:t>
            </a:r>
            <a:endParaRPr lang="en-US" dirty="0"/>
          </a:p>
          <a:p>
            <a:r>
              <a:rPr lang="en-US" sz="2200" dirty="0"/>
              <a:t>There are three main type of Web sites according to environment or level of access. The Internet, extranets, and intranets all rely on the same TCP/IP technologies. However, they are different in terms of the levels of access they allow to various users inside and outside the organization and the size of the network.</a:t>
            </a:r>
          </a:p>
          <a:p>
            <a:r>
              <a:rPr lang="en-US" sz="2200" b="1" dirty="0"/>
              <a:t>An intranet</a:t>
            </a:r>
            <a:r>
              <a:rPr lang="en-US" sz="2200" dirty="0"/>
              <a:t> allows for restricted access to only members of an organization;</a:t>
            </a:r>
          </a:p>
          <a:p>
            <a:r>
              <a:rPr lang="en-US" sz="2200" b="1" dirty="0"/>
              <a:t>An extranet</a:t>
            </a:r>
            <a:r>
              <a:rPr lang="en-US" sz="2200" dirty="0"/>
              <a:t> expands that access by allowing non-members such as suppliers and customers to use company resources. </a:t>
            </a:r>
          </a:p>
          <a:p>
            <a:r>
              <a:rPr lang="en-US" sz="2200" dirty="0"/>
              <a:t>The difference between the Internet and extranets is that while the extranet allows limited access to non-members of an organization, the </a:t>
            </a:r>
            <a:r>
              <a:rPr lang="en-US" sz="2200" b="1" dirty="0"/>
              <a:t>Internet</a:t>
            </a:r>
            <a:r>
              <a:rPr lang="en-US" sz="2200" dirty="0"/>
              <a:t> generally allows everyone to access all network resources.</a:t>
            </a:r>
          </a:p>
          <a:p>
            <a:endParaRPr lang="en-US" sz="2200" dirty="0"/>
          </a:p>
        </p:txBody>
      </p:sp>
      <p:grpSp>
        <p:nvGrpSpPr>
          <p:cNvPr id="4" name="Group 3"/>
          <p:cNvGrpSpPr/>
          <p:nvPr/>
        </p:nvGrpSpPr>
        <p:grpSpPr>
          <a:xfrm>
            <a:off x="2740377" y="4250025"/>
            <a:ext cx="6350635" cy="2645410"/>
            <a:chOff x="0" y="0"/>
            <a:chExt cx="6350978" cy="19685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85185" cy="1968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843" y="189470"/>
              <a:ext cx="2858135" cy="1457960"/>
            </a:xfrm>
            <a:prstGeom prst="rect">
              <a:avLst/>
            </a:prstGeom>
          </p:spPr>
        </p:pic>
      </p:grpSp>
    </p:spTree>
    <p:extLst>
      <p:ext uri="{BB962C8B-B14F-4D97-AF65-F5344CB8AC3E}">
        <p14:creationId xmlns:p14="http://schemas.microsoft.com/office/powerpoint/2010/main" val="31877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Internet is a collection of computers around the world connected to each other via a high speed series of networks. The Internet becomes the main method in exchanging cultures and transferring knowledge between people. </a:t>
            </a:r>
          </a:p>
          <a:p>
            <a:r>
              <a:rPr lang="en-US" dirty="0"/>
              <a:t> </a:t>
            </a:r>
          </a:p>
          <a:p>
            <a:r>
              <a:rPr lang="en-US" dirty="0"/>
              <a:t>The Web was originally designed to deliver static Web pages from a Web server connected somewhere on the Internet to a Web browser sitting on a </a:t>
            </a:r>
            <a:r>
              <a:rPr lang="en-US" dirty="0" err="1"/>
              <a:t>user‟s</a:t>
            </a:r>
            <a:r>
              <a:rPr lang="en-US" dirty="0"/>
              <a:t> desktop computer. Basically, all a user could do by click on a hot spot or hypertext link to retrieve a new page, read it, and then go on to the next page. Also, the Web was designed to deliver and promotional data with transactional systems for processing orders and with payment systems for handling credit card purchases and settlements.</a:t>
            </a:r>
          </a:p>
          <a:p>
            <a:endParaRPr lang="en-US" dirty="0"/>
          </a:p>
        </p:txBody>
      </p:sp>
    </p:spTree>
    <p:extLst>
      <p:ext uri="{BB962C8B-B14F-4D97-AF65-F5344CB8AC3E}">
        <p14:creationId xmlns:p14="http://schemas.microsoft.com/office/powerpoint/2010/main" val="252348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3" y="280160"/>
            <a:ext cx="10515600" cy="6275186"/>
          </a:xfrm>
        </p:spPr>
        <p:txBody>
          <a:bodyPr>
            <a:noAutofit/>
          </a:bodyPr>
          <a:lstStyle/>
          <a:p>
            <a:pPr marL="0" indent="0" algn="ctr">
              <a:buNone/>
            </a:pPr>
            <a:r>
              <a:rPr lang="en-US" sz="2400" b="1" u="sng" dirty="0"/>
              <a:t>HTML</a:t>
            </a:r>
            <a:endParaRPr lang="en-US" sz="2400" dirty="0"/>
          </a:p>
          <a:p>
            <a:r>
              <a:rPr lang="en-US" sz="2400" dirty="0"/>
              <a:t>HTML is the standard markup language for creating Web pages.</a:t>
            </a:r>
          </a:p>
          <a:p>
            <a:pPr lvl="0"/>
            <a:r>
              <a:rPr lang="en-US" sz="2400" dirty="0"/>
              <a:t>HTML stands for Hyper Text Markup Language</a:t>
            </a:r>
          </a:p>
          <a:p>
            <a:pPr lvl="0"/>
            <a:r>
              <a:rPr lang="en-US" sz="2400" dirty="0"/>
              <a:t>HTML describes the structure of Web pages using markup</a:t>
            </a:r>
          </a:p>
          <a:p>
            <a:pPr lvl="0"/>
            <a:r>
              <a:rPr lang="en-US" sz="2400" dirty="0"/>
              <a:t>HTML elements are the building blocks of HTML pages</a:t>
            </a:r>
          </a:p>
          <a:p>
            <a:pPr lvl="0"/>
            <a:r>
              <a:rPr lang="en-US" sz="2400" dirty="0"/>
              <a:t>HTML elements are represented by tags.</a:t>
            </a:r>
          </a:p>
          <a:p>
            <a:pPr lvl="0"/>
            <a:r>
              <a:rPr lang="en-US" sz="2400" dirty="0"/>
              <a:t>HTML element starts and ends with tags—the opening tag and the closing tag. Each tag consists of an opening angled bracket (&lt;), some text, and a closing bracket (&gt;).</a:t>
            </a:r>
          </a:p>
          <a:p>
            <a:pPr lvl="0"/>
            <a:r>
              <a:rPr lang="en-US" sz="2400" dirty="0"/>
              <a:t>HTML tags label pieces of content such as "heading", "paragraph", "table", and so on</a:t>
            </a:r>
          </a:p>
          <a:p>
            <a:pPr lvl="0"/>
            <a:r>
              <a:rPr lang="en-US" sz="2400" dirty="0"/>
              <a:t>Browsers do not display the HTML tags, but use them to render the content of the page.</a:t>
            </a:r>
          </a:p>
          <a:p>
            <a:endParaRPr lang="en-US" sz="1800" dirty="0"/>
          </a:p>
        </p:txBody>
      </p:sp>
    </p:spTree>
    <p:extLst>
      <p:ext uri="{BB962C8B-B14F-4D97-AF65-F5344CB8AC3E}">
        <p14:creationId xmlns:p14="http://schemas.microsoft.com/office/powerpoint/2010/main" val="2017413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00445"/>
          </a:xfrm>
        </p:spPr>
        <p:txBody>
          <a:bodyPr>
            <a:normAutofit/>
          </a:bodyPr>
          <a:lstStyle/>
          <a:p>
            <a:pPr marL="0" indent="0">
              <a:buNone/>
            </a:pPr>
            <a:r>
              <a:rPr lang="en-US" b="1" u="sng" dirty="0"/>
              <a:t>HTML Tags</a:t>
            </a:r>
            <a:endParaRPr lang="en-US" dirty="0"/>
          </a:p>
          <a:p>
            <a:pPr lvl="0"/>
            <a:r>
              <a:rPr lang="en-US" sz="2000" dirty="0"/>
              <a:t>Every HTML tag is made up of a tag name, and sometimes followed by optional attributes and all appears between angle brackets &lt; &gt;. </a:t>
            </a:r>
          </a:p>
          <a:p>
            <a:pPr lvl="0"/>
            <a:r>
              <a:rPr lang="en-US" sz="2000" dirty="0"/>
              <a:t>The tags normally come </a:t>
            </a:r>
            <a:r>
              <a:rPr lang="en-US" sz="2000" b="1" dirty="0"/>
              <a:t>in pairs</a:t>
            </a:r>
            <a:r>
              <a:rPr lang="en-US" sz="2000" dirty="0"/>
              <a:t> like &lt;head&gt; and &lt;/head&gt;</a:t>
            </a:r>
          </a:p>
          <a:p>
            <a:pPr lvl="0"/>
            <a:r>
              <a:rPr lang="en-US" sz="2000" dirty="0"/>
              <a:t>The first tag in a pair is the </a:t>
            </a:r>
            <a:r>
              <a:rPr lang="en-US" sz="2000" b="1" dirty="0"/>
              <a:t>start tag,</a:t>
            </a:r>
            <a:r>
              <a:rPr lang="en-US" sz="2000" dirty="0"/>
              <a:t> the second tag is the </a:t>
            </a:r>
            <a:r>
              <a:rPr lang="en-US" sz="2000" b="1" dirty="0"/>
              <a:t>end tag</a:t>
            </a:r>
            <a:endParaRPr lang="en-US" sz="2000" dirty="0"/>
          </a:p>
          <a:p>
            <a:pPr lvl="0"/>
            <a:r>
              <a:rPr lang="en-US" sz="2000" dirty="0" smtClean="0"/>
              <a:t>The </a:t>
            </a:r>
            <a:r>
              <a:rPr lang="en-US" sz="2000" dirty="0"/>
              <a:t>end tag is written like the start tag, but with a </a:t>
            </a:r>
            <a:r>
              <a:rPr lang="en-US" sz="2000" b="1" dirty="0"/>
              <a:t>forward slash</a:t>
            </a:r>
            <a:r>
              <a:rPr lang="en-US" sz="2000" dirty="0"/>
              <a:t> inserted before the tag name </a:t>
            </a:r>
          </a:p>
          <a:p>
            <a:pPr lvl="0"/>
            <a:r>
              <a:rPr lang="en-US" sz="2000" dirty="0"/>
              <a:t>Nothing within the brackets will be displayed in the browser.</a:t>
            </a:r>
          </a:p>
          <a:p>
            <a:pPr lvl="0"/>
            <a:r>
              <a:rPr lang="en-US" sz="2000" dirty="0"/>
              <a:t>The tag name is generally abbreviation to the tag function.</a:t>
            </a:r>
          </a:p>
          <a:p>
            <a:pPr lvl="0"/>
            <a:r>
              <a:rPr lang="en-US" sz="2000" dirty="0"/>
              <a:t>Attributes are the properties that extend or refine to the tag function.</a:t>
            </a:r>
          </a:p>
          <a:p>
            <a:pPr lvl="0"/>
            <a:r>
              <a:rPr lang="en-US" sz="2000" dirty="0"/>
              <a:t>The name and attributes of the tag are not case sensitive.</a:t>
            </a:r>
          </a:p>
          <a:p>
            <a:endParaRPr lang="en-US" sz="2000" dirty="0"/>
          </a:p>
        </p:txBody>
      </p:sp>
      <p:pic>
        <p:nvPicPr>
          <p:cNvPr id="4" name="Picture 3"/>
          <p:cNvPicPr/>
          <p:nvPr/>
        </p:nvPicPr>
        <p:blipFill>
          <a:blip r:embed="rId2"/>
          <a:stretch>
            <a:fillRect/>
          </a:stretch>
        </p:blipFill>
        <p:spPr>
          <a:xfrm>
            <a:off x="3308261" y="4586690"/>
            <a:ext cx="4648200" cy="1857375"/>
          </a:xfrm>
          <a:prstGeom prst="rect">
            <a:avLst/>
          </a:prstGeom>
        </p:spPr>
      </p:pic>
    </p:spTree>
    <p:extLst>
      <p:ext uri="{BB962C8B-B14F-4D97-AF65-F5344CB8AC3E}">
        <p14:creationId xmlns:p14="http://schemas.microsoft.com/office/powerpoint/2010/main" val="640555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5" y="434707"/>
            <a:ext cx="10515600" cy="5592606"/>
          </a:xfrm>
        </p:spPr>
        <p:txBody>
          <a:bodyPr>
            <a:normAutofit fontScale="85000" lnSpcReduction="20000"/>
          </a:bodyPr>
          <a:lstStyle/>
          <a:p>
            <a:r>
              <a:rPr lang="en-US" b="1" u="sng" dirty="0"/>
              <a:t>HTML Editors</a:t>
            </a:r>
            <a:endParaRPr lang="en-US" b="1" dirty="0"/>
          </a:p>
          <a:p>
            <a:pPr lvl="0"/>
            <a:r>
              <a:rPr lang="en-US" dirty="0"/>
              <a:t>Web pages can be created and modified by using professional HTML editors.</a:t>
            </a:r>
          </a:p>
          <a:p>
            <a:pPr lvl="0"/>
            <a:r>
              <a:rPr lang="en-US" dirty="0"/>
              <a:t>A simple text editor like Notepad (PC) or </a:t>
            </a:r>
            <a:r>
              <a:rPr lang="en-US" dirty="0" err="1"/>
              <a:t>TextEdit</a:t>
            </a:r>
            <a:r>
              <a:rPr lang="en-US" dirty="0"/>
              <a:t> (Macintosh) is recommended for learning HTML.</a:t>
            </a:r>
          </a:p>
          <a:p>
            <a:pPr lvl="0"/>
            <a:r>
              <a:rPr lang="en-US" dirty="0"/>
              <a:t>HTML Editors enable users to create documents quickly and easily by pushing a few buttons. Instead of entering all of the HTML codes by hand and these programs will generate the HTML Source Code. </a:t>
            </a:r>
          </a:p>
          <a:p>
            <a:pPr lvl="0"/>
            <a:r>
              <a:rPr lang="en-US" dirty="0"/>
              <a:t>After creating the HTML source code, this code will be saved in html extension</a:t>
            </a:r>
            <a:r>
              <a:rPr lang="en-US" dirty="0" smtClean="0"/>
              <a:t>.</a:t>
            </a:r>
          </a:p>
          <a:p>
            <a:r>
              <a:rPr lang="en-US" b="1" u="sng" dirty="0"/>
              <a:t>HTML document structure</a:t>
            </a:r>
            <a:endParaRPr lang="en-US" dirty="0"/>
          </a:p>
          <a:p>
            <a:r>
              <a:rPr lang="en-US" dirty="0"/>
              <a:t>HTML document contains the text (the content of the page) with embedded tags, which provide instruction, appearance and function of the content. The HTML document is divided into two major portions: the head and the body.</a:t>
            </a:r>
          </a:p>
          <a:p>
            <a:pPr lvl="0"/>
            <a:r>
              <a:rPr lang="en-US" dirty="0"/>
              <a:t>The </a:t>
            </a:r>
            <a:r>
              <a:rPr lang="en-US" b="1" dirty="0"/>
              <a:t>head</a:t>
            </a:r>
            <a:r>
              <a:rPr lang="en-US" dirty="0"/>
              <a:t> contains information about the document such as the title and "meta" information describing the content.</a:t>
            </a:r>
          </a:p>
          <a:p>
            <a:pPr lvl="0"/>
            <a:r>
              <a:rPr lang="en-US" dirty="0"/>
              <a:t>The </a:t>
            </a:r>
            <a:r>
              <a:rPr lang="en-US" b="1" dirty="0"/>
              <a:t>body</a:t>
            </a:r>
            <a:r>
              <a:rPr lang="en-US" dirty="0"/>
              <a:t> contains the actual contents of the document (the parts that is displayed in the browser window).</a:t>
            </a:r>
          </a:p>
          <a:p>
            <a:pPr lvl="0"/>
            <a:endParaRPr lang="en-US" dirty="0"/>
          </a:p>
          <a:p>
            <a:endParaRPr lang="en-US" dirty="0"/>
          </a:p>
        </p:txBody>
      </p:sp>
    </p:spTree>
    <p:extLst>
      <p:ext uri="{BB962C8B-B14F-4D97-AF65-F5344CB8AC3E}">
        <p14:creationId xmlns:p14="http://schemas.microsoft.com/office/powerpoint/2010/main" val="534441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718036" y="238932"/>
            <a:ext cx="4086225" cy="3752850"/>
            <a:chOff x="0" y="277915"/>
            <a:chExt cx="4086225" cy="3752850"/>
          </a:xfrm>
        </p:grpSpPr>
        <p:sp>
          <p:nvSpPr>
            <p:cNvPr id="34" name="Text Box 20"/>
            <p:cNvSpPr txBox="1"/>
            <p:nvPr/>
          </p:nvSpPr>
          <p:spPr>
            <a:xfrm>
              <a:off x="542925" y="277915"/>
              <a:ext cx="3543300" cy="37528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100" dirty="0">
                  <a:effectLst/>
                  <a:ea typeface="Calibri" panose="020F0502020204030204" pitchFamily="34" charset="0"/>
                  <a:cs typeface="Arial" panose="020B0604020202020204" pitchFamily="34" charset="0"/>
                </a:rPr>
                <a:t>                                </a:t>
              </a:r>
              <a:r>
                <a:rPr lang="en-US" sz="1200" dirty="0">
                  <a:effectLst/>
                  <a:latin typeface="Times New Roman" panose="02020603050405020304" pitchFamily="18" charset="0"/>
                  <a:ea typeface="Calibri" panose="020F0502020204030204" pitchFamily="34" charset="0"/>
                  <a:cs typeface="Arial" panose="020B0604020202020204" pitchFamily="34" charset="0"/>
                </a:rPr>
                <a:t>&lt; ! DOCTYPE html&gt;</a:t>
              </a:r>
              <a:endParaRPr lang="en-US" sz="11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&lt;html&gt;</a:t>
              </a:r>
              <a:endParaRPr lang="en-US" sz="11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&lt;head&gt;</a:t>
              </a:r>
              <a:endParaRPr lang="en-US" sz="11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&lt;meta charset=”utf-8”&gt;</a:t>
              </a:r>
              <a:endParaRPr lang="en-US" sz="11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&lt;title&gt;title here &lt;/title&gt;</a:t>
              </a:r>
              <a:endParaRPr lang="en-US" sz="11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&lt;/head&gt;</a:t>
              </a:r>
              <a:endParaRPr lang="en-US" sz="11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&lt;body&gt;</a:t>
              </a:r>
              <a:endParaRPr lang="en-US" sz="11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Page content here</a:t>
              </a:r>
              <a:endParaRPr lang="en-US" sz="11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&lt;body&gt;</a:t>
              </a:r>
              <a:endParaRPr lang="en-US" sz="1100" dirty="0">
                <a:effectLs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                           &lt;/html&gt;</a:t>
              </a:r>
              <a:endParaRPr lang="en-US" sz="1100" dirty="0">
                <a:effectLs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100" dirty="0">
                  <a:effectLst/>
                  <a:ea typeface="Calibri" panose="020F0502020204030204" pitchFamily="34" charset="0"/>
                  <a:cs typeface="Arial" panose="020B0604020202020204" pitchFamily="34" charset="0"/>
                </a:rPr>
                <a:t> </a:t>
              </a:r>
            </a:p>
          </p:txBody>
        </p:sp>
        <p:grpSp>
          <p:nvGrpSpPr>
            <p:cNvPr id="35" name="Group 34"/>
            <p:cNvGrpSpPr/>
            <p:nvPr/>
          </p:nvGrpSpPr>
          <p:grpSpPr>
            <a:xfrm>
              <a:off x="752475" y="629056"/>
              <a:ext cx="828675" cy="209550"/>
              <a:chOff x="304800" y="19456"/>
              <a:chExt cx="828675" cy="209550"/>
            </a:xfrm>
          </p:grpSpPr>
          <p:cxnSp>
            <p:nvCxnSpPr>
              <p:cNvPr id="60" name="Straight Connector 59"/>
              <p:cNvCxnSpPr/>
              <p:nvPr/>
            </p:nvCxnSpPr>
            <p:spPr>
              <a:xfrm flipV="1">
                <a:off x="523875" y="95250"/>
                <a:ext cx="609600" cy="3502"/>
              </a:xfrm>
              <a:prstGeom prst="line">
                <a:avLst/>
              </a:prstGeom>
            </p:spPr>
            <p:style>
              <a:lnRef idx="1">
                <a:schemeClr val="dk1"/>
              </a:lnRef>
              <a:fillRef idx="0">
                <a:schemeClr val="dk1"/>
              </a:fillRef>
              <a:effectRef idx="0">
                <a:schemeClr val="dk1"/>
              </a:effectRef>
              <a:fontRef idx="minor">
                <a:schemeClr val="tx1"/>
              </a:fontRef>
            </p:style>
          </p:cxnSp>
          <p:sp>
            <p:nvSpPr>
              <p:cNvPr id="61" name="Rectangle 60"/>
              <p:cNvSpPr/>
              <p:nvPr/>
            </p:nvSpPr>
            <p:spPr>
              <a:xfrm>
                <a:off x="304800" y="19456"/>
                <a:ext cx="219075" cy="2095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ea typeface="Calibri" panose="020F0502020204030204" pitchFamily="34" charset="0"/>
                    <a:cs typeface="Arial" panose="020B0604020202020204" pitchFamily="34" charset="0"/>
                  </a:rPr>
                  <a:t>1</a:t>
                </a:r>
                <a:endParaRPr lang="en-US" sz="1100">
                  <a:effectLst/>
                  <a:ea typeface="Calibri" panose="020F0502020204030204" pitchFamily="34" charset="0"/>
                  <a:cs typeface="Arial" panose="020B0604020202020204" pitchFamily="34" charset="0"/>
                </a:endParaRPr>
              </a:p>
            </p:txBody>
          </p:sp>
        </p:grpSp>
        <p:grpSp>
          <p:nvGrpSpPr>
            <p:cNvPr id="36" name="Group 35"/>
            <p:cNvGrpSpPr/>
            <p:nvPr/>
          </p:nvGrpSpPr>
          <p:grpSpPr>
            <a:xfrm>
              <a:off x="0" y="1009650"/>
              <a:ext cx="1600200" cy="2324168"/>
              <a:chOff x="0" y="9525"/>
              <a:chExt cx="1600200" cy="2305050"/>
            </a:xfrm>
          </p:grpSpPr>
          <p:cxnSp>
            <p:nvCxnSpPr>
              <p:cNvPr id="55" name="Straight Connector 54"/>
              <p:cNvCxnSpPr/>
              <p:nvPr/>
            </p:nvCxnSpPr>
            <p:spPr>
              <a:xfrm flipH="1">
                <a:off x="104775" y="9525"/>
                <a:ext cx="1466850" cy="9525"/>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33350" y="2305050"/>
                <a:ext cx="1466850" cy="9525"/>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95250" y="38100"/>
                <a:ext cx="0" cy="904875"/>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123825" y="1219200"/>
                <a:ext cx="9525" cy="1076325"/>
              </a:xfrm>
              <a:prstGeom prst="line">
                <a:avLst/>
              </a:prstGeom>
            </p:spPr>
            <p:style>
              <a:lnRef idx="1">
                <a:schemeClr val="dk1"/>
              </a:lnRef>
              <a:fillRef idx="0">
                <a:schemeClr val="dk1"/>
              </a:fillRef>
              <a:effectRef idx="0">
                <a:schemeClr val="dk1"/>
              </a:effectRef>
              <a:fontRef idx="minor">
                <a:schemeClr val="tx1"/>
              </a:fontRef>
            </p:style>
          </p:cxnSp>
          <p:sp>
            <p:nvSpPr>
              <p:cNvPr id="59" name="Rectangle 58"/>
              <p:cNvSpPr/>
              <p:nvPr/>
            </p:nvSpPr>
            <p:spPr>
              <a:xfrm>
                <a:off x="0" y="952499"/>
                <a:ext cx="247650" cy="23812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a:effectLst/>
                    <a:ea typeface="Calibri" panose="020F0502020204030204" pitchFamily="34" charset="0"/>
                    <a:cs typeface="Arial" panose="020B0604020202020204" pitchFamily="34" charset="0"/>
                  </a:rPr>
                  <a:t>2</a:t>
                </a:r>
                <a:endParaRPr lang="en-US" sz="1100">
                  <a:effectLst/>
                  <a:ea typeface="Calibri" panose="020F0502020204030204" pitchFamily="34" charset="0"/>
                  <a:cs typeface="Arial" panose="020B0604020202020204" pitchFamily="34" charset="0"/>
                </a:endParaRPr>
              </a:p>
            </p:txBody>
          </p:sp>
        </p:grpSp>
        <p:grpSp>
          <p:nvGrpSpPr>
            <p:cNvPr id="37" name="Group 36"/>
            <p:cNvGrpSpPr/>
            <p:nvPr/>
          </p:nvGrpSpPr>
          <p:grpSpPr>
            <a:xfrm>
              <a:off x="704849" y="1295400"/>
              <a:ext cx="914401" cy="876282"/>
              <a:chOff x="-2" y="9525"/>
              <a:chExt cx="1600202" cy="2305050"/>
            </a:xfrm>
          </p:grpSpPr>
          <p:cxnSp>
            <p:nvCxnSpPr>
              <p:cNvPr id="50" name="Straight Connector 49"/>
              <p:cNvCxnSpPr/>
              <p:nvPr/>
            </p:nvCxnSpPr>
            <p:spPr>
              <a:xfrm flipH="1">
                <a:off x="104775" y="9525"/>
                <a:ext cx="1466850" cy="9525"/>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133350" y="2305050"/>
                <a:ext cx="1466850" cy="9525"/>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95250" y="38100"/>
                <a:ext cx="0" cy="90487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23825" y="1219200"/>
                <a:ext cx="9525" cy="1076325"/>
              </a:xfrm>
              <a:prstGeom prst="line">
                <a:avLst/>
              </a:prstGeom>
            </p:spPr>
            <p:style>
              <a:lnRef idx="1">
                <a:schemeClr val="dk1"/>
              </a:lnRef>
              <a:fillRef idx="0">
                <a:schemeClr val="dk1"/>
              </a:fillRef>
              <a:effectRef idx="0">
                <a:schemeClr val="dk1"/>
              </a:effectRef>
              <a:fontRef idx="minor">
                <a:schemeClr val="tx1"/>
              </a:fontRef>
            </p:style>
          </p:cxnSp>
          <p:sp>
            <p:nvSpPr>
              <p:cNvPr id="54" name="Rectangle 53"/>
              <p:cNvSpPr/>
              <p:nvPr/>
            </p:nvSpPr>
            <p:spPr>
              <a:xfrm>
                <a:off x="-2" y="952496"/>
                <a:ext cx="333375" cy="635484"/>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a:effectLst/>
                    <a:ea typeface="Calibri" panose="020F0502020204030204" pitchFamily="34" charset="0"/>
                    <a:cs typeface="Arial" panose="020B0604020202020204" pitchFamily="34" charset="0"/>
                  </a:rPr>
                  <a:t>3 3</a:t>
                </a:r>
                <a:endParaRPr lang="en-US" sz="1100">
                  <a:effectLst/>
                  <a:ea typeface="Calibri" panose="020F0502020204030204" pitchFamily="34" charset="0"/>
                  <a:cs typeface="Arial" panose="020B0604020202020204" pitchFamily="34" charset="0"/>
                </a:endParaRPr>
              </a:p>
            </p:txBody>
          </p:sp>
        </p:grpSp>
        <p:grpSp>
          <p:nvGrpSpPr>
            <p:cNvPr id="38" name="Group 37"/>
            <p:cNvGrpSpPr/>
            <p:nvPr/>
          </p:nvGrpSpPr>
          <p:grpSpPr>
            <a:xfrm>
              <a:off x="704849" y="2447925"/>
              <a:ext cx="914401" cy="590480"/>
              <a:chOff x="-2" y="9525"/>
              <a:chExt cx="1600202" cy="2305050"/>
            </a:xfrm>
          </p:grpSpPr>
          <p:cxnSp>
            <p:nvCxnSpPr>
              <p:cNvPr id="45" name="Straight Connector 44"/>
              <p:cNvCxnSpPr/>
              <p:nvPr/>
            </p:nvCxnSpPr>
            <p:spPr>
              <a:xfrm flipH="1">
                <a:off x="104775" y="9525"/>
                <a:ext cx="1466850" cy="9525"/>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133350" y="2305050"/>
                <a:ext cx="1466850" cy="952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95250" y="38100"/>
                <a:ext cx="0" cy="904875"/>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23825" y="1219200"/>
                <a:ext cx="9525" cy="1076325"/>
              </a:xfrm>
              <a:prstGeom prst="line">
                <a:avLst/>
              </a:prstGeom>
            </p:spPr>
            <p:style>
              <a:lnRef idx="1">
                <a:schemeClr val="dk1"/>
              </a:lnRef>
              <a:fillRef idx="0">
                <a:schemeClr val="dk1"/>
              </a:fillRef>
              <a:effectRef idx="0">
                <a:schemeClr val="dk1"/>
              </a:effectRef>
              <a:fontRef idx="minor">
                <a:schemeClr val="tx1"/>
              </a:fontRef>
            </p:style>
          </p:cxnSp>
          <p:sp>
            <p:nvSpPr>
              <p:cNvPr id="49" name="Rectangle 48"/>
              <p:cNvSpPr/>
              <p:nvPr/>
            </p:nvSpPr>
            <p:spPr>
              <a:xfrm>
                <a:off x="-2" y="952498"/>
                <a:ext cx="366713" cy="91593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a:effectLst/>
                    <a:ea typeface="Calibri" panose="020F0502020204030204" pitchFamily="34" charset="0"/>
                    <a:cs typeface="Arial" panose="020B0604020202020204" pitchFamily="34" charset="0"/>
                  </a:rPr>
                  <a:t>6 </a:t>
                </a:r>
                <a:endParaRPr lang="en-US" sz="1100">
                  <a:effectLst/>
                  <a:ea typeface="Calibri" panose="020F0502020204030204" pitchFamily="34" charset="0"/>
                  <a:cs typeface="Arial" panose="020B0604020202020204" pitchFamily="34" charset="0"/>
                </a:endParaRPr>
              </a:p>
            </p:txBody>
          </p:sp>
        </p:grpSp>
        <p:grpSp>
          <p:nvGrpSpPr>
            <p:cNvPr id="39" name="Group 38"/>
            <p:cNvGrpSpPr/>
            <p:nvPr/>
          </p:nvGrpSpPr>
          <p:grpSpPr>
            <a:xfrm flipH="1">
              <a:off x="3076575" y="1485900"/>
              <a:ext cx="904240" cy="219064"/>
              <a:chOff x="369164" y="0"/>
              <a:chExt cx="764311" cy="209550"/>
            </a:xfrm>
          </p:grpSpPr>
          <p:cxnSp>
            <p:nvCxnSpPr>
              <p:cNvPr id="43" name="Straight Connector 42"/>
              <p:cNvCxnSpPr/>
              <p:nvPr/>
            </p:nvCxnSpPr>
            <p:spPr>
              <a:xfrm flipV="1">
                <a:off x="523875" y="95250"/>
                <a:ext cx="609600" cy="3502"/>
              </a:xfrm>
              <a:prstGeom prst="line">
                <a:avLst/>
              </a:prstGeom>
            </p:spPr>
            <p:style>
              <a:lnRef idx="1">
                <a:schemeClr val="dk1"/>
              </a:lnRef>
              <a:fillRef idx="0">
                <a:schemeClr val="dk1"/>
              </a:fillRef>
              <a:effectRef idx="0">
                <a:schemeClr val="dk1"/>
              </a:effectRef>
              <a:fontRef idx="minor">
                <a:schemeClr val="tx1"/>
              </a:fontRef>
            </p:style>
          </p:cxnSp>
          <p:sp>
            <p:nvSpPr>
              <p:cNvPr id="44" name="Rectangle 43"/>
              <p:cNvSpPr/>
              <p:nvPr/>
            </p:nvSpPr>
            <p:spPr>
              <a:xfrm>
                <a:off x="369164" y="0"/>
                <a:ext cx="154712" cy="2095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a:effectLst/>
                    <a:ea typeface="Calibri" panose="020F0502020204030204" pitchFamily="34" charset="0"/>
                    <a:cs typeface="Arial" panose="020B0604020202020204" pitchFamily="34" charset="0"/>
                  </a:rPr>
                  <a:t>4</a:t>
                </a:r>
                <a:endParaRPr lang="en-US" sz="1100">
                  <a:effectLst/>
                  <a:ea typeface="Calibri" panose="020F0502020204030204" pitchFamily="34" charset="0"/>
                  <a:cs typeface="Arial" panose="020B0604020202020204" pitchFamily="34" charset="0"/>
                </a:endParaRPr>
              </a:p>
            </p:txBody>
          </p:sp>
        </p:grpSp>
        <p:grpSp>
          <p:nvGrpSpPr>
            <p:cNvPr id="40" name="Group 39"/>
            <p:cNvGrpSpPr/>
            <p:nvPr/>
          </p:nvGrpSpPr>
          <p:grpSpPr>
            <a:xfrm flipH="1">
              <a:off x="3095626" y="1762125"/>
              <a:ext cx="990598" cy="286209"/>
              <a:chOff x="296756" y="0"/>
              <a:chExt cx="836719" cy="273779"/>
            </a:xfrm>
          </p:grpSpPr>
          <p:cxnSp>
            <p:nvCxnSpPr>
              <p:cNvPr id="41" name="Straight Connector 40"/>
              <p:cNvCxnSpPr/>
              <p:nvPr/>
            </p:nvCxnSpPr>
            <p:spPr>
              <a:xfrm flipV="1">
                <a:off x="523875" y="95250"/>
                <a:ext cx="609600" cy="3502"/>
              </a:xfrm>
              <a:prstGeom prst="line">
                <a:avLst/>
              </a:prstGeom>
            </p:spPr>
            <p:style>
              <a:lnRef idx="1">
                <a:schemeClr val="dk1"/>
              </a:lnRef>
              <a:fillRef idx="0">
                <a:schemeClr val="dk1"/>
              </a:fillRef>
              <a:effectRef idx="0">
                <a:schemeClr val="dk1"/>
              </a:effectRef>
              <a:fontRef idx="minor">
                <a:schemeClr val="tx1"/>
              </a:fontRef>
            </p:style>
          </p:cxnSp>
          <p:sp>
            <p:nvSpPr>
              <p:cNvPr id="42" name="Rectangle 41"/>
              <p:cNvSpPr/>
              <p:nvPr/>
            </p:nvSpPr>
            <p:spPr>
              <a:xfrm>
                <a:off x="296756" y="0"/>
                <a:ext cx="227122" cy="273779"/>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7000"/>
                  </a:lnSpc>
                  <a:spcBef>
                    <a:spcPts val="0"/>
                  </a:spcBef>
                  <a:spcAft>
                    <a:spcPts val="800"/>
                  </a:spcAft>
                </a:pPr>
                <a:r>
                  <a:rPr lang="en-US" sz="1000">
                    <a:effectLst/>
                    <a:ea typeface="Calibri" panose="020F0502020204030204" pitchFamily="34" charset="0"/>
                    <a:cs typeface="Arial" panose="020B0604020202020204" pitchFamily="34" charset="0"/>
                  </a:rPr>
                  <a:t>5</a:t>
                </a:r>
                <a:endParaRPr lang="en-US" sz="1100">
                  <a:effectLst/>
                  <a:ea typeface="Calibri" panose="020F0502020204030204" pitchFamily="34" charset="0"/>
                  <a:cs typeface="Arial" panose="020B0604020202020204" pitchFamily="34" charset="0"/>
                </a:endParaRPr>
              </a:p>
            </p:txBody>
          </p:sp>
        </p:grpSp>
      </p:grpSp>
      <p:sp>
        <p:nvSpPr>
          <p:cNvPr id="62" name="Rectangle 61"/>
          <p:cNvSpPr/>
          <p:nvPr/>
        </p:nvSpPr>
        <p:spPr>
          <a:xfrm>
            <a:off x="1078517" y="4158173"/>
            <a:ext cx="10087466" cy="2562240"/>
          </a:xfrm>
          <a:prstGeom prst="rect">
            <a:avLst/>
          </a:prstGeom>
        </p:spPr>
        <p:txBody>
          <a:bodyPr wrap="square">
            <a:spAutoFit/>
          </a:bodyPr>
          <a:lstStyle/>
          <a:p>
            <a:pPr marL="742950" lvl="1" indent="-285750" algn="just">
              <a:lnSpc>
                <a:spcPct val="150000"/>
              </a:lnSpc>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It is a document type declaration (also called DOCTYPE declaration) that identifies this document as an HTML document.</a:t>
            </a:r>
          </a:p>
          <a:p>
            <a:pPr marL="742950" marR="0" lvl="1" indent="-285750" algn="just">
              <a:lnSpc>
                <a:spcPct val="150000"/>
              </a:lnSpc>
              <a:spcBef>
                <a:spcPts val="0"/>
              </a:spcBef>
              <a:spcAft>
                <a:spcPts val="0"/>
              </a:spcAft>
              <a:buFont typeface="+mj-lt"/>
              <a:buAutoNum type="arabicPeriod"/>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&lt;html&gt; element is called the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root element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of an HTML page because it contains all the elements in the document. Within the html element, the document is divided into a head and a body</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just">
              <a:lnSpc>
                <a:spcPct val="150000"/>
              </a:lnSpc>
              <a:buFont typeface="+mj-lt"/>
              <a:buAutoNum type="arabicPeriod"/>
            </a:pPr>
            <a:r>
              <a:rPr lang="en-US" sz="1600" dirty="0"/>
              <a:t>The &lt;head &gt; element: The head element contains descriptive information about the document itself, such as its title, the style sheet(s) it uses, scripts, and other types of “meta” information</a:t>
            </a:r>
          </a:p>
          <a:p>
            <a:pPr marL="742950" marR="0" lvl="1" indent="-285750" algn="just">
              <a:lnSpc>
                <a:spcPct val="150000"/>
              </a:lnSpc>
              <a:spcBef>
                <a:spcPts val="0"/>
              </a:spcBef>
              <a:spcAft>
                <a:spcPts val="0"/>
              </a:spcAft>
              <a:buFont typeface="+mj-lt"/>
              <a:buAutoNum type="arabicPeriod"/>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297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742" y="383191"/>
            <a:ext cx="11139153" cy="5772910"/>
          </a:xfrm>
        </p:spPr>
        <p:txBody>
          <a:bodyPr>
            <a:normAutofit/>
          </a:bodyPr>
          <a:lstStyle/>
          <a:p>
            <a:pPr marL="457200" lvl="1" indent="0">
              <a:buNone/>
            </a:pPr>
            <a:endParaRPr lang="en-US" sz="2200" dirty="0" smtClean="0"/>
          </a:p>
          <a:p>
            <a:pPr marL="457200" lvl="1" indent="0">
              <a:buNone/>
            </a:pPr>
            <a:r>
              <a:rPr lang="en-US" sz="2200" dirty="0" smtClean="0"/>
              <a:t>4- The </a:t>
            </a:r>
            <a:r>
              <a:rPr lang="en-US" sz="2200" dirty="0"/>
              <a:t>meta elements within the head element provide information about the document itself but no information that will be displayed on the page itself. A meta element can be used to provide all sorts of information, but in this case, it specifies the character encoding (the standardized collection of letters, numbers, and symbols) used in the </a:t>
            </a:r>
            <a:r>
              <a:rPr lang="en-US" sz="2200" dirty="0" smtClean="0"/>
              <a:t>document</a:t>
            </a:r>
          </a:p>
          <a:p>
            <a:pPr marL="457200" lvl="1" indent="0">
              <a:buNone/>
            </a:pPr>
            <a:endParaRPr lang="en-US" sz="2200" dirty="0"/>
          </a:p>
          <a:p>
            <a:pPr marL="0" indent="0">
              <a:buNone/>
            </a:pPr>
            <a:r>
              <a:rPr lang="en-US" sz="2200" dirty="0" smtClean="0"/>
              <a:t>     </a:t>
            </a:r>
            <a:r>
              <a:rPr lang="en-US" sz="2200" dirty="0"/>
              <a:t>5-  The &lt;title&gt; element also in the head element, which tells the browser what to </a:t>
            </a:r>
            <a:r>
              <a:rPr lang="en-US" sz="2200" dirty="0" smtClean="0"/>
              <a:t>display in its</a:t>
            </a:r>
          </a:p>
          <a:p>
            <a:pPr marL="0" indent="0">
              <a:buNone/>
            </a:pPr>
            <a:r>
              <a:rPr lang="en-US" sz="2200" dirty="0"/>
              <a:t> </a:t>
            </a:r>
            <a:r>
              <a:rPr lang="en-US" sz="2200" dirty="0" smtClean="0"/>
              <a:t>         </a:t>
            </a:r>
            <a:r>
              <a:rPr lang="en-US" sz="2200" dirty="0"/>
              <a:t>title bar (the title bar is the very top part of the browser window—the part with </a:t>
            </a:r>
            <a:r>
              <a:rPr lang="en-US" sz="2200" dirty="0" smtClean="0"/>
              <a:t>the</a:t>
            </a:r>
          </a:p>
          <a:p>
            <a:pPr marL="0" indent="0">
              <a:buNone/>
            </a:pPr>
            <a:r>
              <a:rPr lang="en-US" sz="2200" dirty="0"/>
              <a:t> </a:t>
            </a:r>
            <a:r>
              <a:rPr lang="en-US" sz="2200" dirty="0" smtClean="0"/>
              <a:t>          </a:t>
            </a:r>
            <a:r>
              <a:rPr lang="en-US" sz="2200" dirty="0"/>
              <a:t>minimize, maximize, and close </a:t>
            </a:r>
            <a:r>
              <a:rPr lang="en-US" sz="2200" dirty="0" smtClean="0"/>
              <a:t>buttons)</a:t>
            </a:r>
          </a:p>
          <a:p>
            <a:pPr marL="0" indent="0">
              <a:buNone/>
            </a:pPr>
            <a:endParaRPr lang="en-US" sz="2200" dirty="0"/>
          </a:p>
          <a:p>
            <a:pPr marL="0" indent="0">
              <a:buNone/>
            </a:pPr>
            <a:r>
              <a:rPr lang="en-US" sz="2200" dirty="0" smtClean="0"/>
              <a:t>      6- The </a:t>
            </a:r>
            <a:r>
              <a:rPr lang="en-US" sz="2200" dirty="0"/>
              <a:t>&lt;body&gt; element contains the visible page content also body element contains almost </a:t>
            </a:r>
            <a:endParaRPr lang="en-US" sz="2200" dirty="0" smtClean="0"/>
          </a:p>
          <a:p>
            <a:pPr marL="0" indent="0">
              <a:buNone/>
            </a:pPr>
            <a:r>
              <a:rPr lang="en-US" sz="2200" dirty="0"/>
              <a:t> </a:t>
            </a:r>
            <a:r>
              <a:rPr lang="en-US" sz="2200" dirty="0" smtClean="0"/>
              <a:t>         everything </a:t>
            </a:r>
            <a:r>
              <a:rPr lang="en-US" sz="2200" dirty="0"/>
              <a:t>that you see on the screen: headings, paragraphs, images, any navigation that’s </a:t>
            </a:r>
            <a:endParaRPr lang="en-US" sz="2200" dirty="0" smtClean="0"/>
          </a:p>
          <a:p>
            <a:pPr marL="0" indent="0">
              <a:buNone/>
            </a:pPr>
            <a:r>
              <a:rPr lang="en-US" sz="2200" dirty="0"/>
              <a:t> </a:t>
            </a:r>
            <a:r>
              <a:rPr lang="en-US" sz="2200" dirty="0" smtClean="0"/>
              <a:t>        required</a:t>
            </a:r>
            <a:r>
              <a:rPr lang="en-US" sz="2200" dirty="0"/>
              <a:t>, and footers that sit at the bottom of the web page</a:t>
            </a:r>
          </a:p>
          <a:p>
            <a:pPr marL="0" indent="0">
              <a:buNone/>
            </a:pPr>
            <a:r>
              <a:rPr lang="en-US" sz="2200" dirty="0"/>
              <a:t> </a:t>
            </a:r>
          </a:p>
          <a:p>
            <a:endParaRPr lang="en-US" dirty="0"/>
          </a:p>
        </p:txBody>
      </p:sp>
    </p:spTree>
    <p:extLst>
      <p:ext uri="{BB962C8B-B14F-4D97-AF65-F5344CB8AC3E}">
        <p14:creationId xmlns:p14="http://schemas.microsoft.com/office/powerpoint/2010/main" val="525104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229" y="241522"/>
            <a:ext cx="10515600" cy="4351338"/>
          </a:xfrm>
        </p:spPr>
        <p:txBody>
          <a:bodyPr>
            <a:normAutofit fontScale="85000" lnSpcReduction="20000"/>
          </a:bodyPr>
          <a:lstStyle/>
          <a:p>
            <a:r>
              <a:rPr lang="en-US" sz="2600" b="1" u="sng" dirty="0"/>
              <a:t>Example1</a:t>
            </a:r>
            <a:endParaRPr lang="en-US" sz="2600" dirty="0"/>
          </a:p>
          <a:p>
            <a:r>
              <a:rPr lang="en-US" sz="2600" dirty="0"/>
              <a:t>&lt; ! DOCTYPE html&gt;</a:t>
            </a:r>
          </a:p>
          <a:p>
            <a:r>
              <a:rPr lang="en-US" sz="2600" dirty="0"/>
              <a:t>&lt;Html&gt;</a:t>
            </a:r>
          </a:p>
          <a:p>
            <a:r>
              <a:rPr lang="en-US" sz="2600" dirty="0"/>
              <a:t>&lt;Head&gt; </a:t>
            </a:r>
          </a:p>
          <a:p>
            <a:r>
              <a:rPr lang="en-US" sz="2600" dirty="0"/>
              <a:t>&lt;Title&gt;The first example &lt;/Title&gt;</a:t>
            </a:r>
          </a:p>
          <a:p>
            <a:r>
              <a:rPr lang="en-US" sz="2600" dirty="0"/>
              <a:t>&lt;/Head&gt;</a:t>
            </a:r>
          </a:p>
          <a:p>
            <a:r>
              <a:rPr lang="en-US" sz="2600" dirty="0"/>
              <a:t>&lt;Body&gt;</a:t>
            </a:r>
          </a:p>
          <a:p>
            <a:r>
              <a:rPr lang="en-US" sz="2600" dirty="0"/>
              <a:t>Welcome to HTML</a:t>
            </a:r>
          </a:p>
          <a:p>
            <a:r>
              <a:rPr lang="en-US" sz="2600" dirty="0"/>
              <a:t>&lt;/Body&gt;</a:t>
            </a:r>
          </a:p>
          <a:p>
            <a:r>
              <a:rPr lang="en-US" sz="2600" dirty="0"/>
              <a:t>&lt;/Html</a:t>
            </a:r>
            <a:r>
              <a:rPr lang="en-US" sz="2600" dirty="0" smtClean="0"/>
              <a:t>&gt;</a:t>
            </a:r>
          </a:p>
          <a:p>
            <a:pPr marL="0" indent="0">
              <a:buNone/>
            </a:pPr>
            <a:r>
              <a:rPr lang="en-US" sz="2400" dirty="0"/>
              <a:t>The purpose of a web browser is to read HTML documents and display them. The browser does not display the HTML tags, but uses them to determine how to display the document:</a:t>
            </a:r>
          </a:p>
          <a:p>
            <a:endParaRPr lang="en-US" sz="2600"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02983" y="4592860"/>
            <a:ext cx="6702380" cy="1627636"/>
          </a:xfrm>
          <a:prstGeom prst="rect">
            <a:avLst/>
          </a:prstGeom>
        </p:spPr>
      </p:pic>
    </p:spTree>
    <p:extLst>
      <p:ext uri="{BB962C8B-B14F-4D97-AF65-F5344CB8AC3E}">
        <p14:creationId xmlns:p14="http://schemas.microsoft.com/office/powerpoint/2010/main" val="2554691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293039"/>
            <a:ext cx="10515600" cy="4351338"/>
          </a:xfrm>
        </p:spPr>
        <p:txBody>
          <a:bodyPr>
            <a:normAutofit fontScale="85000" lnSpcReduction="20000"/>
          </a:bodyPr>
          <a:lstStyle/>
          <a:p>
            <a:r>
              <a:rPr lang="en-US" b="1" dirty="0"/>
              <a:t>Example2: </a:t>
            </a:r>
            <a:r>
              <a:rPr lang="en-US" dirty="0"/>
              <a:t>if we write the same program as below</a:t>
            </a:r>
          </a:p>
          <a:p>
            <a:r>
              <a:rPr lang="en-US" dirty="0"/>
              <a:t>&lt;Html&gt;</a:t>
            </a:r>
          </a:p>
          <a:p>
            <a:r>
              <a:rPr lang="en-US" dirty="0"/>
              <a:t>&lt;Head&gt; </a:t>
            </a:r>
          </a:p>
          <a:p>
            <a:r>
              <a:rPr lang="en-US" dirty="0"/>
              <a:t>&lt;Title&gt;The second example&lt;/Title&gt;</a:t>
            </a:r>
          </a:p>
          <a:p>
            <a:r>
              <a:rPr lang="en-US" dirty="0"/>
              <a:t> &lt;/Head&gt;</a:t>
            </a:r>
          </a:p>
          <a:p>
            <a:r>
              <a:rPr lang="en-US" dirty="0"/>
              <a:t>&lt;Body&gt;</a:t>
            </a:r>
          </a:p>
          <a:p>
            <a:r>
              <a:rPr lang="en-US" b="1" dirty="0"/>
              <a:t>&lt;h1&gt;Welcome to HTML&lt;/h1&gt;</a:t>
            </a:r>
          </a:p>
          <a:p>
            <a:r>
              <a:rPr lang="en-US" dirty="0"/>
              <a:t>&lt;/Body&gt;</a:t>
            </a:r>
          </a:p>
          <a:p>
            <a:r>
              <a:rPr lang="en-US" dirty="0"/>
              <a:t>&lt;/Html&gt;</a:t>
            </a:r>
          </a:p>
          <a:p>
            <a:pPr marL="0" indent="0">
              <a:buNone/>
            </a:pPr>
            <a:r>
              <a:rPr lang="en-US" dirty="0"/>
              <a:t> </a:t>
            </a:r>
          </a:p>
          <a:p>
            <a:pPr marL="0" indent="0">
              <a:buNone/>
            </a:pPr>
            <a:r>
              <a:rPr lang="en-US" dirty="0"/>
              <a:t>Then the output will be</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077236" y="3472398"/>
            <a:ext cx="6766775" cy="1318541"/>
          </a:xfrm>
          <a:prstGeom prst="rect">
            <a:avLst/>
          </a:prstGeom>
        </p:spPr>
      </p:pic>
      <p:sp>
        <p:nvSpPr>
          <p:cNvPr id="5" name="Rectangle 1"/>
          <p:cNvSpPr>
            <a:spLocks noChangeArrowheads="1"/>
          </p:cNvSpPr>
          <p:nvPr/>
        </p:nvSpPr>
        <p:spPr bwMode="auto">
          <a:xfrm>
            <a:off x="425003" y="4921653"/>
            <a:ext cx="100068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this example the &lt;h1&gt;  tag representing </a:t>
            </a:r>
            <a:r>
              <a:rPr kumimoji="0" 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heading element</a:t>
            </a: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within the body element. The opening &lt;h1&gt; and closing &lt;/h1&gt; tags are wrapped around the words </a:t>
            </a:r>
            <a:r>
              <a:rPr kumimoji="0" 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Welcome to HTML</a:t>
            </a:r>
            <a:r>
              <a:rPr kumimoji="0" 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making that the main heading for the page.</a:t>
            </a: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5838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765"/>
            <a:ext cx="10515600" cy="4351338"/>
          </a:xfrm>
        </p:spPr>
        <p:txBody>
          <a:bodyPr>
            <a:normAutofit fontScale="77500" lnSpcReduction="20000"/>
          </a:bodyPr>
          <a:lstStyle/>
          <a:p>
            <a:r>
              <a:rPr lang="en-US" b="1" dirty="0"/>
              <a:t>Example3: i</a:t>
            </a:r>
            <a:r>
              <a:rPr lang="en-US" dirty="0"/>
              <a:t>f we add another </a:t>
            </a:r>
            <a:r>
              <a:rPr lang="en-US" b="1" dirty="0"/>
              <a:t>element &lt;p&gt;</a:t>
            </a:r>
            <a:r>
              <a:rPr lang="en-US" dirty="0"/>
              <a:t> such as</a:t>
            </a:r>
          </a:p>
          <a:p>
            <a:r>
              <a:rPr lang="en-US" dirty="0"/>
              <a:t>&lt;Html&gt;</a:t>
            </a:r>
          </a:p>
          <a:p>
            <a:r>
              <a:rPr lang="en-US" dirty="0"/>
              <a:t>&lt;Head&gt; </a:t>
            </a:r>
          </a:p>
          <a:p>
            <a:r>
              <a:rPr lang="en-US" dirty="0"/>
              <a:t>&lt;Title&gt;The third example&lt;/Title&gt;</a:t>
            </a:r>
          </a:p>
          <a:p>
            <a:r>
              <a:rPr lang="en-US" dirty="0"/>
              <a:t> &lt;/Head&gt;</a:t>
            </a:r>
          </a:p>
          <a:p>
            <a:r>
              <a:rPr lang="en-US" dirty="0"/>
              <a:t>&lt;Body&gt;</a:t>
            </a:r>
          </a:p>
          <a:p>
            <a:r>
              <a:rPr lang="en-US" b="1" dirty="0"/>
              <a:t>&lt;h1&gt;Welcome to HTML&lt;/h1&gt;</a:t>
            </a:r>
          </a:p>
          <a:p>
            <a:r>
              <a:rPr lang="en-US" b="1" dirty="0"/>
              <a:t>&lt;p&gt;Welcome to HTML&lt;p&gt;</a:t>
            </a:r>
          </a:p>
          <a:p>
            <a:r>
              <a:rPr lang="en-US" dirty="0"/>
              <a:t>&lt;/Body&gt;</a:t>
            </a:r>
          </a:p>
          <a:p>
            <a:r>
              <a:rPr lang="en-US" dirty="0"/>
              <a:t>&lt;/Html&gt;</a:t>
            </a:r>
          </a:p>
          <a:p>
            <a:r>
              <a:rPr lang="en-US" dirty="0"/>
              <a:t> </a:t>
            </a:r>
          </a:p>
          <a:p>
            <a:r>
              <a:rPr lang="en-US" dirty="0"/>
              <a:t>The output will be</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270419" y="3532997"/>
            <a:ext cx="5943600" cy="1234440"/>
          </a:xfrm>
          <a:prstGeom prst="rect">
            <a:avLst/>
          </a:prstGeom>
        </p:spPr>
      </p:pic>
      <p:sp>
        <p:nvSpPr>
          <p:cNvPr id="5" name="Rectangle 1"/>
          <p:cNvSpPr>
            <a:spLocks noChangeArrowheads="1"/>
          </p:cNvSpPr>
          <p:nvPr/>
        </p:nvSpPr>
        <p:spPr bwMode="auto">
          <a:xfrm>
            <a:off x="399245" y="5356367"/>
            <a:ext cx="100841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 the &lt;p&gt; element defines a </a:t>
            </a:r>
            <a:r>
              <a:rPr kumimoji="0" lang="en-US"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paragraph</a:t>
            </a: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This element is use to deal with blocks of text is the p element. It</a:t>
            </a:r>
            <a:r>
              <a:rPr kumimoji="0" 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easy to remember as p is for paragraph</a:t>
            </a:r>
            <a:endParaRPr kumimoji="0" 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2522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47" y="408948"/>
            <a:ext cx="10515600" cy="4351338"/>
          </a:xfrm>
        </p:spPr>
        <p:txBody>
          <a:bodyPr>
            <a:normAutofit fontScale="62500" lnSpcReduction="20000"/>
          </a:bodyPr>
          <a:lstStyle/>
          <a:p>
            <a:r>
              <a:rPr lang="en-US" b="1" dirty="0"/>
              <a:t>Q1 </a:t>
            </a:r>
            <a:r>
              <a:rPr lang="en-US" dirty="0"/>
              <a:t>What the output of the following HTML code? How many element in this example, specify          them.</a:t>
            </a:r>
          </a:p>
          <a:p>
            <a:r>
              <a:rPr lang="en-US" dirty="0"/>
              <a:t>&lt;html&gt;</a:t>
            </a:r>
          </a:p>
          <a:p>
            <a:r>
              <a:rPr lang="en-US" dirty="0"/>
              <a:t> &lt;head&gt;</a:t>
            </a:r>
          </a:p>
          <a:p>
            <a:r>
              <a:rPr lang="en-US" dirty="0"/>
              <a:t>&lt;title&gt;The Most Basic Web Page  &lt;/title&gt; </a:t>
            </a:r>
          </a:p>
          <a:p>
            <a:r>
              <a:rPr lang="en-US" dirty="0"/>
              <a:t>&lt;/head&gt;</a:t>
            </a:r>
          </a:p>
          <a:p>
            <a:r>
              <a:rPr lang="en-US" dirty="0"/>
              <a:t> &lt;body&gt;</a:t>
            </a:r>
          </a:p>
          <a:p>
            <a:r>
              <a:rPr lang="en-US" dirty="0"/>
              <a:t>&lt;h1&gt;The Most Basic Web Page &lt;/h1&gt;</a:t>
            </a:r>
          </a:p>
          <a:p>
            <a:r>
              <a:rPr lang="en-US" dirty="0"/>
              <a:t>&lt;p&gt;This is a very simple web page to get you started. Hopefully you will get to see how the markup that drives the page relates to the end result that you can see on screen.</a:t>
            </a:r>
          </a:p>
          <a:p>
            <a:r>
              <a:rPr lang="en-US" dirty="0"/>
              <a:t>&lt;/p&gt;</a:t>
            </a:r>
          </a:p>
          <a:p>
            <a:r>
              <a:rPr lang="en-US" dirty="0"/>
              <a:t>&lt;p&gt;This is another paragraph, by the way. Just to show how it works .&lt;/p&gt;</a:t>
            </a:r>
          </a:p>
          <a:p>
            <a:r>
              <a:rPr lang="en-US" dirty="0"/>
              <a:t>&lt;/body&gt;</a:t>
            </a:r>
          </a:p>
          <a:p>
            <a:r>
              <a:rPr lang="en-US" dirty="0"/>
              <a:t>&lt;/html&gt;</a:t>
            </a:r>
          </a:p>
          <a:p>
            <a:endParaRPr lang="en-US" dirty="0"/>
          </a:p>
        </p:txBody>
      </p:sp>
    </p:spTree>
    <p:extLst>
      <p:ext uri="{BB962C8B-B14F-4D97-AF65-F5344CB8AC3E}">
        <p14:creationId xmlns:p14="http://schemas.microsoft.com/office/powerpoint/2010/main" val="2258904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6021"/>
            <a:ext cx="10515600" cy="6956300"/>
          </a:xfrm>
        </p:spPr>
        <p:txBody>
          <a:bodyPr>
            <a:noAutofit/>
          </a:bodyPr>
          <a:lstStyle/>
          <a:p>
            <a:r>
              <a:rPr lang="en-US" sz="1800" b="1" u="sng" dirty="0"/>
              <a:t>Headings and Document Hierarchy</a:t>
            </a:r>
            <a:endParaRPr lang="en-US" sz="1800" dirty="0"/>
          </a:p>
          <a:p>
            <a:r>
              <a:rPr lang="en-US" sz="1800" dirty="0"/>
              <a:t>In the example3 above, we use an h1 element to show a major heading. If we wanted to include a subheading beneath this heading, we’d use the h2 element. A subheading under an h2 would use an h3 element, and so on, until we hit h6. The lower the heading level, the lesser its importance and the smaller the font size:  </a:t>
            </a:r>
            <a:r>
              <a:rPr lang="en-US" sz="1800" b="1" dirty="0"/>
              <a:t>h1  h2  h3  h4  h5  h6</a:t>
            </a:r>
            <a:endParaRPr lang="en-US" sz="1800" dirty="0"/>
          </a:p>
          <a:p>
            <a:r>
              <a:rPr lang="en-US" sz="1800" b="1" u="sng" dirty="0" smtClean="0"/>
              <a:t>Example 4                                                                      </a:t>
            </a:r>
          </a:p>
          <a:p>
            <a:r>
              <a:rPr lang="en-US" sz="1800" dirty="0" smtClean="0"/>
              <a:t>&lt;</a:t>
            </a:r>
            <a:r>
              <a:rPr lang="en-US" sz="1800" dirty="0"/>
              <a:t>html&gt;</a:t>
            </a:r>
          </a:p>
          <a:p>
            <a:r>
              <a:rPr lang="en-US" sz="1800" dirty="0"/>
              <a:t>&lt;title&gt; This is heading Hierarchal example &lt;/title&gt; </a:t>
            </a:r>
          </a:p>
          <a:p>
            <a:r>
              <a:rPr lang="en-US" sz="1800" dirty="0"/>
              <a:t>&lt;body&gt;</a:t>
            </a:r>
          </a:p>
          <a:p>
            <a:r>
              <a:rPr lang="en-US" sz="1800" dirty="0"/>
              <a:t>&lt;h1&gt;Heading 1&lt;/h1&gt;</a:t>
            </a:r>
          </a:p>
          <a:p>
            <a:r>
              <a:rPr lang="en-US" sz="1800" dirty="0"/>
              <a:t>&lt;h2&gt;Heading 2&lt;/h2&gt;</a:t>
            </a:r>
          </a:p>
          <a:p>
            <a:r>
              <a:rPr lang="en-US" sz="1800" dirty="0"/>
              <a:t>&lt;h3&gt;Heading 3&lt;/h3&gt;</a:t>
            </a:r>
          </a:p>
          <a:p>
            <a:r>
              <a:rPr lang="en-US" sz="1800" dirty="0"/>
              <a:t>&lt;h4&gt;Heading 4&lt;/h4&gt;</a:t>
            </a:r>
          </a:p>
          <a:p>
            <a:r>
              <a:rPr lang="en-US" sz="1800" dirty="0"/>
              <a:t>&lt;h5&gt;Heading 5&lt;/h5&gt;</a:t>
            </a:r>
          </a:p>
          <a:p>
            <a:r>
              <a:rPr lang="en-US" sz="1800" dirty="0"/>
              <a:t>&lt;h6&gt;Heading 6&lt;/h6&gt;</a:t>
            </a:r>
          </a:p>
          <a:p>
            <a:r>
              <a:rPr lang="en-US" sz="1800" dirty="0"/>
              <a:t>&lt;/body</a:t>
            </a:r>
            <a:r>
              <a:rPr lang="en-US" sz="1800" dirty="0" smtClean="0"/>
              <a:t>&gt;   </a:t>
            </a:r>
            <a:r>
              <a:rPr lang="en-US" sz="1800" dirty="0"/>
              <a:t>&lt;/html&gt;</a:t>
            </a:r>
          </a:p>
          <a:p>
            <a:r>
              <a:rPr lang="en-US" sz="1800" dirty="0" smtClean="0"/>
              <a:t>In  </a:t>
            </a:r>
            <a:r>
              <a:rPr lang="en-US" sz="1800" dirty="0"/>
              <a:t>example 4 each HTML heading has a default size. However, you can specify the size for any heading with the following style attribute</a:t>
            </a:r>
          </a:p>
          <a:p>
            <a:r>
              <a:rPr lang="en-US" sz="1800" b="1" dirty="0"/>
              <a:t>style="font-size:60px;”</a:t>
            </a:r>
            <a:endParaRPr lang="en-US" sz="1800" dirty="0"/>
          </a:p>
          <a:p>
            <a:r>
              <a:rPr lang="en-US" sz="1800" dirty="0"/>
              <a:t>This attribute is writing within h tag.</a:t>
            </a:r>
          </a:p>
          <a:p>
            <a:pPr marL="0" indent="0">
              <a:buNone/>
            </a:pPr>
            <a:r>
              <a:rPr lang="en-US" sz="1800" b="1" dirty="0"/>
              <a:t> </a:t>
            </a:r>
            <a:endParaRPr lang="en-US" sz="1800" dirty="0"/>
          </a:p>
          <a:p>
            <a:endParaRPr lang="en-US" sz="1800" dirty="0"/>
          </a:p>
          <a:p>
            <a:endParaRPr lang="en-US" sz="1800" dirty="0"/>
          </a:p>
          <a:p>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96000" y="2047907"/>
            <a:ext cx="4625340" cy="1989455"/>
          </a:xfrm>
          <a:prstGeom prst="rect">
            <a:avLst/>
          </a:prstGeom>
        </p:spPr>
      </p:pic>
    </p:spTree>
    <p:extLst>
      <p:ext uri="{BB962C8B-B14F-4D97-AF65-F5344CB8AC3E}">
        <p14:creationId xmlns:p14="http://schemas.microsoft.com/office/powerpoint/2010/main" val="211905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4391695"/>
          </a:xfrm>
        </p:spPr>
        <p:txBody>
          <a:bodyPr>
            <a:normAutofit/>
          </a:bodyPr>
          <a:lstStyle/>
          <a:p>
            <a:r>
              <a:rPr lang="en-US" sz="2400" dirty="0"/>
              <a:t>So, Web design is a multi-faceted term for a variety of skills used to produce anything from an accessible document to a multimedia experience. From the earliest beginnings the Web has grown from an estimated 50 websites worldwide in 1994 to where information has become in any place.</a:t>
            </a:r>
          </a:p>
          <a:p>
            <a:r>
              <a:rPr lang="en-US" sz="2400" dirty="0"/>
              <a:t>Just as there is a diversity of programming languages available and suitable for conventional programming tasks, there is a diversity of languages available and suitable for Web programming. The World Wide Web – or Web – consists of a vast assortment of files and documents that are stored on these computers and written in some form of </a:t>
            </a:r>
            <a:r>
              <a:rPr lang="en-US" sz="2400" dirty="0" err="1"/>
              <a:t>HyperText</a:t>
            </a:r>
            <a:r>
              <a:rPr lang="en-US" sz="2400" dirty="0"/>
              <a:t> Markup Language ( HTML ) that tells browsers how to display the information.  The computers that store the files are called servers because they can serve requests from many users at the same time.  Users access these HTML files and documents via applications called browsers.  </a:t>
            </a:r>
          </a:p>
          <a:p>
            <a:endParaRPr lang="en-US" dirty="0"/>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974215" y="4623515"/>
            <a:ext cx="5676900" cy="1714500"/>
          </a:xfrm>
          <a:prstGeom prst="rect">
            <a:avLst/>
          </a:prstGeom>
        </p:spPr>
      </p:pic>
    </p:spTree>
    <p:extLst>
      <p:ext uri="{BB962C8B-B14F-4D97-AF65-F5344CB8AC3E}">
        <p14:creationId xmlns:p14="http://schemas.microsoft.com/office/powerpoint/2010/main" val="3945326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9" y="357433"/>
            <a:ext cx="10515600" cy="6326702"/>
          </a:xfrm>
        </p:spPr>
        <p:txBody>
          <a:bodyPr>
            <a:noAutofit/>
          </a:bodyPr>
          <a:lstStyle/>
          <a:p>
            <a:r>
              <a:rPr lang="en-US" sz="1800" b="1" u="sng" dirty="0"/>
              <a:t>Taking a Break</a:t>
            </a:r>
            <a:endParaRPr lang="en-US" sz="1800" dirty="0"/>
          </a:p>
          <a:p>
            <a:r>
              <a:rPr lang="en-US" sz="1800" dirty="0"/>
              <a:t>To signify the start of a new line, rather than anew paragraph, the element you need is </a:t>
            </a:r>
            <a:r>
              <a:rPr lang="en-US" sz="1800" dirty="0" err="1"/>
              <a:t>br</a:t>
            </a:r>
            <a:r>
              <a:rPr lang="en-US" sz="1800" dirty="0"/>
              <a:t>, Note that </a:t>
            </a:r>
            <a:r>
              <a:rPr lang="en-US" sz="1800" dirty="0" err="1"/>
              <a:t>br</a:t>
            </a:r>
            <a:r>
              <a:rPr lang="en-US" sz="1800" dirty="0"/>
              <a:t> is an empty element, so in HTML it’s written as &lt;</a:t>
            </a:r>
            <a:r>
              <a:rPr lang="en-US" sz="1800" dirty="0" err="1"/>
              <a:t>br</a:t>
            </a:r>
            <a:r>
              <a:rPr lang="en-US" sz="1800" dirty="0"/>
              <a:t>/&gt;.</a:t>
            </a:r>
          </a:p>
          <a:p>
            <a:r>
              <a:rPr lang="en-US" sz="1800" b="1" dirty="0"/>
              <a:t>Example 5</a:t>
            </a:r>
            <a:r>
              <a:rPr lang="en-US" sz="1800" dirty="0"/>
              <a:t>: Rewrite Q1using Break?</a:t>
            </a:r>
          </a:p>
          <a:p>
            <a:r>
              <a:rPr lang="en-US" sz="1800" dirty="0"/>
              <a:t>&lt;html&gt;</a:t>
            </a:r>
          </a:p>
          <a:p>
            <a:r>
              <a:rPr lang="en-US" sz="1800" dirty="0"/>
              <a:t> &lt;head&gt;</a:t>
            </a:r>
          </a:p>
          <a:p>
            <a:r>
              <a:rPr lang="en-US" sz="1800" dirty="0"/>
              <a:t>&lt;title&gt;The Most Basic Web Page </a:t>
            </a:r>
          </a:p>
          <a:p>
            <a:r>
              <a:rPr lang="en-US" sz="1800" dirty="0"/>
              <a:t>&lt;/title&gt;</a:t>
            </a:r>
          </a:p>
          <a:p>
            <a:r>
              <a:rPr lang="en-US" sz="1800" dirty="0"/>
              <a:t> &lt;/head&gt;</a:t>
            </a:r>
          </a:p>
          <a:p>
            <a:r>
              <a:rPr lang="en-US" sz="1800" dirty="0"/>
              <a:t> &lt;body&gt;</a:t>
            </a:r>
          </a:p>
          <a:p>
            <a:r>
              <a:rPr lang="en-US" sz="1800" dirty="0"/>
              <a:t>&lt;h1&gt;The Most Basic Web Page &lt;/h1&gt;</a:t>
            </a:r>
          </a:p>
          <a:p>
            <a:r>
              <a:rPr lang="en-US" sz="1800" dirty="0"/>
              <a:t>&lt;p&gt;This is a very simple web page to get you started. Hopefully you will get to see how the markup that drives the page relates to the end result that you can see on screen.</a:t>
            </a:r>
          </a:p>
          <a:p>
            <a:r>
              <a:rPr lang="en-US" sz="1800" dirty="0"/>
              <a:t>&lt;/p&gt;</a:t>
            </a:r>
          </a:p>
          <a:p>
            <a:r>
              <a:rPr lang="en-US" sz="1800" dirty="0"/>
              <a:t>&lt;</a:t>
            </a:r>
            <a:r>
              <a:rPr lang="en-US" sz="1800" dirty="0" err="1"/>
              <a:t>br</a:t>
            </a:r>
            <a:r>
              <a:rPr lang="en-US" sz="1800" dirty="0"/>
              <a:t>&gt;This is another paragraph, by the way. Just to show how it works .&lt;/</a:t>
            </a:r>
            <a:r>
              <a:rPr lang="en-US" sz="1800" dirty="0" err="1"/>
              <a:t>br</a:t>
            </a:r>
            <a:r>
              <a:rPr lang="en-US" sz="1800" dirty="0"/>
              <a:t>&gt;</a:t>
            </a:r>
          </a:p>
          <a:p>
            <a:r>
              <a:rPr lang="en-US" sz="1800" dirty="0"/>
              <a:t>&lt;/body&gt;</a:t>
            </a:r>
          </a:p>
          <a:p>
            <a:r>
              <a:rPr lang="en-US" sz="1800" dirty="0"/>
              <a:t>&lt;/html&gt;</a:t>
            </a:r>
          </a:p>
          <a:p>
            <a:r>
              <a:rPr lang="en-US" sz="1800" dirty="0"/>
              <a:t> </a:t>
            </a:r>
          </a:p>
        </p:txBody>
      </p:sp>
    </p:spTree>
    <p:extLst>
      <p:ext uri="{BB962C8B-B14F-4D97-AF65-F5344CB8AC3E}">
        <p14:creationId xmlns:p14="http://schemas.microsoft.com/office/powerpoint/2010/main" val="3613112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5854991"/>
          </a:xfrm>
        </p:spPr>
        <p:txBody>
          <a:bodyPr>
            <a:normAutofit fontScale="70000" lnSpcReduction="20000"/>
          </a:bodyPr>
          <a:lstStyle/>
          <a:p>
            <a:r>
              <a:rPr lang="en-US" b="1" u="sng" dirty="0"/>
              <a:t>HTML Horizontal Rules </a:t>
            </a:r>
            <a:endParaRPr lang="en-US" b="1" dirty="0"/>
          </a:p>
          <a:p>
            <a:r>
              <a:rPr lang="en-US" dirty="0"/>
              <a:t>The &lt;</a:t>
            </a:r>
            <a:r>
              <a:rPr lang="en-US" dirty="0" err="1"/>
              <a:t>hr</a:t>
            </a:r>
            <a:r>
              <a:rPr lang="en-US" dirty="0"/>
              <a:t>&gt; tag defines a thematic break in an HTML page, and is most often displayed as a horizontal rule. The &lt;</a:t>
            </a:r>
            <a:r>
              <a:rPr lang="en-US" dirty="0" err="1"/>
              <a:t>hr</a:t>
            </a:r>
            <a:r>
              <a:rPr lang="en-US" dirty="0"/>
              <a:t>&gt; element is used to separate content (or define a change) in an HTML page. The &lt;</a:t>
            </a:r>
            <a:r>
              <a:rPr lang="en-US" dirty="0" err="1"/>
              <a:t>hr</a:t>
            </a:r>
            <a:r>
              <a:rPr lang="en-US" dirty="0"/>
              <a:t>&gt; tag is an empty tag, which means that it has no end tag.</a:t>
            </a:r>
          </a:p>
          <a:p>
            <a:r>
              <a:rPr lang="en-US" b="1" dirty="0"/>
              <a:t>Example 6</a:t>
            </a:r>
            <a:r>
              <a:rPr lang="en-US" dirty="0"/>
              <a:t>: Write HTML code to display a web page with three paragraphs separated by horizontal breaks and with title “Try the horizontal break”? </a:t>
            </a:r>
          </a:p>
          <a:p>
            <a:r>
              <a:rPr lang="en-US" b="1" u="sng" dirty="0"/>
              <a:t>HTML Comment Tags</a:t>
            </a:r>
            <a:endParaRPr lang="en-US" b="1" dirty="0"/>
          </a:p>
          <a:p>
            <a:r>
              <a:rPr lang="en-US" dirty="0"/>
              <a:t>You can add comments to your HTML source by using the following syntax:</a:t>
            </a:r>
          </a:p>
          <a:p>
            <a:r>
              <a:rPr lang="en-US" dirty="0"/>
              <a:t>&lt;!-- Write your comments here --&gt; </a:t>
            </a:r>
          </a:p>
          <a:p>
            <a:r>
              <a:rPr lang="en-US" dirty="0"/>
              <a:t>Anything you put between comment tags (&lt;!-- --&gt;) will not display in the browser and will not have any effect on the rest of the source. Comments are perfect for making notes on the written work and are useful for labeling and organizing long documents, particularly when they are shared by a team of developers. An example of a comment</a:t>
            </a:r>
            <a:r>
              <a:rPr lang="en-US" dirty="0" smtClean="0"/>
              <a:t>:</a:t>
            </a:r>
          </a:p>
          <a:p>
            <a:endParaRPr lang="en-US" dirty="0" smtClean="0"/>
          </a:p>
          <a:p>
            <a:r>
              <a:rPr lang="en-US" dirty="0"/>
              <a:t>&lt;!-- This is a comment --&gt;</a:t>
            </a:r>
            <a:br>
              <a:rPr lang="en-US" dirty="0"/>
            </a:br>
            <a:r>
              <a:rPr lang="en-US" dirty="0"/>
              <a:t>&lt;p&gt;This is a paragraph.&lt;/p&gt;</a:t>
            </a:r>
            <a:br>
              <a:rPr lang="en-US" dirty="0"/>
            </a:br>
            <a:r>
              <a:rPr lang="en-US" dirty="0"/>
              <a:t>&lt;!-- Remember to add more information here --&gt; </a:t>
            </a:r>
          </a:p>
          <a:p>
            <a:r>
              <a:rPr lang="en-US" dirty="0"/>
              <a:t> </a:t>
            </a:r>
          </a:p>
          <a:p>
            <a:r>
              <a:rPr lang="en-US" dirty="0"/>
              <a:t>What is the output of this segment HTML code????</a:t>
            </a:r>
          </a:p>
          <a:p>
            <a:r>
              <a:rPr lang="en-US" dirty="0"/>
              <a:t> </a:t>
            </a:r>
          </a:p>
          <a:p>
            <a:endParaRPr lang="en-US" dirty="0"/>
          </a:p>
          <a:p>
            <a:endParaRPr lang="en-US" dirty="0"/>
          </a:p>
        </p:txBody>
      </p:sp>
    </p:spTree>
    <p:extLst>
      <p:ext uri="{BB962C8B-B14F-4D97-AF65-F5344CB8AC3E}">
        <p14:creationId xmlns:p14="http://schemas.microsoft.com/office/powerpoint/2010/main" val="2872572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9"/>
            <a:ext cx="10515600" cy="7727324"/>
          </a:xfrm>
        </p:spPr>
        <p:txBody>
          <a:bodyPr>
            <a:normAutofit fontScale="25000" lnSpcReduction="20000"/>
          </a:bodyPr>
          <a:lstStyle/>
          <a:p>
            <a:r>
              <a:rPr lang="en-US" sz="5600" dirty="0"/>
              <a:t>Q3 What are the output of the following HTML code? Specify the elements and the comments?</a:t>
            </a:r>
          </a:p>
          <a:p>
            <a:r>
              <a:rPr lang="en-US" sz="5600" dirty="0"/>
              <a:t>&lt;html&gt;</a:t>
            </a:r>
          </a:p>
          <a:p>
            <a:r>
              <a:rPr lang="en-US" sz="5600" dirty="0"/>
              <a:t>&lt;head&gt;</a:t>
            </a:r>
          </a:p>
          <a:p>
            <a:r>
              <a:rPr lang="en-US" sz="5600" dirty="0"/>
              <a:t>&lt;title&gt; This is HTML page &lt;/title&gt;</a:t>
            </a:r>
          </a:p>
          <a:p>
            <a:r>
              <a:rPr lang="en-US" sz="5600" dirty="0"/>
              <a:t>&lt;/head&gt;</a:t>
            </a:r>
          </a:p>
          <a:p>
            <a:r>
              <a:rPr lang="en-US" sz="5600" dirty="0"/>
              <a:t>&lt;body&gt;</a:t>
            </a:r>
          </a:p>
          <a:p>
            <a:r>
              <a:rPr lang="en-US" sz="5600" dirty="0"/>
              <a:t>&lt;!—there are two heading separated by horizontal lines --&gt;</a:t>
            </a:r>
          </a:p>
          <a:p>
            <a:r>
              <a:rPr lang="en-US" sz="5600" dirty="0"/>
              <a:t> </a:t>
            </a:r>
            <a:r>
              <a:rPr lang="en-US" sz="5600" dirty="0" smtClean="0"/>
              <a:t> </a:t>
            </a:r>
            <a:r>
              <a:rPr lang="en-US" sz="5600" dirty="0"/>
              <a:t>&lt;h1&gt; Software Competition</a:t>
            </a:r>
          </a:p>
          <a:p>
            <a:r>
              <a:rPr lang="en-US" sz="5600" dirty="0"/>
              <a:t>&lt;</a:t>
            </a:r>
            <a:r>
              <a:rPr lang="en-US" sz="5600" dirty="0" err="1"/>
              <a:t>hr</a:t>
            </a:r>
            <a:r>
              <a:rPr lang="en-US" sz="5600" dirty="0"/>
              <a:t>/&gt;</a:t>
            </a:r>
          </a:p>
          <a:p>
            <a:r>
              <a:rPr lang="en-US" sz="5600" dirty="0"/>
              <a:t>&lt;/h1&gt;</a:t>
            </a:r>
          </a:p>
          <a:p>
            <a:r>
              <a:rPr lang="en-US" sz="5600" dirty="0"/>
              <a:t>&lt;h2&gt; Announcement </a:t>
            </a:r>
          </a:p>
          <a:p>
            <a:r>
              <a:rPr lang="en-US" sz="5600" dirty="0"/>
              <a:t>&lt;</a:t>
            </a:r>
            <a:r>
              <a:rPr lang="en-US" sz="5600" dirty="0" err="1"/>
              <a:t>hr</a:t>
            </a:r>
            <a:r>
              <a:rPr lang="en-US" sz="5600" dirty="0"/>
              <a:t>/&gt;</a:t>
            </a:r>
          </a:p>
          <a:p>
            <a:r>
              <a:rPr lang="en-US" sz="5600" dirty="0"/>
              <a:t>&lt;/h2&gt;</a:t>
            </a:r>
          </a:p>
          <a:p>
            <a:r>
              <a:rPr lang="en-US" sz="5600" dirty="0"/>
              <a:t>&lt;!-- This is an announcement required </a:t>
            </a:r>
            <a:r>
              <a:rPr lang="en-US" sz="5600" dirty="0" smtClean="0"/>
              <a:t>--&gt;</a:t>
            </a:r>
            <a:endParaRPr lang="en-US" sz="5600" dirty="0"/>
          </a:p>
          <a:p>
            <a:r>
              <a:rPr lang="en-US" sz="5600" dirty="0"/>
              <a:t>&lt;p&gt;This is an announcement about a competition to design a site that includes simple elementary education classes</a:t>
            </a:r>
          </a:p>
          <a:p>
            <a:r>
              <a:rPr lang="en-US" sz="5600" dirty="0"/>
              <a:t>&lt;</a:t>
            </a:r>
            <a:r>
              <a:rPr lang="en-US" sz="5600" dirty="0" err="1"/>
              <a:t>br</a:t>
            </a:r>
            <a:r>
              <a:rPr lang="en-US" sz="5600" dirty="0"/>
              <a:t>&gt;The site includes the following lessons:&lt;/</a:t>
            </a:r>
            <a:r>
              <a:rPr lang="en-US" sz="5600" dirty="0" err="1"/>
              <a:t>br</a:t>
            </a:r>
            <a:r>
              <a:rPr lang="en-US" sz="5600" dirty="0"/>
              <a:t>&gt;</a:t>
            </a:r>
          </a:p>
          <a:p>
            <a:r>
              <a:rPr lang="en-US" sz="5600" dirty="0"/>
              <a:t>&lt;</a:t>
            </a:r>
            <a:r>
              <a:rPr lang="en-US" sz="5600" dirty="0" err="1"/>
              <a:t>br</a:t>
            </a:r>
            <a:r>
              <a:rPr lang="en-US" sz="5600" dirty="0"/>
              <a:t>&gt;1- Arabic characters&lt;/</a:t>
            </a:r>
            <a:r>
              <a:rPr lang="en-US" sz="5600" dirty="0" err="1"/>
              <a:t>br</a:t>
            </a:r>
            <a:r>
              <a:rPr lang="en-US" sz="5600" dirty="0"/>
              <a:t>&gt;</a:t>
            </a:r>
          </a:p>
          <a:p>
            <a:r>
              <a:rPr lang="en-US" sz="5600" dirty="0"/>
              <a:t>&lt;</a:t>
            </a:r>
            <a:r>
              <a:rPr lang="en-US" sz="5600" dirty="0" err="1"/>
              <a:t>br</a:t>
            </a:r>
            <a:r>
              <a:rPr lang="en-US" sz="5600" dirty="0"/>
              <a:t>&gt;2- English characters&lt;/</a:t>
            </a:r>
            <a:r>
              <a:rPr lang="en-US" sz="5600" dirty="0" err="1"/>
              <a:t>br</a:t>
            </a:r>
            <a:r>
              <a:rPr lang="en-US" sz="5600" dirty="0"/>
              <a:t>&gt;</a:t>
            </a:r>
          </a:p>
          <a:p>
            <a:r>
              <a:rPr lang="en-US" sz="5600" dirty="0"/>
              <a:t>&lt;</a:t>
            </a:r>
            <a:r>
              <a:rPr lang="en-US" sz="5600" dirty="0" err="1"/>
              <a:t>br</a:t>
            </a:r>
            <a:r>
              <a:rPr lang="en-US" sz="5600" dirty="0"/>
              <a:t>&gt;3- Numbers in Arabic &lt;/</a:t>
            </a:r>
            <a:r>
              <a:rPr lang="en-US" sz="5600" dirty="0" err="1"/>
              <a:t>br</a:t>
            </a:r>
            <a:r>
              <a:rPr lang="en-US" sz="5600" dirty="0"/>
              <a:t>&gt;</a:t>
            </a:r>
          </a:p>
          <a:p>
            <a:r>
              <a:rPr lang="en-US" sz="5600" dirty="0"/>
              <a:t>&lt;</a:t>
            </a:r>
            <a:r>
              <a:rPr lang="en-US" sz="5600" dirty="0" err="1"/>
              <a:t>br</a:t>
            </a:r>
            <a:r>
              <a:rPr lang="en-US" sz="5600" dirty="0"/>
              <a:t>&gt;4- Numbers in English&lt;/</a:t>
            </a:r>
            <a:r>
              <a:rPr lang="en-US" sz="5600" dirty="0" err="1"/>
              <a:t>br</a:t>
            </a:r>
            <a:r>
              <a:rPr lang="en-US" sz="5600" dirty="0"/>
              <a:t>&gt;</a:t>
            </a:r>
          </a:p>
          <a:p>
            <a:r>
              <a:rPr lang="en-US" sz="5600" dirty="0"/>
              <a:t>&lt;/p&gt;</a:t>
            </a:r>
          </a:p>
          <a:p>
            <a:r>
              <a:rPr lang="en-US" sz="5600" dirty="0"/>
              <a:t>&lt;!—The end of required --&gt;</a:t>
            </a:r>
          </a:p>
          <a:p>
            <a:r>
              <a:rPr lang="en-US" sz="5600" dirty="0"/>
              <a:t>&lt;!-- the date of competition </a:t>
            </a:r>
            <a:r>
              <a:rPr lang="en-US" sz="5600" dirty="0" smtClean="0"/>
              <a:t>--&gt;</a:t>
            </a:r>
            <a:r>
              <a:rPr lang="en-US" sz="5600" dirty="0"/>
              <a:t> </a:t>
            </a:r>
          </a:p>
          <a:p>
            <a:r>
              <a:rPr lang="en-US" sz="5600" dirty="0"/>
              <a:t>&lt;p&gt;The last date to submit the design is the end of the this month&lt;/P&gt;</a:t>
            </a:r>
          </a:p>
          <a:p>
            <a:r>
              <a:rPr lang="en-US" sz="5600" dirty="0"/>
              <a:t>&lt;/body&gt;</a:t>
            </a:r>
          </a:p>
          <a:p>
            <a:r>
              <a:rPr lang="en-US" sz="5600" dirty="0"/>
              <a:t>&lt;/html</a:t>
            </a:r>
            <a:r>
              <a:rPr lang="en-US" sz="5600" dirty="0" smtClean="0"/>
              <a:t>&gt;</a:t>
            </a:r>
            <a:endParaRPr lang="en-US" dirty="0"/>
          </a:p>
          <a:p>
            <a:r>
              <a:rPr lang="en-US" dirty="0"/>
              <a:t> </a:t>
            </a:r>
          </a:p>
          <a:p>
            <a:endParaRPr lang="en-US" dirty="0"/>
          </a:p>
        </p:txBody>
      </p:sp>
    </p:spTree>
    <p:extLst>
      <p:ext uri="{BB962C8B-B14F-4D97-AF65-F5344CB8AC3E}">
        <p14:creationId xmlns:p14="http://schemas.microsoft.com/office/powerpoint/2010/main" val="2753352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990601"/>
            <a:ext cx="8839200" cy="1470025"/>
          </a:xfrm>
        </p:spPr>
        <p:txBody>
          <a:bodyPr/>
          <a:lstStyle/>
          <a:p>
            <a:pPr eaLnBrk="1" hangingPunct="1"/>
            <a:r>
              <a:rPr lang="en-US" smtClean="0"/>
              <a:t>Languages in WEB</a:t>
            </a:r>
          </a:p>
        </p:txBody>
      </p:sp>
      <p:sp>
        <p:nvSpPr>
          <p:cNvPr id="3075" name="Rectangle 3"/>
          <p:cNvSpPr>
            <a:spLocks noGrp="1" noChangeArrowheads="1"/>
          </p:cNvSpPr>
          <p:nvPr>
            <p:ph type="subTitle" idx="1"/>
          </p:nvPr>
        </p:nvSpPr>
        <p:spPr>
          <a:xfrm>
            <a:off x="6705600" y="5486401"/>
            <a:ext cx="5181600" cy="1139825"/>
          </a:xfrm>
        </p:spPr>
        <p:txBody>
          <a:bodyPr>
            <a:normAutofit/>
          </a:bodyPr>
          <a:lstStyle/>
          <a:p>
            <a:pPr algn="l" eaLnBrk="1" hangingPunct="1"/>
            <a:endParaRPr lang="en-US" sz="2000" dirty="0" smtClean="0"/>
          </a:p>
        </p:txBody>
      </p:sp>
      <p:pic>
        <p:nvPicPr>
          <p:cNvPr id="3076" name="Picture 4" descr="web_development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41656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329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9855200" cy="838200"/>
          </a:xfrm>
        </p:spPr>
        <p:txBody>
          <a:bodyPr/>
          <a:lstStyle/>
          <a:p>
            <a:pPr eaLnBrk="1" hangingPunct="1"/>
            <a:r>
              <a:rPr lang="en-US" sz="2600" b="1" smtClean="0"/>
              <a:t>Agenda</a:t>
            </a:r>
          </a:p>
        </p:txBody>
      </p:sp>
      <p:sp>
        <p:nvSpPr>
          <p:cNvPr id="4099" name="Rectangle 3"/>
          <p:cNvSpPr>
            <a:spLocks noGrp="1" noChangeArrowheads="1"/>
          </p:cNvSpPr>
          <p:nvPr>
            <p:ph type="body" idx="1"/>
          </p:nvPr>
        </p:nvSpPr>
        <p:spPr>
          <a:xfrm>
            <a:off x="3657600" y="1600201"/>
            <a:ext cx="8331200" cy="4525963"/>
          </a:xfrm>
        </p:spPr>
        <p:txBody>
          <a:bodyPr/>
          <a:lstStyle/>
          <a:p>
            <a:pPr eaLnBrk="1" hangingPunct="1"/>
            <a:r>
              <a:rPr lang="en-US" smtClean="0"/>
              <a:t>Web design</a:t>
            </a:r>
          </a:p>
          <a:p>
            <a:pPr eaLnBrk="1" hangingPunct="1"/>
            <a:r>
              <a:rPr lang="en-US" smtClean="0"/>
              <a:t>HTML</a:t>
            </a:r>
          </a:p>
          <a:p>
            <a:pPr eaLnBrk="1" hangingPunct="1"/>
            <a:r>
              <a:rPr lang="en-US" smtClean="0"/>
              <a:t>JavaScript</a:t>
            </a:r>
          </a:p>
          <a:p>
            <a:pPr eaLnBrk="1" hangingPunct="1"/>
            <a:r>
              <a:rPr lang="en-US" smtClean="0"/>
              <a:t>PHP</a:t>
            </a:r>
          </a:p>
          <a:p>
            <a:pPr eaLnBrk="1" hangingPunct="1"/>
            <a:r>
              <a:rPr lang="en-US" smtClean="0"/>
              <a:t>XML</a:t>
            </a:r>
          </a:p>
          <a:p>
            <a:pPr eaLnBrk="1" hangingPunct="1"/>
            <a:r>
              <a:rPr lang="en-US" smtClean="0"/>
              <a:t>AJAX</a:t>
            </a:r>
          </a:p>
          <a:p>
            <a:pPr eaLnBrk="1" hangingPunct="1"/>
            <a:endParaRPr lang="en-US" smtClean="0"/>
          </a:p>
        </p:txBody>
      </p:sp>
    </p:spTree>
    <p:extLst>
      <p:ext uri="{BB962C8B-B14F-4D97-AF65-F5344CB8AC3E}">
        <p14:creationId xmlns:p14="http://schemas.microsoft.com/office/powerpoint/2010/main" val="966445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11200" y="304800"/>
            <a:ext cx="9855200" cy="838200"/>
          </a:xfrm>
          <a:prstGeom prst="rect">
            <a:avLst/>
          </a:prstGeom>
        </p:spPr>
        <p:txBody>
          <a:bodyPr/>
          <a:lstStyle/>
          <a:p>
            <a:pPr>
              <a:defRPr/>
            </a:pPr>
            <a:r>
              <a:rPr lang="en-US" sz="2600" b="1" kern="0" dirty="0">
                <a:solidFill>
                  <a:schemeClr val="tx2"/>
                </a:solidFill>
                <a:latin typeface="+mj-lt"/>
                <a:ea typeface="+mj-ea"/>
                <a:cs typeface="+mj-cs"/>
              </a:rPr>
              <a:t>What is Web design?</a:t>
            </a:r>
          </a:p>
        </p:txBody>
      </p:sp>
      <p:sp>
        <p:nvSpPr>
          <p:cNvPr id="5123" name="Rectangle 4"/>
          <p:cNvSpPr>
            <a:spLocks noChangeArrowheads="1"/>
          </p:cNvSpPr>
          <p:nvPr/>
        </p:nvSpPr>
        <p:spPr bwMode="auto">
          <a:xfrm>
            <a:off x="1524000" y="1219200"/>
            <a:ext cx="995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b="1"/>
              <a:t>   </a:t>
            </a:r>
            <a:r>
              <a:rPr lang="en-US" sz="2000" b="1"/>
              <a:t>Web design</a:t>
            </a:r>
            <a:r>
              <a:rPr lang="en-US" sz="2000"/>
              <a:t> is the skill of designing presentations of content that is delivered to an end-user through the World Wide Web,  by the way of a browser</a:t>
            </a:r>
          </a:p>
          <a:p>
            <a:pPr>
              <a:buFont typeface="Arial" charset="0"/>
              <a:buChar char="•"/>
            </a:pPr>
            <a:endParaRPr lang="en-US" sz="2000"/>
          </a:p>
          <a:p>
            <a:pPr>
              <a:buFont typeface="Arial" charset="0"/>
              <a:buChar char="•"/>
            </a:pPr>
            <a:r>
              <a:rPr lang="en-US" sz="2000"/>
              <a:t>  Languages that are used for the purpose of web designing are called Web Languages</a:t>
            </a:r>
          </a:p>
        </p:txBody>
      </p:sp>
    </p:spTree>
    <p:extLst>
      <p:ext uri="{BB962C8B-B14F-4D97-AF65-F5344CB8AC3E}">
        <p14:creationId xmlns:p14="http://schemas.microsoft.com/office/powerpoint/2010/main" val="2262074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133600" y="1582739"/>
            <a:ext cx="9652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n-US" sz="2400">
                <a:solidFill>
                  <a:schemeClr val="tx2"/>
                </a:solidFill>
              </a:rPr>
              <a:t>  Markup languages- HTML and XML</a:t>
            </a:r>
          </a:p>
          <a:p>
            <a:pPr>
              <a:buFont typeface="Arial" charset="0"/>
              <a:buChar char="•"/>
            </a:pPr>
            <a:r>
              <a:rPr lang="en-US" sz="2400">
                <a:solidFill>
                  <a:schemeClr val="tx2"/>
                </a:solidFill>
              </a:rPr>
              <a:t>  Style sheet languages- CSS and XSL </a:t>
            </a:r>
          </a:p>
          <a:p>
            <a:pPr>
              <a:buFont typeface="Arial" charset="0"/>
              <a:buChar char="•"/>
            </a:pPr>
            <a:r>
              <a:rPr lang="en-US" sz="2400">
                <a:solidFill>
                  <a:schemeClr val="tx2"/>
                </a:solidFill>
              </a:rPr>
              <a:t>  Client-side scripting- JavaScript and VBScript</a:t>
            </a:r>
          </a:p>
          <a:p>
            <a:pPr>
              <a:buFont typeface="Arial" charset="0"/>
              <a:buChar char="•"/>
            </a:pPr>
            <a:r>
              <a:rPr lang="en-US" sz="2400">
                <a:solidFill>
                  <a:schemeClr val="tx2"/>
                </a:solidFill>
              </a:rPr>
              <a:t>  Server-side scripting- PHP and ASP </a:t>
            </a:r>
          </a:p>
          <a:p>
            <a:pPr>
              <a:buFont typeface="Arial" charset="0"/>
              <a:buChar char="•"/>
            </a:pPr>
            <a:r>
              <a:rPr lang="en-US" sz="2400">
                <a:solidFill>
                  <a:schemeClr val="tx2"/>
                </a:solidFill>
              </a:rPr>
              <a:t>  Multimedia technologies- Flash and Silverlight</a:t>
            </a:r>
          </a:p>
        </p:txBody>
      </p:sp>
      <p:sp>
        <p:nvSpPr>
          <p:cNvPr id="4" name="Rectangle 2"/>
          <p:cNvSpPr txBox="1">
            <a:spLocks noChangeArrowheads="1"/>
          </p:cNvSpPr>
          <p:nvPr/>
        </p:nvSpPr>
        <p:spPr>
          <a:xfrm>
            <a:off x="711200" y="304800"/>
            <a:ext cx="9855200" cy="838200"/>
          </a:xfrm>
          <a:prstGeom prst="rect">
            <a:avLst/>
          </a:prstGeom>
        </p:spPr>
        <p:txBody>
          <a:bodyPr/>
          <a:lstStyle/>
          <a:p>
            <a:pPr>
              <a:defRPr/>
            </a:pPr>
            <a:r>
              <a:rPr lang="en-US" sz="2600" b="1" kern="0" dirty="0">
                <a:solidFill>
                  <a:schemeClr val="tx2"/>
                </a:solidFill>
                <a:latin typeface="+mj-lt"/>
                <a:ea typeface="+mj-ea"/>
                <a:cs typeface="+mj-cs"/>
              </a:rPr>
              <a:t>Web designing languages</a:t>
            </a:r>
          </a:p>
        </p:txBody>
      </p:sp>
    </p:spTree>
    <p:extLst>
      <p:ext uri="{BB962C8B-B14F-4D97-AF65-F5344CB8AC3E}">
        <p14:creationId xmlns:p14="http://schemas.microsoft.com/office/powerpoint/2010/main" val="58260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11200" y="76200"/>
            <a:ext cx="9855200" cy="838200"/>
          </a:xfrm>
        </p:spPr>
        <p:txBody>
          <a:bodyPr/>
          <a:lstStyle/>
          <a:p>
            <a:pPr eaLnBrk="1" hangingPunct="1"/>
            <a:r>
              <a:rPr lang="en-US" sz="2600" b="1" smtClean="0"/>
              <a:t>HTML</a:t>
            </a:r>
          </a:p>
        </p:txBody>
      </p:sp>
      <p:sp>
        <p:nvSpPr>
          <p:cNvPr id="7171" name="Rectangle 3"/>
          <p:cNvSpPr>
            <a:spLocks noGrp="1" noChangeArrowheads="1"/>
          </p:cNvSpPr>
          <p:nvPr>
            <p:ph type="body" idx="1"/>
          </p:nvPr>
        </p:nvSpPr>
        <p:spPr>
          <a:xfrm>
            <a:off x="2032000" y="1165225"/>
            <a:ext cx="10566400" cy="4572000"/>
          </a:xfrm>
        </p:spPr>
        <p:txBody>
          <a:bodyPr/>
          <a:lstStyle/>
          <a:p>
            <a:pPr eaLnBrk="1" hangingPunct="1">
              <a:lnSpc>
                <a:spcPct val="90000"/>
              </a:lnSpc>
            </a:pPr>
            <a:r>
              <a:rPr lang="en-US" sz="2000" b="1" smtClean="0">
                <a:latin typeface="Calibri" pitchFamily="34" charset="0"/>
              </a:rPr>
              <a:t>HyperText Markup Language</a:t>
            </a:r>
            <a:r>
              <a:rPr lang="en-US" sz="2000" smtClean="0">
                <a:latin typeface="Calibri" pitchFamily="34" charset="0"/>
              </a:rPr>
              <a:t> </a:t>
            </a:r>
          </a:p>
          <a:p>
            <a:pPr eaLnBrk="1" hangingPunct="1">
              <a:lnSpc>
                <a:spcPct val="90000"/>
              </a:lnSpc>
            </a:pPr>
            <a:r>
              <a:rPr lang="en-US" sz="2000" smtClean="0">
                <a:latin typeface="Calibri" pitchFamily="34" charset="0"/>
              </a:rPr>
              <a:t>Used to design Web Pages</a:t>
            </a:r>
          </a:p>
          <a:p>
            <a:pPr eaLnBrk="1" hangingPunct="1">
              <a:lnSpc>
                <a:spcPct val="90000"/>
              </a:lnSpc>
            </a:pPr>
            <a:r>
              <a:rPr lang="en-US" sz="2000" smtClean="0">
                <a:latin typeface="Calibri" pitchFamily="34" charset="0"/>
              </a:rPr>
              <a:t>Is a text and image formatting language used by internet browsers</a:t>
            </a:r>
          </a:p>
          <a:p>
            <a:pPr eaLnBrk="1" hangingPunct="1">
              <a:lnSpc>
                <a:spcPct val="90000"/>
              </a:lnSpc>
            </a:pPr>
            <a:r>
              <a:rPr lang="en-US" sz="2000" smtClean="0">
                <a:latin typeface="Calibri" pitchFamily="34" charset="0"/>
              </a:rPr>
              <a:t>Is written in the form of "tags" that are surrounded by angle brackets</a:t>
            </a:r>
          </a:p>
          <a:p>
            <a:pPr eaLnBrk="1" hangingPunct="1">
              <a:lnSpc>
                <a:spcPct val="90000"/>
              </a:lnSpc>
            </a:pPr>
            <a:r>
              <a:rPr lang="en-US" sz="2000" smtClean="0">
                <a:latin typeface="Calibri" pitchFamily="34" charset="0"/>
              </a:rPr>
              <a:t>Plain text editor like NOTEPAD can be used to edit HTML	</a:t>
            </a:r>
          </a:p>
          <a:p>
            <a:pPr eaLnBrk="1" hangingPunct="1">
              <a:lnSpc>
                <a:spcPct val="90000"/>
              </a:lnSpc>
            </a:pPr>
            <a:r>
              <a:rPr lang="en-US" sz="2000" smtClean="0">
                <a:latin typeface="Calibri" pitchFamily="34" charset="0"/>
              </a:rPr>
              <a:t>Professional developers prefer HTML editors like FrontPage or Dreamweaver</a:t>
            </a:r>
          </a:p>
          <a:p>
            <a:pPr eaLnBrk="1" hangingPunct="1">
              <a:lnSpc>
                <a:spcPct val="90000"/>
              </a:lnSpc>
            </a:pPr>
            <a:r>
              <a:rPr lang="en-US" sz="2000" smtClean="0">
                <a:latin typeface="Calibri" pitchFamily="34" charset="0"/>
              </a:rPr>
              <a:t>Don’t need any Web server or Website to view HTML file</a:t>
            </a:r>
          </a:p>
          <a:p>
            <a:pPr eaLnBrk="1" hangingPunct="1">
              <a:lnSpc>
                <a:spcPct val="90000"/>
              </a:lnSpc>
            </a:pPr>
            <a:r>
              <a:rPr lang="en-US" sz="2000" smtClean="0">
                <a:latin typeface="Calibri" pitchFamily="34" charset="0"/>
              </a:rPr>
              <a:t>To publish your work, you must save your pages on a web server. </a:t>
            </a:r>
          </a:p>
          <a:p>
            <a:pPr eaLnBrk="1" hangingPunct="1">
              <a:lnSpc>
                <a:spcPct val="90000"/>
              </a:lnSpc>
            </a:pPr>
            <a:r>
              <a:rPr lang="en-US" sz="2000" smtClean="0">
                <a:latin typeface="Calibri" pitchFamily="34" charset="0"/>
              </a:rPr>
              <a:t>IIS or PWS turns your computer into a web server. </a:t>
            </a:r>
          </a:p>
          <a:p>
            <a:pPr eaLnBrk="1" hangingPunct="1">
              <a:lnSpc>
                <a:spcPct val="90000"/>
              </a:lnSpc>
            </a:pPr>
            <a:r>
              <a:rPr lang="en-US" sz="2000" smtClean="0">
                <a:latin typeface="Calibri" pitchFamily="34" charset="0"/>
              </a:rPr>
              <a:t>IIS comes with Windows 2000, XP, Vista and NT</a:t>
            </a:r>
          </a:p>
          <a:p>
            <a:pPr eaLnBrk="1" hangingPunct="1">
              <a:lnSpc>
                <a:spcPct val="90000"/>
              </a:lnSpc>
            </a:pPr>
            <a:r>
              <a:rPr lang="en-US" sz="2000" smtClean="0">
                <a:latin typeface="Calibri" pitchFamily="34" charset="0"/>
              </a:rPr>
              <a:t>PWS is outdated now for professional use</a:t>
            </a:r>
          </a:p>
        </p:txBody>
      </p:sp>
    </p:spTree>
    <p:extLst>
      <p:ext uri="{BB962C8B-B14F-4D97-AF65-F5344CB8AC3E}">
        <p14:creationId xmlns:p14="http://schemas.microsoft.com/office/powerpoint/2010/main" val="367046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11200" y="152401"/>
            <a:ext cx="11074400" cy="792163"/>
          </a:xfrm>
        </p:spPr>
        <p:txBody>
          <a:bodyPr/>
          <a:lstStyle/>
          <a:p>
            <a:pPr eaLnBrk="1" hangingPunct="1"/>
            <a:r>
              <a:rPr lang="en-US" sz="2600" b="1" smtClean="0"/>
              <a:t>HTML Elements</a:t>
            </a:r>
          </a:p>
        </p:txBody>
      </p:sp>
      <p:sp>
        <p:nvSpPr>
          <p:cNvPr id="8195" name="Text Box 4"/>
          <p:cNvSpPr txBox="1">
            <a:spLocks noChangeArrowheads="1"/>
          </p:cNvSpPr>
          <p:nvPr/>
        </p:nvSpPr>
        <p:spPr bwMode="auto">
          <a:xfrm>
            <a:off x="2540000" y="1371600"/>
            <a:ext cx="91440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40000"/>
              </a:lnSpc>
              <a:spcBef>
                <a:spcPct val="50000"/>
              </a:spcBef>
              <a:buFontTx/>
              <a:buChar char="•"/>
            </a:pPr>
            <a:r>
              <a:rPr lang="en-US" sz="2000" dirty="0">
                <a:latin typeface="Calibri" pitchFamily="34" charset="0"/>
              </a:rPr>
              <a:t> </a:t>
            </a:r>
            <a:r>
              <a:rPr lang="en-US" sz="2000" dirty="0">
                <a:solidFill>
                  <a:srgbClr val="FFFF99"/>
                </a:solidFill>
                <a:latin typeface="Calibri" pitchFamily="34" charset="0"/>
              </a:rPr>
              <a:t>  &lt;</a:t>
            </a:r>
            <a:r>
              <a:rPr lang="en-US" sz="2000" dirty="0">
                <a:latin typeface="Calibri" pitchFamily="34" charset="0"/>
              </a:rPr>
              <a:t>HTML&gt; </a:t>
            </a:r>
          </a:p>
          <a:p>
            <a:pPr eaLnBrk="1" hangingPunct="1">
              <a:lnSpc>
                <a:spcPct val="40000"/>
              </a:lnSpc>
              <a:spcBef>
                <a:spcPct val="50000"/>
              </a:spcBef>
            </a:pPr>
            <a:r>
              <a:rPr lang="en-US" sz="2000" dirty="0">
                <a:latin typeface="Calibri" pitchFamily="34" charset="0"/>
              </a:rPr>
              <a:t>          &lt;HEAD&gt;    &lt;/HEAD&gt;</a:t>
            </a:r>
          </a:p>
          <a:p>
            <a:pPr eaLnBrk="1" hangingPunct="1">
              <a:lnSpc>
                <a:spcPct val="40000"/>
              </a:lnSpc>
              <a:spcBef>
                <a:spcPct val="50000"/>
              </a:spcBef>
            </a:pPr>
            <a:r>
              <a:rPr lang="en-US" sz="2000" dirty="0">
                <a:latin typeface="Calibri" pitchFamily="34" charset="0"/>
              </a:rPr>
              <a:t>          &lt;BODY&gt;  …&lt;/BODY&gt;</a:t>
            </a:r>
          </a:p>
          <a:p>
            <a:pPr eaLnBrk="1" hangingPunct="1">
              <a:lnSpc>
                <a:spcPct val="40000"/>
              </a:lnSpc>
              <a:spcBef>
                <a:spcPct val="50000"/>
              </a:spcBef>
            </a:pPr>
            <a:r>
              <a:rPr lang="en-US" sz="2000" dirty="0">
                <a:latin typeface="Calibri" pitchFamily="34" charset="0"/>
              </a:rPr>
              <a:t>     &lt;/HTML&gt;</a:t>
            </a:r>
          </a:p>
          <a:p>
            <a:pPr eaLnBrk="1" hangingPunct="1">
              <a:spcBef>
                <a:spcPct val="50000"/>
              </a:spcBef>
              <a:buFontTx/>
              <a:buChar char="•"/>
            </a:pPr>
            <a:r>
              <a:rPr lang="en-US" sz="2000" dirty="0">
                <a:latin typeface="Calibri" pitchFamily="34" charset="0"/>
              </a:rPr>
              <a:t>    &lt;P&gt;This is a paragraph&lt;/P&gt;</a:t>
            </a:r>
          </a:p>
          <a:p>
            <a:pPr eaLnBrk="1" hangingPunct="1">
              <a:spcBef>
                <a:spcPct val="50000"/>
              </a:spcBef>
              <a:buFontTx/>
              <a:buChar char="•"/>
            </a:pPr>
            <a:r>
              <a:rPr lang="en-US" sz="2000" dirty="0">
                <a:latin typeface="Calibri" pitchFamily="34" charset="0"/>
              </a:rPr>
              <a:t>    &lt;A </a:t>
            </a:r>
            <a:r>
              <a:rPr lang="en-US" sz="2000" dirty="0" err="1">
                <a:latin typeface="Calibri" pitchFamily="34" charset="0"/>
              </a:rPr>
              <a:t>href</a:t>
            </a:r>
            <a:r>
              <a:rPr lang="en-US" sz="2000" dirty="0">
                <a:latin typeface="Calibri" pitchFamily="34" charset="0"/>
              </a:rPr>
              <a:t>="http://www.google.com"&gt;This is a link&lt;/A&gt;</a:t>
            </a:r>
          </a:p>
          <a:p>
            <a:pPr eaLnBrk="1" hangingPunct="1">
              <a:spcBef>
                <a:spcPct val="50000"/>
              </a:spcBef>
              <a:buFontTx/>
              <a:buChar char="•"/>
            </a:pPr>
            <a:r>
              <a:rPr lang="en-US" sz="2000" dirty="0">
                <a:latin typeface="Calibri" pitchFamily="34" charset="0"/>
              </a:rPr>
              <a:t>    &lt;</a:t>
            </a:r>
            <a:r>
              <a:rPr lang="en-US" sz="2000" dirty="0" err="1">
                <a:latin typeface="Calibri" pitchFamily="34" charset="0"/>
              </a:rPr>
              <a:t>img</a:t>
            </a:r>
            <a:r>
              <a:rPr lang="en-US" sz="2000" dirty="0">
                <a:latin typeface="Calibri" pitchFamily="34" charset="0"/>
              </a:rPr>
              <a:t> </a:t>
            </a:r>
            <a:r>
              <a:rPr lang="en-US" sz="2000" dirty="0" err="1">
                <a:latin typeface="Calibri" pitchFamily="34" charset="0"/>
              </a:rPr>
              <a:t>src</a:t>
            </a:r>
            <a:r>
              <a:rPr lang="en-US" sz="2000" dirty="0">
                <a:latin typeface="Calibri" pitchFamily="34" charset="0"/>
              </a:rPr>
              <a:t>=“nisha.jpg" width="104" height="142" /&gt; </a:t>
            </a:r>
          </a:p>
          <a:p>
            <a:pPr eaLnBrk="1" hangingPunct="1">
              <a:spcBef>
                <a:spcPct val="50000"/>
              </a:spcBef>
              <a:buFontTx/>
              <a:buChar char="•"/>
            </a:pPr>
            <a:r>
              <a:rPr lang="en-US" sz="2000" dirty="0">
                <a:latin typeface="Calibri" pitchFamily="34" charset="0"/>
              </a:rPr>
              <a:t>    &lt;TABLE&gt; </a:t>
            </a:r>
          </a:p>
          <a:p>
            <a:pPr eaLnBrk="1" hangingPunct="1">
              <a:lnSpc>
                <a:spcPct val="40000"/>
              </a:lnSpc>
              <a:spcBef>
                <a:spcPct val="50000"/>
              </a:spcBef>
            </a:pPr>
            <a:r>
              <a:rPr lang="en-US" sz="2000" dirty="0">
                <a:latin typeface="Calibri" pitchFamily="34" charset="0"/>
              </a:rPr>
              <a:t>         &lt;TR&gt;  </a:t>
            </a:r>
          </a:p>
          <a:p>
            <a:pPr eaLnBrk="1" hangingPunct="1">
              <a:lnSpc>
                <a:spcPct val="40000"/>
              </a:lnSpc>
              <a:spcBef>
                <a:spcPct val="50000"/>
              </a:spcBef>
            </a:pPr>
            <a:r>
              <a:rPr lang="en-US" sz="2000" dirty="0">
                <a:latin typeface="Calibri" pitchFamily="34" charset="0"/>
              </a:rPr>
              <a:t>           &lt;TD&gt; Cell 1 &lt;/TD&gt;</a:t>
            </a:r>
          </a:p>
          <a:p>
            <a:pPr eaLnBrk="1" hangingPunct="1">
              <a:lnSpc>
                <a:spcPct val="40000"/>
              </a:lnSpc>
              <a:spcBef>
                <a:spcPct val="50000"/>
              </a:spcBef>
            </a:pPr>
            <a:r>
              <a:rPr lang="en-US" sz="2000" dirty="0">
                <a:latin typeface="Calibri" pitchFamily="34" charset="0"/>
              </a:rPr>
              <a:t>         &lt;/TR&gt;</a:t>
            </a:r>
          </a:p>
          <a:p>
            <a:pPr eaLnBrk="1" hangingPunct="1">
              <a:lnSpc>
                <a:spcPct val="40000"/>
              </a:lnSpc>
              <a:spcBef>
                <a:spcPct val="50000"/>
              </a:spcBef>
            </a:pPr>
            <a:r>
              <a:rPr lang="en-US" sz="2000" dirty="0">
                <a:latin typeface="Calibri" pitchFamily="34" charset="0"/>
              </a:rPr>
              <a:t>      &lt;/TABLE&gt;</a:t>
            </a:r>
            <a:br>
              <a:rPr lang="en-US" sz="2000" dirty="0">
                <a:latin typeface="Calibri" pitchFamily="34" charset="0"/>
              </a:rPr>
            </a:br>
            <a:endParaRPr lang="en-US" sz="2000" dirty="0">
              <a:latin typeface="Calibri" pitchFamily="34" charset="0"/>
            </a:endParaRPr>
          </a:p>
        </p:txBody>
      </p:sp>
    </p:spTree>
    <p:extLst>
      <p:ext uri="{BB962C8B-B14F-4D97-AF65-F5344CB8AC3E}">
        <p14:creationId xmlns:p14="http://schemas.microsoft.com/office/powerpoint/2010/main" val="2478801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152401"/>
            <a:ext cx="9855200" cy="639763"/>
          </a:xfrm>
        </p:spPr>
        <p:txBody>
          <a:bodyPr/>
          <a:lstStyle/>
          <a:p>
            <a:pPr eaLnBrk="1" hangingPunct="1"/>
            <a:r>
              <a:rPr lang="en-US" sz="2600" b="1" smtClean="0"/>
              <a:t>JavaScript</a:t>
            </a:r>
          </a:p>
        </p:txBody>
      </p:sp>
      <p:sp>
        <p:nvSpPr>
          <p:cNvPr id="9219" name="Rectangle 3"/>
          <p:cNvSpPr>
            <a:spLocks noGrp="1" noChangeArrowheads="1"/>
          </p:cNvSpPr>
          <p:nvPr>
            <p:ph type="body" idx="1"/>
          </p:nvPr>
        </p:nvSpPr>
        <p:spPr>
          <a:xfrm>
            <a:off x="2336800" y="1600200"/>
            <a:ext cx="9652000" cy="4724400"/>
          </a:xfrm>
        </p:spPr>
        <p:txBody>
          <a:bodyPr>
            <a:normAutofit lnSpcReduction="10000"/>
          </a:bodyPr>
          <a:lstStyle/>
          <a:p>
            <a:pPr eaLnBrk="1" hangingPunct="1">
              <a:lnSpc>
                <a:spcPct val="80000"/>
              </a:lnSpc>
            </a:pPr>
            <a:r>
              <a:rPr lang="en-US" sz="2000" smtClean="0">
                <a:latin typeface="Calibri" pitchFamily="34" charset="0"/>
              </a:rPr>
              <a:t>Official name is ECMAScript</a:t>
            </a:r>
          </a:p>
          <a:p>
            <a:pPr eaLnBrk="1" hangingPunct="1">
              <a:lnSpc>
                <a:spcPct val="80000"/>
              </a:lnSpc>
            </a:pPr>
            <a:r>
              <a:rPr lang="en-US" sz="2000" smtClean="0">
                <a:latin typeface="Calibri" pitchFamily="34" charset="0"/>
              </a:rPr>
              <a:t>Scripting language</a:t>
            </a:r>
          </a:p>
          <a:p>
            <a:pPr eaLnBrk="1" hangingPunct="1">
              <a:lnSpc>
                <a:spcPct val="80000"/>
              </a:lnSpc>
            </a:pPr>
            <a:r>
              <a:rPr lang="en-US" sz="2000" smtClean="0">
                <a:latin typeface="Calibri" pitchFamily="34" charset="0"/>
              </a:rPr>
              <a:t>Designed to add interactivity to HTML pages</a:t>
            </a:r>
          </a:p>
          <a:p>
            <a:pPr eaLnBrk="1" hangingPunct="1">
              <a:lnSpc>
                <a:spcPct val="80000"/>
              </a:lnSpc>
            </a:pPr>
            <a:r>
              <a:rPr lang="en-US" sz="2000" smtClean="0">
                <a:latin typeface="Calibri" pitchFamily="34" charset="0"/>
              </a:rPr>
              <a:t>Case sensitive</a:t>
            </a:r>
            <a:r>
              <a:rPr lang="en-US" sz="2000" smtClean="0"/>
              <a:t> </a:t>
            </a:r>
            <a:endParaRPr lang="en-US" sz="2000" smtClean="0">
              <a:latin typeface="Calibri" pitchFamily="34" charset="0"/>
            </a:endParaRPr>
          </a:p>
          <a:p>
            <a:pPr eaLnBrk="1" hangingPunct="1">
              <a:lnSpc>
                <a:spcPct val="80000"/>
              </a:lnSpc>
            </a:pPr>
            <a:r>
              <a:rPr lang="en-US" sz="2000" smtClean="0">
                <a:latin typeface="Calibri" pitchFamily="34" charset="0"/>
              </a:rPr>
              <a:t>Embedded directly into HTML pages </a:t>
            </a:r>
          </a:p>
          <a:p>
            <a:pPr eaLnBrk="1" hangingPunct="1">
              <a:lnSpc>
                <a:spcPct val="80000"/>
              </a:lnSpc>
            </a:pPr>
            <a:r>
              <a:rPr lang="en-US" sz="2000" smtClean="0">
                <a:latin typeface="Calibri" pitchFamily="34" charset="0"/>
              </a:rPr>
              <a:t>Interpreted language </a:t>
            </a:r>
          </a:p>
          <a:p>
            <a:pPr eaLnBrk="1" hangingPunct="1">
              <a:lnSpc>
                <a:spcPct val="80000"/>
              </a:lnSpc>
            </a:pPr>
            <a:r>
              <a:rPr lang="en-US" sz="2000" smtClean="0">
                <a:latin typeface="Calibri" pitchFamily="34" charset="0"/>
              </a:rPr>
              <a:t>Everyone can use JavaScript without purchasing a license </a:t>
            </a:r>
          </a:p>
          <a:p>
            <a:pPr eaLnBrk="1" hangingPunct="1">
              <a:lnSpc>
                <a:spcPct val="80000"/>
              </a:lnSpc>
            </a:pPr>
            <a:r>
              <a:rPr lang="en-US" sz="2000" smtClean="0">
                <a:latin typeface="Calibri" pitchFamily="34" charset="0"/>
              </a:rPr>
              <a:t>Can react to events </a:t>
            </a:r>
          </a:p>
          <a:p>
            <a:pPr eaLnBrk="1" hangingPunct="1">
              <a:lnSpc>
                <a:spcPct val="80000"/>
              </a:lnSpc>
            </a:pPr>
            <a:r>
              <a:rPr lang="en-US" sz="2000" smtClean="0">
                <a:latin typeface="Calibri" pitchFamily="34" charset="0"/>
              </a:rPr>
              <a:t>Can be used to validate data before submitted to the Server</a:t>
            </a:r>
          </a:p>
          <a:p>
            <a:pPr eaLnBrk="1" hangingPunct="1">
              <a:lnSpc>
                <a:spcPct val="80000"/>
              </a:lnSpc>
            </a:pPr>
            <a:r>
              <a:rPr lang="en-US" sz="2000" smtClean="0">
                <a:latin typeface="Calibri" pitchFamily="34" charset="0"/>
              </a:rPr>
              <a:t>Can be used to detect Visitor’s browser</a:t>
            </a:r>
          </a:p>
          <a:p>
            <a:pPr eaLnBrk="1" hangingPunct="1">
              <a:lnSpc>
                <a:spcPct val="80000"/>
              </a:lnSpc>
            </a:pPr>
            <a:r>
              <a:rPr lang="en-US" sz="2000" smtClean="0">
                <a:latin typeface="Calibri" pitchFamily="34" charset="0"/>
              </a:rPr>
              <a:t>Can be used to create Cookies</a:t>
            </a:r>
          </a:p>
          <a:p>
            <a:pPr eaLnBrk="1" hangingPunct="1">
              <a:lnSpc>
                <a:spcPct val="80000"/>
              </a:lnSpc>
            </a:pPr>
            <a:r>
              <a:rPr lang="en-US" sz="2000" smtClean="0">
                <a:latin typeface="Calibri" pitchFamily="34" charset="0"/>
              </a:rPr>
              <a:t>JavaScript in the body section will be executed WHILE the page loads</a:t>
            </a:r>
          </a:p>
          <a:p>
            <a:pPr eaLnBrk="1" hangingPunct="1">
              <a:lnSpc>
                <a:spcPct val="80000"/>
              </a:lnSpc>
            </a:pPr>
            <a:r>
              <a:rPr lang="en-US" sz="2000" smtClean="0">
                <a:latin typeface="Calibri" pitchFamily="34" charset="0"/>
              </a:rPr>
              <a:t>JavaScript in the head section will be executed when CALLED</a:t>
            </a:r>
          </a:p>
        </p:txBody>
      </p:sp>
    </p:spTree>
    <p:extLst>
      <p:ext uri="{BB962C8B-B14F-4D97-AF65-F5344CB8AC3E}">
        <p14:creationId xmlns:p14="http://schemas.microsoft.com/office/powerpoint/2010/main" val="3033088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743" y="293039"/>
            <a:ext cx="10515600" cy="6185034"/>
          </a:xfrm>
        </p:spPr>
        <p:txBody>
          <a:bodyPr>
            <a:noAutofit/>
          </a:bodyPr>
          <a:lstStyle/>
          <a:p>
            <a:r>
              <a:rPr lang="en-US" sz="2400" dirty="0"/>
              <a:t>The </a:t>
            </a:r>
            <a:r>
              <a:rPr lang="en-US" sz="2400" b="1" dirty="0"/>
              <a:t>Internet</a:t>
            </a:r>
            <a:r>
              <a:rPr lang="en-US" sz="2400" dirty="0"/>
              <a:t> is the global system of interconnected </a:t>
            </a:r>
            <a:r>
              <a:rPr lang="en-US" sz="2400" dirty="0">
                <a:hlinkClick r:id="rId2" tooltip="Computer network"/>
              </a:rPr>
              <a:t>computer networks</a:t>
            </a:r>
            <a:r>
              <a:rPr lang="en-US" sz="2400" dirty="0"/>
              <a:t>. The computers on the Internet communicate with one another using the Transmission Control Protocol/Internet Protocol suite, abbreviated to (TCP/IP) to link devices worldwide. </a:t>
            </a:r>
          </a:p>
          <a:p>
            <a:r>
              <a:rPr lang="en-US" sz="2400" dirty="0"/>
              <a:t>  So, It is a </a:t>
            </a:r>
            <a:r>
              <a:rPr lang="en-US" sz="2400" i="1" dirty="0"/>
              <a:t>network of networks</a:t>
            </a:r>
            <a:r>
              <a:rPr lang="en-US" sz="2400" dirty="0"/>
              <a:t> that consists of private, public, academic, business, and government networks of local to global scope, linked by a broad array of electronic, wireless, and optical networking technologies. The Internet carries an unlimited range of information resources and services, such as the inter-linked </a:t>
            </a:r>
            <a:r>
              <a:rPr lang="en-US" sz="2400" dirty="0">
                <a:hlinkClick r:id="rId3" tooltip="Hypertext"/>
              </a:rPr>
              <a:t>hypertext</a:t>
            </a:r>
            <a:r>
              <a:rPr lang="en-US" sz="2400" dirty="0"/>
              <a:t> documents and </a:t>
            </a:r>
            <a:r>
              <a:rPr lang="en-US" sz="2400" dirty="0">
                <a:hlinkClick r:id="rId4" tooltip="Web application"/>
              </a:rPr>
              <a:t>applications</a:t>
            </a:r>
            <a:r>
              <a:rPr lang="en-US" sz="2400" dirty="0"/>
              <a:t> of the </a:t>
            </a:r>
            <a:r>
              <a:rPr lang="en-US" sz="2400" dirty="0">
                <a:hlinkClick r:id="rId5" tooltip="World Wide Web"/>
              </a:rPr>
              <a:t>World Wide Web</a:t>
            </a:r>
            <a:r>
              <a:rPr lang="en-US" sz="2400" dirty="0"/>
              <a:t> (WWW), </a:t>
            </a:r>
            <a:r>
              <a:rPr lang="en-US" sz="2400" dirty="0">
                <a:hlinkClick r:id="rId6" tooltip="Email"/>
              </a:rPr>
              <a:t>electronic mail</a:t>
            </a:r>
            <a:r>
              <a:rPr lang="en-US" sz="2400" dirty="0"/>
              <a:t>, </a:t>
            </a:r>
            <a:r>
              <a:rPr lang="en-US" sz="2400" dirty="0">
                <a:hlinkClick r:id="rId7" tooltip="Voice over IP"/>
              </a:rPr>
              <a:t>telephony</a:t>
            </a:r>
            <a:r>
              <a:rPr lang="en-US" sz="2400" dirty="0"/>
              <a:t>, and </a:t>
            </a:r>
            <a:r>
              <a:rPr lang="en-US" sz="2400" dirty="0">
                <a:hlinkClick r:id="rId8" tooltip="File sharing"/>
              </a:rPr>
              <a:t>file sharing</a:t>
            </a:r>
            <a:r>
              <a:rPr lang="en-US" sz="2400" dirty="0"/>
              <a:t>.</a:t>
            </a:r>
          </a:p>
          <a:p>
            <a:r>
              <a:rPr lang="en-US" sz="2400" dirty="0"/>
              <a:t>Computers on the Internet use a client/server architecture. This means that the remote server machine provides files and services to the </a:t>
            </a:r>
            <a:r>
              <a:rPr lang="en-US" sz="2400" dirty="0" err="1"/>
              <a:t>user‟s</a:t>
            </a:r>
            <a:r>
              <a:rPr lang="en-US" sz="2400" dirty="0"/>
              <a:t> local client </a:t>
            </a:r>
            <a:r>
              <a:rPr lang="en-US" sz="2400" dirty="0" smtClean="0"/>
              <a:t>machine.</a:t>
            </a:r>
          </a:p>
          <a:p>
            <a:pPr marL="0" indent="0">
              <a:buNone/>
            </a:pPr>
            <a:endParaRPr lang="en-US" sz="2400" dirty="0"/>
          </a:p>
        </p:txBody>
      </p:sp>
    </p:spTree>
    <p:extLst>
      <p:ext uri="{BB962C8B-B14F-4D97-AF65-F5344CB8AC3E}">
        <p14:creationId xmlns:p14="http://schemas.microsoft.com/office/powerpoint/2010/main" val="1951400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1"/>
            <a:ext cx="9855200" cy="639763"/>
          </a:xfrm>
        </p:spPr>
        <p:txBody>
          <a:bodyPr/>
          <a:lstStyle/>
          <a:p>
            <a:pPr eaLnBrk="1" hangingPunct="1"/>
            <a:r>
              <a:rPr lang="en-US" sz="2600" b="1" smtClean="0"/>
              <a:t>JavaScript Statements</a:t>
            </a:r>
          </a:p>
        </p:txBody>
      </p:sp>
      <p:sp>
        <p:nvSpPr>
          <p:cNvPr id="10243" name="Rectangle 3"/>
          <p:cNvSpPr>
            <a:spLocks noGrp="1" noChangeArrowheads="1"/>
          </p:cNvSpPr>
          <p:nvPr>
            <p:ph type="body" idx="1"/>
          </p:nvPr>
        </p:nvSpPr>
        <p:spPr>
          <a:xfrm>
            <a:off x="2336800" y="1600201"/>
            <a:ext cx="9855200" cy="4525963"/>
          </a:xfrm>
        </p:spPr>
        <p:txBody>
          <a:bodyPr>
            <a:normAutofit lnSpcReduction="10000"/>
          </a:bodyPr>
          <a:lstStyle/>
          <a:p>
            <a:pPr eaLnBrk="1" hangingPunct="1">
              <a:lnSpc>
                <a:spcPct val="75000"/>
              </a:lnSpc>
            </a:pPr>
            <a:endParaRPr lang="en-US" sz="2000" dirty="0" smtClean="0">
              <a:latin typeface="Calibri" pitchFamily="34" charset="0"/>
            </a:endParaRPr>
          </a:p>
          <a:p>
            <a:pPr eaLnBrk="1" hangingPunct="1">
              <a:lnSpc>
                <a:spcPct val="75000"/>
              </a:lnSpc>
            </a:pPr>
            <a:r>
              <a:rPr lang="en-US" sz="2000" dirty="0" smtClean="0">
                <a:latin typeface="Calibri" pitchFamily="34" charset="0"/>
              </a:rPr>
              <a:t> &lt;script type="text/</a:t>
            </a:r>
            <a:r>
              <a:rPr lang="en-US" sz="2000" dirty="0" err="1" smtClean="0">
                <a:latin typeface="Calibri" pitchFamily="34" charset="0"/>
              </a:rPr>
              <a:t>javascript</a:t>
            </a:r>
            <a:r>
              <a:rPr lang="en-US" sz="2000" dirty="0" smtClean="0">
                <a:latin typeface="Calibri" pitchFamily="34" charset="0"/>
              </a:rPr>
              <a:t>"&gt;</a:t>
            </a:r>
          </a:p>
          <a:p>
            <a:pPr eaLnBrk="1" hangingPunct="1">
              <a:lnSpc>
                <a:spcPct val="75000"/>
              </a:lnSpc>
              <a:buFontTx/>
              <a:buNone/>
            </a:pPr>
            <a:r>
              <a:rPr lang="en-US" sz="2000" dirty="0" smtClean="0">
                <a:latin typeface="Calibri" pitchFamily="34" charset="0"/>
              </a:rPr>
              <a:t>       </a:t>
            </a:r>
            <a:r>
              <a:rPr lang="en-US" sz="2000" dirty="0" err="1" smtClean="0">
                <a:latin typeface="Calibri" pitchFamily="34" charset="0"/>
              </a:rPr>
              <a:t>document.write</a:t>
            </a:r>
            <a:r>
              <a:rPr lang="en-US" sz="2000" dirty="0" smtClean="0">
                <a:latin typeface="Calibri" pitchFamily="34" charset="0"/>
              </a:rPr>
              <a:t>("&lt;h1&gt;This is a heading&lt;/h1&gt;"); </a:t>
            </a:r>
          </a:p>
          <a:p>
            <a:pPr eaLnBrk="1" hangingPunct="1">
              <a:lnSpc>
                <a:spcPct val="75000"/>
              </a:lnSpc>
              <a:buFontTx/>
              <a:buNone/>
            </a:pPr>
            <a:r>
              <a:rPr lang="en-US" sz="2000" dirty="0" smtClean="0">
                <a:latin typeface="Calibri" pitchFamily="34" charset="0"/>
              </a:rPr>
              <a:t>     &lt;/script&gt;</a:t>
            </a:r>
          </a:p>
          <a:p>
            <a:pPr eaLnBrk="1" hangingPunct="1">
              <a:lnSpc>
                <a:spcPct val="75000"/>
              </a:lnSpc>
            </a:pPr>
            <a:r>
              <a:rPr lang="en-US" sz="2000" dirty="0" smtClean="0">
                <a:latin typeface="Calibri" pitchFamily="34" charset="0"/>
              </a:rPr>
              <a:t> if (condition) </a:t>
            </a:r>
          </a:p>
          <a:p>
            <a:pPr eaLnBrk="1" hangingPunct="1">
              <a:lnSpc>
                <a:spcPct val="75000"/>
              </a:lnSpc>
              <a:buFontTx/>
              <a:buNone/>
            </a:pPr>
            <a:r>
              <a:rPr lang="en-US" sz="2000" dirty="0" smtClean="0">
                <a:latin typeface="Calibri" pitchFamily="34" charset="0"/>
              </a:rPr>
              <a:t>        {</a:t>
            </a:r>
          </a:p>
          <a:p>
            <a:pPr eaLnBrk="1" hangingPunct="1">
              <a:lnSpc>
                <a:spcPct val="75000"/>
              </a:lnSpc>
              <a:buFontTx/>
              <a:buNone/>
            </a:pPr>
            <a:r>
              <a:rPr lang="en-US" sz="1800" dirty="0" smtClean="0">
                <a:latin typeface="Calibri" pitchFamily="34" charset="0"/>
              </a:rPr>
              <a:t>           </a:t>
            </a:r>
            <a:r>
              <a:rPr lang="en-US" sz="1800" dirty="0" err="1" smtClean="0">
                <a:latin typeface="Calibri" pitchFamily="34" charset="0"/>
              </a:rPr>
              <a:t>document.write</a:t>
            </a:r>
            <a:r>
              <a:rPr lang="en-US" sz="1800" dirty="0" smtClean="0">
                <a:latin typeface="Calibri" pitchFamily="34" charset="0"/>
              </a:rPr>
              <a:t>("&lt;b&gt;Good morning&lt;/b&gt;"); </a:t>
            </a:r>
          </a:p>
          <a:p>
            <a:pPr eaLnBrk="1" hangingPunct="1">
              <a:lnSpc>
                <a:spcPct val="75000"/>
              </a:lnSpc>
              <a:buFontTx/>
              <a:buNone/>
            </a:pPr>
            <a:r>
              <a:rPr lang="en-US" sz="2000" dirty="0" smtClean="0">
                <a:latin typeface="Calibri" pitchFamily="34" charset="0"/>
              </a:rPr>
              <a:t>             }</a:t>
            </a:r>
          </a:p>
          <a:p>
            <a:pPr eaLnBrk="1" hangingPunct="1">
              <a:lnSpc>
                <a:spcPct val="75000"/>
              </a:lnSpc>
            </a:pPr>
            <a:r>
              <a:rPr lang="en-US" sz="2000" dirty="0" smtClean="0">
                <a:latin typeface="Calibri" pitchFamily="34" charset="0"/>
              </a:rPr>
              <a:t> switch (n) { case1: ……..   }</a:t>
            </a:r>
          </a:p>
          <a:p>
            <a:pPr eaLnBrk="1" hangingPunct="1">
              <a:lnSpc>
                <a:spcPct val="75000"/>
              </a:lnSpc>
            </a:pPr>
            <a:r>
              <a:rPr lang="en-US" sz="2000" dirty="0" smtClean="0">
                <a:latin typeface="Calibri" pitchFamily="34" charset="0"/>
              </a:rPr>
              <a:t> for (</a:t>
            </a:r>
            <a:r>
              <a:rPr lang="en-US" sz="2000" dirty="0" err="1" smtClean="0">
                <a:latin typeface="Calibri" pitchFamily="34" charset="0"/>
              </a:rPr>
              <a:t>var</a:t>
            </a:r>
            <a:r>
              <a:rPr lang="en-US" sz="2000" dirty="0" smtClean="0">
                <a:latin typeface="Calibri" pitchFamily="34" charset="0"/>
              </a:rPr>
              <a:t>=</a:t>
            </a:r>
            <a:r>
              <a:rPr lang="en-US" sz="2000" dirty="0" err="1" smtClean="0">
                <a:latin typeface="Calibri" pitchFamily="34" charset="0"/>
              </a:rPr>
              <a:t>startvalue;var</a:t>
            </a:r>
            <a:r>
              <a:rPr lang="en-US" sz="2000" dirty="0" smtClean="0">
                <a:latin typeface="Calibri" pitchFamily="34" charset="0"/>
              </a:rPr>
              <a:t>&lt;=</a:t>
            </a:r>
            <a:r>
              <a:rPr lang="en-US" sz="2000" dirty="0" err="1" smtClean="0">
                <a:latin typeface="Calibri" pitchFamily="34" charset="0"/>
              </a:rPr>
              <a:t>endvalue;var</a:t>
            </a:r>
            <a:r>
              <a:rPr lang="en-US" sz="2000" dirty="0" smtClean="0">
                <a:latin typeface="Calibri" pitchFamily="34" charset="0"/>
              </a:rPr>
              <a:t>=</a:t>
            </a:r>
            <a:r>
              <a:rPr lang="en-US" sz="2000" dirty="0" err="1" smtClean="0">
                <a:latin typeface="Calibri" pitchFamily="34" charset="0"/>
              </a:rPr>
              <a:t>var+increment</a:t>
            </a:r>
            <a:r>
              <a:rPr lang="en-US" sz="2000" dirty="0" smtClean="0">
                <a:latin typeface="Calibri" pitchFamily="34" charset="0"/>
              </a:rPr>
              <a:t>)</a:t>
            </a:r>
            <a:br>
              <a:rPr lang="en-US" sz="2000" dirty="0" smtClean="0">
                <a:latin typeface="Calibri" pitchFamily="34" charset="0"/>
              </a:rPr>
            </a:br>
            <a:r>
              <a:rPr lang="en-US" sz="2000" dirty="0" smtClean="0">
                <a:latin typeface="Calibri" pitchFamily="34" charset="0"/>
              </a:rPr>
              <a:t>{</a:t>
            </a:r>
            <a:br>
              <a:rPr lang="en-US" sz="2000" dirty="0" smtClean="0">
                <a:latin typeface="Calibri" pitchFamily="34" charset="0"/>
              </a:rPr>
            </a:br>
            <a:r>
              <a:rPr lang="en-US" sz="2000" i="1" dirty="0" smtClean="0">
                <a:latin typeface="Calibri" pitchFamily="34" charset="0"/>
              </a:rPr>
              <a:t>code to be executed</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a:t>
            </a:r>
          </a:p>
          <a:p>
            <a:pPr eaLnBrk="1" hangingPunct="1">
              <a:lnSpc>
                <a:spcPct val="75000"/>
              </a:lnSpc>
            </a:pPr>
            <a:r>
              <a:rPr lang="en-US" sz="2000" dirty="0" smtClean="0">
                <a:latin typeface="Calibri" pitchFamily="34" charset="0"/>
              </a:rPr>
              <a:t>Many other statements like while loop, exception catching, </a:t>
            </a:r>
            <a:r>
              <a:rPr lang="en-US" sz="2000" dirty="0" err="1" smtClean="0">
                <a:latin typeface="Calibri" pitchFamily="34" charset="0"/>
              </a:rPr>
              <a:t>boolean</a:t>
            </a:r>
            <a:r>
              <a:rPr lang="en-US" sz="2000" dirty="0" smtClean="0">
                <a:latin typeface="Calibri" pitchFamily="34" charset="0"/>
              </a:rPr>
              <a:t> expression and validations are possible</a:t>
            </a:r>
          </a:p>
          <a:p>
            <a:pPr eaLnBrk="1" hangingPunct="1">
              <a:lnSpc>
                <a:spcPct val="75000"/>
              </a:lnSpc>
            </a:pPr>
            <a:endParaRPr lang="en-US" sz="2000" dirty="0" smtClean="0">
              <a:latin typeface="Calibri" pitchFamily="34" charset="0"/>
            </a:endParaRPr>
          </a:p>
        </p:txBody>
      </p:sp>
    </p:spTree>
    <p:extLst>
      <p:ext uri="{BB962C8B-B14F-4D97-AF65-F5344CB8AC3E}">
        <p14:creationId xmlns:p14="http://schemas.microsoft.com/office/powerpoint/2010/main" val="1458125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12800" y="274638"/>
            <a:ext cx="9855200" cy="487362"/>
          </a:xfrm>
        </p:spPr>
        <p:txBody>
          <a:bodyPr/>
          <a:lstStyle/>
          <a:p>
            <a:pPr eaLnBrk="1" hangingPunct="1"/>
            <a:r>
              <a:rPr lang="en-US" sz="2600" b="1" smtClean="0"/>
              <a:t>PHP</a:t>
            </a:r>
          </a:p>
        </p:txBody>
      </p:sp>
      <p:sp>
        <p:nvSpPr>
          <p:cNvPr id="11267" name="Rectangle 3"/>
          <p:cNvSpPr>
            <a:spLocks noGrp="1" noChangeArrowheads="1"/>
          </p:cNvSpPr>
          <p:nvPr>
            <p:ph type="body" idx="1"/>
          </p:nvPr>
        </p:nvSpPr>
        <p:spPr>
          <a:xfrm>
            <a:off x="2235200" y="1371601"/>
            <a:ext cx="9855200" cy="4525963"/>
          </a:xfrm>
        </p:spPr>
        <p:txBody>
          <a:bodyPr/>
          <a:lstStyle/>
          <a:p>
            <a:pPr eaLnBrk="1" hangingPunct="1">
              <a:lnSpc>
                <a:spcPct val="80000"/>
              </a:lnSpc>
            </a:pPr>
            <a:r>
              <a:rPr lang="en-US" sz="2000" b="1" smtClean="0">
                <a:latin typeface="Calibri" pitchFamily="34" charset="0"/>
              </a:rPr>
              <a:t>P</a:t>
            </a:r>
            <a:r>
              <a:rPr lang="en-US" sz="2000" smtClean="0">
                <a:latin typeface="Calibri" pitchFamily="34" charset="0"/>
              </a:rPr>
              <a:t>HP: </a:t>
            </a:r>
            <a:r>
              <a:rPr lang="en-US" sz="2000" b="1" smtClean="0">
                <a:latin typeface="Calibri" pitchFamily="34" charset="0"/>
              </a:rPr>
              <a:t>H</a:t>
            </a:r>
            <a:r>
              <a:rPr lang="en-US" sz="2000" smtClean="0">
                <a:latin typeface="Calibri" pitchFamily="34" charset="0"/>
              </a:rPr>
              <a:t>ypertext </a:t>
            </a:r>
            <a:r>
              <a:rPr lang="en-US" sz="2000" b="1" smtClean="0">
                <a:latin typeface="Calibri" pitchFamily="34" charset="0"/>
              </a:rPr>
              <a:t>P</a:t>
            </a:r>
            <a:r>
              <a:rPr lang="en-US" sz="2000" smtClean="0">
                <a:latin typeface="Calibri" pitchFamily="34" charset="0"/>
              </a:rPr>
              <a:t>reprocessor </a:t>
            </a:r>
          </a:p>
          <a:p>
            <a:pPr eaLnBrk="1" hangingPunct="1">
              <a:lnSpc>
                <a:spcPct val="80000"/>
              </a:lnSpc>
            </a:pPr>
            <a:r>
              <a:rPr lang="en-US" sz="2000" smtClean="0">
                <a:latin typeface="Calibri" pitchFamily="34" charset="0"/>
              </a:rPr>
              <a:t>Server-side scripting language, like ASP </a:t>
            </a:r>
          </a:p>
          <a:p>
            <a:pPr eaLnBrk="1" hangingPunct="1">
              <a:lnSpc>
                <a:spcPct val="80000"/>
              </a:lnSpc>
            </a:pPr>
            <a:r>
              <a:rPr lang="en-US" sz="2000" smtClean="0">
                <a:latin typeface="Calibri" pitchFamily="34" charset="0"/>
              </a:rPr>
              <a:t>Scripts are executed on the server </a:t>
            </a:r>
          </a:p>
          <a:p>
            <a:pPr eaLnBrk="1" hangingPunct="1">
              <a:lnSpc>
                <a:spcPct val="70000"/>
              </a:lnSpc>
            </a:pPr>
            <a:r>
              <a:rPr lang="en-US" sz="2000" smtClean="0">
                <a:latin typeface="Calibri" pitchFamily="34" charset="0"/>
              </a:rPr>
              <a:t>Supports many databases like (MySQL, Informix, Oracle, Sybase, Solid, PostgreSQL, Generic ODBC, etc.) </a:t>
            </a:r>
          </a:p>
          <a:p>
            <a:pPr eaLnBrk="1" hangingPunct="1">
              <a:lnSpc>
                <a:spcPct val="70000"/>
              </a:lnSpc>
            </a:pPr>
            <a:r>
              <a:rPr lang="en-US" sz="2000" smtClean="0">
                <a:latin typeface="Calibri" pitchFamily="34" charset="0"/>
              </a:rPr>
              <a:t>Open Source software</a:t>
            </a:r>
          </a:p>
          <a:p>
            <a:pPr eaLnBrk="1" hangingPunct="1">
              <a:lnSpc>
                <a:spcPct val="70000"/>
              </a:lnSpc>
            </a:pPr>
            <a:r>
              <a:rPr lang="en-US" sz="2000" smtClean="0">
                <a:latin typeface="Calibri" pitchFamily="34" charset="0"/>
              </a:rPr>
              <a:t>File extensions are ‘.php’, ‘.php3’ or ‘.phtml’</a:t>
            </a:r>
          </a:p>
          <a:p>
            <a:pPr eaLnBrk="1" hangingPunct="1">
              <a:lnSpc>
                <a:spcPct val="80000"/>
              </a:lnSpc>
            </a:pPr>
            <a:r>
              <a:rPr lang="en-US" sz="2000" smtClean="0">
                <a:latin typeface="Calibri" pitchFamily="34" charset="0"/>
              </a:rPr>
              <a:t>PHP runs on different platforms (Windows, Linux, Unix, etc.) </a:t>
            </a:r>
          </a:p>
          <a:p>
            <a:pPr eaLnBrk="1" hangingPunct="1">
              <a:lnSpc>
                <a:spcPct val="80000"/>
              </a:lnSpc>
            </a:pPr>
            <a:r>
              <a:rPr lang="en-US" sz="2000" smtClean="0">
                <a:latin typeface="Calibri" pitchFamily="34" charset="0"/>
              </a:rPr>
              <a:t>PHP is compatible with almost all servers used today (Apache, IIS, etc.) </a:t>
            </a:r>
          </a:p>
          <a:p>
            <a:pPr eaLnBrk="1" hangingPunct="1">
              <a:lnSpc>
                <a:spcPct val="80000"/>
              </a:lnSpc>
            </a:pPr>
            <a:r>
              <a:rPr lang="en-US" sz="2000" smtClean="0">
                <a:latin typeface="Calibri" pitchFamily="34" charset="0"/>
              </a:rPr>
              <a:t>PHP is FREE to download from the official PHP resource: </a:t>
            </a:r>
            <a:r>
              <a:rPr lang="en-US" sz="2000" smtClean="0">
                <a:latin typeface="Calibri" pitchFamily="34" charset="0"/>
                <a:hlinkClick r:id="rId2"/>
              </a:rPr>
              <a:t>www.php.net</a:t>
            </a:r>
            <a:r>
              <a:rPr lang="en-US" sz="2000" smtClean="0">
                <a:latin typeface="Calibri" pitchFamily="34" charset="0"/>
              </a:rPr>
              <a:t> </a:t>
            </a:r>
          </a:p>
          <a:p>
            <a:pPr eaLnBrk="1" hangingPunct="1">
              <a:lnSpc>
                <a:spcPct val="80000"/>
              </a:lnSpc>
            </a:pPr>
            <a:r>
              <a:rPr lang="en-US" sz="2000" smtClean="0">
                <a:latin typeface="Calibri" pitchFamily="34" charset="0"/>
              </a:rPr>
              <a:t>PHP is easy to learn and runs efficiently on the server side </a:t>
            </a:r>
          </a:p>
        </p:txBody>
      </p:sp>
    </p:spTree>
    <p:extLst>
      <p:ext uri="{BB962C8B-B14F-4D97-AF65-F5344CB8AC3E}">
        <p14:creationId xmlns:p14="http://schemas.microsoft.com/office/powerpoint/2010/main" val="2281051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651" y="274638"/>
            <a:ext cx="9855200" cy="411162"/>
          </a:xfrm>
        </p:spPr>
        <p:txBody>
          <a:bodyPr>
            <a:normAutofit fontScale="90000"/>
          </a:bodyPr>
          <a:lstStyle/>
          <a:p>
            <a:pPr eaLnBrk="1" hangingPunct="1"/>
            <a:r>
              <a:rPr lang="en-US" sz="2600" b="1" smtClean="0"/>
              <a:t>PHP statements</a:t>
            </a:r>
          </a:p>
        </p:txBody>
      </p:sp>
      <p:sp>
        <p:nvSpPr>
          <p:cNvPr id="12291" name="Rectangle 3"/>
          <p:cNvSpPr>
            <a:spLocks noGrp="1" noChangeArrowheads="1"/>
          </p:cNvSpPr>
          <p:nvPr>
            <p:ph type="body" idx="1"/>
          </p:nvPr>
        </p:nvSpPr>
        <p:spPr>
          <a:xfrm>
            <a:off x="2133600" y="1600200"/>
            <a:ext cx="9855200" cy="2667000"/>
          </a:xfrm>
        </p:spPr>
        <p:txBody>
          <a:bodyPr/>
          <a:lstStyle/>
          <a:p>
            <a:pPr eaLnBrk="1" hangingPunct="1"/>
            <a:r>
              <a:rPr lang="en-US" sz="2000" smtClean="0">
                <a:latin typeface="Calibri" pitchFamily="34" charset="0"/>
              </a:rPr>
              <a:t>A PHP scripting block always starts with </a:t>
            </a:r>
            <a:r>
              <a:rPr lang="en-US" sz="2000" b="1" smtClean="0">
                <a:latin typeface="Calibri" pitchFamily="34" charset="0"/>
              </a:rPr>
              <a:t>&lt;?php</a:t>
            </a:r>
            <a:r>
              <a:rPr lang="en-US" sz="2000" smtClean="0">
                <a:latin typeface="Calibri" pitchFamily="34" charset="0"/>
              </a:rPr>
              <a:t> and ends with </a:t>
            </a:r>
            <a:r>
              <a:rPr lang="en-US" sz="2000" b="1" smtClean="0">
                <a:latin typeface="Calibri" pitchFamily="34" charset="0"/>
              </a:rPr>
              <a:t>?&gt;</a:t>
            </a:r>
            <a:r>
              <a:rPr lang="en-US" sz="2000" smtClean="0">
                <a:latin typeface="Calibri" pitchFamily="34" charset="0"/>
              </a:rPr>
              <a:t>.</a:t>
            </a:r>
          </a:p>
          <a:p>
            <a:pPr eaLnBrk="1" hangingPunct="1"/>
            <a:r>
              <a:rPr lang="en-US" sz="2000" smtClean="0">
                <a:latin typeface="Calibri" pitchFamily="34" charset="0"/>
              </a:rPr>
              <a:t>A PHP scripting block can be placed anywhere in the document. </a:t>
            </a:r>
          </a:p>
          <a:p>
            <a:pPr eaLnBrk="1" hangingPunct="1"/>
            <a:r>
              <a:rPr lang="en-US" sz="2000" smtClean="0">
                <a:latin typeface="Calibri" pitchFamily="34" charset="0"/>
              </a:rPr>
              <a:t>PHP automatically converts the variable to the correct data type, depending on its value </a:t>
            </a:r>
          </a:p>
          <a:p>
            <a:pPr eaLnBrk="1" hangingPunct="1"/>
            <a:r>
              <a:rPr lang="en-US" sz="2000" smtClean="0">
                <a:latin typeface="Calibri" pitchFamily="34" charset="0"/>
              </a:rPr>
              <a:t>Just like ASP it uses Variables, Strings, Operators, IF.. Else, Switch, For Loops, Functions, Forms, Arrays</a:t>
            </a:r>
          </a:p>
          <a:p>
            <a:pPr eaLnBrk="1" hangingPunct="1"/>
            <a:endParaRPr lang="en-US" sz="2000" smtClean="0">
              <a:latin typeface="Calibri" pitchFamily="34" charset="0"/>
            </a:endParaRPr>
          </a:p>
        </p:txBody>
      </p:sp>
    </p:spTree>
    <p:extLst>
      <p:ext uri="{BB962C8B-B14F-4D97-AF65-F5344CB8AC3E}">
        <p14:creationId xmlns:p14="http://schemas.microsoft.com/office/powerpoint/2010/main" val="3453157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1200" y="198438"/>
            <a:ext cx="9855200" cy="563562"/>
          </a:xfrm>
        </p:spPr>
        <p:txBody>
          <a:bodyPr/>
          <a:lstStyle/>
          <a:p>
            <a:pPr eaLnBrk="1" hangingPunct="1"/>
            <a:r>
              <a:rPr lang="en-US" sz="2600" b="1" smtClean="0"/>
              <a:t>XML</a:t>
            </a:r>
          </a:p>
        </p:txBody>
      </p:sp>
      <p:sp>
        <p:nvSpPr>
          <p:cNvPr id="13315" name="Rectangle 3"/>
          <p:cNvSpPr>
            <a:spLocks noGrp="1" noChangeArrowheads="1"/>
          </p:cNvSpPr>
          <p:nvPr>
            <p:ph type="body" idx="1"/>
          </p:nvPr>
        </p:nvSpPr>
        <p:spPr>
          <a:xfrm>
            <a:off x="2235200" y="1600200"/>
            <a:ext cx="9855200" cy="3352800"/>
          </a:xfrm>
        </p:spPr>
        <p:txBody>
          <a:bodyPr/>
          <a:lstStyle/>
          <a:p>
            <a:pPr eaLnBrk="1" hangingPunct="1"/>
            <a:r>
              <a:rPr lang="en-US" sz="2000" smtClean="0">
                <a:latin typeface="Calibri" pitchFamily="34" charset="0"/>
              </a:rPr>
              <a:t>EXtensible Markup Language </a:t>
            </a:r>
          </a:p>
          <a:p>
            <a:pPr eaLnBrk="1" hangingPunct="1"/>
            <a:r>
              <a:rPr lang="en-US" sz="2000" smtClean="0">
                <a:latin typeface="Calibri" pitchFamily="34" charset="0"/>
              </a:rPr>
              <a:t>Designed to transport data and not display data</a:t>
            </a:r>
          </a:p>
          <a:p>
            <a:pPr eaLnBrk="1" hangingPunct="1"/>
            <a:r>
              <a:rPr lang="en-US" sz="2000" smtClean="0">
                <a:latin typeface="Calibri" pitchFamily="34" charset="0"/>
              </a:rPr>
              <a:t>Tags are not predefined. User can define Tags.</a:t>
            </a:r>
          </a:p>
          <a:p>
            <a:pPr eaLnBrk="1" hangingPunct="1"/>
            <a:r>
              <a:rPr lang="en-US" sz="2000" smtClean="0">
                <a:latin typeface="Calibri" pitchFamily="34" charset="0"/>
              </a:rPr>
              <a:t>Self descriptive</a:t>
            </a:r>
          </a:p>
          <a:p>
            <a:pPr eaLnBrk="1" hangingPunct="1"/>
            <a:r>
              <a:rPr lang="en-US" sz="2000" smtClean="0">
                <a:latin typeface="Calibri" pitchFamily="34" charset="0"/>
              </a:rPr>
              <a:t>Used to create new languages like XHTML, WSDL, WAP</a:t>
            </a:r>
          </a:p>
          <a:p>
            <a:pPr eaLnBrk="1" hangingPunct="1"/>
            <a:r>
              <a:rPr lang="en-US" sz="2000" smtClean="0">
                <a:latin typeface="Calibri" pitchFamily="34" charset="0"/>
              </a:rPr>
              <a:t>Simplifies data sharing and data transport</a:t>
            </a:r>
          </a:p>
          <a:p>
            <a:pPr eaLnBrk="1" hangingPunct="1"/>
            <a:r>
              <a:rPr lang="en-US" sz="2000" smtClean="0">
                <a:latin typeface="Calibri" pitchFamily="34" charset="0"/>
              </a:rPr>
              <a:t>XML documents form a Tree structure</a:t>
            </a:r>
          </a:p>
          <a:p>
            <a:pPr eaLnBrk="1" hangingPunct="1"/>
            <a:r>
              <a:rPr lang="en-US" sz="2000" smtClean="0">
                <a:latin typeface="Calibri" pitchFamily="34" charset="0"/>
              </a:rPr>
              <a:t>XML parser can be used to convert XML to JavaScript</a:t>
            </a:r>
          </a:p>
        </p:txBody>
      </p:sp>
    </p:spTree>
    <p:extLst>
      <p:ext uri="{BB962C8B-B14F-4D97-AF65-F5344CB8AC3E}">
        <p14:creationId xmlns:p14="http://schemas.microsoft.com/office/powerpoint/2010/main" val="1542294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9855200" cy="533400"/>
          </a:xfrm>
        </p:spPr>
        <p:txBody>
          <a:bodyPr/>
          <a:lstStyle/>
          <a:p>
            <a:pPr eaLnBrk="1" hangingPunct="1"/>
            <a:r>
              <a:rPr lang="en-US" sz="2600" b="1" smtClean="0"/>
              <a:t>AJAX</a:t>
            </a:r>
            <a:endParaRPr lang="en-IN" sz="2600" b="1" smtClean="0"/>
          </a:p>
        </p:txBody>
      </p:sp>
      <p:sp>
        <p:nvSpPr>
          <p:cNvPr id="14339" name="Rectangle 3"/>
          <p:cNvSpPr>
            <a:spLocks noGrp="1" noChangeArrowheads="1"/>
          </p:cNvSpPr>
          <p:nvPr>
            <p:ph type="body" idx="1"/>
          </p:nvPr>
        </p:nvSpPr>
        <p:spPr>
          <a:xfrm>
            <a:off x="2133600" y="1600200"/>
            <a:ext cx="9855200" cy="3429000"/>
          </a:xfrm>
        </p:spPr>
        <p:txBody>
          <a:bodyPr/>
          <a:lstStyle/>
          <a:p>
            <a:pPr eaLnBrk="1" hangingPunct="1"/>
            <a:r>
              <a:rPr lang="en-IN" sz="2000" smtClean="0">
                <a:latin typeface="Calibri" pitchFamily="34" charset="0"/>
              </a:rPr>
              <a:t>Asynchronous JavaScript and XML</a:t>
            </a:r>
          </a:p>
          <a:p>
            <a:pPr eaLnBrk="1" hangingPunct="1"/>
            <a:r>
              <a:rPr lang="en-IN" sz="2000" smtClean="0">
                <a:latin typeface="Calibri" pitchFamily="34" charset="0"/>
              </a:rPr>
              <a:t>a new technique for creating better, faster, and more interactive web applications. </a:t>
            </a:r>
            <a:endParaRPr lang="en-IN" sz="1400" smtClean="0">
              <a:latin typeface="Calibri" pitchFamily="34" charset="0"/>
            </a:endParaRPr>
          </a:p>
          <a:p>
            <a:pPr eaLnBrk="1" hangingPunct="1"/>
            <a:r>
              <a:rPr lang="en-IN" sz="2000" smtClean="0">
                <a:latin typeface="Calibri" pitchFamily="34" charset="0"/>
              </a:rPr>
              <a:t>a JavaScript can trade data with a web server, without reloading the page. </a:t>
            </a:r>
          </a:p>
          <a:p>
            <a:pPr eaLnBrk="1" hangingPunct="1"/>
            <a:r>
              <a:rPr lang="en-US" sz="2000" smtClean="0">
                <a:latin typeface="Calibri" pitchFamily="34" charset="0"/>
              </a:rPr>
              <a:t>Based on HTML, JavaScript, XML &amp; CSS</a:t>
            </a:r>
          </a:p>
          <a:p>
            <a:pPr eaLnBrk="1" hangingPunct="1"/>
            <a:r>
              <a:rPr lang="en-US" sz="2000" smtClean="0">
                <a:latin typeface="Calibri" pitchFamily="34" charset="0"/>
              </a:rPr>
              <a:t>It is browser and platform independent</a:t>
            </a:r>
          </a:p>
          <a:p>
            <a:pPr eaLnBrk="1" hangingPunct="1"/>
            <a:r>
              <a:rPr lang="en-US" sz="2000" b="1" smtClean="0">
                <a:latin typeface="Calibri" pitchFamily="34" charset="0"/>
              </a:rPr>
              <a:t>Google suggests </a:t>
            </a:r>
            <a:r>
              <a:rPr lang="en-US" sz="2000" smtClean="0">
                <a:latin typeface="Calibri" pitchFamily="34" charset="0"/>
              </a:rPr>
              <a:t>to use AJAX</a:t>
            </a:r>
            <a:endParaRPr lang="en-IN" sz="2000" smtClean="0">
              <a:latin typeface="Calibri" pitchFamily="34" charset="0"/>
            </a:endParaRPr>
          </a:p>
        </p:txBody>
      </p:sp>
    </p:spTree>
    <p:extLst>
      <p:ext uri="{BB962C8B-B14F-4D97-AF65-F5344CB8AC3E}">
        <p14:creationId xmlns:p14="http://schemas.microsoft.com/office/powerpoint/2010/main" val="2390695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fld id="{7993FF78-5AC1-4C6F-95EE-C4E585F4D46D}" type="slidenum">
              <a:rPr lang="en-US" sz="1400" smtClean="0"/>
              <a:pPr/>
              <a:t>45</a:t>
            </a:fld>
            <a:endParaRPr lang="en-US" sz="1400" smtClean="0"/>
          </a:p>
        </p:txBody>
      </p:sp>
      <p:sp>
        <p:nvSpPr>
          <p:cNvPr id="2051" name="Rectangle 2"/>
          <p:cNvSpPr>
            <a:spLocks noGrp="1" noChangeArrowheads="1"/>
          </p:cNvSpPr>
          <p:nvPr>
            <p:ph type="title"/>
          </p:nvPr>
        </p:nvSpPr>
        <p:spPr/>
        <p:txBody>
          <a:bodyPr/>
          <a:lstStyle/>
          <a:p>
            <a:r>
              <a:rPr lang="en-US" sz="3200" smtClean="0"/>
              <a:t>Web Design -- Continuing Studies CS 21</a:t>
            </a:r>
            <a:endParaRPr lang="en-US" smtClean="0"/>
          </a:p>
        </p:txBody>
      </p:sp>
      <p:sp>
        <p:nvSpPr>
          <p:cNvPr id="2052" name="Rectangle 3"/>
          <p:cNvSpPr>
            <a:spLocks noGrp="1" noChangeArrowheads="1"/>
          </p:cNvSpPr>
          <p:nvPr>
            <p:ph type="body" idx="1"/>
          </p:nvPr>
        </p:nvSpPr>
        <p:spPr>
          <a:xfrm>
            <a:off x="1219200" y="1371600"/>
            <a:ext cx="10160000" cy="5105400"/>
          </a:xfrm>
        </p:spPr>
        <p:txBody>
          <a:bodyPr/>
          <a:lstStyle/>
          <a:p>
            <a:r>
              <a:rPr lang="en-US" sz="2400" smtClean="0"/>
              <a:t>Fundamentals of Web Design - slide 2</a:t>
            </a:r>
          </a:p>
          <a:p>
            <a:r>
              <a:rPr lang="en-US" sz="2400" smtClean="0"/>
              <a:t>The Making of a Good Design - slides 3-4</a:t>
            </a:r>
          </a:p>
          <a:p>
            <a:r>
              <a:rPr lang="en-US" sz="2400" smtClean="0"/>
              <a:t>Typical Web Site Evolution - slide 5</a:t>
            </a:r>
          </a:p>
          <a:p>
            <a:r>
              <a:rPr lang="en-US" sz="2400" smtClean="0"/>
              <a:t>The Process of Web Design - slides 6-9</a:t>
            </a:r>
          </a:p>
          <a:p>
            <a:r>
              <a:rPr lang="en-US" sz="2400" smtClean="0"/>
              <a:t>Pre-design Work  - slides 10-11</a:t>
            </a:r>
          </a:p>
          <a:p>
            <a:r>
              <a:rPr lang="en-US" sz="2400" smtClean="0"/>
              <a:t>Influences on Design - slides 12-24</a:t>
            </a:r>
          </a:p>
          <a:p>
            <a:pPr lvl="1"/>
            <a:r>
              <a:rPr lang="en-US" sz="1600" smtClean="0"/>
              <a:t>Technology, Content, Economy, Visuals, Usability, Conventions</a:t>
            </a:r>
            <a:endParaRPr lang="en-US" sz="2000" smtClean="0"/>
          </a:p>
          <a:p>
            <a:r>
              <a:rPr lang="en-US" sz="2400" smtClean="0"/>
              <a:t>Accessibility Issues - slides 25-26</a:t>
            </a:r>
          </a:p>
          <a:p>
            <a:r>
              <a:rPr lang="en-US" sz="2400" smtClean="0"/>
              <a:t>Maintenance/Improvement - slides 27-28</a:t>
            </a:r>
          </a:p>
          <a:p>
            <a:r>
              <a:rPr lang="en-US" sz="2400" smtClean="0"/>
              <a:t>Resources - slides 29-30</a:t>
            </a:r>
          </a:p>
        </p:txBody>
      </p:sp>
    </p:spTree>
    <p:extLst>
      <p:ext uri="{BB962C8B-B14F-4D97-AF65-F5344CB8AC3E}">
        <p14:creationId xmlns:p14="http://schemas.microsoft.com/office/powerpoint/2010/main" val="183682111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r>
              <a:rPr lang="en-US" sz="1400" smtClean="0">
                <a:latin typeface="Arial" charset="0"/>
              </a:rPr>
              <a:t>Copyright 2005 - The Small Business Depot</a:t>
            </a:r>
          </a:p>
        </p:txBody>
      </p:sp>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fld id="{6ECB0757-ECDE-4F8E-B151-B954944CD0FD}" type="slidenum">
              <a:rPr lang="en-US" sz="1400" smtClean="0">
                <a:latin typeface="Arial" charset="0"/>
              </a:rPr>
              <a:pPr/>
              <a:t>46</a:t>
            </a:fld>
            <a:endParaRPr lang="en-US" sz="1400" smtClean="0">
              <a:latin typeface="Arial" charset="0"/>
            </a:endParaRPr>
          </a:p>
        </p:txBody>
      </p:sp>
      <p:sp>
        <p:nvSpPr>
          <p:cNvPr id="3076" name="Rectangle 2"/>
          <p:cNvSpPr>
            <a:spLocks noGrp="1" noChangeArrowheads="1"/>
          </p:cNvSpPr>
          <p:nvPr>
            <p:ph type="title"/>
          </p:nvPr>
        </p:nvSpPr>
        <p:spPr/>
        <p:txBody>
          <a:bodyPr/>
          <a:lstStyle/>
          <a:p>
            <a:pPr eaLnBrk="1" hangingPunct="1"/>
            <a:r>
              <a:rPr lang="en-US" smtClean="0"/>
              <a:t>12 Principles of good web design</a:t>
            </a:r>
          </a:p>
        </p:txBody>
      </p:sp>
      <p:sp>
        <p:nvSpPr>
          <p:cNvPr id="15363" name="Rectangle 3"/>
          <p:cNvSpPr>
            <a:spLocks noGrp="1" noChangeArrowheads="1"/>
          </p:cNvSpPr>
          <p:nvPr>
            <p:ph type="body" idx="1"/>
          </p:nvPr>
        </p:nvSpPr>
        <p:spPr>
          <a:xfrm>
            <a:off x="609600" y="1447800"/>
            <a:ext cx="10972800" cy="4678363"/>
          </a:xfrm>
        </p:spPr>
        <p:txBody>
          <a:bodyPr/>
          <a:lstStyle/>
          <a:p>
            <a:pPr marL="457200" indent="-457200" eaLnBrk="1" hangingPunct="1">
              <a:lnSpc>
                <a:spcPct val="80000"/>
              </a:lnSpc>
              <a:buFontTx/>
              <a:buAutoNum type="arabicPeriod"/>
            </a:pPr>
            <a:r>
              <a:rPr lang="en-US" sz="2400" b="1" smtClean="0"/>
              <a:t>Visitor-centric, clear purpose</a:t>
            </a:r>
          </a:p>
          <a:p>
            <a:pPr marL="457200" indent="-457200" eaLnBrk="1" hangingPunct="1">
              <a:lnSpc>
                <a:spcPct val="80000"/>
              </a:lnSpc>
              <a:buFontTx/>
              <a:buAutoNum type="arabicPeriod"/>
            </a:pPr>
            <a:r>
              <a:rPr lang="en-US" sz="2400" b="1" smtClean="0"/>
              <a:t>Progressive disclosure</a:t>
            </a:r>
          </a:p>
          <a:p>
            <a:pPr marL="457200" indent="-457200" eaLnBrk="1" hangingPunct="1">
              <a:lnSpc>
                <a:spcPct val="80000"/>
              </a:lnSpc>
              <a:buFontTx/>
              <a:buAutoNum type="arabicPeriod"/>
            </a:pPr>
            <a:r>
              <a:rPr lang="en-US" sz="2400" b="1" smtClean="0"/>
              <a:t>Displays quickly</a:t>
            </a:r>
          </a:p>
          <a:p>
            <a:pPr marL="457200" indent="-457200" eaLnBrk="1" hangingPunct="1">
              <a:lnSpc>
                <a:spcPct val="80000"/>
              </a:lnSpc>
              <a:buFontTx/>
              <a:buAutoNum type="arabicPeriod"/>
            </a:pPr>
            <a:r>
              <a:rPr lang="en-US" sz="2400" b="1" smtClean="0"/>
              <a:t>Browser compatible</a:t>
            </a:r>
          </a:p>
          <a:p>
            <a:pPr marL="457200" indent="-457200" eaLnBrk="1" hangingPunct="1">
              <a:lnSpc>
                <a:spcPct val="80000"/>
              </a:lnSpc>
              <a:buFontTx/>
              <a:buAutoNum type="arabicPeriod"/>
            </a:pPr>
            <a:r>
              <a:rPr lang="en-US" sz="2400" b="1" smtClean="0"/>
              <a:t>Intuitive navigation</a:t>
            </a:r>
          </a:p>
          <a:p>
            <a:pPr marL="457200" indent="-457200" eaLnBrk="1" hangingPunct="1">
              <a:lnSpc>
                <a:spcPct val="80000"/>
              </a:lnSpc>
              <a:buFontTx/>
              <a:buAutoNum type="arabicPeriod"/>
            </a:pPr>
            <a:r>
              <a:rPr lang="en-US" sz="2400" b="1" smtClean="0"/>
              <a:t>Spelling, grammar, writing</a:t>
            </a:r>
          </a:p>
          <a:p>
            <a:pPr marL="457200" indent="-457200" eaLnBrk="1" hangingPunct="1">
              <a:lnSpc>
                <a:spcPct val="80000"/>
              </a:lnSpc>
              <a:buFontTx/>
              <a:buAutoNum type="arabicPeriod"/>
            </a:pPr>
            <a:r>
              <a:rPr lang="en-US" sz="2400" b="1" smtClean="0"/>
              <a:t>Secure (eCommerce)</a:t>
            </a:r>
          </a:p>
          <a:p>
            <a:pPr marL="457200" indent="-457200" eaLnBrk="1" hangingPunct="1">
              <a:lnSpc>
                <a:spcPct val="80000"/>
              </a:lnSpc>
              <a:buFontTx/>
              <a:buAutoNum type="arabicPeriod"/>
            </a:pPr>
            <a:r>
              <a:rPr lang="en-US" sz="2400" b="1" smtClean="0"/>
              <a:t>Attractive design, easy to read</a:t>
            </a:r>
          </a:p>
          <a:p>
            <a:pPr marL="457200" indent="-457200" eaLnBrk="1" hangingPunct="1">
              <a:lnSpc>
                <a:spcPct val="80000"/>
              </a:lnSpc>
              <a:buFontTx/>
              <a:buAutoNum type="arabicPeriod"/>
            </a:pPr>
            <a:r>
              <a:rPr lang="en-US" sz="2400" b="1" smtClean="0"/>
              <a:t>Cultural bias? (Regional? Domestic? International?)</a:t>
            </a:r>
          </a:p>
          <a:p>
            <a:pPr marL="457200" indent="-457200" eaLnBrk="1" hangingPunct="1">
              <a:lnSpc>
                <a:spcPct val="80000"/>
              </a:lnSpc>
              <a:buFontTx/>
              <a:buAutoNum type="arabicPeriod"/>
            </a:pPr>
            <a:r>
              <a:rPr lang="en-US" sz="2400" b="1" smtClean="0"/>
              <a:t>No technical problems (broken links, buggy scripts)</a:t>
            </a:r>
          </a:p>
          <a:p>
            <a:pPr marL="457200" indent="-457200" eaLnBrk="1" hangingPunct="1">
              <a:lnSpc>
                <a:spcPct val="80000"/>
              </a:lnSpc>
              <a:buFontTx/>
              <a:buAutoNum type="arabicPeriod"/>
            </a:pPr>
            <a:r>
              <a:rPr lang="en-US" sz="2400" b="1" smtClean="0"/>
              <a:t>Maintainable (separate content from style)</a:t>
            </a:r>
          </a:p>
          <a:p>
            <a:pPr marL="457200" indent="-457200" eaLnBrk="1" hangingPunct="1">
              <a:lnSpc>
                <a:spcPct val="80000"/>
              </a:lnSpc>
              <a:buFontTx/>
              <a:buAutoNum type="arabicPeriod"/>
            </a:pPr>
            <a:r>
              <a:rPr lang="en-US" sz="2400" b="1" smtClean="0"/>
              <a:t>Search Engine Accessible</a:t>
            </a:r>
          </a:p>
          <a:p>
            <a:pPr marL="457200" indent="-457200" eaLnBrk="1" hangingPunct="1">
              <a:lnSpc>
                <a:spcPct val="80000"/>
              </a:lnSpc>
            </a:pPr>
            <a:endParaRPr lang="en-US" sz="2400" smtClean="0"/>
          </a:p>
        </p:txBody>
      </p:sp>
    </p:spTree>
    <p:extLst>
      <p:ext uri="{BB962C8B-B14F-4D97-AF65-F5344CB8AC3E}">
        <p14:creationId xmlns:p14="http://schemas.microsoft.com/office/powerpoint/2010/main" val="3403432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3" end="3"/>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4" end="4"/>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5" end="5"/>
                                            </p:txEl>
                                          </p:spTgt>
                                        </p:tgtEl>
                                        <p:attrNameLst>
                                          <p:attrName>ppt_c</p:attrName>
                                        </p:attrNameLst>
                                      </p:cBhvr>
                                      <p:to>
                                        <a:schemeClr val="bg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6" end="6"/>
                                            </p:txEl>
                                          </p:spTgt>
                                        </p:tgtEl>
                                        <p:attrNameLst>
                                          <p:attrName>ppt_c</p:attrName>
                                        </p:attrNameLst>
                                      </p:cBhvr>
                                      <p:to>
                                        <a:schemeClr val="bg2"/>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7" end="7"/>
                                            </p:txEl>
                                          </p:spTgt>
                                        </p:tgtEl>
                                        <p:attrNameLst>
                                          <p:attrName>ppt_c</p:attrName>
                                        </p:attrNameLst>
                                      </p:cBhvr>
                                      <p:to>
                                        <a:schemeClr val="bg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3">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8" end="8"/>
                                            </p:txEl>
                                          </p:spTgt>
                                        </p:tgtEl>
                                        <p:attrNameLst>
                                          <p:attrName>ppt_c</p:attrName>
                                        </p:attrNameLst>
                                      </p:cBhvr>
                                      <p:to>
                                        <a:schemeClr val="bg2"/>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363">
                                            <p:txEl>
                                              <p:pRg st="9" end="9"/>
                                            </p:txEl>
                                          </p:spTgt>
                                        </p:tgtEl>
                                        <p:attrNameLst>
                                          <p:attrName>style.visibility</p:attrName>
                                        </p:attrNameLst>
                                      </p:cBhvr>
                                      <p:to>
                                        <p:strVal val="visible"/>
                                      </p:to>
                                    </p:set>
                                    <p:anim calcmode="lin" valueType="num">
                                      <p:cBhvr additive="base">
                                        <p:cTn id="61"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36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9" end="9"/>
                                            </p:txEl>
                                          </p:spTgt>
                                        </p:tgtEl>
                                        <p:attrNameLst>
                                          <p:attrName>ppt_c</p:attrName>
                                        </p:attrNameLst>
                                      </p:cBhvr>
                                      <p:to>
                                        <a:schemeClr val="bg2"/>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363">
                                            <p:txEl>
                                              <p:pRg st="10" end="10"/>
                                            </p:txEl>
                                          </p:spTgt>
                                        </p:tgtEl>
                                        <p:attrNameLst>
                                          <p:attrName>style.visibility</p:attrName>
                                        </p:attrNameLst>
                                      </p:cBhvr>
                                      <p:to>
                                        <p:strVal val="visible"/>
                                      </p:to>
                                    </p:set>
                                    <p:anim calcmode="lin" valueType="num">
                                      <p:cBhvr additive="base">
                                        <p:cTn id="67" dur="500" fill="hold"/>
                                        <p:tgtEl>
                                          <p:spTgt spid="1536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363">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10" end="10"/>
                                            </p:txEl>
                                          </p:spTgt>
                                        </p:tgtEl>
                                        <p:attrNameLst>
                                          <p:attrName>ppt_c</p:attrName>
                                        </p:attrNameLst>
                                      </p:cBhvr>
                                      <p:to>
                                        <a:schemeClr val="bg2"/>
                                      </p:to>
                                    </p:animClr>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363">
                                            <p:txEl>
                                              <p:pRg st="11" end="11"/>
                                            </p:txEl>
                                          </p:spTgt>
                                        </p:tgtEl>
                                        <p:attrNameLst>
                                          <p:attrName>style.visibility</p:attrName>
                                        </p:attrNameLst>
                                      </p:cBhvr>
                                      <p:to>
                                        <p:strVal val="visible"/>
                                      </p:to>
                                    </p:set>
                                    <p:anim calcmode="lin" valueType="num">
                                      <p:cBhvr additive="base">
                                        <p:cTn id="73" dur="500" fill="hold"/>
                                        <p:tgtEl>
                                          <p:spTgt spid="1536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363">
                                            <p:txEl>
                                              <p:pRg st="11" end="1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3">
                                            <p:txEl>
                                              <p:pRg st="11" end="1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fld id="{FA14CD84-C5C5-4418-9292-218C194F7A07}" type="slidenum">
              <a:rPr lang="en-US" sz="1400" smtClean="0"/>
              <a:pPr/>
              <a:t>47</a:t>
            </a:fld>
            <a:endParaRPr lang="en-US" sz="1400" smtClean="0"/>
          </a:p>
        </p:txBody>
      </p:sp>
      <p:sp>
        <p:nvSpPr>
          <p:cNvPr id="4099" name="Rectangle 2"/>
          <p:cNvSpPr>
            <a:spLocks noGrp="1" noChangeArrowheads="1"/>
          </p:cNvSpPr>
          <p:nvPr>
            <p:ph type="title"/>
          </p:nvPr>
        </p:nvSpPr>
        <p:spPr>
          <a:xfrm>
            <a:off x="1117600" y="228600"/>
            <a:ext cx="10668000" cy="1143000"/>
          </a:xfrm>
        </p:spPr>
        <p:txBody>
          <a:bodyPr/>
          <a:lstStyle/>
          <a:p>
            <a:r>
              <a:rPr lang="en-US" sz="3200" smtClean="0"/>
              <a:t>Fundamentals of Web Design</a:t>
            </a:r>
            <a:endParaRPr lang="en-US" smtClean="0"/>
          </a:p>
        </p:txBody>
      </p:sp>
      <p:sp>
        <p:nvSpPr>
          <p:cNvPr id="231427" name="Rectangle 3"/>
          <p:cNvSpPr>
            <a:spLocks noGrp="1" noChangeArrowheads="1"/>
          </p:cNvSpPr>
          <p:nvPr>
            <p:ph type="body" idx="1"/>
          </p:nvPr>
        </p:nvSpPr>
        <p:spPr>
          <a:xfrm>
            <a:off x="914400" y="1447800"/>
            <a:ext cx="11480800" cy="5867400"/>
          </a:xfrm>
        </p:spPr>
        <p:txBody>
          <a:bodyPr/>
          <a:lstStyle/>
          <a:p>
            <a:pPr>
              <a:buFontTx/>
              <a:buNone/>
            </a:pPr>
            <a:r>
              <a:rPr lang="en-US" smtClean="0"/>
              <a:t>Purpose of Web Design</a:t>
            </a:r>
          </a:p>
          <a:p>
            <a:pPr lvl="1"/>
            <a:r>
              <a:rPr lang="en-US" sz="2000" smtClean="0"/>
              <a:t>Inform/Educate</a:t>
            </a:r>
          </a:p>
          <a:p>
            <a:pPr lvl="1"/>
            <a:r>
              <a:rPr lang="en-US" sz="2000" smtClean="0"/>
              <a:t>Persuade</a:t>
            </a:r>
          </a:p>
          <a:p>
            <a:pPr>
              <a:buFontTx/>
              <a:buNone/>
            </a:pPr>
            <a:r>
              <a:rPr lang="en-US" smtClean="0"/>
              <a:t>Influences on Web Design</a:t>
            </a:r>
          </a:p>
          <a:p>
            <a:pPr lvl="1"/>
            <a:r>
              <a:rPr lang="en-US" sz="2000" smtClean="0"/>
              <a:t>Technology Used by Both Target Audience and Designer</a:t>
            </a:r>
          </a:p>
          <a:p>
            <a:pPr lvl="1"/>
            <a:r>
              <a:rPr lang="en-US" sz="2000" smtClean="0"/>
              <a:t>Nature of the Content</a:t>
            </a:r>
          </a:p>
          <a:p>
            <a:pPr lvl="1"/>
            <a:r>
              <a:rPr lang="en-US" sz="2000" smtClean="0"/>
              <a:t>Economy (Budget, Time, and Scale of the Project) </a:t>
            </a:r>
          </a:p>
          <a:p>
            <a:pPr lvl="1"/>
            <a:r>
              <a:rPr lang="en-US" sz="2000" smtClean="0"/>
              <a:t>Amount and Type of Visuals Included</a:t>
            </a:r>
          </a:p>
          <a:p>
            <a:pPr lvl="1"/>
            <a:r>
              <a:rPr lang="en-US" sz="2000" smtClean="0"/>
              <a:t>Meeting Usability Objectives</a:t>
            </a:r>
          </a:p>
        </p:txBody>
      </p:sp>
    </p:spTree>
    <p:extLst>
      <p:ext uri="{BB962C8B-B14F-4D97-AF65-F5344CB8AC3E}">
        <p14:creationId xmlns:p14="http://schemas.microsoft.com/office/powerpoint/2010/main" val="5263194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1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1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1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14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14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14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14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142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1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fld id="{363962DE-A5BF-4113-A84F-255F7527FAF7}" type="slidenum">
              <a:rPr lang="en-US" sz="1400" smtClean="0"/>
              <a:pPr/>
              <a:t>48</a:t>
            </a:fld>
            <a:endParaRPr lang="en-US" sz="1400" smtClean="0"/>
          </a:p>
        </p:txBody>
      </p:sp>
      <p:sp>
        <p:nvSpPr>
          <p:cNvPr id="5123" name="Rectangle 2"/>
          <p:cNvSpPr>
            <a:spLocks noGrp="1" noChangeArrowheads="1"/>
          </p:cNvSpPr>
          <p:nvPr>
            <p:ph type="title"/>
          </p:nvPr>
        </p:nvSpPr>
        <p:spPr>
          <a:xfrm>
            <a:off x="1117600" y="228600"/>
            <a:ext cx="11074400" cy="1143000"/>
          </a:xfrm>
        </p:spPr>
        <p:txBody>
          <a:bodyPr/>
          <a:lstStyle/>
          <a:p>
            <a:r>
              <a:rPr lang="en-US" sz="3200" smtClean="0"/>
              <a:t>The Making of a Good Design</a:t>
            </a:r>
            <a:endParaRPr lang="en-US" smtClean="0"/>
          </a:p>
        </p:txBody>
      </p:sp>
      <p:sp>
        <p:nvSpPr>
          <p:cNvPr id="276483" name="Rectangle 3"/>
          <p:cNvSpPr>
            <a:spLocks noGrp="1" noChangeArrowheads="1"/>
          </p:cNvSpPr>
          <p:nvPr>
            <p:ph type="body" idx="1"/>
          </p:nvPr>
        </p:nvSpPr>
        <p:spPr>
          <a:xfrm>
            <a:off x="1117600" y="1447800"/>
            <a:ext cx="10668000" cy="5867400"/>
          </a:xfrm>
        </p:spPr>
        <p:txBody>
          <a:bodyPr/>
          <a:lstStyle/>
          <a:p>
            <a:pPr marL="0" indent="0">
              <a:buFontTx/>
              <a:buNone/>
            </a:pPr>
            <a:r>
              <a:rPr lang="en-US" smtClean="0"/>
              <a:t>Content is important, but content alone will not make your site work.</a:t>
            </a:r>
          </a:p>
          <a:p>
            <a:pPr marL="0" indent="0">
              <a:buFontTx/>
              <a:buNone/>
            </a:pPr>
            <a:r>
              <a:rPr lang="en-US" smtClean="0"/>
              <a:t/>
            </a:r>
            <a:br>
              <a:rPr lang="en-US" smtClean="0"/>
            </a:br>
            <a:endParaRPr lang="en-US" smtClean="0"/>
          </a:p>
        </p:txBody>
      </p:sp>
      <p:pic>
        <p:nvPicPr>
          <p:cNvPr id="276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43200"/>
            <a:ext cx="568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073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4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6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fld id="{3CC11776-0759-4CBD-A2BD-BEE716DC1E51}" type="slidenum">
              <a:rPr lang="en-US" sz="1400" smtClean="0"/>
              <a:pPr/>
              <a:t>49</a:t>
            </a:fld>
            <a:endParaRPr lang="en-US" sz="1400" smtClean="0"/>
          </a:p>
        </p:txBody>
      </p:sp>
      <p:sp>
        <p:nvSpPr>
          <p:cNvPr id="6147" name="Rectangle 2"/>
          <p:cNvSpPr>
            <a:spLocks noGrp="1" noChangeArrowheads="1"/>
          </p:cNvSpPr>
          <p:nvPr>
            <p:ph type="title"/>
          </p:nvPr>
        </p:nvSpPr>
        <p:spPr>
          <a:xfrm>
            <a:off x="1117600" y="228600"/>
            <a:ext cx="11074400" cy="1143000"/>
          </a:xfrm>
        </p:spPr>
        <p:txBody>
          <a:bodyPr/>
          <a:lstStyle/>
          <a:p>
            <a:r>
              <a:rPr lang="en-US" sz="3200" smtClean="0"/>
              <a:t>The Making of a Good Design</a:t>
            </a:r>
            <a:endParaRPr lang="en-US" smtClean="0"/>
          </a:p>
        </p:txBody>
      </p:sp>
      <p:sp>
        <p:nvSpPr>
          <p:cNvPr id="191491" name="Rectangle 3"/>
          <p:cNvSpPr>
            <a:spLocks noGrp="1" noChangeArrowheads="1"/>
          </p:cNvSpPr>
          <p:nvPr>
            <p:ph type="body" idx="1"/>
          </p:nvPr>
        </p:nvSpPr>
        <p:spPr>
          <a:xfrm>
            <a:off x="1117600" y="1447800"/>
            <a:ext cx="10668000" cy="5867400"/>
          </a:xfrm>
        </p:spPr>
        <p:txBody>
          <a:bodyPr/>
          <a:lstStyle/>
          <a:p>
            <a:pPr marL="0" indent="0">
              <a:buFontTx/>
              <a:buNone/>
            </a:pPr>
            <a:r>
              <a:rPr lang="en-US" smtClean="0"/>
              <a:t>Content is important, but content alone will not make your site work.</a:t>
            </a:r>
          </a:p>
          <a:p>
            <a:pPr marL="0" indent="0">
              <a:buFontTx/>
              <a:buNone/>
            </a:pPr>
            <a:r>
              <a:rPr lang="en-US" smtClean="0"/>
              <a:t/>
            </a:r>
            <a:br>
              <a:rPr lang="en-US" smtClean="0"/>
            </a:br>
            <a:endParaRPr lang="en-US" smtClean="0"/>
          </a:p>
          <a:p>
            <a:pPr marL="0" indent="0">
              <a:buFontTx/>
              <a:buNone/>
            </a:pPr>
            <a:r>
              <a:rPr lang="en-US" smtClean="0"/>
              <a:t>Good Design is:</a:t>
            </a:r>
          </a:p>
          <a:p>
            <a:pPr marL="869950" lvl="1" indent="-355600"/>
            <a:r>
              <a:rPr lang="en-US" smtClean="0"/>
              <a:t>Understandable</a:t>
            </a:r>
          </a:p>
          <a:p>
            <a:pPr marL="869950" lvl="1" indent="-355600"/>
            <a:r>
              <a:rPr lang="en-US" smtClean="0"/>
              <a:t>Interesting</a:t>
            </a:r>
          </a:p>
          <a:p>
            <a:pPr marL="869950" lvl="1" indent="-355600"/>
            <a:r>
              <a:rPr lang="en-US" smtClean="0"/>
              <a:t>Easy to use</a:t>
            </a:r>
          </a:p>
          <a:p>
            <a:pPr marL="869950" lvl="1" indent="-355600"/>
            <a:r>
              <a:rPr lang="en-US" smtClean="0"/>
              <a:t>Uniform in look and feel</a:t>
            </a:r>
          </a:p>
          <a:p>
            <a:pPr marL="869950" lvl="1" indent="-355600"/>
            <a:r>
              <a:rPr lang="en-US" smtClean="0"/>
              <a:t>Done from a visitor’s point of view:</a:t>
            </a:r>
          </a:p>
          <a:p>
            <a:pPr marL="1263650" lvl="2" indent="-279400">
              <a:buFontTx/>
              <a:buNone/>
            </a:pPr>
            <a:r>
              <a:rPr lang="en-US" smtClean="0"/>
              <a:t>WYSIWYW (What You See Is What You WANT)</a:t>
            </a:r>
          </a:p>
        </p:txBody>
      </p:sp>
      <p:pic>
        <p:nvPicPr>
          <p:cNvPr id="191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438401"/>
            <a:ext cx="4859867"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3441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14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149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149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149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149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1491">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91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309455" y="3057369"/>
            <a:ext cx="5410200" cy="2781300"/>
          </a:xfrm>
          <a:prstGeom prst="rect">
            <a:avLst/>
          </a:prstGeom>
        </p:spPr>
      </p:pic>
      <p:sp>
        <p:nvSpPr>
          <p:cNvPr id="5" name="Rectangle 4"/>
          <p:cNvSpPr/>
          <p:nvPr/>
        </p:nvSpPr>
        <p:spPr>
          <a:xfrm>
            <a:off x="1772991" y="594248"/>
            <a:ext cx="9251324" cy="3970318"/>
          </a:xfrm>
          <a:prstGeom prst="rect">
            <a:avLst/>
          </a:prstGeom>
        </p:spPr>
        <p:txBody>
          <a:bodyPr wrap="square">
            <a:spAutoFit/>
          </a:bodyPr>
          <a:lstStyle/>
          <a:p>
            <a:r>
              <a:rPr lang="en-US" sz="2400" dirty="0"/>
              <a:t>Software can be installed on a client computer to take advantage of the latest access technology. An Internet user has access to a wide variety of services: electronic mail, file transfer, vast information resources, interest group membership, interactive collaboration, multimedia displays, real-time broadcasting</a:t>
            </a:r>
            <a:r>
              <a:rPr lang="en-US" sz="2400" dirty="0" smtClean="0"/>
              <a:t>.</a:t>
            </a:r>
          </a:p>
          <a:p>
            <a:endParaRPr lang="en-US" sz="2400" dirty="0"/>
          </a:p>
          <a:p>
            <a:endParaRPr lang="en-US" sz="2400" dirty="0" smtClean="0"/>
          </a:p>
          <a:p>
            <a:endParaRPr lang="en-US" sz="2400" dirty="0"/>
          </a:p>
          <a:p>
            <a:endParaRPr lang="en-US" sz="2400" dirty="0" smtClean="0"/>
          </a:p>
          <a:p>
            <a:endParaRPr lang="en-US" dirty="0"/>
          </a:p>
          <a:p>
            <a:endParaRPr lang="en-US" dirty="0"/>
          </a:p>
        </p:txBody>
      </p:sp>
    </p:spTree>
    <p:extLst>
      <p:ext uri="{BB962C8B-B14F-4D97-AF65-F5344CB8AC3E}">
        <p14:creationId xmlns:p14="http://schemas.microsoft.com/office/powerpoint/2010/main" val="1377593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fld id="{9ADE4267-D552-439A-8759-8B33A37A43BB}" type="slidenum">
              <a:rPr lang="en-US" sz="1400" smtClean="0"/>
              <a:pPr/>
              <a:t>50</a:t>
            </a:fld>
            <a:endParaRPr lang="en-US" sz="1400" smtClean="0"/>
          </a:p>
        </p:txBody>
      </p:sp>
      <p:sp>
        <p:nvSpPr>
          <p:cNvPr id="7171" name="Rectangle 2"/>
          <p:cNvSpPr>
            <a:spLocks noGrp="1" noChangeArrowheads="1"/>
          </p:cNvSpPr>
          <p:nvPr>
            <p:ph type="title"/>
          </p:nvPr>
        </p:nvSpPr>
        <p:spPr/>
        <p:txBody>
          <a:bodyPr/>
          <a:lstStyle/>
          <a:p>
            <a:r>
              <a:rPr lang="en-US" sz="3200" smtClean="0"/>
              <a:t>Good Design Maxims</a:t>
            </a:r>
            <a:endParaRPr lang="en-US" smtClean="0"/>
          </a:p>
        </p:txBody>
      </p:sp>
      <p:sp>
        <p:nvSpPr>
          <p:cNvPr id="192515" name="Rectangle 3"/>
          <p:cNvSpPr>
            <a:spLocks noGrp="1" noChangeArrowheads="1"/>
          </p:cNvSpPr>
          <p:nvPr>
            <p:ph type="body" idx="1"/>
          </p:nvPr>
        </p:nvSpPr>
        <p:spPr/>
        <p:txBody>
          <a:bodyPr/>
          <a:lstStyle/>
          <a:p>
            <a:pPr marL="0" indent="0">
              <a:buFontTx/>
              <a:buNone/>
            </a:pPr>
            <a:r>
              <a:rPr lang="en-US" smtClean="0"/>
              <a:t>“Rules” are only guidelines -- no single model fits every situation, and there is no such thing as the “right” way to create a web site.</a:t>
            </a:r>
            <a:br>
              <a:rPr lang="en-US" smtClean="0"/>
            </a:br>
            <a:endParaRPr lang="en-US" smtClean="0"/>
          </a:p>
          <a:p>
            <a:pPr marL="0" indent="0">
              <a:buFontTx/>
              <a:buNone/>
            </a:pPr>
            <a:r>
              <a:rPr lang="en-US" smtClean="0"/>
              <a:t>Remember WYSIWYW</a:t>
            </a:r>
          </a:p>
          <a:p>
            <a:pPr lvl="1"/>
            <a:r>
              <a:rPr lang="en-US" smtClean="0"/>
              <a:t>Web users want control over the online material -- they want to seamlessly obtain the information they need.</a:t>
            </a:r>
          </a:p>
          <a:p>
            <a:pPr lvl="1"/>
            <a:r>
              <a:rPr lang="en-US" smtClean="0"/>
              <a:t>Don’t force visitors down a specific path -- give them control.</a:t>
            </a:r>
          </a:p>
        </p:txBody>
      </p:sp>
    </p:spTree>
    <p:extLst>
      <p:ext uri="{BB962C8B-B14F-4D97-AF65-F5344CB8AC3E}">
        <p14:creationId xmlns:p14="http://schemas.microsoft.com/office/powerpoint/2010/main" val="3797082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2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2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2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pitchFamily="16" charset="0"/>
              </a:defRPr>
            </a:lvl1pPr>
            <a:lvl2pPr marL="742950" indent="-285750">
              <a:defRPr sz="3200">
                <a:solidFill>
                  <a:schemeClr val="tx1"/>
                </a:solidFill>
                <a:latin typeface="Times" pitchFamily="16" charset="0"/>
              </a:defRPr>
            </a:lvl2pPr>
            <a:lvl3pPr marL="1143000" indent="-228600">
              <a:defRPr sz="3200">
                <a:solidFill>
                  <a:schemeClr val="tx1"/>
                </a:solidFill>
                <a:latin typeface="Times" pitchFamily="16" charset="0"/>
              </a:defRPr>
            </a:lvl3pPr>
            <a:lvl4pPr marL="1600200" indent="-228600">
              <a:defRPr sz="3200">
                <a:solidFill>
                  <a:schemeClr val="tx1"/>
                </a:solidFill>
                <a:latin typeface="Times" pitchFamily="16" charset="0"/>
              </a:defRPr>
            </a:lvl4pPr>
            <a:lvl5pPr marL="2057400" indent="-228600">
              <a:defRPr sz="3200">
                <a:solidFill>
                  <a:schemeClr val="tx1"/>
                </a:solidFill>
                <a:latin typeface="Times" pitchFamily="16" charset="0"/>
              </a:defRPr>
            </a:lvl5pPr>
            <a:lvl6pPr marL="2514600" indent="-228600" eaLnBrk="0" fontAlgn="base" hangingPunct="0">
              <a:spcBef>
                <a:spcPct val="0"/>
              </a:spcBef>
              <a:spcAft>
                <a:spcPct val="0"/>
              </a:spcAft>
              <a:defRPr sz="3200">
                <a:solidFill>
                  <a:schemeClr val="tx1"/>
                </a:solidFill>
                <a:latin typeface="Times" pitchFamily="16" charset="0"/>
              </a:defRPr>
            </a:lvl6pPr>
            <a:lvl7pPr marL="2971800" indent="-228600" eaLnBrk="0" fontAlgn="base" hangingPunct="0">
              <a:spcBef>
                <a:spcPct val="0"/>
              </a:spcBef>
              <a:spcAft>
                <a:spcPct val="0"/>
              </a:spcAft>
              <a:defRPr sz="3200">
                <a:solidFill>
                  <a:schemeClr val="tx1"/>
                </a:solidFill>
                <a:latin typeface="Times" pitchFamily="16" charset="0"/>
              </a:defRPr>
            </a:lvl7pPr>
            <a:lvl8pPr marL="3429000" indent="-228600" eaLnBrk="0" fontAlgn="base" hangingPunct="0">
              <a:spcBef>
                <a:spcPct val="0"/>
              </a:spcBef>
              <a:spcAft>
                <a:spcPct val="0"/>
              </a:spcAft>
              <a:defRPr sz="3200">
                <a:solidFill>
                  <a:schemeClr val="tx1"/>
                </a:solidFill>
                <a:latin typeface="Times" pitchFamily="16" charset="0"/>
              </a:defRPr>
            </a:lvl8pPr>
            <a:lvl9pPr marL="3886200" indent="-228600" eaLnBrk="0" fontAlgn="base" hangingPunct="0">
              <a:spcBef>
                <a:spcPct val="0"/>
              </a:spcBef>
              <a:spcAft>
                <a:spcPct val="0"/>
              </a:spcAft>
              <a:defRPr sz="3200">
                <a:solidFill>
                  <a:schemeClr val="tx1"/>
                </a:solidFill>
                <a:latin typeface="Times" pitchFamily="16" charset="0"/>
              </a:defRPr>
            </a:lvl9pPr>
          </a:lstStyle>
          <a:p>
            <a:fld id="{63DF7AE3-7C7A-4194-9C90-5889DDEA46D2}" type="slidenum">
              <a:rPr lang="en-US" sz="1400" smtClean="0"/>
              <a:pPr/>
              <a:t>51</a:t>
            </a:fld>
            <a:endParaRPr lang="en-US" sz="1400" smtClean="0"/>
          </a:p>
        </p:txBody>
      </p:sp>
      <p:sp>
        <p:nvSpPr>
          <p:cNvPr id="8195" name="Rectangle 2"/>
          <p:cNvSpPr>
            <a:spLocks noGrp="1" noChangeArrowheads="1"/>
          </p:cNvSpPr>
          <p:nvPr>
            <p:ph type="title"/>
          </p:nvPr>
        </p:nvSpPr>
        <p:spPr/>
        <p:txBody>
          <a:bodyPr/>
          <a:lstStyle/>
          <a:p>
            <a:r>
              <a:rPr lang="en-US" sz="3200" smtClean="0"/>
              <a:t>Typical Website Evolution</a:t>
            </a:r>
            <a:endParaRPr lang="en-US" smtClean="0"/>
          </a:p>
        </p:txBody>
      </p:sp>
      <p:sp>
        <p:nvSpPr>
          <p:cNvPr id="193539" name="Rectangle 3"/>
          <p:cNvSpPr>
            <a:spLocks noGrp="1" noChangeArrowheads="1"/>
          </p:cNvSpPr>
          <p:nvPr>
            <p:ph type="body" idx="1"/>
          </p:nvPr>
        </p:nvSpPr>
        <p:spPr>
          <a:xfrm>
            <a:off x="1016000" y="1447800"/>
            <a:ext cx="11480800" cy="5867400"/>
          </a:xfrm>
        </p:spPr>
        <p:txBody>
          <a:bodyPr/>
          <a:lstStyle/>
          <a:p>
            <a:pPr marL="0" indent="0">
              <a:buFontTx/>
              <a:buNone/>
            </a:pPr>
            <a:r>
              <a:rPr lang="en-US" sz="2000" smtClean="0"/>
              <a:t>Generation 1 -- replaces paper information</a:t>
            </a:r>
          </a:p>
          <a:p>
            <a:pPr marL="0" indent="0">
              <a:buFontTx/>
              <a:buNone/>
            </a:pPr>
            <a:r>
              <a:rPr lang="en-US" sz="2000" smtClean="0"/>
              <a:t>Generation 2 -- has flashy elements</a:t>
            </a:r>
          </a:p>
          <a:p>
            <a:pPr marL="0" indent="0">
              <a:buFontTx/>
              <a:buNone/>
            </a:pPr>
            <a:r>
              <a:rPr lang="en-US" sz="2000" smtClean="0"/>
              <a:t>Generation 3 -- is bleeding edge, causing content to suffer</a:t>
            </a:r>
          </a:p>
          <a:p>
            <a:pPr marL="0" indent="0">
              <a:buFontTx/>
              <a:buNone/>
            </a:pPr>
            <a:r>
              <a:rPr lang="en-US" sz="2000" smtClean="0"/>
              <a:t>Generation 4 -- content and technology are integrated </a:t>
            </a:r>
          </a:p>
          <a:p>
            <a:pPr marL="0" indent="0">
              <a:buFontTx/>
              <a:buNone/>
            </a:pPr>
            <a:endParaRPr lang="en-US" smtClean="0"/>
          </a:p>
          <a:p>
            <a:pPr marL="0" indent="0">
              <a:buFontTx/>
              <a:buNone/>
            </a:pPr>
            <a:r>
              <a:rPr lang="en-US" smtClean="0"/>
              <a:t>Ideally, try to skip the problems of </a:t>
            </a:r>
            <a:br>
              <a:rPr lang="en-US" smtClean="0"/>
            </a:br>
            <a:r>
              <a:rPr lang="en-US" smtClean="0"/>
              <a:t>Generations 1-3 by planning your web site</a:t>
            </a:r>
            <a:br>
              <a:rPr lang="en-US" smtClean="0"/>
            </a:br>
            <a:r>
              <a:rPr lang="en-US" smtClean="0"/>
              <a:t>carefully.</a:t>
            </a:r>
          </a:p>
        </p:txBody>
      </p:sp>
    </p:spTree>
    <p:extLst>
      <p:ext uri="{BB962C8B-B14F-4D97-AF65-F5344CB8AC3E}">
        <p14:creationId xmlns:p14="http://schemas.microsoft.com/office/powerpoint/2010/main" val="3601226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35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3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9" y="524857"/>
            <a:ext cx="10515600" cy="5927457"/>
          </a:xfrm>
        </p:spPr>
        <p:txBody>
          <a:bodyPr>
            <a:normAutofit fontScale="92500" lnSpcReduction="10000"/>
          </a:bodyPr>
          <a:lstStyle/>
          <a:p>
            <a:r>
              <a:rPr lang="en-US" b="1" u="sng" dirty="0"/>
              <a:t>Web Server</a:t>
            </a:r>
            <a:endParaRPr lang="en-US" dirty="0"/>
          </a:p>
          <a:p>
            <a:r>
              <a:rPr lang="en-US" dirty="0"/>
              <a:t>A Web Server is a computer purposed to runs special serving </a:t>
            </a:r>
            <a:r>
              <a:rPr lang="en-US" dirty="0" err="1"/>
              <a:t>software.That</a:t>
            </a:r>
            <a:r>
              <a:rPr lang="en-US" dirty="0"/>
              <a:t> software "serves" HTML pages and the files associated with those pages when requested by a client, usually a Web browser. The computer is secured so that only authorized people can access it to make changes to the data, so, If a person is on the same network as the Web Server, he or she may be able to save the data directly onto the Web Server computer (if authorized). </a:t>
            </a:r>
          </a:p>
          <a:p>
            <a:pPr marL="0" indent="0">
              <a:buNone/>
            </a:pPr>
            <a:r>
              <a:rPr lang="en-US" dirty="0"/>
              <a:t> </a:t>
            </a:r>
          </a:p>
          <a:p>
            <a:r>
              <a:rPr lang="en-US" b="1" u="sng" dirty="0"/>
              <a:t>Client</a:t>
            </a:r>
            <a:endParaRPr lang="en-US" dirty="0"/>
          </a:p>
          <a:p>
            <a:pPr marL="0" indent="0">
              <a:buNone/>
            </a:pPr>
            <a:r>
              <a:rPr lang="en-US" dirty="0" smtClean="0"/>
              <a:t>	The </a:t>
            </a:r>
            <a:r>
              <a:rPr lang="en-US" dirty="0"/>
              <a:t>Client (front end) or user, side of the Web. It typically refers to the Web browser in the user's machine. It may also refer to plug-ins and helper applications that enhance the browser to support special services from the site. The term may imply the entire user machine or refer to a handheld device that provides Web access.</a:t>
            </a:r>
          </a:p>
          <a:p>
            <a:endParaRPr lang="en-US" dirty="0"/>
          </a:p>
        </p:txBody>
      </p:sp>
    </p:spTree>
    <p:extLst>
      <p:ext uri="{BB962C8B-B14F-4D97-AF65-F5344CB8AC3E}">
        <p14:creationId xmlns:p14="http://schemas.microsoft.com/office/powerpoint/2010/main" val="32291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87024" y="664816"/>
            <a:ext cx="1093304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Web Browsers</a:t>
            </a:r>
            <a:endParaRPr kumimoji="0" lang="en-US" sz="2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Generally, a web browser is a software application or program for retrieving, displaying , and traversing information resources on the World Wide Web. An information resource is identified by a Uniform Resource Identifier (URI) and may be a web page, image, video, or other piece.</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618963" y="3155324"/>
            <a:ext cx="4468969" cy="3400021"/>
          </a:xfrm>
          <a:prstGeom prst="rect">
            <a:avLst/>
          </a:prstGeom>
        </p:spPr>
      </p:pic>
    </p:spTree>
    <p:extLst>
      <p:ext uri="{BB962C8B-B14F-4D97-AF65-F5344CB8AC3E}">
        <p14:creationId xmlns:p14="http://schemas.microsoft.com/office/powerpoint/2010/main" val="2479088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95" y="821072"/>
            <a:ext cx="10515600" cy="5669879"/>
          </a:xfrm>
        </p:spPr>
        <p:txBody>
          <a:bodyPr>
            <a:normAutofit lnSpcReduction="10000"/>
          </a:bodyPr>
          <a:lstStyle/>
          <a:p>
            <a:pPr marL="0" lvl="0" indent="457200" eaLnBrk="0" fontAlgn="base" hangingPunct="0">
              <a:lnSpc>
                <a:spcPct val="100000"/>
              </a:lnSpc>
              <a:spcBef>
                <a:spcPct val="0"/>
              </a:spcBef>
              <a:spcAft>
                <a:spcPct val="0"/>
              </a:spcAft>
              <a:buNone/>
            </a:pPr>
            <a:r>
              <a:rPr lang="en-US" b="1" u="sng" dirty="0">
                <a:latin typeface="Times New Roman" panose="02020603050405020304" pitchFamily="18" charset="0"/>
                <a:ea typeface="Calibri" panose="020F0502020204030204" pitchFamily="34" charset="0"/>
                <a:cs typeface="Times New Roman" panose="02020603050405020304" pitchFamily="18" charset="0"/>
              </a:rPr>
              <a:t>Uniform Resource </a:t>
            </a:r>
            <a:r>
              <a:rPr lang="en-US" b="1" u="sng" dirty="0" smtClean="0">
                <a:latin typeface="Times New Roman" panose="02020603050405020304" pitchFamily="18" charset="0"/>
                <a:ea typeface="Calibri" panose="020F0502020204030204" pitchFamily="34" charset="0"/>
                <a:cs typeface="Times New Roman" panose="02020603050405020304" pitchFamily="18" charset="0"/>
              </a:rPr>
              <a:t>Locator</a:t>
            </a:r>
          </a:p>
          <a:p>
            <a:pPr marL="0" indent="457200" eaLnBrk="0" fontAlgn="base" hangingPunct="0">
              <a:lnSpc>
                <a:spcPct val="100000"/>
              </a:lnSpc>
              <a:spcBef>
                <a:spcPct val="0"/>
              </a:spcBef>
              <a:spcAft>
                <a:spcPct val="0"/>
              </a:spcAft>
              <a:buNone/>
            </a:pPr>
            <a:r>
              <a:rPr lang="en-US" dirty="0"/>
              <a:t>It is the complete address of World Wide Web page and consists of a three components that identifies where the web page is stored on the Internet. These parts are: the protocol, the site name, and the absolute path to the document or resource as shown in the following </a:t>
            </a:r>
            <a:r>
              <a:rPr lang="en-US" dirty="0" smtClean="0"/>
              <a:t>example </a:t>
            </a:r>
          </a:p>
          <a:p>
            <a:pPr marL="0" indent="457200" eaLnBrk="0" fontAlgn="base" hangingPunct="0">
              <a:lnSpc>
                <a:spcPct val="100000"/>
              </a:lnSpc>
              <a:spcBef>
                <a:spcPct val="0"/>
              </a:spcBef>
              <a:spcAft>
                <a:spcPct val="0"/>
              </a:spcAft>
              <a:buNone/>
            </a:pPr>
            <a:endParaRPr lang="en-US" b="1" dirty="0"/>
          </a:p>
          <a:p>
            <a:pPr marL="0" indent="457200" eaLnBrk="0" fontAlgn="base" hangingPunct="0">
              <a:lnSpc>
                <a:spcPct val="100000"/>
              </a:lnSpc>
              <a:spcBef>
                <a:spcPct val="0"/>
              </a:spcBef>
              <a:spcAft>
                <a:spcPct val="0"/>
              </a:spcAft>
              <a:buNone/>
            </a:pPr>
            <a:endParaRPr lang="en-US" b="1" dirty="0" smtClean="0"/>
          </a:p>
          <a:p>
            <a:pPr marL="0" indent="457200" eaLnBrk="0" fontAlgn="base" hangingPunct="0">
              <a:lnSpc>
                <a:spcPct val="100000"/>
              </a:lnSpc>
              <a:spcBef>
                <a:spcPct val="0"/>
              </a:spcBef>
              <a:spcAft>
                <a:spcPct val="0"/>
              </a:spcAft>
              <a:buNone/>
            </a:pPr>
            <a:endParaRPr lang="en-US" b="1" dirty="0"/>
          </a:p>
          <a:p>
            <a:pPr marL="0" indent="457200" eaLnBrk="0" fontAlgn="base" hangingPunct="0">
              <a:lnSpc>
                <a:spcPct val="100000"/>
              </a:lnSpc>
              <a:spcBef>
                <a:spcPct val="0"/>
              </a:spcBef>
              <a:spcAft>
                <a:spcPct val="0"/>
              </a:spcAft>
              <a:buNone/>
            </a:pPr>
            <a:r>
              <a:rPr lang="en-US" b="1" dirty="0" smtClean="0"/>
              <a:t>http</a:t>
            </a:r>
            <a:r>
              <a:rPr lang="en-US" b="1" dirty="0"/>
              <a:t>://</a:t>
            </a:r>
            <a:r>
              <a:rPr lang="en-US" dirty="0"/>
              <a:t> The first thing the URL does is define the protocol that will be used for that particular transaction. The letters HTTP let the server know to use Hypertext Transfer Protocol, or get into “web mode.” </a:t>
            </a:r>
          </a:p>
          <a:p>
            <a:pPr marL="0" indent="457200" eaLnBrk="0" fontAlgn="base" hangingPunct="0">
              <a:lnSpc>
                <a:spcPct val="100000"/>
              </a:lnSpc>
              <a:spcBef>
                <a:spcPct val="0"/>
              </a:spcBef>
              <a:spcAft>
                <a:spcPct val="0"/>
              </a:spcAft>
              <a:buNone/>
            </a:pPr>
            <a:endParaRPr lang="en-US" dirty="0"/>
          </a:p>
          <a:p>
            <a:pPr marL="0" lvl="0" indent="457200" eaLnBrk="0" fontAlgn="base" hangingPunct="0">
              <a:lnSpc>
                <a:spcPct val="100000"/>
              </a:lnSpc>
              <a:spcBef>
                <a:spcPct val="0"/>
              </a:spcBef>
              <a:spcAft>
                <a:spcPct val="0"/>
              </a:spcAft>
              <a:buNone/>
            </a:pPr>
            <a:r>
              <a:rPr lang="en-US" b="1" u="sng"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pic>
        <p:nvPicPr>
          <p:cNvPr id="5" name="Picture 4"/>
          <p:cNvPicPr/>
          <p:nvPr/>
        </p:nvPicPr>
        <p:blipFill>
          <a:blip r:embed="rId2"/>
          <a:stretch>
            <a:fillRect/>
          </a:stretch>
        </p:blipFill>
        <p:spPr>
          <a:xfrm>
            <a:off x="3615340" y="2900448"/>
            <a:ext cx="4227893" cy="1070489"/>
          </a:xfrm>
          <a:prstGeom prst="rect">
            <a:avLst/>
          </a:prstGeom>
        </p:spPr>
      </p:pic>
    </p:spTree>
    <p:extLst>
      <p:ext uri="{BB962C8B-B14F-4D97-AF65-F5344CB8AC3E}">
        <p14:creationId xmlns:p14="http://schemas.microsoft.com/office/powerpoint/2010/main" val="61572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6823"/>
            <a:ext cx="10515600" cy="5520140"/>
          </a:xfrm>
        </p:spPr>
        <p:txBody>
          <a:bodyPr>
            <a:normAutofit/>
          </a:bodyPr>
          <a:lstStyle/>
          <a:p>
            <a:r>
              <a:rPr lang="en-US" b="1" dirty="0"/>
              <a:t>www.example.com</a:t>
            </a:r>
            <a:r>
              <a:rPr lang="en-US" dirty="0"/>
              <a:t> The next portion of the URL identifies the website by its domain name. In this example, the domain name is example.com. The “www.” part at the beginning is the particular host name at that domain. The host name “www” has become a convention, but is not a rule. In fact, sometimes the host name may be omitted. There can be more than one website at a domain (sometimes called subdomains). For example, there might also be </a:t>
            </a:r>
            <a:r>
              <a:rPr lang="en-US" b="1" dirty="0"/>
              <a:t>development.example.com, clients.example.com</a:t>
            </a:r>
            <a:r>
              <a:rPr lang="en-US" dirty="0"/>
              <a:t>, and so on</a:t>
            </a:r>
            <a:r>
              <a:rPr lang="en-US" dirty="0" smtClean="0"/>
              <a:t>.</a:t>
            </a:r>
          </a:p>
          <a:p>
            <a:endParaRPr lang="en-US" dirty="0"/>
          </a:p>
          <a:p>
            <a:r>
              <a:rPr lang="en-US" b="1" dirty="0"/>
              <a:t>/2012/samples/first.html</a:t>
            </a:r>
            <a:r>
              <a:rPr lang="en-US" dirty="0"/>
              <a:t> This is the absolute path through directories on the server to the requested HTML document, first.html. The words separated by slashes are the directory names, starting with the root directory of the host.</a:t>
            </a:r>
          </a:p>
          <a:p>
            <a:endParaRPr lang="en-US" dirty="0"/>
          </a:p>
        </p:txBody>
      </p:sp>
    </p:spTree>
    <p:extLst>
      <p:ext uri="{BB962C8B-B14F-4D97-AF65-F5344CB8AC3E}">
        <p14:creationId xmlns:p14="http://schemas.microsoft.com/office/powerpoint/2010/main" val="3139648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4729</Words>
  <Application>Microsoft Office PowerPoint</Application>
  <PresentationFormat>Custom</PresentationFormat>
  <Paragraphs>471</Paragraphs>
  <Slides>51</Slides>
  <Notes>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Web Design and Programming</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Languages in WEB</vt:lpstr>
      <vt:lpstr>Agenda</vt:lpstr>
      <vt:lpstr>PowerPoint Presentation</vt:lpstr>
      <vt:lpstr>PowerPoint Presentation</vt:lpstr>
      <vt:lpstr>HTML</vt:lpstr>
      <vt:lpstr>HTML Elements</vt:lpstr>
      <vt:lpstr>JavaScript</vt:lpstr>
      <vt:lpstr>JavaScript Statements</vt:lpstr>
      <vt:lpstr>PHP</vt:lpstr>
      <vt:lpstr>PHP statements</vt:lpstr>
      <vt:lpstr>XML</vt:lpstr>
      <vt:lpstr>AJAX</vt:lpstr>
      <vt:lpstr>Web Design -- Continuing Studies CS 21</vt:lpstr>
      <vt:lpstr>12 Principles of good web design</vt:lpstr>
      <vt:lpstr>Fundamentals of Web Design</vt:lpstr>
      <vt:lpstr>The Making of a Good Design</vt:lpstr>
      <vt:lpstr>The Making of a Good Design</vt:lpstr>
      <vt:lpstr>Good Design Maxims</vt:lpstr>
      <vt:lpstr>Typical Website Evolution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Design and Programming</dc:title>
  <dc:creator>lenovo</dc:creator>
  <cp:lastModifiedBy>dr kareem</cp:lastModifiedBy>
  <cp:revision>22</cp:revision>
  <dcterms:created xsi:type="dcterms:W3CDTF">2017-09-30T22:02:30Z</dcterms:created>
  <dcterms:modified xsi:type="dcterms:W3CDTF">2020-02-12T05:14:09Z</dcterms:modified>
</cp:coreProperties>
</file>